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60.xml" ContentType="application/vnd.openxmlformats-officedocument.presentationml.notesSlide+xml"/>
  <Override PartName="/ppt/slides/slide119.xml" ContentType="application/vnd.openxmlformats-officedocument.presentationml.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diagrams/colors1.xml" ContentType="application/vnd.openxmlformats-officedocument.drawingml.diagramColors+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diagrams/quickStyle1.xml" ContentType="application/vnd.openxmlformats-officedocument.drawingml.diagramStyl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Override PartName="/ppt/notesSlides/notesSlide89.xml" ContentType="application/vnd.openxmlformats-officedocument.presentationml.notesSlide+xml"/>
  <Override PartName="/ppt/diagrams/data1.xml" ContentType="application/vnd.openxmlformats-officedocument.drawingml.diagramData+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charts/chart4.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6" r:id="rId1"/>
  </p:sldMasterIdLst>
  <p:notesMasterIdLst>
    <p:notesMasterId r:id="rId125"/>
  </p:notesMasterIdLst>
  <p:handoutMasterIdLst>
    <p:handoutMasterId r:id="rId126"/>
  </p:handoutMasterIdLst>
  <p:sldIdLst>
    <p:sldId id="328" r:id="rId2"/>
    <p:sldId id="329" r:id="rId3"/>
    <p:sldId id="577" r:id="rId4"/>
    <p:sldId id="410" r:id="rId5"/>
    <p:sldId id="582" r:id="rId6"/>
    <p:sldId id="578" r:id="rId7"/>
    <p:sldId id="427" r:id="rId8"/>
    <p:sldId id="579" r:id="rId9"/>
    <p:sldId id="429" r:id="rId10"/>
    <p:sldId id="430" r:id="rId11"/>
    <p:sldId id="431" r:id="rId12"/>
    <p:sldId id="432" r:id="rId13"/>
    <p:sldId id="433" r:id="rId14"/>
    <p:sldId id="597" r:id="rId15"/>
    <p:sldId id="598" r:id="rId16"/>
    <p:sldId id="599" r:id="rId17"/>
    <p:sldId id="583" r:id="rId18"/>
    <p:sldId id="600" r:id="rId19"/>
    <p:sldId id="601" r:id="rId20"/>
    <p:sldId id="584" r:id="rId21"/>
    <p:sldId id="585" r:id="rId22"/>
    <p:sldId id="587" r:id="rId23"/>
    <p:sldId id="589" r:id="rId24"/>
    <p:sldId id="591" r:id="rId25"/>
    <p:sldId id="592" r:id="rId26"/>
    <p:sldId id="593" r:id="rId27"/>
    <p:sldId id="594" r:id="rId28"/>
    <p:sldId id="602" r:id="rId29"/>
    <p:sldId id="603" r:id="rId30"/>
    <p:sldId id="604" r:id="rId31"/>
    <p:sldId id="606" r:id="rId32"/>
    <p:sldId id="608" r:id="rId33"/>
    <p:sldId id="609" r:id="rId34"/>
    <p:sldId id="610" r:id="rId35"/>
    <p:sldId id="611" r:id="rId36"/>
    <p:sldId id="613" r:id="rId37"/>
    <p:sldId id="614" r:id="rId38"/>
    <p:sldId id="616" r:id="rId39"/>
    <p:sldId id="617" r:id="rId40"/>
    <p:sldId id="621" r:id="rId41"/>
    <p:sldId id="622" r:id="rId42"/>
    <p:sldId id="623" r:id="rId43"/>
    <p:sldId id="624" r:id="rId44"/>
    <p:sldId id="625" r:id="rId45"/>
    <p:sldId id="635" r:id="rId46"/>
    <p:sldId id="636" r:id="rId47"/>
    <p:sldId id="637" r:id="rId48"/>
    <p:sldId id="638" r:id="rId49"/>
    <p:sldId id="639" r:id="rId50"/>
    <p:sldId id="640" r:id="rId51"/>
    <p:sldId id="641" r:id="rId52"/>
    <p:sldId id="642" r:id="rId53"/>
    <p:sldId id="643" r:id="rId54"/>
    <p:sldId id="644" r:id="rId55"/>
    <p:sldId id="646" r:id="rId56"/>
    <p:sldId id="645" r:id="rId57"/>
    <p:sldId id="647" r:id="rId58"/>
    <p:sldId id="648" r:id="rId59"/>
    <p:sldId id="663" r:id="rId60"/>
    <p:sldId id="664" r:id="rId61"/>
    <p:sldId id="665" r:id="rId62"/>
    <p:sldId id="666" r:id="rId63"/>
    <p:sldId id="667" r:id="rId64"/>
    <p:sldId id="649" r:id="rId65"/>
    <p:sldId id="650" r:id="rId66"/>
    <p:sldId id="651" r:id="rId67"/>
    <p:sldId id="652" r:id="rId68"/>
    <p:sldId id="653" r:id="rId69"/>
    <p:sldId id="654" r:id="rId70"/>
    <p:sldId id="655" r:id="rId71"/>
    <p:sldId id="656" r:id="rId72"/>
    <p:sldId id="607" r:id="rId73"/>
    <p:sldId id="575" r:id="rId74"/>
    <p:sldId id="532" r:id="rId75"/>
    <p:sldId id="657" r:id="rId76"/>
    <p:sldId id="543" r:id="rId77"/>
    <p:sldId id="544" r:id="rId78"/>
    <p:sldId id="533" r:id="rId79"/>
    <p:sldId id="535" r:id="rId80"/>
    <p:sldId id="538" r:id="rId81"/>
    <p:sldId id="539" r:id="rId82"/>
    <p:sldId id="540" r:id="rId83"/>
    <p:sldId id="541" r:id="rId84"/>
    <p:sldId id="526" r:id="rId85"/>
    <p:sldId id="527" r:id="rId86"/>
    <p:sldId id="530" r:id="rId87"/>
    <p:sldId id="531" r:id="rId88"/>
    <p:sldId id="542" r:id="rId89"/>
    <p:sldId id="545" r:id="rId90"/>
    <p:sldId id="546" r:id="rId91"/>
    <p:sldId id="547" r:id="rId92"/>
    <p:sldId id="548" r:id="rId93"/>
    <p:sldId id="549" r:id="rId94"/>
    <p:sldId id="550" r:id="rId95"/>
    <p:sldId id="551" r:id="rId96"/>
    <p:sldId id="552" r:id="rId97"/>
    <p:sldId id="553" r:id="rId98"/>
    <p:sldId id="554" r:id="rId99"/>
    <p:sldId id="555" r:id="rId100"/>
    <p:sldId id="556" r:id="rId101"/>
    <p:sldId id="557" r:id="rId102"/>
    <p:sldId id="558" r:id="rId103"/>
    <p:sldId id="668" r:id="rId104"/>
    <p:sldId id="454" r:id="rId105"/>
    <p:sldId id="658" r:id="rId106"/>
    <p:sldId id="659" r:id="rId107"/>
    <p:sldId id="660" r:id="rId108"/>
    <p:sldId id="455" r:id="rId109"/>
    <p:sldId id="456" r:id="rId110"/>
    <p:sldId id="358" r:id="rId111"/>
    <p:sldId id="395" r:id="rId112"/>
    <p:sldId id="360" r:id="rId113"/>
    <p:sldId id="365" r:id="rId114"/>
    <p:sldId id="361" r:id="rId115"/>
    <p:sldId id="499" r:id="rId116"/>
    <p:sldId id="366" r:id="rId117"/>
    <p:sldId id="367" r:id="rId118"/>
    <p:sldId id="312" r:id="rId119"/>
    <p:sldId id="661" r:id="rId120"/>
    <p:sldId id="403" r:id="rId121"/>
    <p:sldId id="517" r:id="rId122"/>
    <p:sldId id="662" r:id="rId123"/>
    <p:sldId id="408" r:id="rId124"/>
  </p:sldIdLst>
  <p:sldSz cx="10059988" cy="7773988"/>
  <p:notesSz cx="7010400" cy="9236075"/>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DDD2B5"/>
    <a:srgbClr val="C00000"/>
    <a:srgbClr val="E5E5CC"/>
    <a:srgbClr val="F8AB9E"/>
    <a:srgbClr val="FF0000"/>
    <a:srgbClr val="FB8B75"/>
    <a:srgbClr val="FF5050"/>
    <a:srgbClr val="80CCCC"/>
    <a:srgbClr val="002776"/>
  </p:clrMru>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8167" autoAdjust="0"/>
  </p:normalViewPr>
  <p:slideViewPr>
    <p:cSldViewPr>
      <p:cViewPr varScale="1">
        <p:scale>
          <a:sx n="53" d="100"/>
          <a:sy n="53" d="100"/>
        </p:scale>
        <p:origin x="-1243" y="-77"/>
      </p:cViewPr>
      <p:guideLst>
        <p:guide orient="horz" pos="2448"/>
        <p:guide orient="horz" pos="864"/>
        <p:guide orient="horz" pos="4656"/>
        <p:guide orient="horz" pos="1248"/>
        <p:guide orient="horz" pos="4608"/>
        <p:guide pos="3168"/>
        <p:guide pos="288"/>
        <p:guide pos="3024"/>
        <p:guide pos="2112"/>
      </p:guideLst>
    </p:cSldViewPr>
  </p:slideViewPr>
  <p:notesTextViewPr>
    <p:cViewPr>
      <p:scale>
        <a:sx n="100" d="100"/>
        <a:sy n="100" d="100"/>
      </p:scale>
      <p:origin x="0" y="0"/>
    </p:cViewPr>
  </p:notesTextViewPr>
  <p:notesViewPr>
    <p:cSldViewPr>
      <p:cViewPr varScale="1">
        <p:scale>
          <a:sx n="61" d="100"/>
          <a:sy n="61" d="100"/>
        </p:scale>
        <p:origin x="-2904" y="-96"/>
      </p:cViewPr>
      <p:guideLst>
        <p:guide orient="horz" pos="2909"/>
        <p:guide pos="2208"/>
      </p:guideLst>
    </p:cSldViewPr>
  </p:notesViewPr>
  <p:gridSpacing cx="46816963" cy="46816963"/>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anmiller\Documents\Automotive\Domino%20Analysis\Auto%20Supplier%20Assessment%20Rev%20B%20v1.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anmiller\Documents\Automotive\Domino%20Analysis\Auto%20Supplier%20Assessment%20Rev%20B%20v1.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1870705385333578E-2"/>
          <c:y val="6.9608107935566529E-2"/>
          <c:w val="0.64946054621501093"/>
          <c:h val="0.81058023125963141"/>
        </c:manualLayout>
      </c:layout>
      <c:areaChart>
        <c:grouping val="stacked"/>
        <c:ser>
          <c:idx val="0"/>
          <c:order val="0"/>
          <c:tx>
            <c:strRef>
              <c:f>Sheet1!$A$2</c:f>
              <c:strCache>
                <c:ptCount val="1"/>
                <c:pt idx="0">
                  <c:v>Europe</c:v>
                </c:pt>
              </c:strCache>
            </c:strRef>
          </c:tx>
          <c:cat>
            <c:strRef>
              <c:f>Sheet1!$B$1:$I$1</c:f>
              <c:strCache>
                <c:ptCount val="8"/>
                <c:pt idx="0">
                  <c:v>2008</c:v>
                </c:pt>
                <c:pt idx="1">
                  <c:v>2009</c:v>
                </c:pt>
                <c:pt idx="2">
                  <c:v>2010</c:v>
                </c:pt>
                <c:pt idx="3">
                  <c:v>2011</c:v>
                </c:pt>
                <c:pt idx="4">
                  <c:v>2012</c:v>
                </c:pt>
                <c:pt idx="5">
                  <c:v>2013</c:v>
                </c:pt>
                <c:pt idx="6">
                  <c:v>2014</c:v>
                </c:pt>
                <c:pt idx="7">
                  <c:v>2015</c:v>
                </c:pt>
              </c:strCache>
            </c:strRef>
          </c:cat>
          <c:val>
            <c:numRef>
              <c:f>Sheet1!$B$2:$I$2</c:f>
              <c:numCache>
                <c:formatCode>#,##0.0</c:formatCode>
                <c:ptCount val="8"/>
                <c:pt idx="0">
                  <c:v>20489.599999999915</c:v>
                </c:pt>
                <c:pt idx="1">
                  <c:v>15885.4</c:v>
                </c:pt>
                <c:pt idx="2">
                  <c:v>16805.099999999915</c:v>
                </c:pt>
                <c:pt idx="3">
                  <c:v>17443.900000000001</c:v>
                </c:pt>
                <c:pt idx="4">
                  <c:v>18329.2</c:v>
                </c:pt>
                <c:pt idx="5">
                  <c:v>19103.7</c:v>
                </c:pt>
                <c:pt idx="6">
                  <c:v>19910.400000000001</c:v>
                </c:pt>
                <c:pt idx="7">
                  <c:v>20836.400000000001</c:v>
                </c:pt>
              </c:numCache>
            </c:numRef>
          </c:val>
        </c:ser>
        <c:ser>
          <c:idx val="1"/>
          <c:order val="1"/>
          <c:tx>
            <c:strRef>
              <c:f>Sheet1!$A$3</c:f>
              <c:strCache>
                <c:ptCount val="1"/>
                <c:pt idx="0">
                  <c:v>Middle East/ Africa</c:v>
                </c:pt>
              </c:strCache>
            </c:strRef>
          </c:tx>
          <c:cat>
            <c:strRef>
              <c:f>Sheet1!$B$1:$I$1</c:f>
              <c:strCache>
                <c:ptCount val="8"/>
                <c:pt idx="0">
                  <c:v>2008</c:v>
                </c:pt>
                <c:pt idx="1">
                  <c:v>2009</c:v>
                </c:pt>
                <c:pt idx="2">
                  <c:v>2010</c:v>
                </c:pt>
                <c:pt idx="3">
                  <c:v>2011</c:v>
                </c:pt>
                <c:pt idx="4">
                  <c:v>2012</c:v>
                </c:pt>
                <c:pt idx="5">
                  <c:v>2013</c:v>
                </c:pt>
                <c:pt idx="6">
                  <c:v>2014</c:v>
                </c:pt>
                <c:pt idx="7">
                  <c:v>2015</c:v>
                </c:pt>
              </c:strCache>
            </c:strRef>
          </c:cat>
          <c:val>
            <c:numRef>
              <c:f>Sheet1!$B$3:$I$3</c:f>
              <c:numCache>
                <c:formatCode>#,##0.0</c:formatCode>
                <c:ptCount val="8"/>
                <c:pt idx="0">
                  <c:v>1716.7</c:v>
                </c:pt>
                <c:pt idx="1">
                  <c:v>1620.7</c:v>
                </c:pt>
                <c:pt idx="2">
                  <c:v>1726.4</c:v>
                </c:pt>
                <c:pt idx="3">
                  <c:v>2000.7</c:v>
                </c:pt>
                <c:pt idx="4">
                  <c:v>2114</c:v>
                </c:pt>
                <c:pt idx="5">
                  <c:v>2194.4</c:v>
                </c:pt>
                <c:pt idx="6">
                  <c:v>2307.4</c:v>
                </c:pt>
                <c:pt idx="7">
                  <c:v>2341.5</c:v>
                </c:pt>
              </c:numCache>
            </c:numRef>
          </c:val>
        </c:ser>
        <c:ser>
          <c:idx val="2"/>
          <c:order val="2"/>
          <c:tx>
            <c:strRef>
              <c:f>Sheet1!$A$4</c:f>
              <c:strCache>
                <c:ptCount val="1"/>
                <c:pt idx="0">
                  <c:v>Greater China</c:v>
                </c:pt>
              </c:strCache>
            </c:strRef>
          </c:tx>
          <c:spPr>
            <a:ln w="25400">
              <a:noFill/>
            </a:ln>
          </c:spPr>
          <c:cat>
            <c:strRef>
              <c:f>Sheet1!$B$1:$I$1</c:f>
              <c:strCache>
                <c:ptCount val="8"/>
                <c:pt idx="0">
                  <c:v>2008</c:v>
                </c:pt>
                <c:pt idx="1">
                  <c:v>2009</c:v>
                </c:pt>
                <c:pt idx="2">
                  <c:v>2010</c:v>
                </c:pt>
                <c:pt idx="3">
                  <c:v>2011</c:v>
                </c:pt>
                <c:pt idx="4">
                  <c:v>2012</c:v>
                </c:pt>
                <c:pt idx="5">
                  <c:v>2013</c:v>
                </c:pt>
                <c:pt idx="6">
                  <c:v>2014</c:v>
                </c:pt>
                <c:pt idx="7">
                  <c:v>2015</c:v>
                </c:pt>
              </c:strCache>
            </c:strRef>
          </c:cat>
          <c:val>
            <c:numRef>
              <c:f>Sheet1!$B$4:$I$4</c:f>
              <c:numCache>
                <c:formatCode>#,##0.0</c:formatCode>
                <c:ptCount val="8"/>
                <c:pt idx="0">
                  <c:v>7492.2</c:v>
                </c:pt>
                <c:pt idx="1">
                  <c:v>8084.9</c:v>
                </c:pt>
                <c:pt idx="2">
                  <c:v>8964.7000000000007</c:v>
                </c:pt>
                <c:pt idx="3">
                  <c:v>10114.5</c:v>
                </c:pt>
                <c:pt idx="4">
                  <c:v>11271.6</c:v>
                </c:pt>
                <c:pt idx="5">
                  <c:v>11690.9</c:v>
                </c:pt>
                <c:pt idx="6">
                  <c:v>11907.5</c:v>
                </c:pt>
                <c:pt idx="7">
                  <c:v>11959.8</c:v>
                </c:pt>
              </c:numCache>
            </c:numRef>
          </c:val>
        </c:ser>
        <c:ser>
          <c:idx val="3"/>
          <c:order val="3"/>
          <c:tx>
            <c:strRef>
              <c:f>Sheet1!$A$5</c:f>
              <c:strCache>
                <c:ptCount val="1"/>
                <c:pt idx="0">
                  <c:v>South Asia/ India</c:v>
                </c:pt>
              </c:strCache>
            </c:strRef>
          </c:tx>
          <c:spPr>
            <a:ln w="25400">
              <a:noFill/>
            </a:ln>
          </c:spPr>
          <c:cat>
            <c:strRef>
              <c:f>Sheet1!$B$1:$I$1</c:f>
              <c:strCache>
                <c:ptCount val="8"/>
                <c:pt idx="0">
                  <c:v>2008</c:v>
                </c:pt>
                <c:pt idx="1">
                  <c:v>2009</c:v>
                </c:pt>
                <c:pt idx="2">
                  <c:v>2010</c:v>
                </c:pt>
                <c:pt idx="3">
                  <c:v>2011</c:v>
                </c:pt>
                <c:pt idx="4">
                  <c:v>2012</c:v>
                </c:pt>
                <c:pt idx="5">
                  <c:v>2013</c:v>
                </c:pt>
                <c:pt idx="6">
                  <c:v>2014</c:v>
                </c:pt>
                <c:pt idx="7">
                  <c:v>2015</c:v>
                </c:pt>
              </c:strCache>
            </c:strRef>
          </c:cat>
          <c:val>
            <c:numRef>
              <c:f>Sheet1!$B$5:$I$5</c:f>
              <c:numCache>
                <c:formatCode>#,##0.0</c:formatCode>
                <c:ptCount val="8"/>
                <c:pt idx="0">
                  <c:v>5010.1000000000004</c:v>
                </c:pt>
                <c:pt idx="1">
                  <c:v>4300</c:v>
                </c:pt>
                <c:pt idx="2">
                  <c:v>5124</c:v>
                </c:pt>
                <c:pt idx="3">
                  <c:v>5880.9</c:v>
                </c:pt>
                <c:pt idx="4">
                  <c:v>6758.5</c:v>
                </c:pt>
                <c:pt idx="5">
                  <c:v>7354.9</c:v>
                </c:pt>
                <c:pt idx="6">
                  <c:v>7823.9</c:v>
                </c:pt>
                <c:pt idx="7">
                  <c:v>8199.4</c:v>
                </c:pt>
              </c:numCache>
            </c:numRef>
          </c:val>
        </c:ser>
        <c:ser>
          <c:idx val="4"/>
          <c:order val="4"/>
          <c:tx>
            <c:strRef>
              <c:f>Sheet1!$A$6</c:f>
              <c:strCache>
                <c:ptCount val="1"/>
                <c:pt idx="0">
                  <c:v>Japan/ Korea</c:v>
                </c:pt>
              </c:strCache>
            </c:strRef>
          </c:tx>
          <c:spPr>
            <a:ln w="25400">
              <a:noFill/>
            </a:ln>
          </c:spPr>
          <c:cat>
            <c:strRef>
              <c:f>Sheet1!$B$1:$I$1</c:f>
              <c:strCache>
                <c:ptCount val="8"/>
                <c:pt idx="0">
                  <c:v>2008</c:v>
                </c:pt>
                <c:pt idx="1">
                  <c:v>2009</c:v>
                </c:pt>
                <c:pt idx="2">
                  <c:v>2010</c:v>
                </c:pt>
                <c:pt idx="3">
                  <c:v>2011</c:v>
                </c:pt>
                <c:pt idx="4">
                  <c:v>2012</c:v>
                </c:pt>
                <c:pt idx="5">
                  <c:v>2013</c:v>
                </c:pt>
                <c:pt idx="6">
                  <c:v>2014</c:v>
                </c:pt>
                <c:pt idx="7">
                  <c:v>2015</c:v>
                </c:pt>
              </c:strCache>
            </c:strRef>
          </c:cat>
          <c:val>
            <c:numRef>
              <c:f>Sheet1!$B$6:$I$6</c:f>
              <c:numCache>
                <c:formatCode>#,##0.0</c:formatCode>
                <c:ptCount val="8"/>
                <c:pt idx="0">
                  <c:v>14400.9</c:v>
                </c:pt>
                <c:pt idx="1">
                  <c:v>10337.4</c:v>
                </c:pt>
                <c:pt idx="2">
                  <c:v>12638.9</c:v>
                </c:pt>
                <c:pt idx="3">
                  <c:v>13766.3</c:v>
                </c:pt>
                <c:pt idx="4">
                  <c:v>14070.3</c:v>
                </c:pt>
                <c:pt idx="5">
                  <c:v>14251.2</c:v>
                </c:pt>
                <c:pt idx="6">
                  <c:v>14065</c:v>
                </c:pt>
                <c:pt idx="7">
                  <c:v>13819.7</c:v>
                </c:pt>
              </c:numCache>
            </c:numRef>
          </c:val>
        </c:ser>
        <c:ser>
          <c:idx val="5"/>
          <c:order val="5"/>
          <c:tx>
            <c:strRef>
              <c:f>Sheet1!$A$7</c:f>
              <c:strCache>
                <c:ptCount val="1"/>
                <c:pt idx="0">
                  <c:v>North America</c:v>
                </c:pt>
              </c:strCache>
            </c:strRef>
          </c:tx>
          <c:spPr>
            <a:ln w="25400">
              <a:noFill/>
            </a:ln>
          </c:spPr>
          <c:cat>
            <c:strRef>
              <c:f>Sheet1!$B$1:$I$1</c:f>
              <c:strCache>
                <c:ptCount val="8"/>
                <c:pt idx="0">
                  <c:v>2008</c:v>
                </c:pt>
                <c:pt idx="1">
                  <c:v>2009</c:v>
                </c:pt>
                <c:pt idx="2">
                  <c:v>2010</c:v>
                </c:pt>
                <c:pt idx="3">
                  <c:v>2011</c:v>
                </c:pt>
                <c:pt idx="4">
                  <c:v>2012</c:v>
                </c:pt>
                <c:pt idx="5">
                  <c:v>2013</c:v>
                </c:pt>
                <c:pt idx="6">
                  <c:v>2014</c:v>
                </c:pt>
                <c:pt idx="7">
                  <c:v>2015</c:v>
                </c:pt>
              </c:strCache>
            </c:strRef>
          </c:cat>
          <c:val>
            <c:numRef>
              <c:f>Sheet1!$B$7:$I$7</c:f>
              <c:numCache>
                <c:formatCode>#,##0.0</c:formatCode>
                <c:ptCount val="8"/>
                <c:pt idx="0">
                  <c:v>12641.4</c:v>
                </c:pt>
                <c:pt idx="1">
                  <c:v>8156.6</c:v>
                </c:pt>
                <c:pt idx="2">
                  <c:v>9895.5</c:v>
                </c:pt>
                <c:pt idx="3">
                  <c:v>12058.9</c:v>
                </c:pt>
                <c:pt idx="4">
                  <c:v>13601.5</c:v>
                </c:pt>
                <c:pt idx="5">
                  <c:v>14686.4</c:v>
                </c:pt>
                <c:pt idx="6">
                  <c:v>15057.3</c:v>
                </c:pt>
                <c:pt idx="7">
                  <c:v>14510.7</c:v>
                </c:pt>
              </c:numCache>
            </c:numRef>
          </c:val>
        </c:ser>
        <c:ser>
          <c:idx val="6"/>
          <c:order val="6"/>
          <c:tx>
            <c:strRef>
              <c:f>Sheet1!$A$8</c:f>
              <c:strCache>
                <c:ptCount val="1"/>
                <c:pt idx="0">
                  <c:v>South America</c:v>
                </c:pt>
              </c:strCache>
            </c:strRef>
          </c:tx>
          <c:spPr>
            <a:solidFill>
              <a:srgbClr val="97A603"/>
            </a:solidFill>
            <a:ln w="25400">
              <a:noFill/>
            </a:ln>
          </c:spPr>
          <c:cat>
            <c:strRef>
              <c:f>Sheet1!$B$1:$I$1</c:f>
              <c:strCache>
                <c:ptCount val="8"/>
                <c:pt idx="0">
                  <c:v>2008</c:v>
                </c:pt>
                <c:pt idx="1">
                  <c:v>2009</c:v>
                </c:pt>
                <c:pt idx="2">
                  <c:v>2010</c:v>
                </c:pt>
                <c:pt idx="3">
                  <c:v>2011</c:v>
                </c:pt>
                <c:pt idx="4">
                  <c:v>2012</c:v>
                </c:pt>
                <c:pt idx="5">
                  <c:v>2013</c:v>
                </c:pt>
                <c:pt idx="6">
                  <c:v>2014</c:v>
                </c:pt>
                <c:pt idx="7">
                  <c:v>2015</c:v>
                </c:pt>
              </c:strCache>
            </c:strRef>
          </c:cat>
          <c:val>
            <c:numRef>
              <c:f>Sheet1!$B$8:$I$8</c:f>
              <c:numCache>
                <c:formatCode>#,##0.0</c:formatCode>
                <c:ptCount val="8"/>
                <c:pt idx="0">
                  <c:v>3738.4</c:v>
                </c:pt>
                <c:pt idx="1">
                  <c:v>3416.4</c:v>
                </c:pt>
                <c:pt idx="2">
                  <c:v>3721.1</c:v>
                </c:pt>
                <c:pt idx="3">
                  <c:v>4097.9000000000005</c:v>
                </c:pt>
                <c:pt idx="4">
                  <c:v>4521.3</c:v>
                </c:pt>
                <c:pt idx="5">
                  <c:v>4824.6000000000004</c:v>
                </c:pt>
                <c:pt idx="6">
                  <c:v>5082.5</c:v>
                </c:pt>
                <c:pt idx="7">
                  <c:v>5360.6</c:v>
                </c:pt>
              </c:numCache>
            </c:numRef>
          </c:val>
        </c:ser>
        <c:axId val="156532736"/>
        <c:axId val="156534272"/>
      </c:areaChart>
      <c:dateAx>
        <c:axId val="156532736"/>
        <c:scaling>
          <c:orientation val="minMax"/>
        </c:scaling>
        <c:axPos val="b"/>
        <c:numFmt formatCode="d/mm/yyyy" sourceLinked="1"/>
        <c:tickLblPos val="nextTo"/>
        <c:spPr>
          <a:ln>
            <a:solidFill>
              <a:srgbClr val="002776"/>
            </a:solidFill>
          </a:ln>
        </c:spPr>
        <c:txPr>
          <a:bodyPr rot="5400000" vert="horz"/>
          <a:lstStyle/>
          <a:p>
            <a:pPr>
              <a:defRPr lang="en-US" sz="1100" baseline="0">
                <a:solidFill>
                  <a:srgbClr val="002776"/>
                </a:solidFill>
              </a:defRPr>
            </a:pPr>
            <a:endParaRPr lang="en-US"/>
          </a:p>
        </c:txPr>
        <c:crossAx val="156534272"/>
        <c:crosses val="autoZero"/>
        <c:lblOffset val="100"/>
        <c:baseTimeUnit val="days"/>
      </c:dateAx>
      <c:valAx>
        <c:axId val="156534272"/>
        <c:scaling>
          <c:orientation val="minMax"/>
          <c:max val="90000"/>
        </c:scaling>
        <c:axPos val="l"/>
        <c:numFmt formatCode="#,##0" sourceLinked="0"/>
        <c:tickLblPos val="nextTo"/>
        <c:spPr>
          <a:ln>
            <a:solidFill>
              <a:srgbClr val="002776"/>
            </a:solidFill>
          </a:ln>
        </c:spPr>
        <c:txPr>
          <a:bodyPr/>
          <a:lstStyle/>
          <a:p>
            <a:pPr>
              <a:defRPr lang="en-US" sz="1200" baseline="0">
                <a:solidFill>
                  <a:srgbClr val="002776"/>
                </a:solidFill>
              </a:defRPr>
            </a:pPr>
            <a:endParaRPr lang="en-US"/>
          </a:p>
        </c:txPr>
        <c:crossAx val="156532736"/>
        <c:crosses val="autoZero"/>
        <c:crossBetween val="between"/>
        <c:dispUnits>
          <c:builtInUnit val="thousands"/>
        </c:dispUnits>
      </c:valAx>
    </c:plotArea>
    <c:legend>
      <c:legendPos val="r"/>
      <c:layout>
        <c:manualLayout>
          <c:xMode val="edge"/>
          <c:yMode val="edge"/>
          <c:x val="0.68916022431555179"/>
          <c:y val="0.15801524810333001"/>
          <c:w val="0.20395575739534291"/>
          <c:h val="0.7228582149617907"/>
        </c:manualLayout>
      </c:layout>
      <c:txPr>
        <a:bodyPr/>
        <a:lstStyle/>
        <a:p>
          <a:pPr>
            <a:defRPr lang="en-US" sz="1200" baseline="0">
              <a:solidFill>
                <a:srgbClr val="002776"/>
              </a:solidFill>
            </a:defRPr>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en-US" sz="1400" baseline="0">
              <a:solidFill>
                <a:srgbClr val="002776"/>
              </a:solidFill>
            </a:defRPr>
          </a:pPr>
          <a:endParaRPr lang="en-US"/>
        </a:p>
      </c:txPr>
    </c:title>
    <c:plotArea>
      <c:layout/>
      <c:pieChart>
        <c:varyColors val="1"/>
        <c:ser>
          <c:idx val="0"/>
          <c:order val="0"/>
          <c:tx>
            <c:strRef>
              <c:f>Sheet1!$B$1</c:f>
              <c:strCache>
                <c:ptCount val="1"/>
                <c:pt idx="0">
                  <c:v>2009</c:v>
                </c:pt>
              </c:strCache>
            </c:strRef>
          </c:tx>
          <c:dPt>
            <c:idx val="2"/>
            <c:spPr>
              <a:solidFill>
                <a:srgbClr val="00A1DE"/>
              </a:solidFill>
            </c:spPr>
          </c:dPt>
          <c:dLbls>
            <c:txPr>
              <a:bodyPr/>
              <a:lstStyle/>
              <a:p>
                <a:pPr>
                  <a:defRPr lang="en-US" sz="1200">
                    <a:solidFill>
                      <a:schemeClr val="bg1"/>
                    </a:solidFill>
                  </a:defRPr>
                </a:pPr>
                <a:endParaRPr lang="en-US"/>
              </a:p>
            </c:txPr>
            <c:showVal val="1"/>
            <c:showLeaderLines val="1"/>
          </c:dLbls>
          <c:cat>
            <c:strRef>
              <c:f>Sheet1!$A$2:$A$5</c:f>
              <c:strCache>
                <c:ptCount val="4"/>
                <c:pt idx="0">
                  <c:v>EMEA</c:v>
                </c:pt>
                <c:pt idx="1">
                  <c:v>China/ S. Asia</c:v>
                </c:pt>
                <c:pt idx="2">
                  <c:v>Japan/ Korea</c:v>
                </c:pt>
                <c:pt idx="3">
                  <c:v>Americas</c:v>
                </c:pt>
              </c:strCache>
            </c:strRef>
          </c:cat>
          <c:val>
            <c:numRef>
              <c:f>Sheet1!$B$2:$B$5</c:f>
              <c:numCache>
                <c:formatCode>0.0%</c:formatCode>
                <c:ptCount val="4"/>
                <c:pt idx="0">
                  <c:v>0.33794646476736723</c:v>
                </c:pt>
                <c:pt idx="1">
                  <c:v>0.23908427185365638</c:v>
                </c:pt>
                <c:pt idx="2">
                  <c:v>0.19955831309578503</c:v>
                </c:pt>
                <c:pt idx="3">
                  <c:v>0.22341095028319699</c:v>
                </c:pt>
              </c:numCache>
            </c:numRef>
          </c:val>
        </c:ser>
        <c:dLbls>
          <c:showVal val="1"/>
        </c:dLbls>
        <c:firstSliceAng val="0"/>
      </c:pieChart>
      <c:spPr>
        <a:noFill/>
        <a:ln>
          <a:noFill/>
        </a:ln>
      </c:spPr>
    </c:plotArea>
    <c:legend>
      <c:legendPos val="r"/>
      <c:layout>
        <c:manualLayout>
          <c:xMode val="edge"/>
          <c:yMode val="edge"/>
          <c:x val="0.66622794796129992"/>
          <c:y val="0.17571557991661038"/>
          <c:w val="0.30722652502809505"/>
          <c:h val="0.82027092436884663"/>
        </c:manualLayout>
      </c:layout>
      <c:txPr>
        <a:bodyPr/>
        <a:lstStyle/>
        <a:p>
          <a:pPr>
            <a:defRPr lang="en-US" sz="1200" baseline="0">
              <a:solidFill>
                <a:srgbClr val="002776"/>
              </a:solidFill>
            </a:defRPr>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en-US" sz="1400">
              <a:solidFill>
                <a:srgbClr val="002776"/>
              </a:solidFill>
            </a:defRPr>
          </a:pPr>
          <a:endParaRPr lang="en-US"/>
        </a:p>
      </c:txPr>
    </c:title>
    <c:plotArea>
      <c:layout/>
      <c:pieChart>
        <c:varyColors val="1"/>
        <c:ser>
          <c:idx val="0"/>
          <c:order val="0"/>
          <c:tx>
            <c:strRef>
              <c:f>Sheet1!$B$1</c:f>
              <c:strCache>
                <c:ptCount val="1"/>
                <c:pt idx="0">
                  <c:v>2015</c:v>
                </c:pt>
              </c:strCache>
            </c:strRef>
          </c:tx>
          <c:dPt>
            <c:idx val="2"/>
            <c:spPr>
              <a:solidFill>
                <a:srgbClr val="00A1DE"/>
              </a:solidFill>
            </c:spPr>
          </c:dPt>
          <c:dLbls>
            <c:dLbl>
              <c:idx val="0"/>
              <c:layout>
                <c:manualLayout>
                  <c:x val="2.1847344974164983E-2"/>
                  <c:y val="-2.3062322294138127E-2"/>
                </c:manualLayout>
              </c:layout>
              <c:dLblPos val="ctr"/>
              <c:showVal val="1"/>
            </c:dLbl>
            <c:dLbl>
              <c:idx val="1"/>
              <c:layout>
                <c:manualLayout>
                  <c:x val="2.5488569136525262E-2"/>
                  <c:y val="4.0359064014742013E-2"/>
                </c:manualLayout>
              </c:layout>
              <c:dLblPos val="ctr"/>
              <c:showVal val="1"/>
            </c:dLbl>
            <c:dLbl>
              <c:idx val="2"/>
              <c:layout>
                <c:manualLayout>
                  <c:x val="-2.5488569136525262E-2"/>
                  <c:y val="0"/>
                </c:manualLayout>
              </c:layout>
              <c:dLblPos val="ctr"/>
              <c:showVal val="1"/>
            </c:dLbl>
            <c:dLbl>
              <c:idx val="3"/>
              <c:layout>
                <c:manualLayout>
                  <c:x val="-2.1847631684728801E-2"/>
                  <c:y val="5.285054472339945E-17"/>
                </c:manualLayout>
              </c:layout>
              <c:dLblPos val="ctr"/>
              <c:showVal val="1"/>
            </c:dLbl>
            <c:txPr>
              <a:bodyPr/>
              <a:lstStyle/>
              <a:p>
                <a:pPr>
                  <a:defRPr lang="en-US" sz="1200">
                    <a:solidFill>
                      <a:schemeClr val="bg1"/>
                    </a:solidFill>
                  </a:defRPr>
                </a:pPr>
                <a:endParaRPr lang="en-US"/>
              </a:p>
            </c:txPr>
            <c:dLblPos val="ctr"/>
            <c:showVal val="1"/>
            <c:showLeaderLines val="1"/>
          </c:dLbls>
          <c:cat>
            <c:strRef>
              <c:f>Sheet1!$A$2:$A$5</c:f>
              <c:strCache>
                <c:ptCount val="4"/>
                <c:pt idx="0">
                  <c:v>EMEA</c:v>
                </c:pt>
                <c:pt idx="1">
                  <c:v>China/ S. Asia</c:v>
                </c:pt>
                <c:pt idx="2">
                  <c:v>Japan/ Korea</c:v>
                </c:pt>
                <c:pt idx="3">
                  <c:v>Americas</c:v>
                </c:pt>
              </c:strCache>
            </c:strRef>
          </c:cat>
          <c:val>
            <c:numRef>
              <c:f>Sheet1!$B$2:$B$5</c:f>
              <c:numCache>
                <c:formatCode>0.0%</c:formatCode>
                <c:ptCount val="4"/>
                <c:pt idx="0">
                  <c:v>0.30090187866506191</c:v>
                </c:pt>
                <c:pt idx="1">
                  <c:v>0.26171228421835668</c:v>
                </c:pt>
                <c:pt idx="2">
                  <c:v>0.1794111499569663</c:v>
                </c:pt>
                <c:pt idx="3">
                  <c:v>0.25797468715962668</c:v>
                </c:pt>
              </c:numCache>
            </c:numRef>
          </c:val>
        </c:ser>
        <c:firstSliceAng val="0"/>
      </c:pieChart>
    </c:plotArea>
    <c:legend>
      <c:legendPos val="r"/>
      <c:layout>
        <c:manualLayout>
          <c:xMode val="edge"/>
          <c:yMode val="edge"/>
          <c:x val="0.70388991690555103"/>
          <c:y val="0.17280897723594435"/>
          <c:w val="0.26698028979557353"/>
          <c:h val="0.80437385113997362"/>
        </c:manualLayout>
      </c:layout>
      <c:txPr>
        <a:bodyPr/>
        <a:lstStyle/>
        <a:p>
          <a:pPr>
            <a:defRPr lang="en-US" sz="1200">
              <a:solidFill>
                <a:srgbClr val="002776"/>
              </a:solidFill>
            </a:defRPr>
          </a:pPr>
          <a:endParaRPr lang="en-US"/>
        </a:p>
      </c:txPr>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0226041483284267E-2"/>
          <c:y val="3.2628843056432717E-2"/>
          <c:w val="0.65205974253219146"/>
          <c:h val="0.79551571789994457"/>
        </c:manualLayout>
      </c:layout>
      <c:barChart>
        <c:barDir val="bar"/>
        <c:grouping val="clustered"/>
        <c:ser>
          <c:idx val="0"/>
          <c:order val="0"/>
          <c:tx>
            <c:strRef>
              <c:f>Sheet1!$B$1</c:f>
              <c:strCache>
                <c:ptCount val="1"/>
                <c:pt idx="0">
                  <c:v>1997</c:v>
                </c:pt>
              </c:strCache>
            </c:strRef>
          </c:tx>
          <c:spPr>
            <a:ln w="12700">
              <a:solidFill>
                <a:schemeClr val="bg1"/>
              </a:solidFill>
            </a:ln>
          </c:spPr>
          <c:dLbls>
            <c:txPr>
              <a:bodyPr/>
              <a:lstStyle/>
              <a:p>
                <a:pPr>
                  <a:defRPr lang="en-US" sz="1000" b="1">
                    <a:solidFill>
                      <a:srgbClr val="002776"/>
                    </a:solidFill>
                  </a:defRPr>
                </a:pPr>
                <a:endParaRPr lang="en-US"/>
              </a:p>
            </c:txPr>
            <c:showVal val="1"/>
          </c:dLbls>
          <c:cat>
            <c:strRef>
              <c:f>Sheet1!$A$2:$A$7</c:f>
              <c:strCache>
                <c:ptCount val="6"/>
                <c:pt idx="0">
                  <c:v>A</c:v>
                </c:pt>
                <c:pt idx="1">
                  <c:v>B</c:v>
                </c:pt>
                <c:pt idx="2">
                  <c:v>C</c:v>
                </c:pt>
                <c:pt idx="3">
                  <c:v>D</c:v>
                </c:pt>
                <c:pt idx="4">
                  <c:v>E</c:v>
                </c:pt>
                <c:pt idx="5">
                  <c:v>F</c:v>
                </c:pt>
              </c:strCache>
            </c:strRef>
          </c:cat>
          <c:val>
            <c:numRef>
              <c:f>Sheet1!$B$2:$B$7</c:f>
              <c:numCache>
                <c:formatCode>General</c:formatCode>
                <c:ptCount val="6"/>
                <c:pt idx="0">
                  <c:v>4.0999999999999996</c:v>
                </c:pt>
                <c:pt idx="1">
                  <c:v>9.2000000000000011</c:v>
                </c:pt>
                <c:pt idx="2">
                  <c:v>12.9</c:v>
                </c:pt>
                <c:pt idx="3">
                  <c:v>10.7</c:v>
                </c:pt>
                <c:pt idx="4">
                  <c:v>5.2</c:v>
                </c:pt>
                <c:pt idx="5">
                  <c:v>10.200000000000001</c:v>
                </c:pt>
              </c:numCache>
            </c:numRef>
          </c:val>
        </c:ser>
        <c:ser>
          <c:idx val="1"/>
          <c:order val="1"/>
          <c:tx>
            <c:strRef>
              <c:f>Sheet1!$C$1</c:f>
              <c:strCache>
                <c:ptCount val="1"/>
                <c:pt idx="0">
                  <c:v>2002</c:v>
                </c:pt>
              </c:strCache>
            </c:strRef>
          </c:tx>
          <c:spPr>
            <a:ln w="12700">
              <a:solidFill>
                <a:schemeClr val="bg1"/>
              </a:solidFill>
            </a:ln>
          </c:spPr>
          <c:dLbls>
            <c:delete val="1"/>
          </c:dLbls>
          <c:cat>
            <c:strRef>
              <c:f>Sheet1!$A$2:$A$7</c:f>
              <c:strCache>
                <c:ptCount val="6"/>
                <c:pt idx="0">
                  <c:v>A</c:v>
                </c:pt>
                <c:pt idx="1">
                  <c:v>B</c:v>
                </c:pt>
                <c:pt idx="2">
                  <c:v>C</c:v>
                </c:pt>
                <c:pt idx="3">
                  <c:v>D</c:v>
                </c:pt>
                <c:pt idx="4">
                  <c:v>E</c:v>
                </c:pt>
                <c:pt idx="5">
                  <c:v>F</c:v>
                </c:pt>
              </c:strCache>
            </c:strRef>
          </c:cat>
          <c:val>
            <c:numRef>
              <c:f>Sheet1!$C$2:$C$7</c:f>
              <c:numCache>
                <c:formatCode>General</c:formatCode>
                <c:ptCount val="6"/>
                <c:pt idx="0">
                  <c:v>5</c:v>
                </c:pt>
                <c:pt idx="1">
                  <c:v>10</c:v>
                </c:pt>
                <c:pt idx="2">
                  <c:v>14</c:v>
                </c:pt>
                <c:pt idx="3">
                  <c:v>11</c:v>
                </c:pt>
                <c:pt idx="4">
                  <c:v>5.3</c:v>
                </c:pt>
                <c:pt idx="5">
                  <c:v>10.3</c:v>
                </c:pt>
              </c:numCache>
            </c:numRef>
          </c:val>
        </c:ser>
        <c:ser>
          <c:idx val="2"/>
          <c:order val="2"/>
          <c:tx>
            <c:strRef>
              <c:f>Sheet1!$D$1</c:f>
              <c:strCache>
                <c:ptCount val="1"/>
                <c:pt idx="0">
                  <c:v>2007</c:v>
                </c:pt>
              </c:strCache>
            </c:strRef>
          </c:tx>
          <c:spPr>
            <a:ln w="12700">
              <a:solidFill>
                <a:schemeClr val="bg1"/>
              </a:solidFill>
            </a:ln>
          </c:spPr>
          <c:dLbls>
            <c:delete val="1"/>
          </c:dLbls>
          <c:cat>
            <c:strRef>
              <c:f>Sheet1!$A$2:$A$7</c:f>
              <c:strCache>
                <c:ptCount val="6"/>
                <c:pt idx="0">
                  <c:v>A</c:v>
                </c:pt>
                <c:pt idx="1">
                  <c:v>B</c:v>
                </c:pt>
                <c:pt idx="2">
                  <c:v>C</c:v>
                </c:pt>
                <c:pt idx="3">
                  <c:v>D</c:v>
                </c:pt>
                <c:pt idx="4">
                  <c:v>E</c:v>
                </c:pt>
                <c:pt idx="5">
                  <c:v>F</c:v>
                </c:pt>
              </c:strCache>
            </c:strRef>
          </c:cat>
          <c:val>
            <c:numRef>
              <c:f>Sheet1!$D$2:$D$7</c:f>
              <c:numCache>
                <c:formatCode>General</c:formatCode>
                <c:ptCount val="6"/>
                <c:pt idx="0">
                  <c:v>6</c:v>
                </c:pt>
                <c:pt idx="1">
                  <c:v>13</c:v>
                </c:pt>
                <c:pt idx="2">
                  <c:v>20</c:v>
                </c:pt>
                <c:pt idx="3">
                  <c:v>12</c:v>
                </c:pt>
                <c:pt idx="4">
                  <c:v>5.4</c:v>
                </c:pt>
                <c:pt idx="5">
                  <c:v>10.5</c:v>
                </c:pt>
              </c:numCache>
            </c:numRef>
          </c:val>
        </c:ser>
        <c:ser>
          <c:idx val="3"/>
          <c:order val="3"/>
          <c:tx>
            <c:strRef>
              <c:f>Sheet1!$E$1</c:f>
              <c:strCache>
                <c:ptCount val="1"/>
                <c:pt idx="0">
                  <c:v>2011</c:v>
                </c:pt>
              </c:strCache>
            </c:strRef>
          </c:tx>
          <c:dLbls>
            <c:delete val="1"/>
          </c:dLbls>
          <c:cat>
            <c:strRef>
              <c:f>Sheet1!$A$2:$A$7</c:f>
              <c:strCache>
                <c:ptCount val="6"/>
                <c:pt idx="0">
                  <c:v>A</c:v>
                </c:pt>
                <c:pt idx="1">
                  <c:v>B</c:v>
                </c:pt>
                <c:pt idx="2">
                  <c:v>C</c:v>
                </c:pt>
                <c:pt idx="3">
                  <c:v>D</c:v>
                </c:pt>
                <c:pt idx="4">
                  <c:v>E</c:v>
                </c:pt>
                <c:pt idx="5">
                  <c:v>F</c:v>
                </c:pt>
              </c:strCache>
            </c:strRef>
          </c:cat>
          <c:val>
            <c:numRef>
              <c:f>Sheet1!$E$2:$E$7</c:f>
              <c:numCache>
                <c:formatCode>General</c:formatCode>
                <c:ptCount val="6"/>
                <c:pt idx="0">
                  <c:v>8</c:v>
                </c:pt>
                <c:pt idx="1">
                  <c:v>16</c:v>
                </c:pt>
                <c:pt idx="2">
                  <c:v>21</c:v>
                </c:pt>
                <c:pt idx="3">
                  <c:v>13</c:v>
                </c:pt>
                <c:pt idx="4">
                  <c:v>5.0999999999999996</c:v>
                </c:pt>
                <c:pt idx="5">
                  <c:v>7.6</c:v>
                </c:pt>
              </c:numCache>
            </c:numRef>
          </c:val>
        </c:ser>
        <c:ser>
          <c:idx val="4"/>
          <c:order val="4"/>
          <c:tx>
            <c:strRef>
              <c:f>Sheet1!$F$1</c:f>
              <c:strCache>
                <c:ptCount val="1"/>
                <c:pt idx="0">
                  <c:v>2015</c:v>
                </c:pt>
              </c:strCache>
            </c:strRef>
          </c:tx>
          <c:dLbls>
            <c:txPr>
              <a:bodyPr/>
              <a:lstStyle/>
              <a:p>
                <a:pPr>
                  <a:defRPr lang="en-US" sz="1000" b="1">
                    <a:solidFill>
                      <a:srgbClr val="72C7E7"/>
                    </a:solidFill>
                  </a:defRPr>
                </a:pPr>
                <a:endParaRPr lang="en-US"/>
              </a:p>
            </c:txPr>
            <c:showVal val="1"/>
          </c:dLbls>
          <c:cat>
            <c:strRef>
              <c:f>Sheet1!$A$2:$A$7</c:f>
              <c:strCache>
                <c:ptCount val="6"/>
                <c:pt idx="0">
                  <c:v>A</c:v>
                </c:pt>
                <c:pt idx="1">
                  <c:v>B</c:v>
                </c:pt>
                <c:pt idx="2">
                  <c:v>C</c:v>
                </c:pt>
                <c:pt idx="3">
                  <c:v>D</c:v>
                </c:pt>
                <c:pt idx="4">
                  <c:v>E</c:v>
                </c:pt>
                <c:pt idx="5">
                  <c:v>F</c:v>
                </c:pt>
              </c:strCache>
            </c:strRef>
          </c:cat>
          <c:val>
            <c:numRef>
              <c:f>Sheet1!$F$2:$F$7</c:f>
              <c:numCache>
                <c:formatCode>General</c:formatCode>
                <c:ptCount val="6"/>
                <c:pt idx="0">
                  <c:v>9.6</c:v>
                </c:pt>
                <c:pt idx="1">
                  <c:v>19</c:v>
                </c:pt>
                <c:pt idx="2">
                  <c:v>23.1</c:v>
                </c:pt>
                <c:pt idx="3">
                  <c:v>16.100000000000001</c:v>
                </c:pt>
                <c:pt idx="4">
                  <c:v>5.4</c:v>
                </c:pt>
                <c:pt idx="5">
                  <c:v>7.8</c:v>
                </c:pt>
              </c:numCache>
            </c:numRef>
          </c:val>
        </c:ser>
        <c:dLbls>
          <c:showVal val="1"/>
        </c:dLbls>
        <c:gapWidth val="100"/>
        <c:axId val="165839232"/>
        <c:axId val="165840768"/>
      </c:barChart>
      <c:catAx>
        <c:axId val="165839232"/>
        <c:scaling>
          <c:orientation val="minMax"/>
        </c:scaling>
        <c:axPos val="l"/>
        <c:tickLblPos val="nextTo"/>
        <c:spPr>
          <a:ln w="12700">
            <a:solidFill>
              <a:schemeClr val="tx1"/>
            </a:solidFill>
          </a:ln>
        </c:spPr>
        <c:txPr>
          <a:bodyPr/>
          <a:lstStyle/>
          <a:p>
            <a:pPr>
              <a:defRPr lang="en-US"/>
            </a:pPr>
            <a:endParaRPr lang="en-US"/>
          </a:p>
        </c:txPr>
        <c:crossAx val="165840768"/>
        <c:crosses val="autoZero"/>
        <c:auto val="1"/>
        <c:lblAlgn val="ctr"/>
        <c:lblOffset val="100"/>
      </c:catAx>
      <c:valAx>
        <c:axId val="165840768"/>
        <c:scaling>
          <c:orientation val="minMax"/>
          <c:max val="25"/>
          <c:min val="0"/>
        </c:scaling>
        <c:axPos val="b"/>
        <c:title>
          <c:tx>
            <c:rich>
              <a:bodyPr rot="0" vert="horz"/>
              <a:lstStyle/>
              <a:p>
                <a:pPr>
                  <a:defRPr lang="en-US" sz="1200"/>
                </a:pPr>
                <a:r>
                  <a:rPr lang="en-US" dirty="0" smtClean="0"/>
                  <a:t>Units</a:t>
                </a:r>
                <a:r>
                  <a:rPr lang="en-US" baseline="0" dirty="0" smtClean="0"/>
                  <a:t> in Millions</a:t>
                </a:r>
                <a:endParaRPr lang="en-US" dirty="0"/>
              </a:p>
            </c:rich>
          </c:tx>
          <c:layout/>
        </c:title>
        <c:numFmt formatCode="General" sourceLinked="1"/>
        <c:tickLblPos val="nextTo"/>
        <c:spPr>
          <a:ln w="12700">
            <a:solidFill>
              <a:schemeClr val="tx1"/>
            </a:solidFill>
          </a:ln>
        </c:spPr>
        <c:txPr>
          <a:bodyPr/>
          <a:lstStyle/>
          <a:p>
            <a:pPr>
              <a:defRPr lang="en-US" sz="1200"/>
            </a:pPr>
            <a:endParaRPr lang="en-US"/>
          </a:p>
        </c:txPr>
        <c:crossAx val="165839232"/>
        <c:crosses val="autoZero"/>
        <c:crossBetween val="between"/>
      </c:valAx>
    </c:plotArea>
    <c:legend>
      <c:legendPos val="r"/>
      <c:layout>
        <c:manualLayout>
          <c:xMode val="edge"/>
          <c:yMode val="edge"/>
          <c:x val="0.81635958005249343"/>
          <c:y val="1.5261282993202365E-2"/>
          <c:w val="7.5255334930959719E-2"/>
          <c:h val="0.26944020396647328"/>
        </c:manualLayout>
      </c:layout>
      <c:txPr>
        <a:bodyPr/>
        <a:lstStyle/>
        <a:p>
          <a:pPr>
            <a:defRPr lang="en-US"/>
          </a:pPr>
          <a:endParaRPr lang="en-US"/>
        </a:p>
      </c:txPr>
    </c:legend>
    <c:plotVisOnly val="1"/>
  </c:chart>
  <c:txPr>
    <a:bodyPr/>
    <a:lstStyle/>
    <a:p>
      <a:pPr>
        <a:defRPr sz="1100">
          <a:solidFill>
            <a:srgbClr val="002776"/>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1st Qtr</c:v>
                </c:pt>
              </c:strCache>
            </c:strRef>
          </c:tx>
          <c:spPr>
            <a:solidFill>
              <a:schemeClr val="accent1"/>
            </a:solidFill>
            <a:ln w="12700">
              <a:solidFill>
                <a:schemeClr val="bg1"/>
              </a:solidFill>
            </a:ln>
          </c:spPr>
          <c:dPt>
            <c:idx val="1"/>
            <c:spPr>
              <a:solidFill>
                <a:schemeClr val="accent2"/>
              </a:solidFill>
              <a:ln w="12700">
                <a:solidFill>
                  <a:schemeClr val="bg1"/>
                </a:solidFill>
              </a:ln>
            </c:spPr>
          </c:dPt>
          <c:dPt>
            <c:idx val="2"/>
            <c:spPr>
              <a:solidFill>
                <a:schemeClr val="accent3"/>
              </a:solidFill>
              <a:ln w="12700">
                <a:solidFill>
                  <a:schemeClr val="bg1"/>
                </a:solidFill>
              </a:ln>
            </c:spPr>
          </c:dPt>
          <c:dPt>
            <c:idx val="3"/>
            <c:spPr>
              <a:solidFill>
                <a:schemeClr val="accent6"/>
              </a:solidFill>
              <a:ln w="12700">
                <a:solidFill>
                  <a:schemeClr val="bg1"/>
                </a:solidFill>
              </a:ln>
            </c:spPr>
          </c:dPt>
          <c:dPt>
            <c:idx val="4"/>
            <c:spPr>
              <a:solidFill>
                <a:schemeClr val="accent5"/>
              </a:solidFill>
              <a:ln w="12700">
                <a:solidFill>
                  <a:schemeClr val="bg1"/>
                </a:solidFill>
              </a:ln>
            </c:spPr>
          </c:dPt>
          <c:dPt>
            <c:idx val="5"/>
            <c:spPr>
              <a:solidFill>
                <a:schemeClr val="accent1">
                  <a:lumMod val="75000"/>
                </a:schemeClr>
              </a:solidFill>
              <a:ln w="12700">
                <a:solidFill>
                  <a:schemeClr val="bg1"/>
                </a:solidFill>
              </a:ln>
            </c:spPr>
          </c:dPt>
          <c:dLbls>
            <c:dLbl>
              <c:idx val="0"/>
              <c:layout>
                <c:manualLayout>
                  <c:x val="0"/>
                  <c:y val="6.1092350468053992E-3"/>
                </c:manualLayout>
              </c:layout>
              <c:dLblPos val="inEnd"/>
              <c:showCatName val="1"/>
              <c:showPercent val="1"/>
            </c:dLbl>
            <c:dLbl>
              <c:idx val="1"/>
              <c:layout>
                <c:manualLayout>
                  <c:x val="-9.8113996618286264E-2"/>
                  <c:y val="0"/>
                </c:manualLayout>
              </c:layout>
              <c:dLblPos val="inEnd"/>
              <c:showCatName val="1"/>
              <c:showPercent val="1"/>
            </c:dLbl>
            <c:dLbl>
              <c:idx val="2"/>
              <c:layout>
                <c:manualLayout>
                  <c:x val="3.9245598647314452E-2"/>
                  <c:y val="-0.11607546588930258"/>
                </c:manualLayout>
              </c:layout>
              <c:dLblPos val="inEnd"/>
              <c:showCatName val="1"/>
              <c:showPercent val="1"/>
            </c:dLbl>
            <c:dLbl>
              <c:idx val="3"/>
              <c:layout>
                <c:manualLayout>
                  <c:x val="2.6163732431542956E-2"/>
                  <c:y val="-1.2218470093610843E-2"/>
                </c:manualLayout>
              </c:layout>
              <c:dLblPos val="inEnd"/>
              <c:showCatName val="1"/>
              <c:showPercent val="1"/>
            </c:dLbl>
            <c:dLbl>
              <c:idx val="4"/>
              <c:delete val="1"/>
            </c:dLbl>
            <c:dLbl>
              <c:idx val="5"/>
              <c:delete val="1"/>
            </c:dLbl>
            <c:txPr>
              <a:bodyPr/>
              <a:lstStyle/>
              <a:p>
                <a:pPr>
                  <a:defRPr lang="en-US" sz="800" b="1">
                    <a:solidFill>
                      <a:schemeClr val="bg1"/>
                    </a:solidFill>
                  </a:defRPr>
                </a:pPr>
                <a:endParaRPr lang="en-US"/>
              </a:p>
            </c:txPr>
            <c:dLblPos val="inEnd"/>
            <c:showCatName val="1"/>
            <c:showPercent val="1"/>
            <c:showLeaderLines val="1"/>
          </c:dLbls>
          <c:cat>
            <c:strRef>
              <c:f>Sheet1!$A$2:$A$7</c:f>
              <c:strCache>
                <c:ptCount val="6"/>
                <c:pt idx="0">
                  <c:v>A</c:v>
                </c:pt>
                <c:pt idx="1">
                  <c:v>B</c:v>
                </c:pt>
                <c:pt idx="2">
                  <c:v>C</c:v>
                </c:pt>
                <c:pt idx="3">
                  <c:v>D</c:v>
                </c:pt>
                <c:pt idx="4">
                  <c:v>E</c:v>
                </c:pt>
                <c:pt idx="5">
                  <c:v>F</c:v>
                </c:pt>
              </c:strCache>
            </c:strRef>
          </c:cat>
          <c:val>
            <c:numRef>
              <c:f>Sheet1!$B$2:$B$7</c:f>
              <c:numCache>
                <c:formatCode>0%</c:formatCode>
                <c:ptCount val="6"/>
                <c:pt idx="0">
                  <c:v>0.12000000000000002</c:v>
                </c:pt>
                <c:pt idx="1">
                  <c:v>0.27</c:v>
                </c:pt>
                <c:pt idx="2">
                  <c:v>0.29000000000000031</c:v>
                </c:pt>
                <c:pt idx="3">
                  <c:v>0.23</c:v>
                </c:pt>
                <c:pt idx="4">
                  <c:v>6.0000000000000032E-2</c:v>
                </c:pt>
                <c:pt idx="5">
                  <c:v>3.0000000000000002E-2</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1" i="0" u="none" strike="noStrike" baseline="0">
                <a:solidFill>
                  <a:srgbClr val="000000"/>
                </a:solidFill>
                <a:latin typeface="Calibri"/>
                <a:ea typeface="Calibri"/>
                <a:cs typeface="Calibri"/>
              </a:defRPr>
            </a:pPr>
            <a:r>
              <a:rPr lang="en-US"/>
              <a:t>Automotive Suppliers - Powertrain Supplier Rating</a:t>
            </a:r>
          </a:p>
        </c:rich>
      </c:tx>
      <c:layout/>
    </c:title>
    <c:plotArea>
      <c:layout>
        <c:manualLayout>
          <c:layoutTarget val="inner"/>
          <c:xMode val="edge"/>
          <c:yMode val="edge"/>
          <c:x val="7.7049626222464793E-2"/>
          <c:y val="8.2067458462670592E-2"/>
          <c:w val="0.89169115399036836"/>
          <c:h val="0.80653861449137065"/>
        </c:manualLayout>
      </c:layout>
      <c:bubbleChart>
        <c:ser>
          <c:idx val="0"/>
          <c:order val="0"/>
          <c:tx>
            <c:strRef>
              <c:f>'Summary - Powertrain'!$D$5</c:f>
              <c:strCache>
                <c:ptCount val="1"/>
                <c:pt idx="0">
                  <c:v>Dana Corp.</c:v>
                </c:pt>
              </c:strCache>
            </c:strRef>
          </c:tx>
          <c:spPr>
            <a:solidFill>
              <a:srgbClr val="FF0000"/>
            </a:solidFill>
            <a:ln w="12700">
              <a:solidFill>
                <a:sysClr val="windowText" lastClr="000000"/>
              </a:solidFill>
            </a:ln>
          </c:spPr>
          <c:dLbls>
            <c:delete val="1"/>
          </c:dLbls>
          <c:xVal>
            <c:numRef>
              <c:f>'Summary - Powertrain'!$E$5</c:f>
              <c:numCache>
                <c:formatCode>0.0</c:formatCode>
                <c:ptCount val="1"/>
                <c:pt idx="0">
                  <c:v>15.000000000000002</c:v>
                </c:pt>
              </c:numCache>
            </c:numRef>
          </c:xVal>
          <c:yVal>
            <c:numRef>
              <c:f>'Summary - Powertrain'!$G$5</c:f>
              <c:numCache>
                <c:formatCode>0.0</c:formatCode>
                <c:ptCount val="1"/>
                <c:pt idx="0">
                  <c:v>53.354118034561331</c:v>
                </c:pt>
              </c:numCache>
            </c:numRef>
          </c:yVal>
          <c:bubbleSize>
            <c:numRef>
              <c:f>'Summary - Powertrain'!$F$5</c:f>
              <c:numCache>
                <c:formatCode>0.0</c:formatCode>
                <c:ptCount val="1"/>
                <c:pt idx="0">
                  <c:v>47.5</c:v>
                </c:pt>
              </c:numCache>
            </c:numRef>
          </c:bubbleSize>
        </c:ser>
        <c:ser>
          <c:idx val="1"/>
          <c:order val="1"/>
          <c:tx>
            <c:strRef>
              <c:f>'Summary - Powertrain'!$D$6</c:f>
              <c:strCache>
                <c:ptCount val="1"/>
                <c:pt idx="0">
                  <c:v>Delphi Corp.</c:v>
                </c:pt>
              </c:strCache>
            </c:strRef>
          </c:tx>
          <c:spPr>
            <a:solidFill>
              <a:srgbClr val="FF0000"/>
            </a:solidFill>
            <a:ln w="12700">
              <a:solidFill>
                <a:sysClr val="windowText" lastClr="000000"/>
              </a:solidFill>
            </a:ln>
          </c:spPr>
          <c:dLbls>
            <c:delete val="1"/>
          </c:dLbls>
          <c:xVal>
            <c:numRef>
              <c:f>'Summary - Powertrain'!$E$6</c:f>
              <c:numCache>
                <c:formatCode>0.0</c:formatCode>
                <c:ptCount val="1"/>
                <c:pt idx="0">
                  <c:v>4.9999999999999991</c:v>
                </c:pt>
              </c:numCache>
            </c:numRef>
          </c:xVal>
          <c:yVal>
            <c:numRef>
              <c:f>'Summary - Powertrain'!$G$6</c:f>
              <c:numCache>
                <c:formatCode>0.0</c:formatCode>
                <c:ptCount val="1"/>
                <c:pt idx="0">
                  <c:v>39.905172109368763</c:v>
                </c:pt>
              </c:numCache>
            </c:numRef>
          </c:yVal>
          <c:bubbleSize>
            <c:numRef>
              <c:f>'Summary - Powertrain'!$F$6</c:f>
              <c:numCache>
                <c:formatCode>0.0</c:formatCode>
                <c:ptCount val="1"/>
                <c:pt idx="0">
                  <c:v>57.5</c:v>
                </c:pt>
              </c:numCache>
            </c:numRef>
          </c:bubbleSize>
        </c:ser>
        <c:ser>
          <c:idx val="2"/>
          <c:order val="2"/>
          <c:tx>
            <c:strRef>
              <c:f>'Summary - Powertrain'!$D$7</c:f>
              <c:strCache>
                <c:ptCount val="1"/>
                <c:pt idx="0">
                  <c:v>Thyssenkrupp USA Inc.</c:v>
                </c:pt>
              </c:strCache>
            </c:strRef>
          </c:tx>
          <c:spPr>
            <a:solidFill>
              <a:srgbClr val="FF0000"/>
            </a:solidFill>
            <a:ln w="12700">
              <a:solidFill>
                <a:sysClr val="windowText" lastClr="000000"/>
              </a:solidFill>
            </a:ln>
          </c:spPr>
          <c:dLbls>
            <c:delete val="1"/>
          </c:dLbls>
          <c:xVal>
            <c:numRef>
              <c:f>'Summary - Powertrain'!$E$7</c:f>
              <c:numCache>
                <c:formatCode>0.0</c:formatCode>
                <c:ptCount val="1"/>
                <c:pt idx="0">
                  <c:v>20</c:v>
                </c:pt>
              </c:numCache>
            </c:numRef>
          </c:xVal>
          <c:yVal>
            <c:numRef>
              <c:f>'Summary - Powertrain'!$G$7</c:f>
              <c:numCache>
                <c:formatCode>0.0</c:formatCode>
                <c:ptCount val="1"/>
                <c:pt idx="0">
                  <c:v>62.667513001555257</c:v>
                </c:pt>
              </c:numCache>
            </c:numRef>
          </c:yVal>
          <c:bubbleSize>
            <c:numRef>
              <c:f>'Summary - Powertrain'!$F$7</c:f>
              <c:numCache>
                <c:formatCode>0.0</c:formatCode>
                <c:ptCount val="1"/>
                <c:pt idx="0">
                  <c:v>62.5</c:v>
                </c:pt>
              </c:numCache>
            </c:numRef>
          </c:bubbleSize>
        </c:ser>
        <c:ser>
          <c:idx val="3"/>
          <c:order val="3"/>
          <c:tx>
            <c:strRef>
              <c:f>'Summary - Powertrain'!$D$9</c:f>
              <c:strCache>
                <c:ptCount val="1"/>
                <c:pt idx="0">
                  <c:v>Robert Bosch LLC</c:v>
                </c:pt>
              </c:strCache>
            </c:strRef>
          </c:tx>
          <c:spPr>
            <a:solidFill>
              <a:srgbClr val="FFFF00"/>
            </a:solidFill>
            <a:ln w="12700">
              <a:solidFill>
                <a:sysClr val="windowText" lastClr="000000"/>
              </a:solidFill>
            </a:ln>
          </c:spPr>
          <c:dLbls>
            <c:delete val="1"/>
          </c:dLbls>
          <c:xVal>
            <c:numRef>
              <c:f>'Summary - Powertrain'!$E$9</c:f>
              <c:numCache>
                <c:formatCode>0.0</c:formatCode>
                <c:ptCount val="1"/>
                <c:pt idx="0">
                  <c:v>75</c:v>
                </c:pt>
              </c:numCache>
            </c:numRef>
          </c:xVal>
          <c:yVal>
            <c:numRef>
              <c:f>'Summary - Powertrain'!$G$9</c:f>
              <c:numCache>
                <c:formatCode>0.0</c:formatCode>
                <c:ptCount val="1"/>
                <c:pt idx="0">
                  <c:v>50.444579727809852</c:v>
                </c:pt>
              </c:numCache>
            </c:numRef>
          </c:yVal>
          <c:bubbleSize>
            <c:numRef>
              <c:f>'Summary - Powertrain'!$F$9</c:f>
              <c:numCache>
                <c:formatCode>0.0</c:formatCode>
                <c:ptCount val="1"/>
                <c:pt idx="0">
                  <c:v>80</c:v>
                </c:pt>
              </c:numCache>
            </c:numRef>
          </c:bubbleSize>
        </c:ser>
        <c:ser>
          <c:idx val="4"/>
          <c:order val="4"/>
          <c:tx>
            <c:strRef>
              <c:f>'Summary - Powertrain'!$D$10</c:f>
              <c:strCache>
                <c:ptCount val="1"/>
                <c:pt idx="0">
                  <c:v>Navistar International Engine Group</c:v>
                </c:pt>
              </c:strCache>
            </c:strRef>
          </c:tx>
          <c:spPr>
            <a:solidFill>
              <a:srgbClr val="FF0000"/>
            </a:solidFill>
            <a:ln w="12700">
              <a:solidFill>
                <a:sysClr val="windowText" lastClr="000000"/>
              </a:solidFill>
            </a:ln>
          </c:spPr>
          <c:dLbls>
            <c:delete val="1"/>
          </c:dLbls>
          <c:xVal>
            <c:numRef>
              <c:f>'Summary - Powertrain'!$E$10</c:f>
              <c:numCache>
                <c:formatCode>0.0</c:formatCode>
                <c:ptCount val="1"/>
                <c:pt idx="0">
                  <c:v>4.9999999999999991</c:v>
                </c:pt>
              </c:numCache>
            </c:numRef>
          </c:xVal>
          <c:yVal>
            <c:numRef>
              <c:f>'Summary - Powertrain'!$G$10</c:f>
              <c:numCache>
                <c:formatCode>0.0</c:formatCode>
                <c:ptCount val="1"/>
                <c:pt idx="0">
                  <c:v>55.394998676827811</c:v>
                </c:pt>
              </c:numCache>
            </c:numRef>
          </c:yVal>
          <c:bubbleSize>
            <c:numRef>
              <c:f>'Summary - Powertrain'!$F$10</c:f>
              <c:numCache>
                <c:formatCode>0.0</c:formatCode>
                <c:ptCount val="1"/>
                <c:pt idx="0">
                  <c:v>37.5</c:v>
                </c:pt>
              </c:numCache>
            </c:numRef>
          </c:bubbleSize>
        </c:ser>
        <c:ser>
          <c:idx val="5"/>
          <c:order val="5"/>
          <c:tx>
            <c:strRef>
              <c:f>'Summary - Powertrain'!$D$11</c:f>
              <c:strCache>
                <c:ptCount val="1"/>
                <c:pt idx="0">
                  <c:v>Magna </c:v>
                </c:pt>
              </c:strCache>
            </c:strRef>
          </c:tx>
          <c:spPr>
            <a:solidFill>
              <a:srgbClr val="FF0000"/>
            </a:solidFill>
            <a:ln w="12700">
              <a:solidFill>
                <a:sysClr val="windowText" lastClr="000000"/>
              </a:solidFill>
            </a:ln>
          </c:spPr>
          <c:dLbls>
            <c:delete val="1"/>
          </c:dLbls>
          <c:xVal>
            <c:numRef>
              <c:f>'Summary - Powertrain'!$E$11</c:f>
              <c:numCache>
                <c:formatCode>0.0</c:formatCode>
                <c:ptCount val="1"/>
                <c:pt idx="0">
                  <c:v>50</c:v>
                </c:pt>
              </c:numCache>
            </c:numRef>
          </c:xVal>
          <c:yVal>
            <c:numRef>
              <c:f>'Summary - Powertrain'!$G$11</c:f>
              <c:numCache>
                <c:formatCode>0.0</c:formatCode>
                <c:ptCount val="1"/>
                <c:pt idx="0">
                  <c:v>38.718506044776383</c:v>
                </c:pt>
              </c:numCache>
            </c:numRef>
          </c:yVal>
          <c:bubbleSize>
            <c:numRef>
              <c:f>'Summary - Powertrain'!$F$11</c:f>
              <c:numCache>
                <c:formatCode>0.0</c:formatCode>
                <c:ptCount val="1"/>
                <c:pt idx="0">
                  <c:v>65</c:v>
                </c:pt>
              </c:numCache>
            </c:numRef>
          </c:bubbleSize>
        </c:ser>
        <c:ser>
          <c:idx val="6"/>
          <c:order val="6"/>
          <c:tx>
            <c:strRef>
              <c:f>'Summary - Powertrain'!$D$12</c:f>
              <c:strCache>
                <c:ptCount val="1"/>
                <c:pt idx="0">
                  <c:v>Denso Intl America </c:v>
                </c:pt>
              </c:strCache>
            </c:strRef>
          </c:tx>
          <c:spPr>
            <a:solidFill>
              <a:srgbClr val="00B050"/>
            </a:solidFill>
            <a:ln w="12700">
              <a:solidFill>
                <a:sysClr val="windowText" lastClr="000000"/>
              </a:solidFill>
            </a:ln>
          </c:spPr>
          <c:dLbls>
            <c:delete val="1"/>
          </c:dLbls>
          <c:xVal>
            <c:numRef>
              <c:f>'Summary - Powertrain'!$E$12</c:f>
              <c:numCache>
                <c:formatCode>0.0</c:formatCode>
                <c:ptCount val="1"/>
                <c:pt idx="0">
                  <c:v>80</c:v>
                </c:pt>
              </c:numCache>
            </c:numRef>
          </c:xVal>
          <c:yVal>
            <c:numRef>
              <c:f>'Summary - Powertrain'!$G$12</c:f>
              <c:numCache>
                <c:formatCode>0.0</c:formatCode>
                <c:ptCount val="1"/>
                <c:pt idx="0">
                  <c:v>82.522453748218865</c:v>
                </c:pt>
              </c:numCache>
            </c:numRef>
          </c:yVal>
          <c:bubbleSize>
            <c:numRef>
              <c:f>'Summary - Powertrain'!$F$12</c:f>
              <c:numCache>
                <c:formatCode>0.0</c:formatCode>
                <c:ptCount val="1"/>
                <c:pt idx="0">
                  <c:v>80</c:v>
                </c:pt>
              </c:numCache>
            </c:numRef>
          </c:bubbleSize>
        </c:ser>
        <c:ser>
          <c:idx val="7"/>
          <c:order val="7"/>
          <c:tx>
            <c:strRef>
              <c:f>'Summary - Powertrain'!$D$13</c:f>
              <c:strCache>
                <c:ptCount val="1"/>
                <c:pt idx="0">
                  <c:v>Continental AG</c:v>
                </c:pt>
              </c:strCache>
            </c:strRef>
          </c:tx>
          <c:spPr>
            <a:solidFill>
              <a:srgbClr val="FF0000"/>
            </a:solidFill>
            <a:ln w="12700">
              <a:solidFill>
                <a:sysClr val="windowText" lastClr="000000"/>
              </a:solidFill>
            </a:ln>
          </c:spPr>
          <c:dLbls>
            <c:delete val="1"/>
          </c:dLbls>
          <c:xVal>
            <c:numRef>
              <c:f>'Summary - Powertrain'!$E$13</c:f>
              <c:numCache>
                <c:formatCode>0.0</c:formatCode>
                <c:ptCount val="1"/>
                <c:pt idx="0">
                  <c:v>10.000000000000004</c:v>
                </c:pt>
              </c:numCache>
            </c:numRef>
          </c:xVal>
          <c:yVal>
            <c:numRef>
              <c:f>'Summary - Powertrain'!$G$13</c:f>
              <c:numCache>
                <c:formatCode>0.0</c:formatCode>
                <c:ptCount val="1"/>
                <c:pt idx="0">
                  <c:v>39.67080429196799</c:v>
                </c:pt>
              </c:numCache>
            </c:numRef>
          </c:yVal>
          <c:bubbleSize>
            <c:numRef>
              <c:f>'Summary - Powertrain'!$F$13</c:f>
              <c:numCache>
                <c:formatCode>0.0</c:formatCode>
                <c:ptCount val="1"/>
                <c:pt idx="0">
                  <c:v>72.5</c:v>
                </c:pt>
              </c:numCache>
            </c:numRef>
          </c:bubbleSize>
        </c:ser>
        <c:ser>
          <c:idx val="8"/>
          <c:order val="8"/>
          <c:tx>
            <c:strRef>
              <c:f>'Summary - Powertrain'!$D$14</c:f>
              <c:strCache>
                <c:ptCount val="1"/>
                <c:pt idx="0">
                  <c:v>Cummins Inc.</c:v>
                </c:pt>
              </c:strCache>
            </c:strRef>
          </c:tx>
          <c:spPr>
            <a:solidFill>
              <a:srgbClr val="FF0000"/>
            </a:solidFill>
            <a:ln w="12700">
              <a:solidFill>
                <a:sysClr val="windowText" lastClr="000000"/>
              </a:solidFill>
            </a:ln>
          </c:spPr>
          <c:dLbls>
            <c:delete val="1"/>
          </c:dLbls>
          <c:xVal>
            <c:numRef>
              <c:f>'Summary - Powertrain'!$E$14</c:f>
              <c:numCache>
                <c:formatCode>0.0</c:formatCode>
                <c:ptCount val="1"/>
                <c:pt idx="0">
                  <c:v>90</c:v>
                </c:pt>
              </c:numCache>
            </c:numRef>
          </c:xVal>
          <c:yVal>
            <c:numRef>
              <c:f>'Summary - Powertrain'!$G$14</c:f>
              <c:numCache>
                <c:formatCode>0.0</c:formatCode>
                <c:ptCount val="1"/>
                <c:pt idx="0">
                  <c:v>0</c:v>
                </c:pt>
              </c:numCache>
            </c:numRef>
          </c:yVal>
          <c:bubbleSize>
            <c:numRef>
              <c:f>'Summary - Powertrain'!$F$14</c:f>
              <c:numCache>
                <c:formatCode>0.0</c:formatCode>
                <c:ptCount val="1"/>
                <c:pt idx="0">
                  <c:v>45</c:v>
                </c:pt>
              </c:numCache>
            </c:numRef>
          </c:bubbleSize>
        </c:ser>
        <c:ser>
          <c:idx val="9"/>
          <c:order val="9"/>
          <c:tx>
            <c:strRef>
              <c:f>'Summary - Powertrain'!$D$15</c:f>
              <c:strCache>
                <c:ptCount val="1"/>
                <c:pt idx="0">
                  <c:v>Aisin World Corp. of America</c:v>
                </c:pt>
              </c:strCache>
            </c:strRef>
          </c:tx>
          <c:spPr>
            <a:solidFill>
              <a:srgbClr val="FFFF00"/>
            </a:solidFill>
            <a:ln w="12700">
              <a:solidFill>
                <a:sysClr val="windowText" lastClr="000000"/>
              </a:solidFill>
            </a:ln>
          </c:spPr>
          <c:dLbls>
            <c:delete val="1"/>
          </c:dLbls>
          <c:xVal>
            <c:numRef>
              <c:f>'Summary - Powertrain'!$E$15</c:f>
              <c:numCache>
                <c:formatCode>0.0</c:formatCode>
                <c:ptCount val="1"/>
                <c:pt idx="0">
                  <c:v>30.000000000000004</c:v>
                </c:pt>
              </c:numCache>
            </c:numRef>
          </c:xVal>
          <c:yVal>
            <c:numRef>
              <c:f>'Summary - Powertrain'!$G$15</c:f>
              <c:numCache>
                <c:formatCode>0.0</c:formatCode>
                <c:ptCount val="1"/>
                <c:pt idx="0">
                  <c:v>76.778183106471758</c:v>
                </c:pt>
              </c:numCache>
            </c:numRef>
          </c:yVal>
          <c:bubbleSize>
            <c:numRef>
              <c:f>'Summary - Powertrain'!$F$15</c:f>
              <c:numCache>
                <c:formatCode>0.0</c:formatCode>
                <c:ptCount val="1"/>
                <c:pt idx="0">
                  <c:v>75</c:v>
                </c:pt>
              </c:numCache>
            </c:numRef>
          </c:bubbleSize>
        </c:ser>
        <c:ser>
          <c:idx val="11"/>
          <c:order val="10"/>
          <c:tx>
            <c:strRef>
              <c:f>'Summary - Powertrain'!$D$17</c:f>
              <c:strCache>
                <c:ptCount val="1"/>
                <c:pt idx="0">
                  <c:v>BorgWarner Inc.</c:v>
                </c:pt>
              </c:strCache>
            </c:strRef>
          </c:tx>
          <c:spPr>
            <a:solidFill>
              <a:srgbClr val="FF0000"/>
            </a:solidFill>
            <a:ln w="12700">
              <a:solidFill>
                <a:sysClr val="windowText" lastClr="000000"/>
              </a:solidFill>
            </a:ln>
          </c:spPr>
          <c:dLbls>
            <c:delete val="1"/>
          </c:dLbls>
          <c:xVal>
            <c:numRef>
              <c:f>'Summary - Powertrain'!$E$17</c:f>
              <c:numCache>
                <c:formatCode>0.0</c:formatCode>
                <c:ptCount val="1"/>
                <c:pt idx="0">
                  <c:v>20</c:v>
                </c:pt>
              </c:numCache>
            </c:numRef>
          </c:xVal>
          <c:yVal>
            <c:numRef>
              <c:f>'Summary - Powertrain'!$G$17</c:f>
              <c:numCache>
                <c:formatCode>0.0</c:formatCode>
                <c:ptCount val="1"/>
                <c:pt idx="0">
                  <c:v>58.694949165819743</c:v>
                </c:pt>
              </c:numCache>
            </c:numRef>
          </c:yVal>
          <c:bubbleSize>
            <c:numRef>
              <c:f>'Summary - Powertrain'!$F$17</c:f>
              <c:numCache>
                <c:formatCode>0.0</c:formatCode>
                <c:ptCount val="1"/>
                <c:pt idx="0">
                  <c:v>57.5</c:v>
                </c:pt>
              </c:numCache>
            </c:numRef>
          </c:bubbleSize>
        </c:ser>
        <c:ser>
          <c:idx val="12"/>
          <c:order val="11"/>
          <c:tx>
            <c:strRef>
              <c:f>'Summary - Powertrain'!$D$18</c:f>
              <c:strCache>
                <c:ptCount val="1"/>
                <c:pt idx="0">
                  <c:v>Nemak North America</c:v>
                </c:pt>
              </c:strCache>
            </c:strRef>
          </c:tx>
          <c:spPr>
            <a:solidFill>
              <a:srgbClr val="FF0000"/>
            </a:solidFill>
            <a:ln w="12700">
              <a:solidFill>
                <a:sysClr val="windowText" lastClr="000000"/>
              </a:solidFill>
            </a:ln>
          </c:spPr>
          <c:dLbls>
            <c:delete val="1"/>
          </c:dLbls>
          <c:xVal>
            <c:numRef>
              <c:f>'Summary - Powertrain'!$E$18</c:f>
              <c:numCache>
                <c:formatCode>0.0</c:formatCode>
                <c:ptCount val="1"/>
                <c:pt idx="0">
                  <c:v>55.000000000000007</c:v>
                </c:pt>
              </c:numCache>
            </c:numRef>
          </c:xVal>
          <c:yVal>
            <c:numRef>
              <c:f>'Summary - Powertrain'!$G$18</c:f>
              <c:numCache>
                <c:formatCode>0.0</c:formatCode>
                <c:ptCount val="1"/>
                <c:pt idx="0">
                  <c:v>43.364831399472145</c:v>
                </c:pt>
              </c:numCache>
            </c:numRef>
          </c:yVal>
          <c:bubbleSize>
            <c:numRef>
              <c:f>'Summary - Powertrain'!$F$18</c:f>
              <c:numCache>
                <c:formatCode>0.0</c:formatCode>
                <c:ptCount val="1"/>
                <c:pt idx="0">
                  <c:v>45</c:v>
                </c:pt>
              </c:numCache>
            </c:numRef>
          </c:bubbleSize>
        </c:ser>
        <c:ser>
          <c:idx val="13"/>
          <c:order val="12"/>
          <c:tx>
            <c:strRef>
              <c:f>'Summary - Powertrain'!$D$19</c:f>
              <c:strCache>
                <c:ptCount val="1"/>
                <c:pt idx="0">
                  <c:v>Visteon Corp. </c:v>
                </c:pt>
              </c:strCache>
            </c:strRef>
          </c:tx>
          <c:spPr>
            <a:solidFill>
              <a:srgbClr val="FF0000"/>
            </a:solidFill>
            <a:ln w="12700">
              <a:solidFill>
                <a:sysClr val="windowText" lastClr="000000"/>
              </a:solidFill>
            </a:ln>
          </c:spPr>
          <c:dLbls>
            <c:delete val="1"/>
          </c:dLbls>
          <c:xVal>
            <c:numRef>
              <c:f>'Summary - Powertrain'!$E$19</c:f>
              <c:numCache>
                <c:formatCode>0.0</c:formatCode>
                <c:ptCount val="1"/>
                <c:pt idx="0">
                  <c:v>4.9999999999999991</c:v>
                </c:pt>
              </c:numCache>
            </c:numRef>
          </c:xVal>
          <c:yVal>
            <c:numRef>
              <c:f>'Summary - Powertrain'!$G$19</c:f>
              <c:numCache>
                <c:formatCode>0.0</c:formatCode>
                <c:ptCount val="1"/>
                <c:pt idx="0">
                  <c:v>57.49977736455201</c:v>
                </c:pt>
              </c:numCache>
            </c:numRef>
          </c:yVal>
          <c:bubbleSize>
            <c:numRef>
              <c:f>'Summary - Powertrain'!$F$19</c:f>
              <c:numCache>
                <c:formatCode>0.0</c:formatCode>
                <c:ptCount val="1"/>
                <c:pt idx="0">
                  <c:v>65</c:v>
                </c:pt>
              </c:numCache>
            </c:numRef>
          </c:bubbleSize>
        </c:ser>
        <c:ser>
          <c:idx val="15"/>
          <c:order val="13"/>
          <c:tx>
            <c:strRef>
              <c:f>'Summary - Powertrain'!$D$21</c:f>
              <c:strCache>
                <c:ptCount val="1"/>
                <c:pt idx="0">
                  <c:v>Mahle Inc</c:v>
                </c:pt>
              </c:strCache>
            </c:strRef>
          </c:tx>
          <c:spPr>
            <a:solidFill>
              <a:srgbClr val="FFFF00"/>
            </a:solidFill>
            <a:ln w="12700">
              <a:solidFill>
                <a:sysClr val="windowText" lastClr="000000"/>
              </a:solidFill>
            </a:ln>
          </c:spPr>
          <c:dLbls>
            <c:delete val="1"/>
          </c:dLbls>
          <c:xVal>
            <c:numRef>
              <c:f>'Summary - Powertrain'!$E$21</c:f>
              <c:numCache>
                <c:formatCode>0.0</c:formatCode>
                <c:ptCount val="1"/>
                <c:pt idx="0">
                  <c:v>75</c:v>
                </c:pt>
              </c:numCache>
            </c:numRef>
          </c:xVal>
          <c:yVal>
            <c:numRef>
              <c:f>'Summary - Powertrain'!$G$21</c:f>
              <c:numCache>
                <c:formatCode>0.0</c:formatCode>
                <c:ptCount val="1"/>
                <c:pt idx="0">
                  <c:v>60.07372539458445</c:v>
                </c:pt>
              </c:numCache>
            </c:numRef>
          </c:yVal>
          <c:bubbleSize>
            <c:numRef>
              <c:f>'Summary - Powertrain'!$F$21</c:f>
              <c:numCache>
                <c:formatCode>0.0</c:formatCode>
                <c:ptCount val="1"/>
                <c:pt idx="0">
                  <c:v>52.5</c:v>
                </c:pt>
              </c:numCache>
            </c:numRef>
          </c:bubbleSize>
        </c:ser>
        <c:ser>
          <c:idx val="16"/>
          <c:order val="14"/>
          <c:tx>
            <c:strRef>
              <c:f>'Summary - Powertrain'!$D$22</c:f>
              <c:strCache>
                <c:ptCount val="1"/>
                <c:pt idx="0">
                  <c:v>Eaton Corp.</c:v>
                </c:pt>
              </c:strCache>
            </c:strRef>
          </c:tx>
          <c:spPr>
            <a:solidFill>
              <a:srgbClr val="FF0000"/>
            </a:solidFill>
            <a:ln w="12700">
              <a:solidFill>
                <a:sysClr val="windowText" lastClr="000000"/>
              </a:solidFill>
            </a:ln>
          </c:spPr>
          <c:dLbls>
            <c:delete val="1"/>
          </c:dLbls>
          <c:xVal>
            <c:numRef>
              <c:f>'Summary - Powertrain'!$E$22</c:f>
              <c:numCache>
                <c:formatCode>0.0</c:formatCode>
                <c:ptCount val="1"/>
                <c:pt idx="0">
                  <c:v>15.000000000000002</c:v>
                </c:pt>
              </c:numCache>
            </c:numRef>
          </c:xVal>
          <c:yVal>
            <c:numRef>
              <c:f>'Summary - Powertrain'!$G$22</c:f>
              <c:numCache>
                <c:formatCode>0.0</c:formatCode>
                <c:ptCount val="1"/>
                <c:pt idx="0">
                  <c:v>59.42891864238748</c:v>
                </c:pt>
              </c:numCache>
            </c:numRef>
          </c:yVal>
          <c:bubbleSize>
            <c:numRef>
              <c:f>'Summary - Powertrain'!$F$22</c:f>
              <c:numCache>
                <c:formatCode>0.0</c:formatCode>
                <c:ptCount val="1"/>
                <c:pt idx="0">
                  <c:v>42.500000000000007</c:v>
                </c:pt>
              </c:numCache>
            </c:numRef>
          </c:bubbleSize>
        </c:ser>
        <c:ser>
          <c:idx val="17"/>
          <c:order val="15"/>
          <c:tx>
            <c:strRef>
              <c:f>'Summary - Powertrain'!$D$23</c:f>
              <c:strCache>
                <c:ptCount val="1"/>
                <c:pt idx="0">
                  <c:v>Hitachi Automotive Products Inc.</c:v>
                </c:pt>
              </c:strCache>
            </c:strRef>
          </c:tx>
          <c:spPr>
            <a:solidFill>
              <a:srgbClr val="FFFF00"/>
            </a:solidFill>
            <a:ln w="12700">
              <a:solidFill>
                <a:sysClr val="windowText" lastClr="000000"/>
              </a:solidFill>
            </a:ln>
          </c:spPr>
          <c:dLbls>
            <c:delete val="1"/>
          </c:dLbls>
          <c:xVal>
            <c:numRef>
              <c:f>'Summary - Powertrain'!$E$23</c:f>
              <c:numCache>
                <c:formatCode>0.0</c:formatCode>
                <c:ptCount val="1"/>
                <c:pt idx="0">
                  <c:v>20</c:v>
                </c:pt>
              </c:numCache>
            </c:numRef>
          </c:xVal>
          <c:yVal>
            <c:numRef>
              <c:f>'Summary - Powertrain'!$G$23</c:f>
              <c:numCache>
                <c:formatCode>0.0</c:formatCode>
                <c:ptCount val="1"/>
                <c:pt idx="0">
                  <c:v>76.97768110609374</c:v>
                </c:pt>
              </c:numCache>
            </c:numRef>
          </c:yVal>
          <c:bubbleSize>
            <c:numRef>
              <c:f>'Summary - Powertrain'!$F$23</c:f>
              <c:numCache>
                <c:formatCode>0.0</c:formatCode>
                <c:ptCount val="1"/>
                <c:pt idx="0">
                  <c:v>67.5</c:v>
                </c:pt>
              </c:numCache>
            </c:numRef>
          </c:bubbleSize>
        </c:ser>
        <c:ser>
          <c:idx val="18"/>
          <c:order val="16"/>
          <c:tx>
            <c:strRef>
              <c:f>'Summary - Powertrain'!$D$24</c:f>
              <c:strCache>
                <c:ptCount val="1"/>
                <c:pt idx="0">
                  <c:v>Tenneco Inc.</c:v>
                </c:pt>
              </c:strCache>
            </c:strRef>
          </c:tx>
          <c:spPr>
            <a:solidFill>
              <a:srgbClr val="FF0000"/>
            </a:solidFill>
            <a:ln w="12700">
              <a:solidFill>
                <a:sysClr val="windowText" lastClr="000000"/>
              </a:solidFill>
            </a:ln>
          </c:spPr>
          <c:dLbls>
            <c:delete val="1"/>
          </c:dLbls>
          <c:xVal>
            <c:numRef>
              <c:f>'Summary - Powertrain'!$E$24</c:f>
              <c:numCache>
                <c:formatCode>0.0</c:formatCode>
                <c:ptCount val="1"/>
                <c:pt idx="0">
                  <c:v>15.000000000000002</c:v>
                </c:pt>
              </c:numCache>
            </c:numRef>
          </c:xVal>
          <c:yVal>
            <c:numRef>
              <c:f>'Summary - Powertrain'!$G$24</c:f>
              <c:numCache>
                <c:formatCode>0.0</c:formatCode>
                <c:ptCount val="1"/>
                <c:pt idx="0">
                  <c:v>41.780302010185068</c:v>
                </c:pt>
              </c:numCache>
            </c:numRef>
          </c:yVal>
          <c:bubbleSize>
            <c:numRef>
              <c:f>'Summary - Powertrain'!$F$24</c:f>
              <c:numCache>
                <c:formatCode>0.0</c:formatCode>
                <c:ptCount val="1"/>
                <c:pt idx="0">
                  <c:v>42.500000000000007</c:v>
                </c:pt>
              </c:numCache>
            </c:numRef>
          </c:bubbleSize>
        </c:ser>
        <c:ser>
          <c:idx val="19"/>
          <c:order val="17"/>
          <c:tx>
            <c:strRef>
              <c:f>'Summary - Powertrain'!$D$25</c:f>
              <c:strCache>
                <c:ptCount val="1"/>
                <c:pt idx="0">
                  <c:v>Keihin Indiana Precision Technology Inc.</c:v>
                </c:pt>
              </c:strCache>
            </c:strRef>
          </c:tx>
          <c:spPr>
            <a:solidFill>
              <a:srgbClr val="00B050"/>
            </a:solidFill>
            <a:ln w="12700">
              <a:solidFill>
                <a:schemeClr val="tx1"/>
              </a:solidFill>
            </a:ln>
          </c:spPr>
          <c:dLbls>
            <c:delete val="1"/>
          </c:dLbls>
          <c:xVal>
            <c:numRef>
              <c:f>'Summary - Powertrain'!$E$25</c:f>
              <c:numCache>
                <c:formatCode>0.0</c:formatCode>
                <c:ptCount val="1"/>
                <c:pt idx="0">
                  <c:v>100</c:v>
                </c:pt>
              </c:numCache>
            </c:numRef>
          </c:xVal>
          <c:yVal>
            <c:numRef>
              <c:f>'Summary - Powertrain'!$G$25</c:f>
              <c:numCache>
                <c:formatCode>0.0</c:formatCode>
                <c:ptCount val="1"/>
                <c:pt idx="0">
                  <c:v>100</c:v>
                </c:pt>
              </c:numCache>
            </c:numRef>
          </c:yVal>
          <c:bubbleSize>
            <c:numRef>
              <c:f>'Summary - Powertrain'!$F$25</c:f>
              <c:numCache>
                <c:formatCode>0.0</c:formatCode>
                <c:ptCount val="1"/>
                <c:pt idx="0">
                  <c:v>50</c:v>
                </c:pt>
              </c:numCache>
            </c:numRef>
          </c:bubbleSize>
        </c:ser>
        <c:ser>
          <c:idx val="20"/>
          <c:order val="18"/>
          <c:tx>
            <c:strRef>
              <c:f>'Summary - Powertrain'!$D$26</c:f>
              <c:strCache>
                <c:ptCount val="1"/>
                <c:pt idx="0">
                  <c:v>Mitsubishi Electric Automotive</c:v>
                </c:pt>
              </c:strCache>
            </c:strRef>
          </c:tx>
          <c:spPr>
            <a:solidFill>
              <a:srgbClr val="FFFF00"/>
            </a:solidFill>
            <a:ln w="12700">
              <a:solidFill>
                <a:sysClr val="windowText" lastClr="000000"/>
              </a:solidFill>
            </a:ln>
          </c:spPr>
          <c:dLbls>
            <c:delete val="1"/>
          </c:dLbls>
          <c:xVal>
            <c:numRef>
              <c:f>'Summary - Powertrain'!$E$26</c:f>
              <c:numCache>
                <c:formatCode>0.0</c:formatCode>
                <c:ptCount val="1"/>
                <c:pt idx="0">
                  <c:v>25</c:v>
                </c:pt>
              </c:numCache>
            </c:numRef>
          </c:xVal>
          <c:yVal>
            <c:numRef>
              <c:f>'Summary - Powertrain'!$G$26</c:f>
              <c:numCache>
                <c:formatCode>0.0</c:formatCode>
                <c:ptCount val="1"/>
                <c:pt idx="0">
                  <c:v>87.685227607245707</c:v>
                </c:pt>
              </c:numCache>
            </c:numRef>
          </c:yVal>
          <c:bubbleSize>
            <c:numRef>
              <c:f>'Summary - Powertrain'!$F$26</c:f>
              <c:numCache>
                <c:formatCode>0.0</c:formatCode>
                <c:ptCount val="1"/>
                <c:pt idx="0">
                  <c:v>77.5</c:v>
                </c:pt>
              </c:numCache>
            </c:numRef>
          </c:bubbleSize>
        </c:ser>
        <c:ser>
          <c:idx val="21"/>
          <c:order val="19"/>
          <c:tx>
            <c:strRef>
              <c:f>'Summary - Powertrain'!$D$27</c:f>
              <c:strCache>
                <c:ptCount val="1"/>
                <c:pt idx="0">
                  <c:v>Honeywell Transportation Systems</c:v>
                </c:pt>
              </c:strCache>
            </c:strRef>
          </c:tx>
          <c:spPr>
            <a:solidFill>
              <a:srgbClr val="FFFF00"/>
            </a:solidFill>
            <a:ln w="12700">
              <a:solidFill>
                <a:sysClr val="windowText" lastClr="000000"/>
              </a:solidFill>
            </a:ln>
          </c:spPr>
          <c:dLbls>
            <c:delete val="1"/>
          </c:dLbls>
          <c:xVal>
            <c:numRef>
              <c:f>'Summary - Powertrain'!$E$27</c:f>
              <c:numCache>
                <c:formatCode>0.0</c:formatCode>
                <c:ptCount val="1"/>
                <c:pt idx="0">
                  <c:v>55.000000000000007</c:v>
                </c:pt>
              </c:numCache>
            </c:numRef>
          </c:xVal>
          <c:yVal>
            <c:numRef>
              <c:f>'Summary - Powertrain'!$G$27</c:f>
              <c:numCache>
                <c:formatCode>0.0</c:formatCode>
                <c:ptCount val="1"/>
                <c:pt idx="0">
                  <c:v>67.961875013473119</c:v>
                </c:pt>
              </c:numCache>
            </c:numRef>
          </c:yVal>
          <c:bubbleSize>
            <c:numRef>
              <c:f>'Summary - Powertrain'!$F$27</c:f>
              <c:numCache>
                <c:formatCode>0.0</c:formatCode>
                <c:ptCount val="1"/>
                <c:pt idx="0">
                  <c:v>65.000000000000014</c:v>
                </c:pt>
              </c:numCache>
            </c:numRef>
          </c:bubbleSize>
        </c:ser>
        <c:ser>
          <c:idx val="22"/>
          <c:order val="20"/>
          <c:tx>
            <c:strRef>
              <c:f>'Summary - Powertrain'!$D$28</c:f>
              <c:strCache>
                <c:ptCount val="1"/>
                <c:pt idx="0">
                  <c:v>ZF Group NAO</c:v>
                </c:pt>
              </c:strCache>
            </c:strRef>
          </c:tx>
          <c:spPr>
            <a:solidFill>
              <a:srgbClr val="00B050"/>
            </a:solidFill>
            <a:ln w="12700">
              <a:solidFill>
                <a:sysClr val="windowText" lastClr="000000"/>
              </a:solidFill>
            </a:ln>
          </c:spPr>
          <c:dLbls>
            <c:delete val="1"/>
          </c:dLbls>
          <c:xVal>
            <c:numRef>
              <c:f>'Summary - Powertrain'!$E$28</c:f>
              <c:numCache>
                <c:formatCode>0.0</c:formatCode>
                <c:ptCount val="1"/>
                <c:pt idx="0">
                  <c:v>100</c:v>
                </c:pt>
              </c:numCache>
            </c:numRef>
          </c:xVal>
          <c:yVal>
            <c:numRef>
              <c:f>'Summary - Powertrain'!$G$28</c:f>
              <c:numCache>
                <c:formatCode>0.0</c:formatCode>
                <c:ptCount val="1"/>
                <c:pt idx="0">
                  <c:v>79.245673471722597</c:v>
                </c:pt>
              </c:numCache>
            </c:numRef>
          </c:yVal>
          <c:bubbleSize>
            <c:numRef>
              <c:f>'Summary - Powertrain'!$F$28</c:f>
              <c:numCache>
                <c:formatCode>0.0</c:formatCode>
                <c:ptCount val="1"/>
                <c:pt idx="0">
                  <c:v>57.5</c:v>
                </c:pt>
              </c:numCache>
            </c:numRef>
          </c:bubbleSize>
        </c:ser>
        <c:ser>
          <c:idx val="23"/>
          <c:order val="21"/>
          <c:tx>
            <c:strRef>
              <c:f>'Summary - Powertrain'!$D$29</c:f>
              <c:strCache>
                <c:ptCount val="1"/>
                <c:pt idx="0">
                  <c:v>Koyo Corp. of USA</c:v>
                </c:pt>
              </c:strCache>
            </c:strRef>
          </c:tx>
          <c:spPr>
            <a:solidFill>
              <a:srgbClr val="FFFF00"/>
            </a:solidFill>
            <a:ln w="12700">
              <a:solidFill>
                <a:sysClr val="windowText" lastClr="000000"/>
              </a:solidFill>
            </a:ln>
          </c:spPr>
          <c:dLbls>
            <c:delete val="1"/>
          </c:dLbls>
          <c:xVal>
            <c:numRef>
              <c:f>'Summary - Powertrain'!$E$29</c:f>
              <c:numCache>
                <c:formatCode>0.0</c:formatCode>
                <c:ptCount val="1"/>
                <c:pt idx="0">
                  <c:v>29.499999999999989</c:v>
                </c:pt>
              </c:numCache>
            </c:numRef>
          </c:xVal>
          <c:yVal>
            <c:numRef>
              <c:f>'Summary - Powertrain'!$G$29</c:f>
              <c:numCache>
                <c:formatCode>0.0</c:formatCode>
                <c:ptCount val="1"/>
                <c:pt idx="0">
                  <c:v>77.940310628168405</c:v>
                </c:pt>
              </c:numCache>
            </c:numRef>
          </c:yVal>
          <c:bubbleSize>
            <c:numRef>
              <c:f>'Summary - Powertrain'!$F$29</c:f>
              <c:numCache>
                <c:formatCode>0.0</c:formatCode>
                <c:ptCount val="1"/>
                <c:pt idx="0">
                  <c:v>55</c:v>
                </c:pt>
              </c:numCache>
            </c:numRef>
          </c:bubbleSize>
        </c:ser>
        <c:ser>
          <c:idx val="24"/>
          <c:order val="22"/>
          <c:tx>
            <c:strRef>
              <c:f>'Summary - Powertrain'!$D$30</c:f>
              <c:strCache>
                <c:ptCount val="1"/>
                <c:pt idx="0">
                  <c:v>CalsonicKansei North America Inc.</c:v>
                </c:pt>
              </c:strCache>
            </c:strRef>
          </c:tx>
          <c:spPr>
            <a:solidFill>
              <a:srgbClr val="FFFF00"/>
            </a:solidFill>
            <a:ln w="12700">
              <a:solidFill>
                <a:sysClr val="windowText" lastClr="000000"/>
              </a:solidFill>
            </a:ln>
          </c:spPr>
          <c:dLbls>
            <c:delete val="1"/>
          </c:dLbls>
          <c:xVal>
            <c:numRef>
              <c:f>'Summary - Powertrain'!$E$30</c:f>
              <c:numCache>
                <c:formatCode>0.0</c:formatCode>
                <c:ptCount val="1"/>
                <c:pt idx="0">
                  <c:v>30.000000000000004</c:v>
                </c:pt>
              </c:numCache>
            </c:numRef>
          </c:xVal>
          <c:yVal>
            <c:numRef>
              <c:f>'Summary - Powertrain'!$G$30</c:f>
              <c:numCache>
                <c:formatCode>0.0</c:formatCode>
                <c:ptCount val="1"/>
                <c:pt idx="0">
                  <c:v>96.65938944740347</c:v>
                </c:pt>
              </c:numCache>
            </c:numRef>
          </c:yVal>
          <c:bubbleSize>
            <c:numRef>
              <c:f>'Summary - Powertrain'!$F$30</c:f>
              <c:numCache>
                <c:formatCode>0.0</c:formatCode>
                <c:ptCount val="1"/>
                <c:pt idx="0">
                  <c:v>60.000000000000007</c:v>
                </c:pt>
              </c:numCache>
            </c:numRef>
          </c:bubbleSize>
        </c:ser>
        <c:ser>
          <c:idx val="25"/>
          <c:order val="23"/>
          <c:tx>
            <c:strRef>
              <c:f>'Summary - Powertrain'!$D$31</c:f>
              <c:strCache>
                <c:ptCount val="1"/>
                <c:pt idx="0">
                  <c:v>Mark IV Automotive</c:v>
                </c:pt>
              </c:strCache>
            </c:strRef>
          </c:tx>
          <c:spPr>
            <a:solidFill>
              <a:srgbClr val="FF0000"/>
            </a:solidFill>
            <a:ln w="12700">
              <a:solidFill>
                <a:sysClr val="windowText" lastClr="000000"/>
              </a:solidFill>
            </a:ln>
          </c:spPr>
          <c:dLbls>
            <c:delete val="1"/>
          </c:dLbls>
          <c:xVal>
            <c:numRef>
              <c:f>'Summary - Powertrain'!$E$31</c:f>
              <c:numCache>
                <c:formatCode>0.0</c:formatCode>
                <c:ptCount val="1"/>
                <c:pt idx="0">
                  <c:v>25</c:v>
                </c:pt>
              </c:numCache>
            </c:numRef>
          </c:xVal>
          <c:yVal>
            <c:numRef>
              <c:f>'Summary - Powertrain'!$G$31</c:f>
              <c:numCache>
                <c:formatCode>0.0</c:formatCode>
                <c:ptCount val="1"/>
                <c:pt idx="0">
                  <c:v>67.948832179395509</c:v>
                </c:pt>
              </c:numCache>
            </c:numRef>
          </c:yVal>
          <c:bubbleSize>
            <c:numRef>
              <c:f>'Summary - Powertrain'!$F$31</c:f>
              <c:numCache>
                <c:formatCode>0.0</c:formatCode>
                <c:ptCount val="1"/>
                <c:pt idx="0">
                  <c:v>35</c:v>
                </c:pt>
              </c:numCache>
            </c:numRef>
          </c:bubbleSize>
        </c:ser>
        <c:ser>
          <c:idx val="26"/>
          <c:order val="24"/>
          <c:tx>
            <c:strRef>
              <c:f>'Summary - Powertrain'!$D$32</c:f>
              <c:strCache>
                <c:ptCount val="1"/>
                <c:pt idx="0">
                  <c:v>Faurecia</c:v>
                </c:pt>
              </c:strCache>
            </c:strRef>
          </c:tx>
          <c:spPr>
            <a:solidFill>
              <a:srgbClr val="FF0000"/>
            </a:solidFill>
            <a:ln w="12700">
              <a:solidFill>
                <a:sysClr val="windowText" lastClr="000000"/>
              </a:solidFill>
            </a:ln>
          </c:spPr>
          <c:dLbls>
            <c:delete val="1"/>
          </c:dLbls>
          <c:xVal>
            <c:numRef>
              <c:f>'Summary - Powertrain'!$E$32</c:f>
              <c:numCache>
                <c:formatCode>0.0</c:formatCode>
                <c:ptCount val="1"/>
                <c:pt idx="0">
                  <c:v>30.000000000000004</c:v>
                </c:pt>
              </c:numCache>
            </c:numRef>
          </c:xVal>
          <c:yVal>
            <c:numRef>
              <c:f>'Summary - Powertrain'!$G$32</c:f>
              <c:numCache>
                <c:formatCode>0.0</c:formatCode>
                <c:ptCount val="1"/>
                <c:pt idx="0">
                  <c:v>46.87762725212319</c:v>
                </c:pt>
              </c:numCache>
            </c:numRef>
          </c:yVal>
          <c:bubbleSize>
            <c:numRef>
              <c:f>'Summary - Powertrain'!$F$32</c:f>
              <c:numCache>
                <c:formatCode>0.0</c:formatCode>
                <c:ptCount val="1"/>
                <c:pt idx="0">
                  <c:v>62.5</c:v>
                </c:pt>
              </c:numCache>
            </c:numRef>
          </c:bubbleSize>
        </c:ser>
        <c:ser>
          <c:idx val="27"/>
          <c:order val="25"/>
          <c:tx>
            <c:strRef>
              <c:f>'Summary - Powertrain'!$D$33</c:f>
              <c:strCache>
                <c:ptCount val="1"/>
                <c:pt idx="0">
                  <c:v>Hayes Lemmerz International Inc.</c:v>
                </c:pt>
              </c:strCache>
            </c:strRef>
          </c:tx>
          <c:spPr>
            <a:solidFill>
              <a:srgbClr val="FF0000"/>
            </a:solidFill>
            <a:ln w="12700">
              <a:solidFill>
                <a:sysClr val="windowText" lastClr="000000"/>
              </a:solidFill>
            </a:ln>
          </c:spPr>
          <c:dLbls>
            <c:delete val="1"/>
          </c:dLbls>
          <c:xVal>
            <c:numRef>
              <c:f>'Summary - Powertrain'!$E$33</c:f>
              <c:numCache>
                <c:formatCode>0.0</c:formatCode>
                <c:ptCount val="1"/>
                <c:pt idx="0">
                  <c:v>9.5000000000000018</c:v>
                </c:pt>
              </c:numCache>
            </c:numRef>
          </c:xVal>
          <c:yVal>
            <c:numRef>
              <c:f>'Summary - Powertrain'!$G$33</c:f>
              <c:numCache>
                <c:formatCode>0.0</c:formatCode>
                <c:ptCount val="1"/>
                <c:pt idx="0">
                  <c:v>49.199837521149867</c:v>
                </c:pt>
              </c:numCache>
            </c:numRef>
          </c:yVal>
          <c:bubbleSize>
            <c:numRef>
              <c:f>'Summary - Powertrain'!$F$33</c:f>
              <c:numCache>
                <c:formatCode>0.0</c:formatCode>
                <c:ptCount val="1"/>
                <c:pt idx="0">
                  <c:v>37.5</c:v>
                </c:pt>
              </c:numCache>
            </c:numRef>
          </c:bubbleSize>
        </c:ser>
        <c:ser>
          <c:idx val="28"/>
          <c:order val="26"/>
          <c:tx>
            <c:strRef>
              <c:f>'Summary - Powertrain'!$D$34</c:f>
              <c:strCache>
                <c:ptCount val="1"/>
                <c:pt idx="0">
                  <c:v>Eberspaecher North America Inc.</c:v>
                </c:pt>
              </c:strCache>
            </c:strRef>
          </c:tx>
          <c:spPr>
            <a:solidFill>
              <a:srgbClr val="FF0000"/>
            </a:solidFill>
            <a:ln w="12700">
              <a:solidFill>
                <a:sysClr val="windowText" lastClr="000000"/>
              </a:solidFill>
            </a:ln>
          </c:spPr>
          <c:dLbls>
            <c:delete val="1"/>
          </c:dLbls>
          <c:xVal>
            <c:numRef>
              <c:f>'Summary - Powertrain'!$E$34</c:f>
              <c:numCache>
                <c:formatCode>0.0</c:formatCode>
                <c:ptCount val="1"/>
                <c:pt idx="0">
                  <c:v>50</c:v>
                </c:pt>
              </c:numCache>
            </c:numRef>
          </c:xVal>
          <c:yVal>
            <c:numRef>
              <c:f>'Summary - Powertrain'!$G$34</c:f>
              <c:numCache>
                <c:formatCode>0.0</c:formatCode>
                <c:ptCount val="1"/>
                <c:pt idx="0">
                  <c:v>46.610364447164294</c:v>
                </c:pt>
              </c:numCache>
            </c:numRef>
          </c:yVal>
          <c:bubbleSize>
            <c:numRef>
              <c:f>'Summary - Powertrain'!$F$34</c:f>
              <c:numCache>
                <c:formatCode>0.0</c:formatCode>
                <c:ptCount val="1"/>
                <c:pt idx="0">
                  <c:v>52.5</c:v>
                </c:pt>
              </c:numCache>
            </c:numRef>
          </c:bubbleSize>
        </c:ser>
        <c:ser>
          <c:idx val="29"/>
          <c:order val="27"/>
          <c:tx>
            <c:strRef>
              <c:f>'Summary - Powertrain'!$D$35</c:f>
              <c:strCache>
                <c:ptCount val="1"/>
                <c:pt idx="0">
                  <c:v>J.L. French Automotive Castings Inc.</c:v>
                </c:pt>
              </c:strCache>
            </c:strRef>
          </c:tx>
          <c:spPr>
            <a:solidFill>
              <a:srgbClr val="FF0000"/>
            </a:solidFill>
            <a:ln w="12700">
              <a:solidFill>
                <a:sysClr val="windowText" lastClr="000000"/>
              </a:solidFill>
            </a:ln>
          </c:spPr>
          <c:dLbls>
            <c:delete val="1"/>
          </c:dLbls>
          <c:xVal>
            <c:numRef>
              <c:f>'Summary - Powertrain'!$E$35</c:f>
              <c:numCache>
                <c:formatCode>0.0</c:formatCode>
                <c:ptCount val="1"/>
                <c:pt idx="0">
                  <c:v>50</c:v>
                </c:pt>
              </c:numCache>
            </c:numRef>
          </c:xVal>
          <c:yVal>
            <c:numRef>
              <c:f>'Summary - Powertrain'!$G$35</c:f>
              <c:numCache>
                <c:formatCode>0.0</c:formatCode>
                <c:ptCount val="1"/>
                <c:pt idx="0">
                  <c:v>0</c:v>
                </c:pt>
              </c:numCache>
            </c:numRef>
          </c:yVal>
          <c:bubbleSize>
            <c:numRef>
              <c:f>'Summary - Powertrain'!$F$35</c:f>
              <c:numCache>
                <c:formatCode>0.0</c:formatCode>
                <c:ptCount val="1"/>
                <c:pt idx="0">
                  <c:v>22.499999999999989</c:v>
                </c:pt>
              </c:numCache>
            </c:numRef>
          </c:bubbleSize>
        </c:ser>
        <c:ser>
          <c:idx val="30"/>
          <c:order val="28"/>
          <c:tx>
            <c:strRef>
              <c:f>'Summary - Powertrain'!$D$36</c:f>
              <c:strCache>
                <c:ptCount val="1"/>
                <c:pt idx="0">
                  <c:v>Kolbenschmidt Pierburg</c:v>
                </c:pt>
              </c:strCache>
            </c:strRef>
          </c:tx>
          <c:spPr>
            <a:solidFill>
              <a:srgbClr val="FFFF00"/>
            </a:solidFill>
            <a:ln w="12700">
              <a:solidFill>
                <a:sysClr val="windowText" lastClr="000000"/>
              </a:solidFill>
            </a:ln>
          </c:spPr>
          <c:dPt>
            <c:idx val="0"/>
            <c:spPr>
              <a:solidFill>
                <a:srgbClr val="FF0000"/>
              </a:solidFill>
              <a:ln w="12700">
                <a:solidFill>
                  <a:sysClr val="windowText" lastClr="000000"/>
                </a:solidFill>
              </a:ln>
            </c:spPr>
          </c:dPt>
          <c:dLbls>
            <c:delete val="1"/>
          </c:dLbls>
          <c:xVal>
            <c:numRef>
              <c:f>'Summary - Powertrain'!$E$36</c:f>
              <c:numCache>
                <c:formatCode>0.0</c:formatCode>
                <c:ptCount val="1"/>
                <c:pt idx="0">
                  <c:v>34.5</c:v>
                </c:pt>
              </c:numCache>
            </c:numRef>
          </c:xVal>
          <c:yVal>
            <c:numRef>
              <c:f>'Summary - Powertrain'!$G$36</c:f>
              <c:numCache>
                <c:formatCode>0.0</c:formatCode>
                <c:ptCount val="1"/>
                <c:pt idx="0">
                  <c:v>57.649278500044197</c:v>
                </c:pt>
              </c:numCache>
            </c:numRef>
          </c:yVal>
          <c:bubbleSize>
            <c:numRef>
              <c:f>'Summary - Powertrain'!$F$36</c:f>
              <c:numCache>
                <c:formatCode>0.0</c:formatCode>
                <c:ptCount val="1"/>
                <c:pt idx="0">
                  <c:v>62.5</c:v>
                </c:pt>
              </c:numCache>
            </c:numRef>
          </c:bubbleSize>
        </c:ser>
        <c:ser>
          <c:idx val="14"/>
          <c:order val="29"/>
          <c:tx>
            <c:strRef>
              <c:f>'Summary - Powertrain'!$D$20</c:f>
              <c:strCache>
                <c:ptCount val="1"/>
                <c:pt idx="0">
                  <c:v>Linamar Corp.</c:v>
                </c:pt>
              </c:strCache>
            </c:strRef>
          </c:tx>
          <c:spPr>
            <a:solidFill>
              <a:srgbClr val="FF0000"/>
            </a:solidFill>
            <a:ln w="12700">
              <a:solidFill>
                <a:sysClr val="windowText" lastClr="000000"/>
              </a:solidFill>
            </a:ln>
          </c:spPr>
          <c:dLbls>
            <c:delete val="1"/>
          </c:dLbls>
          <c:xVal>
            <c:numRef>
              <c:f>'Summary - Powertrain'!$E$20</c:f>
              <c:numCache>
                <c:formatCode>0.0</c:formatCode>
                <c:ptCount val="1"/>
                <c:pt idx="0">
                  <c:v>15.000000000000002</c:v>
                </c:pt>
              </c:numCache>
            </c:numRef>
          </c:xVal>
          <c:yVal>
            <c:numRef>
              <c:f>'Summary - Powertrain'!$G$20</c:f>
              <c:numCache>
                <c:formatCode>0.0</c:formatCode>
                <c:ptCount val="1"/>
                <c:pt idx="0">
                  <c:v>56.992462100057139</c:v>
                </c:pt>
              </c:numCache>
            </c:numRef>
          </c:yVal>
          <c:bubbleSize>
            <c:numRef>
              <c:f>'Summary - Powertrain'!$F$20</c:f>
              <c:numCache>
                <c:formatCode>0.0</c:formatCode>
                <c:ptCount val="1"/>
                <c:pt idx="0">
                  <c:v>19.999999999999989</c:v>
                </c:pt>
              </c:numCache>
            </c:numRef>
          </c:bubbleSize>
        </c:ser>
        <c:ser>
          <c:idx val="31"/>
          <c:order val="30"/>
          <c:tx>
            <c:strRef>
              <c:f>'Summary - Powertrain'!$D$37</c:f>
              <c:strCache>
                <c:ptCount val="1"/>
                <c:pt idx="0">
                  <c:v>Kautex Textron North America</c:v>
                </c:pt>
              </c:strCache>
            </c:strRef>
          </c:tx>
          <c:spPr>
            <a:solidFill>
              <a:srgbClr val="FF0000"/>
            </a:solidFill>
            <a:ln w="12700">
              <a:solidFill>
                <a:sysClr val="windowText" lastClr="000000"/>
              </a:solidFill>
            </a:ln>
          </c:spPr>
          <c:dLbls>
            <c:delete val="1"/>
          </c:dLbls>
          <c:xVal>
            <c:numRef>
              <c:f>'Summary - Powertrain'!$E$37</c:f>
              <c:numCache>
                <c:formatCode>0.0</c:formatCode>
                <c:ptCount val="1"/>
                <c:pt idx="0">
                  <c:v>14.500000000000002</c:v>
                </c:pt>
              </c:numCache>
            </c:numRef>
          </c:xVal>
          <c:yVal>
            <c:numRef>
              <c:f>'Summary - Powertrain'!$G$37</c:f>
              <c:numCache>
                <c:formatCode>0.0</c:formatCode>
                <c:ptCount val="1"/>
                <c:pt idx="0">
                  <c:v>72.656750481036099</c:v>
                </c:pt>
              </c:numCache>
            </c:numRef>
          </c:yVal>
          <c:bubbleSize>
            <c:numRef>
              <c:f>'Summary - Powertrain'!$F$37</c:f>
              <c:numCache>
                <c:formatCode>0.0</c:formatCode>
                <c:ptCount val="1"/>
                <c:pt idx="0">
                  <c:v>55.000000000000007</c:v>
                </c:pt>
              </c:numCache>
            </c:numRef>
          </c:bubbleSize>
        </c:ser>
        <c:ser>
          <c:idx val="32"/>
          <c:order val="31"/>
          <c:tx>
            <c:strRef>
              <c:f>'Summary - Powertrain'!$D$38</c:f>
              <c:strCache>
                <c:ptCount val="1"/>
                <c:pt idx="0">
                  <c:v>Wescast Industries Inc.</c:v>
                </c:pt>
              </c:strCache>
            </c:strRef>
          </c:tx>
          <c:spPr>
            <a:solidFill>
              <a:srgbClr val="FF0000"/>
            </a:solidFill>
            <a:ln w="12700">
              <a:solidFill>
                <a:sysClr val="windowText" lastClr="000000"/>
              </a:solidFill>
            </a:ln>
          </c:spPr>
          <c:dLbls>
            <c:delete val="1"/>
          </c:dLbls>
          <c:xVal>
            <c:numRef>
              <c:f>'Summary - Powertrain'!$E$38</c:f>
              <c:numCache>
                <c:formatCode>0.0</c:formatCode>
                <c:ptCount val="1"/>
                <c:pt idx="0">
                  <c:v>14.500000000000002</c:v>
                </c:pt>
              </c:numCache>
            </c:numRef>
          </c:xVal>
          <c:yVal>
            <c:numRef>
              <c:f>'Summary - Powertrain'!$G$38</c:f>
              <c:numCache>
                <c:formatCode>0.0</c:formatCode>
                <c:ptCount val="1"/>
                <c:pt idx="0">
                  <c:v>38.910119918716987</c:v>
                </c:pt>
              </c:numCache>
            </c:numRef>
          </c:yVal>
          <c:bubbleSize>
            <c:numRef>
              <c:f>'Summary - Powertrain'!$F$38</c:f>
              <c:numCache>
                <c:formatCode>0.0</c:formatCode>
                <c:ptCount val="1"/>
                <c:pt idx="0">
                  <c:v>22.499999999999989</c:v>
                </c:pt>
              </c:numCache>
            </c:numRef>
          </c:bubbleSize>
        </c:ser>
        <c:ser>
          <c:idx val="33"/>
          <c:order val="32"/>
          <c:tx>
            <c:strRef>
              <c:f>'Summary - Powertrain'!$D$39</c:f>
              <c:strCache>
                <c:ptCount val="1"/>
                <c:pt idx="0">
                  <c:v>Intermet</c:v>
                </c:pt>
              </c:strCache>
            </c:strRef>
          </c:tx>
          <c:spPr>
            <a:solidFill>
              <a:srgbClr val="FF0000"/>
            </a:solidFill>
            <a:ln w="12700">
              <a:solidFill>
                <a:sysClr val="windowText" lastClr="000000"/>
              </a:solidFill>
            </a:ln>
          </c:spPr>
          <c:dLbls>
            <c:showSerName val="1"/>
          </c:dLbls>
          <c:xVal>
            <c:numRef>
              <c:f>'Summary - Powertrain'!$E$39</c:f>
              <c:numCache>
                <c:formatCode>0.0</c:formatCode>
                <c:ptCount val="1"/>
                <c:pt idx="0">
                  <c:v>0</c:v>
                </c:pt>
              </c:numCache>
            </c:numRef>
          </c:xVal>
          <c:yVal>
            <c:numRef>
              <c:f>'Summary - Powertrain'!$G$39</c:f>
              <c:numCache>
                <c:formatCode>0.0</c:formatCode>
                <c:ptCount val="1"/>
                <c:pt idx="0">
                  <c:v>23.82638319714059</c:v>
                </c:pt>
              </c:numCache>
            </c:numRef>
          </c:yVal>
          <c:bubbleSize>
            <c:numRef>
              <c:f>'Summary - Powertrain'!$F$39</c:f>
              <c:numCache>
                <c:formatCode>0.0</c:formatCode>
                <c:ptCount val="1"/>
                <c:pt idx="0">
                  <c:v>12.5</c:v>
                </c:pt>
              </c:numCache>
            </c:numRef>
          </c:bubbleSize>
        </c:ser>
        <c:ser>
          <c:idx val="34"/>
          <c:order val="33"/>
          <c:tx>
            <c:strRef>
              <c:f>'Summary - Powertrain'!$D$40</c:f>
              <c:strCache>
                <c:ptCount val="1"/>
                <c:pt idx="0">
                  <c:v>Metaldyne Corp.</c:v>
                </c:pt>
              </c:strCache>
            </c:strRef>
          </c:tx>
          <c:spPr>
            <a:solidFill>
              <a:srgbClr val="FF0000"/>
            </a:solidFill>
            <a:ln w="12700">
              <a:solidFill>
                <a:sysClr val="windowText" lastClr="000000"/>
              </a:solidFill>
            </a:ln>
          </c:spPr>
          <c:dLbls>
            <c:delete val="1"/>
          </c:dLbls>
          <c:xVal>
            <c:numRef>
              <c:f>'Summary - Powertrain'!$E$40</c:f>
              <c:numCache>
                <c:formatCode>0.0</c:formatCode>
                <c:ptCount val="1"/>
                <c:pt idx="0">
                  <c:v>4.9999999999999991</c:v>
                </c:pt>
              </c:numCache>
            </c:numRef>
          </c:xVal>
          <c:yVal>
            <c:numRef>
              <c:f>'Summary - Powertrain'!$G$40</c:f>
              <c:numCache>
                <c:formatCode>0.0</c:formatCode>
                <c:ptCount val="1"/>
                <c:pt idx="0">
                  <c:v>5.4345399327132594E-2</c:v>
                </c:pt>
              </c:numCache>
            </c:numRef>
          </c:yVal>
          <c:bubbleSize>
            <c:numRef>
              <c:f>'Summary - Powertrain'!$F$40</c:f>
              <c:numCache>
                <c:formatCode>0.0</c:formatCode>
                <c:ptCount val="1"/>
                <c:pt idx="0">
                  <c:v>35.000000000000007</c:v>
                </c:pt>
              </c:numCache>
            </c:numRef>
          </c:bubbleSize>
        </c:ser>
        <c:ser>
          <c:idx val="35"/>
          <c:order val="34"/>
          <c:tx>
            <c:strRef>
              <c:f>'Summary - Powertrain'!$D$41</c:f>
              <c:strCache>
                <c:ptCount val="1"/>
                <c:pt idx="0">
                  <c:v>Benteler Automotive Corp.</c:v>
                </c:pt>
              </c:strCache>
            </c:strRef>
          </c:tx>
          <c:spPr>
            <a:solidFill>
              <a:srgbClr val="FFFF00"/>
            </a:solidFill>
            <a:ln w="12700">
              <a:solidFill>
                <a:sysClr val="windowText" lastClr="000000"/>
              </a:solidFill>
            </a:ln>
          </c:spPr>
          <c:dLbls>
            <c:delete val="1"/>
          </c:dLbls>
          <c:xVal>
            <c:numRef>
              <c:f>'Summary - Powertrain'!$E$41</c:f>
              <c:numCache>
                <c:formatCode>0.0</c:formatCode>
                <c:ptCount val="1"/>
                <c:pt idx="0">
                  <c:v>75</c:v>
                </c:pt>
              </c:numCache>
            </c:numRef>
          </c:xVal>
          <c:yVal>
            <c:numRef>
              <c:f>'Summary - Powertrain'!$G$41</c:f>
              <c:numCache>
                <c:formatCode>0.0</c:formatCode>
                <c:ptCount val="1"/>
                <c:pt idx="0">
                  <c:v>67.609340257726004</c:v>
                </c:pt>
              </c:numCache>
            </c:numRef>
          </c:yVal>
          <c:bubbleSize>
            <c:numRef>
              <c:f>'Summary - Powertrain'!$F$41</c:f>
              <c:numCache>
                <c:formatCode>0.0</c:formatCode>
                <c:ptCount val="1"/>
                <c:pt idx="0">
                  <c:v>60.000000000000007</c:v>
                </c:pt>
              </c:numCache>
            </c:numRef>
          </c:bubbleSize>
        </c:ser>
        <c:ser>
          <c:idx val="36"/>
          <c:order val="35"/>
          <c:tx>
            <c:strRef>
              <c:f>'Summary - Powertrain'!$D$42</c:f>
              <c:strCache>
                <c:ptCount val="1"/>
                <c:pt idx="0">
                  <c:v>American Showa Inc.</c:v>
                </c:pt>
              </c:strCache>
            </c:strRef>
          </c:tx>
          <c:spPr>
            <a:solidFill>
              <a:srgbClr val="FFFF00"/>
            </a:solidFill>
            <a:ln w="12700">
              <a:solidFill>
                <a:sysClr val="windowText" lastClr="000000"/>
              </a:solidFill>
            </a:ln>
          </c:spPr>
          <c:dLbls>
            <c:delete val="1"/>
          </c:dLbls>
          <c:xVal>
            <c:numRef>
              <c:f>'Summary - Powertrain'!$E$42</c:f>
              <c:numCache>
                <c:formatCode>0.0</c:formatCode>
                <c:ptCount val="1"/>
                <c:pt idx="0">
                  <c:v>44.5</c:v>
                </c:pt>
              </c:numCache>
            </c:numRef>
          </c:xVal>
          <c:yVal>
            <c:numRef>
              <c:f>'Summary - Powertrain'!$G$42</c:f>
              <c:numCache>
                <c:formatCode>0.0</c:formatCode>
                <c:ptCount val="1"/>
                <c:pt idx="0">
                  <c:v>100</c:v>
                </c:pt>
              </c:numCache>
            </c:numRef>
          </c:yVal>
          <c:bubbleSize>
            <c:numRef>
              <c:f>'Summary - Powertrain'!$F$42</c:f>
              <c:numCache>
                <c:formatCode>0.0</c:formatCode>
                <c:ptCount val="1"/>
                <c:pt idx="0">
                  <c:v>47.5</c:v>
                </c:pt>
              </c:numCache>
            </c:numRef>
          </c:bubbleSize>
        </c:ser>
        <c:ser>
          <c:idx val="37"/>
          <c:order val="36"/>
          <c:tx>
            <c:strRef>
              <c:f>'Summary - Powertrain'!$D$43</c:f>
              <c:strCache>
                <c:ptCount val="1"/>
                <c:pt idx="0">
                  <c:v>Magneti Marelli Holding (USA)</c:v>
                </c:pt>
              </c:strCache>
            </c:strRef>
          </c:tx>
          <c:spPr>
            <a:solidFill>
              <a:srgbClr val="FF0000"/>
            </a:solidFill>
            <a:ln w="12700">
              <a:solidFill>
                <a:sysClr val="windowText" lastClr="000000"/>
              </a:solidFill>
            </a:ln>
          </c:spPr>
          <c:dLbls>
            <c:delete val="1"/>
          </c:dLbls>
          <c:xVal>
            <c:numRef>
              <c:f>'Summary - Powertrain'!$E$43</c:f>
              <c:numCache>
                <c:formatCode>0.0</c:formatCode>
                <c:ptCount val="1"/>
                <c:pt idx="0">
                  <c:v>15.000000000000002</c:v>
                </c:pt>
              </c:numCache>
            </c:numRef>
          </c:xVal>
          <c:yVal>
            <c:numRef>
              <c:f>'Summary - Powertrain'!$G$43</c:f>
              <c:numCache>
                <c:formatCode>0.0</c:formatCode>
                <c:ptCount val="1"/>
                <c:pt idx="0">
                  <c:v>45.524193237293474</c:v>
                </c:pt>
              </c:numCache>
            </c:numRef>
          </c:yVal>
          <c:bubbleSize>
            <c:numRef>
              <c:f>'Summary - Powertrain'!$F$43</c:f>
              <c:numCache>
                <c:formatCode>0.0</c:formatCode>
                <c:ptCount val="1"/>
                <c:pt idx="0">
                  <c:v>95</c:v>
                </c:pt>
              </c:numCache>
            </c:numRef>
          </c:bubbleSize>
        </c:ser>
        <c:ser>
          <c:idx val="38"/>
          <c:order val="37"/>
          <c:tx>
            <c:strRef>
              <c:f>'Summary - Powertrain'!$D$8</c:f>
              <c:strCache>
                <c:ptCount val="1"/>
                <c:pt idx="0">
                  <c:v>American Axle &amp; Manufacturing</c:v>
                </c:pt>
              </c:strCache>
            </c:strRef>
          </c:tx>
          <c:spPr>
            <a:solidFill>
              <a:srgbClr val="FF0000"/>
            </a:solidFill>
            <a:ln w="12700">
              <a:solidFill>
                <a:sysClr val="windowText" lastClr="000000"/>
              </a:solidFill>
            </a:ln>
          </c:spPr>
          <c:dLbls>
            <c:delete val="1"/>
          </c:dLbls>
          <c:xVal>
            <c:numRef>
              <c:f>'Summary - Powertrain'!$E$8</c:f>
              <c:numCache>
                <c:formatCode>0.0</c:formatCode>
                <c:ptCount val="1"/>
                <c:pt idx="0">
                  <c:v>20</c:v>
                </c:pt>
              </c:numCache>
            </c:numRef>
          </c:xVal>
          <c:yVal>
            <c:numRef>
              <c:f>'Summary - Powertrain'!$G$8</c:f>
              <c:numCache>
                <c:formatCode>0.0</c:formatCode>
                <c:ptCount val="1"/>
                <c:pt idx="0">
                  <c:v>22.767025587165985</c:v>
                </c:pt>
              </c:numCache>
            </c:numRef>
          </c:yVal>
          <c:bubbleSize>
            <c:numRef>
              <c:f>'Summary - Powertrain'!$F$8</c:f>
              <c:numCache>
                <c:formatCode>0.0</c:formatCode>
                <c:ptCount val="1"/>
                <c:pt idx="0">
                  <c:v>15.000000000000002</c:v>
                </c:pt>
              </c:numCache>
            </c:numRef>
          </c:bubbleSize>
        </c:ser>
        <c:ser>
          <c:idx val="10"/>
          <c:order val="38"/>
          <c:tx>
            <c:strRef>
              <c:f>'Summary - Powertrain'!$D$16</c:f>
              <c:strCache>
                <c:ptCount val="1"/>
                <c:pt idx="0">
                  <c:v>GKN Driveline</c:v>
                </c:pt>
              </c:strCache>
            </c:strRef>
          </c:tx>
          <c:spPr>
            <a:solidFill>
              <a:srgbClr val="FF0000"/>
            </a:solidFill>
            <a:ln w="12700">
              <a:solidFill>
                <a:sysClr val="windowText" lastClr="000000"/>
              </a:solidFill>
            </a:ln>
          </c:spPr>
          <c:dLbls>
            <c:delete val="1"/>
          </c:dLbls>
          <c:xVal>
            <c:numRef>
              <c:f>'Summary - Powertrain'!$E$16</c:f>
              <c:numCache>
                <c:formatCode>0.0</c:formatCode>
                <c:ptCount val="1"/>
                <c:pt idx="0">
                  <c:v>10.000000000000004</c:v>
                </c:pt>
              </c:numCache>
            </c:numRef>
          </c:xVal>
          <c:yVal>
            <c:numRef>
              <c:f>'Summary - Powertrain'!$G$16</c:f>
              <c:numCache>
                <c:formatCode>0.0</c:formatCode>
                <c:ptCount val="1"/>
                <c:pt idx="0">
                  <c:v>42.618903962813484</c:v>
                </c:pt>
              </c:numCache>
            </c:numRef>
          </c:yVal>
          <c:bubbleSize>
            <c:numRef>
              <c:f>'Summary - Powertrain'!$F$16</c:f>
              <c:numCache>
                <c:formatCode>0.0</c:formatCode>
                <c:ptCount val="1"/>
                <c:pt idx="0">
                  <c:v>50</c:v>
                </c:pt>
              </c:numCache>
            </c:numRef>
          </c:bubbleSize>
        </c:ser>
        <c:dLbls>
          <c:showVal val="1"/>
        </c:dLbls>
        <c:bubbleScale val="30"/>
        <c:sizeRepresents val="w"/>
        <c:axId val="107325696"/>
        <c:axId val="107340160"/>
      </c:bubbleChart>
      <c:valAx>
        <c:axId val="107325696"/>
        <c:scaling>
          <c:orientation val="minMax"/>
          <c:max val="102"/>
          <c:min val="1"/>
        </c:scaling>
        <c:axPos val="b"/>
        <c:title>
          <c:tx>
            <c:rich>
              <a:bodyPr/>
              <a:lstStyle/>
              <a:p>
                <a:pPr>
                  <a:defRPr sz="1400" b="1" i="0" u="none" strike="noStrike" baseline="0">
                    <a:solidFill>
                      <a:srgbClr val="000000"/>
                    </a:solidFill>
                    <a:latin typeface="Calibri"/>
                    <a:ea typeface="Calibri"/>
                    <a:cs typeface="Calibri"/>
                  </a:defRPr>
                </a:pPr>
                <a:r>
                  <a:rPr lang="en-US"/>
                  <a:t>Financial Strength</a:t>
                </a:r>
              </a:p>
            </c:rich>
          </c:tx>
          <c:layout>
            <c:manualLayout>
              <c:xMode val="edge"/>
              <c:yMode val="edge"/>
              <c:x val="0.46944448775586828"/>
              <c:y val="0.90699073574707267"/>
            </c:manualLayout>
          </c:layout>
        </c:title>
        <c:numFmt formatCode="0.0" sourceLinked="1"/>
        <c:majorTickMark val="none"/>
        <c:tickLblPos val="nextTo"/>
        <c:spPr>
          <a:ln>
            <a:noFill/>
          </a:ln>
        </c:spPr>
        <c:txPr>
          <a:bodyPr rot="0" vert="horz"/>
          <a:lstStyle/>
          <a:p>
            <a:pPr>
              <a:defRPr sz="1000" b="0" i="0" u="none" strike="noStrike" baseline="0">
                <a:solidFill>
                  <a:schemeClr val="bg1"/>
                </a:solidFill>
                <a:latin typeface="Calibri"/>
                <a:ea typeface="Calibri"/>
                <a:cs typeface="Calibri"/>
              </a:defRPr>
            </a:pPr>
            <a:endParaRPr lang="en-US"/>
          </a:p>
        </c:txPr>
        <c:crossAx val="107340160"/>
        <c:crosses val="autoZero"/>
        <c:crossBetween val="midCat"/>
        <c:majorUnit val="10"/>
      </c:valAx>
      <c:valAx>
        <c:axId val="107340160"/>
        <c:scaling>
          <c:orientation val="minMax"/>
          <c:max val="102"/>
          <c:min val="-1"/>
        </c:scaling>
        <c:axPos val="l"/>
        <c:title>
          <c:tx>
            <c:rich>
              <a:bodyPr/>
              <a:lstStyle/>
              <a:p>
                <a:pPr>
                  <a:defRPr sz="1400" b="1" i="0" u="none" strike="noStrike" baseline="0">
                    <a:solidFill>
                      <a:srgbClr val="000000"/>
                    </a:solidFill>
                    <a:latin typeface="Calibri"/>
                    <a:ea typeface="Calibri"/>
                    <a:cs typeface="Calibri"/>
                  </a:defRPr>
                </a:pPr>
                <a:r>
                  <a:rPr lang="en-US"/>
                  <a:t>N.A. OEM Exposure </a:t>
                </a:r>
              </a:p>
            </c:rich>
          </c:tx>
          <c:layout>
            <c:manualLayout>
              <c:xMode val="edge"/>
              <c:yMode val="edge"/>
              <c:x val="3.657897548285078E-2"/>
              <c:y val="0.40940583340324482"/>
            </c:manualLayout>
          </c:layout>
        </c:title>
        <c:numFmt formatCode="0.0" sourceLinked="1"/>
        <c:majorTickMark val="none"/>
        <c:tickLblPos val="nextTo"/>
        <c:txPr>
          <a:bodyPr rot="0" vert="horz"/>
          <a:lstStyle/>
          <a:p>
            <a:pPr>
              <a:defRPr sz="1000" b="0" i="0" u="none" strike="noStrike" baseline="0">
                <a:solidFill>
                  <a:schemeClr val="bg1"/>
                </a:solidFill>
                <a:latin typeface="Calibri"/>
                <a:ea typeface="Calibri"/>
                <a:cs typeface="Calibri"/>
              </a:defRPr>
            </a:pPr>
            <a:endParaRPr lang="en-US"/>
          </a:p>
        </c:txPr>
        <c:crossAx val="107325696"/>
        <c:crosses val="autoZero"/>
        <c:crossBetween val="midCat"/>
        <c:majorUnit val="10"/>
      </c:valAx>
      <c:spPr>
        <a:solidFill>
          <a:schemeClr val="bg1">
            <a:lumMod val="95000"/>
          </a:schemeClr>
        </a:solidFill>
        <a:ln>
          <a:solidFill>
            <a:schemeClr val="bg1">
              <a:lumMod val="75000"/>
            </a:schemeClr>
          </a:solidFill>
        </a:ln>
      </c:spPr>
    </c:plotArea>
    <c:plotVisOnly val="1"/>
    <c:dispBlanksAs val="gap"/>
  </c:chart>
  <c:txPr>
    <a:bodyPr/>
    <a:lstStyle/>
    <a:p>
      <a:pPr>
        <a:defRPr sz="800" b="0" i="0" u="none" strike="noStrike" baseline="0">
          <a:solidFill>
            <a:srgbClr val="000000"/>
          </a:solidFill>
          <a:latin typeface="Calibri"/>
          <a:ea typeface="Calibri"/>
          <a:cs typeface="Calibri"/>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1" i="0" u="none" strike="noStrike" baseline="0">
                <a:solidFill>
                  <a:srgbClr val="000000"/>
                </a:solidFill>
                <a:latin typeface="Calibri"/>
                <a:ea typeface="Calibri"/>
                <a:cs typeface="Calibri"/>
              </a:defRPr>
            </a:pPr>
            <a:r>
              <a:rPr lang="en-US"/>
              <a:t>Automotive Suppliers - Electronics Supplier Rating</a:t>
            </a:r>
          </a:p>
        </c:rich>
      </c:tx>
      <c:layout/>
    </c:title>
    <c:plotArea>
      <c:layout>
        <c:manualLayout>
          <c:layoutTarget val="inner"/>
          <c:xMode val="edge"/>
          <c:yMode val="edge"/>
          <c:x val="7.8516439570466334E-2"/>
          <c:y val="8.409688514963197E-2"/>
          <c:w val="0.89169115399036669"/>
          <c:h val="0.80653861449137065"/>
        </c:manualLayout>
      </c:layout>
      <c:bubbleChart>
        <c:ser>
          <c:idx val="0"/>
          <c:order val="0"/>
          <c:tx>
            <c:strRef>
              <c:f>'Summary - Electronics'!$D$5</c:f>
              <c:strCache>
                <c:ptCount val="1"/>
                <c:pt idx="0">
                  <c:v>Delphi Corp.</c:v>
                </c:pt>
              </c:strCache>
            </c:strRef>
          </c:tx>
          <c:spPr>
            <a:solidFill>
              <a:srgbClr val="FF0000"/>
            </a:solidFill>
            <a:ln w="12700">
              <a:solidFill>
                <a:sysClr val="windowText" lastClr="000000"/>
              </a:solidFill>
            </a:ln>
          </c:spPr>
          <c:dLbls>
            <c:delete val="1"/>
          </c:dLbls>
          <c:xVal>
            <c:numRef>
              <c:f>'Summary - Electronics'!$E$5</c:f>
              <c:numCache>
                <c:formatCode>0.0</c:formatCode>
                <c:ptCount val="1"/>
                <c:pt idx="0">
                  <c:v>4.9999999999999991</c:v>
                </c:pt>
              </c:numCache>
            </c:numRef>
          </c:xVal>
          <c:yVal>
            <c:numRef>
              <c:f>'Summary - Electronics'!$G$5</c:f>
              <c:numCache>
                <c:formatCode>0.0</c:formatCode>
                <c:ptCount val="1"/>
                <c:pt idx="0">
                  <c:v>39.905172109368763</c:v>
                </c:pt>
              </c:numCache>
            </c:numRef>
          </c:yVal>
          <c:bubbleSize>
            <c:numRef>
              <c:f>'Summary - Electronics'!$F$5</c:f>
              <c:numCache>
                <c:formatCode>0.0</c:formatCode>
                <c:ptCount val="1"/>
                <c:pt idx="0">
                  <c:v>57.5</c:v>
                </c:pt>
              </c:numCache>
            </c:numRef>
          </c:bubbleSize>
        </c:ser>
        <c:ser>
          <c:idx val="1"/>
          <c:order val="1"/>
          <c:tx>
            <c:strRef>
              <c:f>'Summary - Electronics'!$D$6</c:f>
              <c:strCache>
                <c:ptCount val="1"/>
                <c:pt idx="0">
                  <c:v>Sumitomo Electric Industries Ltd.</c:v>
                </c:pt>
              </c:strCache>
            </c:strRef>
          </c:tx>
          <c:spPr>
            <a:solidFill>
              <a:srgbClr val="FFFF00"/>
            </a:solidFill>
            <a:ln w="12700">
              <a:solidFill>
                <a:sysClr val="windowText" lastClr="000000"/>
              </a:solidFill>
            </a:ln>
          </c:spPr>
          <c:dLbls>
            <c:delete val="1"/>
          </c:dLbls>
          <c:xVal>
            <c:numRef>
              <c:f>'Summary - Electronics'!$E$6</c:f>
              <c:numCache>
                <c:formatCode>0.0</c:formatCode>
                <c:ptCount val="1"/>
                <c:pt idx="0">
                  <c:v>15.000000000000002</c:v>
                </c:pt>
              </c:numCache>
            </c:numRef>
          </c:xVal>
          <c:yVal>
            <c:numRef>
              <c:f>'Summary - Electronics'!$G$6</c:f>
              <c:numCache>
                <c:formatCode>0.0</c:formatCode>
                <c:ptCount val="1"/>
                <c:pt idx="0">
                  <c:v>94.086467459184789</c:v>
                </c:pt>
              </c:numCache>
            </c:numRef>
          </c:yVal>
          <c:bubbleSize>
            <c:numRef>
              <c:f>'Summary - Electronics'!$F$6</c:f>
              <c:numCache>
                <c:formatCode>0.0</c:formatCode>
                <c:ptCount val="1"/>
                <c:pt idx="0">
                  <c:v>52.5</c:v>
                </c:pt>
              </c:numCache>
            </c:numRef>
          </c:bubbleSize>
        </c:ser>
        <c:ser>
          <c:idx val="2"/>
          <c:order val="2"/>
          <c:tx>
            <c:strRef>
              <c:f>'Summary - Electronics'!$D$7</c:f>
              <c:strCache>
                <c:ptCount val="1"/>
                <c:pt idx="0">
                  <c:v>Continental AG</c:v>
                </c:pt>
              </c:strCache>
            </c:strRef>
          </c:tx>
          <c:spPr>
            <a:solidFill>
              <a:srgbClr val="FF0000"/>
            </a:solidFill>
            <a:ln w="12700">
              <a:solidFill>
                <a:sysClr val="windowText" lastClr="000000"/>
              </a:solidFill>
            </a:ln>
          </c:spPr>
          <c:dLbls>
            <c:delete val="1"/>
          </c:dLbls>
          <c:xVal>
            <c:numRef>
              <c:f>'Summary - Electronics'!$E$7</c:f>
              <c:numCache>
                <c:formatCode>0.0</c:formatCode>
                <c:ptCount val="1"/>
                <c:pt idx="0">
                  <c:v>10.000000000000004</c:v>
                </c:pt>
              </c:numCache>
            </c:numRef>
          </c:xVal>
          <c:yVal>
            <c:numRef>
              <c:f>'Summary - Electronics'!$G$7</c:f>
              <c:numCache>
                <c:formatCode>0.0</c:formatCode>
                <c:ptCount val="1"/>
                <c:pt idx="0">
                  <c:v>39.67080429196799</c:v>
                </c:pt>
              </c:numCache>
            </c:numRef>
          </c:yVal>
          <c:bubbleSize>
            <c:numRef>
              <c:f>'Summary - Electronics'!$F$7</c:f>
              <c:numCache>
                <c:formatCode>0.0</c:formatCode>
                <c:ptCount val="1"/>
                <c:pt idx="0">
                  <c:v>72.5</c:v>
                </c:pt>
              </c:numCache>
            </c:numRef>
          </c:bubbleSize>
        </c:ser>
        <c:ser>
          <c:idx val="3"/>
          <c:order val="3"/>
          <c:tx>
            <c:strRef>
              <c:f>'Summary - Electronics'!$D$8</c:f>
              <c:strCache>
                <c:ptCount val="1"/>
                <c:pt idx="0">
                  <c:v>Alcoa Inc.</c:v>
                </c:pt>
              </c:strCache>
            </c:strRef>
          </c:tx>
          <c:spPr>
            <a:solidFill>
              <a:srgbClr val="FF0000"/>
            </a:solidFill>
            <a:ln w="12700">
              <a:solidFill>
                <a:sysClr val="windowText" lastClr="000000"/>
              </a:solidFill>
            </a:ln>
          </c:spPr>
          <c:dLbls>
            <c:delete val="1"/>
          </c:dLbls>
          <c:xVal>
            <c:numRef>
              <c:f>'Summary - Electronics'!$E$8</c:f>
              <c:numCache>
                <c:formatCode>0.0</c:formatCode>
                <c:ptCount val="1"/>
                <c:pt idx="0">
                  <c:v>15.000000000000002</c:v>
                </c:pt>
              </c:numCache>
            </c:numRef>
          </c:xVal>
          <c:yVal>
            <c:numRef>
              <c:f>'Summary - Electronics'!$G$8</c:f>
              <c:numCache>
                <c:formatCode>0.0</c:formatCode>
                <c:ptCount val="1"/>
                <c:pt idx="0">
                  <c:v>65.574875283798548</c:v>
                </c:pt>
              </c:numCache>
            </c:numRef>
          </c:yVal>
          <c:bubbleSize>
            <c:numRef>
              <c:f>'Summary - Electronics'!$F$8</c:f>
              <c:numCache>
                <c:formatCode>0.0</c:formatCode>
                <c:ptCount val="1"/>
                <c:pt idx="0">
                  <c:v>60</c:v>
                </c:pt>
              </c:numCache>
            </c:numRef>
          </c:bubbleSize>
        </c:ser>
        <c:ser>
          <c:idx val="4"/>
          <c:order val="4"/>
          <c:tx>
            <c:strRef>
              <c:f>'Summary - Electronics'!$D$9</c:f>
              <c:strCache>
                <c:ptCount val="1"/>
                <c:pt idx="0">
                  <c:v>Panasonic Automotive Systems</c:v>
                </c:pt>
              </c:strCache>
            </c:strRef>
          </c:tx>
          <c:spPr>
            <a:solidFill>
              <a:srgbClr val="FFFF00"/>
            </a:solidFill>
            <a:ln w="12700">
              <a:solidFill>
                <a:sysClr val="windowText" lastClr="000000"/>
              </a:solidFill>
            </a:ln>
          </c:spPr>
          <c:dLbls>
            <c:delete val="1"/>
          </c:dLbls>
          <c:xVal>
            <c:numRef>
              <c:f>'Summary - Electronics'!$E$9</c:f>
              <c:numCache>
                <c:formatCode>0.0</c:formatCode>
                <c:ptCount val="1"/>
                <c:pt idx="0">
                  <c:v>70</c:v>
                </c:pt>
              </c:numCache>
            </c:numRef>
          </c:xVal>
          <c:yVal>
            <c:numRef>
              <c:f>'Summary - Electronics'!$G$9</c:f>
              <c:numCache>
                <c:formatCode>0.0</c:formatCode>
                <c:ptCount val="1"/>
                <c:pt idx="0">
                  <c:v>53.392826075756012</c:v>
                </c:pt>
              </c:numCache>
            </c:numRef>
          </c:yVal>
          <c:bubbleSize>
            <c:numRef>
              <c:f>'Summary - Electronics'!$F$9</c:f>
              <c:numCache>
                <c:formatCode>0.0</c:formatCode>
                <c:ptCount val="1"/>
                <c:pt idx="0">
                  <c:v>57.500000000000007</c:v>
                </c:pt>
              </c:numCache>
            </c:numRef>
          </c:bubbleSize>
        </c:ser>
        <c:ser>
          <c:idx val="5"/>
          <c:order val="5"/>
          <c:tx>
            <c:strRef>
              <c:f>'Summary - Electronics'!$D$10</c:f>
              <c:strCache>
                <c:ptCount val="1"/>
                <c:pt idx="0">
                  <c:v>Lear Corp</c:v>
                </c:pt>
              </c:strCache>
            </c:strRef>
          </c:tx>
          <c:spPr>
            <a:solidFill>
              <a:srgbClr val="FF0000"/>
            </a:solidFill>
            <a:ln w="12700">
              <a:solidFill>
                <a:sysClr val="windowText" lastClr="000000"/>
              </a:solidFill>
            </a:ln>
          </c:spPr>
          <c:dLbls>
            <c:delete val="1"/>
          </c:dLbls>
          <c:xVal>
            <c:numRef>
              <c:f>'Summary - Electronics'!$E$10</c:f>
              <c:numCache>
                <c:formatCode>0.0</c:formatCode>
                <c:ptCount val="1"/>
                <c:pt idx="0">
                  <c:v>20</c:v>
                </c:pt>
              </c:numCache>
            </c:numRef>
          </c:xVal>
          <c:yVal>
            <c:numRef>
              <c:f>'Summary - Electronics'!$G$10</c:f>
              <c:numCache>
                <c:formatCode>0.0</c:formatCode>
                <c:ptCount val="1"/>
                <c:pt idx="0">
                  <c:v>47.347374637091974</c:v>
                </c:pt>
              </c:numCache>
            </c:numRef>
          </c:yVal>
          <c:bubbleSize>
            <c:numRef>
              <c:f>'Summary - Electronics'!$F$10</c:f>
              <c:numCache>
                <c:formatCode>0.0</c:formatCode>
                <c:ptCount val="1"/>
                <c:pt idx="0">
                  <c:v>42.500000000000007</c:v>
                </c:pt>
              </c:numCache>
            </c:numRef>
          </c:bubbleSize>
        </c:ser>
        <c:ser>
          <c:idx val="6"/>
          <c:order val="6"/>
          <c:tx>
            <c:strRef>
              <c:f>'Summary - Electronics'!$D$11</c:f>
              <c:strCache>
                <c:ptCount val="1"/>
                <c:pt idx="0">
                  <c:v>Hella Corporate Center USA Inc.</c:v>
                </c:pt>
              </c:strCache>
            </c:strRef>
          </c:tx>
          <c:spPr>
            <a:solidFill>
              <a:srgbClr val="FFFF00"/>
            </a:solidFill>
            <a:ln w="12700">
              <a:solidFill>
                <a:sysClr val="windowText" lastClr="000000"/>
              </a:solidFill>
            </a:ln>
          </c:spPr>
          <c:dLbls>
            <c:delete val="1"/>
          </c:dLbls>
          <c:xVal>
            <c:numRef>
              <c:f>'Summary - Electronics'!$E$11</c:f>
              <c:numCache>
                <c:formatCode>0.0</c:formatCode>
                <c:ptCount val="1"/>
                <c:pt idx="0">
                  <c:v>50</c:v>
                </c:pt>
              </c:numCache>
            </c:numRef>
          </c:xVal>
          <c:yVal>
            <c:numRef>
              <c:f>'Summary - Electronics'!$G$11</c:f>
              <c:numCache>
                <c:formatCode>0.0</c:formatCode>
                <c:ptCount val="1"/>
                <c:pt idx="0">
                  <c:v>68.399905865045426</c:v>
                </c:pt>
              </c:numCache>
            </c:numRef>
          </c:yVal>
          <c:bubbleSize>
            <c:numRef>
              <c:f>'Summary - Electronics'!$F$11</c:f>
              <c:numCache>
                <c:formatCode>0.0</c:formatCode>
                <c:ptCount val="1"/>
                <c:pt idx="0">
                  <c:v>57.5</c:v>
                </c:pt>
              </c:numCache>
            </c:numRef>
          </c:bubbleSize>
        </c:ser>
        <c:ser>
          <c:idx val="7"/>
          <c:order val="7"/>
          <c:tx>
            <c:strRef>
              <c:f>'Summary - Electronics'!$D$12</c:f>
              <c:strCache>
                <c:ptCount val="1"/>
                <c:pt idx="0">
                  <c:v>Alpine Electronics of America Inc.</c:v>
                </c:pt>
              </c:strCache>
            </c:strRef>
          </c:tx>
          <c:spPr>
            <a:solidFill>
              <a:srgbClr val="FFFF00"/>
            </a:solidFill>
            <a:ln w="12700">
              <a:solidFill>
                <a:sysClr val="windowText" lastClr="000000"/>
              </a:solidFill>
            </a:ln>
          </c:spPr>
          <c:dLbls>
            <c:delete val="1"/>
          </c:dLbls>
          <c:xVal>
            <c:numRef>
              <c:f>'Summary - Electronics'!$E$12</c:f>
              <c:numCache>
                <c:formatCode>0.0</c:formatCode>
                <c:ptCount val="1"/>
                <c:pt idx="0">
                  <c:v>55.000000000000007</c:v>
                </c:pt>
              </c:numCache>
            </c:numRef>
          </c:xVal>
          <c:yVal>
            <c:numRef>
              <c:f>'Summary - Electronics'!$G$12</c:f>
              <c:numCache>
                <c:formatCode>0.0</c:formatCode>
                <c:ptCount val="1"/>
                <c:pt idx="0">
                  <c:v>91.702417522905648</c:v>
                </c:pt>
              </c:numCache>
            </c:numRef>
          </c:yVal>
          <c:bubbleSize>
            <c:numRef>
              <c:f>'Summary - Electronics'!$F$12</c:f>
              <c:numCache>
                <c:formatCode>0.0</c:formatCode>
                <c:ptCount val="1"/>
                <c:pt idx="0">
                  <c:v>42.500000000000007</c:v>
                </c:pt>
              </c:numCache>
            </c:numRef>
          </c:bubbleSize>
        </c:ser>
        <c:ser>
          <c:idx val="8"/>
          <c:order val="8"/>
          <c:tx>
            <c:strRef>
              <c:f>'Summary - Electronics'!$D$13</c:f>
              <c:strCache>
                <c:ptCount val="1"/>
                <c:pt idx="0">
                  <c:v>Denso Intl America </c:v>
                </c:pt>
              </c:strCache>
            </c:strRef>
          </c:tx>
          <c:spPr>
            <a:solidFill>
              <a:srgbClr val="00B050"/>
            </a:solidFill>
            <a:ln w="12700">
              <a:solidFill>
                <a:sysClr val="windowText" lastClr="000000"/>
              </a:solidFill>
            </a:ln>
          </c:spPr>
          <c:dLbls>
            <c:delete val="1"/>
          </c:dLbls>
          <c:xVal>
            <c:numRef>
              <c:f>'Summary - Electronics'!$E$13</c:f>
              <c:numCache>
                <c:formatCode>0.0</c:formatCode>
                <c:ptCount val="1"/>
                <c:pt idx="0">
                  <c:v>80</c:v>
                </c:pt>
              </c:numCache>
            </c:numRef>
          </c:xVal>
          <c:yVal>
            <c:numRef>
              <c:f>'Summary - Electronics'!$G$13</c:f>
              <c:numCache>
                <c:formatCode>0.0</c:formatCode>
                <c:ptCount val="1"/>
                <c:pt idx="0">
                  <c:v>82.522453748218865</c:v>
                </c:pt>
              </c:numCache>
            </c:numRef>
          </c:yVal>
          <c:bubbleSize>
            <c:numRef>
              <c:f>'Summary - Electronics'!$F$13</c:f>
              <c:numCache>
                <c:formatCode>0.0</c:formatCode>
                <c:ptCount val="1"/>
                <c:pt idx="0">
                  <c:v>80</c:v>
                </c:pt>
              </c:numCache>
            </c:numRef>
          </c:bubbleSize>
        </c:ser>
        <c:ser>
          <c:idx val="9"/>
          <c:order val="9"/>
          <c:tx>
            <c:strRef>
              <c:f>'Summary - Electronics'!$D$14</c:f>
              <c:strCache>
                <c:ptCount val="1"/>
                <c:pt idx="0">
                  <c:v>TRW Automotive Inc.</c:v>
                </c:pt>
              </c:strCache>
            </c:strRef>
          </c:tx>
          <c:spPr>
            <a:solidFill>
              <a:srgbClr val="FF0000"/>
            </a:solidFill>
            <a:ln w="12700">
              <a:solidFill>
                <a:sysClr val="windowText" lastClr="000000"/>
              </a:solidFill>
            </a:ln>
          </c:spPr>
          <c:dLbls>
            <c:delete val="1"/>
          </c:dLbls>
          <c:xVal>
            <c:numRef>
              <c:f>'Summary - Electronics'!$E$14</c:f>
              <c:numCache>
                <c:formatCode>0.0</c:formatCode>
                <c:ptCount val="1"/>
                <c:pt idx="0">
                  <c:v>15.000000000000002</c:v>
                </c:pt>
              </c:numCache>
            </c:numRef>
          </c:xVal>
          <c:yVal>
            <c:numRef>
              <c:f>'Summary - Electronics'!$G$14</c:f>
              <c:numCache>
                <c:formatCode>0.0</c:formatCode>
                <c:ptCount val="1"/>
                <c:pt idx="0">
                  <c:v>43.835103866442807</c:v>
                </c:pt>
              </c:numCache>
            </c:numRef>
          </c:yVal>
          <c:bubbleSize>
            <c:numRef>
              <c:f>'Summary - Electronics'!$F$14</c:f>
              <c:numCache>
                <c:formatCode>0.0</c:formatCode>
                <c:ptCount val="1"/>
                <c:pt idx="0">
                  <c:v>67.5</c:v>
                </c:pt>
              </c:numCache>
            </c:numRef>
          </c:bubbleSize>
        </c:ser>
        <c:ser>
          <c:idx val="10"/>
          <c:order val="10"/>
          <c:tx>
            <c:strRef>
              <c:f>'Summary - Electronics'!$D$15</c:f>
              <c:strCache>
                <c:ptCount val="1"/>
                <c:pt idx="0">
                  <c:v>Meridian Automotive Systems</c:v>
                </c:pt>
              </c:strCache>
            </c:strRef>
          </c:tx>
          <c:spPr>
            <a:solidFill>
              <a:srgbClr val="FF0000"/>
            </a:solidFill>
            <a:ln w="12700">
              <a:solidFill>
                <a:sysClr val="windowText" lastClr="000000"/>
              </a:solidFill>
            </a:ln>
          </c:spPr>
          <c:dLbls>
            <c:delete val="1"/>
          </c:dLbls>
          <c:xVal>
            <c:numRef>
              <c:f>'Summary - Electronics'!$E$15</c:f>
              <c:numCache>
                <c:formatCode>0.0</c:formatCode>
                <c:ptCount val="1"/>
                <c:pt idx="0">
                  <c:v>25</c:v>
                </c:pt>
              </c:numCache>
            </c:numRef>
          </c:xVal>
          <c:yVal>
            <c:numRef>
              <c:f>'Summary - Electronics'!$G$15</c:f>
              <c:numCache>
                <c:formatCode>0.0</c:formatCode>
                <c:ptCount val="1"/>
                <c:pt idx="0">
                  <c:v>11.733576402464625</c:v>
                </c:pt>
              </c:numCache>
            </c:numRef>
          </c:yVal>
          <c:bubbleSize>
            <c:numRef>
              <c:f>'Summary - Electronics'!$F$15</c:f>
              <c:numCache>
                <c:formatCode>0.0</c:formatCode>
                <c:ptCount val="1"/>
                <c:pt idx="0">
                  <c:v>30.000000000000004</c:v>
                </c:pt>
              </c:numCache>
            </c:numRef>
          </c:bubbleSize>
        </c:ser>
        <c:ser>
          <c:idx val="11"/>
          <c:order val="11"/>
          <c:tx>
            <c:strRef>
              <c:f>'Summary - Electronics'!$D$16</c:f>
              <c:strCache>
                <c:ptCount val="1"/>
                <c:pt idx="0">
                  <c:v>Magna </c:v>
                </c:pt>
              </c:strCache>
            </c:strRef>
          </c:tx>
          <c:spPr>
            <a:solidFill>
              <a:srgbClr val="FF0000"/>
            </a:solidFill>
            <a:ln w="12700">
              <a:solidFill>
                <a:sysClr val="windowText" lastClr="000000"/>
              </a:solidFill>
            </a:ln>
          </c:spPr>
          <c:dLbls>
            <c:delete val="1"/>
          </c:dLbls>
          <c:xVal>
            <c:numRef>
              <c:f>'Summary - Electronics'!$E$16</c:f>
              <c:numCache>
                <c:formatCode>0.0</c:formatCode>
                <c:ptCount val="1"/>
                <c:pt idx="0">
                  <c:v>50</c:v>
                </c:pt>
              </c:numCache>
            </c:numRef>
          </c:xVal>
          <c:yVal>
            <c:numRef>
              <c:f>'Summary - Electronics'!$G$16</c:f>
              <c:numCache>
                <c:formatCode>0.0</c:formatCode>
                <c:ptCount val="1"/>
                <c:pt idx="0">
                  <c:v>38.718506044776383</c:v>
                </c:pt>
              </c:numCache>
            </c:numRef>
          </c:yVal>
          <c:bubbleSize>
            <c:numRef>
              <c:f>'Summary - Electronics'!$F$16</c:f>
              <c:numCache>
                <c:formatCode>0.0</c:formatCode>
                <c:ptCount val="1"/>
                <c:pt idx="0">
                  <c:v>65</c:v>
                </c:pt>
              </c:numCache>
            </c:numRef>
          </c:bubbleSize>
        </c:ser>
        <c:ser>
          <c:idx val="12"/>
          <c:order val="12"/>
          <c:tx>
            <c:strRef>
              <c:f>'Summary - Electronics'!$D$17</c:f>
              <c:strCache>
                <c:ptCount val="1"/>
                <c:pt idx="0">
                  <c:v>Robert Bosch LLC</c:v>
                </c:pt>
              </c:strCache>
            </c:strRef>
          </c:tx>
          <c:spPr>
            <a:solidFill>
              <a:srgbClr val="FFFF00"/>
            </a:solidFill>
            <a:ln w="12700">
              <a:solidFill>
                <a:sysClr val="windowText" lastClr="000000"/>
              </a:solidFill>
            </a:ln>
          </c:spPr>
          <c:dLbls>
            <c:delete val="1"/>
          </c:dLbls>
          <c:xVal>
            <c:numRef>
              <c:f>'Summary - Electronics'!$E$17</c:f>
              <c:numCache>
                <c:formatCode>0.0</c:formatCode>
                <c:ptCount val="1"/>
                <c:pt idx="0">
                  <c:v>75</c:v>
                </c:pt>
              </c:numCache>
            </c:numRef>
          </c:xVal>
          <c:yVal>
            <c:numRef>
              <c:f>'Summary - Electronics'!$G$17</c:f>
              <c:numCache>
                <c:formatCode>0.0</c:formatCode>
                <c:ptCount val="1"/>
                <c:pt idx="0">
                  <c:v>50.444579727809852</c:v>
                </c:pt>
              </c:numCache>
            </c:numRef>
          </c:yVal>
          <c:bubbleSize>
            <c:numRef>
              <c:f>'Summary - Electronics'!$F$17</c:f>
              <c:numCache>
                <c:formatCode>0.0</c:formatCode>
                <c:ptCount val="1"/>
                <c:pt idx="0">
                  <c:v>80</c:v>
                </c:pt>
              </c:numCache>
            </c:numRef>
          </c:bubbleSize>
        </c:ser>
        <c:ser>
          <c:idx val="13"/>
          <c:order val="13"/>
          <c:tx>
            <c:strRef>
              <c:f>'Summary - Electronics'!$D$18</c:f>
              <c:strCache>
                <c:ptCount val="1"/>
                <c:pt idx="0">
                  <c:v>Pioneer Automotive Technologies Inc.</c:v>
                </c:pt>
              </c:strCache>
            </c:strRef>
          </c:tx>
          <c:spPr>
            <a:solidFill>
              <a:srgbClr val="FF0000"/>
            </a:solidFill>
            <a:ln w="12700">
              <a:solidFill>
                <a:sysClr val="windowText" lastClr="000000"/>
              </a:solidFill>
            </a:ln>
          </c:spPr>
          <c:dLbls>
            <c:delete val="1"/>
          </c:dLbls>
          <c:xVal>
            <c:numRef>
              <c:f>'Summary - Electronics'!$E$18</c:f>
              <c:numCache>
                <c:formatCode>0.0</c:formatCode>
                <c:ptCount val="1"/>
                <c:pt idx="0">
                  <c:v>12.5</c:v>
                </c:pt>
              </c:numCache>
            </c:numRef>
          </c:xVal>
          <c:yVal>
            <c:numRef>
              <c:f>'Summary - Electronics'!$G$18</c:f>
              <c:numCache>
                <c:formatCode>0.0</c:formatCode>
                <c:ptCount val="1"/>
                <c:pt idx="0">
                  <c:v>50</c:v>
                </c:pt>
              </c:numCache>
            </c:numRef>
          </c:yVal>
          <c:bubbleSize>
            <c:numRef>
              <c:f>'Summary - Electronics'!$F$18</c:f>
              <c:numCache>
                <c:formatCode>0.0</c:formatCode>
                <c:ptCount val="1"/>
                <c:pt idx="0">
                  <c:v>40</c:v>
                </c:pt>
              </c:numCache>
            </c:numRef>
          </c:bubbleSize>
        </c:ser>
        <c:ser>
          <c:idx val="14"/>
          <c:order val="14"/>
          <c:tx>
            <c:strRef>
              <c:f>'Summary - Electronics'!$D$19</c:f>
              <c:strCache>
                <c:ptCount val="1"/>
                <c:pt idx="0">
                  <c:v>Stanley Electric U.S. Co.</c:v>
                </c:pt>
              </c:strCache>
            </c:strRef>
          </c:tx>
          <c:spPr>
            <a:solidFill>
              <a:srgbClr val="00B050"/>
            </a:solidFill>
            <a:ln w="12700">
              <a:solidFill>
                <a:sysClr val="windowText" lastClr="000000"/>
              </a:solidFill>
            </a:ln>
          </c:spPr>
          <c:dLbls>
            <c:delete val="1"/>
          </c:dLbls>
          <c:xVal>
            <c:numRef>
              <c:f>'Summary - Electronics'!$E$19</c:f>
              <c:numCache>
                <c:formatCode>0.0</c:formatCode>
                <c:ptCount val="1"/>
                <c:pt idx="0">
                  <c:v>100</c:v>
                </c:pt>
              </c:numCache>
            </c:numRef>
          </c:xVal>
          <c:yVal>
            <c:numRef>
              <c:f>'Summary - Electronics'!$G$19</c:f>
              <c:numCache>
                <c:formatCode>0.0</c:formatCode>
                <c:ptCount val="1"/>
                <c:pt idx="0">
                  <c:v>96.164145457839609</c:v>
                </c:pt>
              </c:numCache>
            </c:numRef>
          </c:yVal>
          <c:bubbleSize>
            <c:numRef>
              <c:f>'Summary - Electronics'!$F$19</c:f>
              <c:numCache>
                <c:formatCode>0.0</c:formatCode>
                <c:ptCount val="1"/>
                <c:pt idx="0">
                  <c:v>57.5</c:v>
                </c:pt>
              </c:numCache>
            </c:numRef>
          </c:bubbleSize>
        </c:ser>
        <c:ser>
          <c:idx val="15"/>
          <c:order val="15"/>
          <c:tx>
            <c:strRef>
              <c:f>'Summary - Electronics'!$D$20</c:f>
              <c:strCache>
                <c:ptCount val="1"/>
                <c:pt idx="0">
                  <c:v>North American Lighting</c:v>
                </c:pt>
              </c:strCache>
            </c:strRef>
          </c:tx>
          <c:spPr>
            <a:solidFill>
              <a:srgbClr val="FFFF00"/>
            </a:solidFill>
            <a:ln w="12700">
              <a:solidFill>
                <a:sysClr val="windowText" lastClr="000000"/>
              </a:solidFill>
            </a:ln>
          </c:spPr>
          <c:dLbls>
            <c:delete val="1"/>
          </c:dLbls>
          <c:xVal>
            <c:numRef>
              <c:f>'Summary - Electronics'!$E$20</c:f>
              <c:numCache>
                <c:formatCode>0.0</c:formatCode>
                <c:ptCount val="1"/>
                <c:pt idx="0">
                  <c:v>20.000000000000007</c:v>
                </c:pt>
              </c:numCache>
            </c:numRef>
          </c:xVal>
          <c:yVal>
            <c:numRef>
              <c:f>'Summary - Electronics'!$G$20</c:f>
              <c:numCache>
                <c:formatCode>0.0</c:formatCode>
                <c:ptCount val="1"/>
                <c:pt idx="0">
                  <c:v>92.333566191597157</c:v>
                </c:pt>
              </c:numCache>
            </c:numRef>
          </c:yVal>
          <c:bubbleSize>
            <c:numRef>
              <c:f>'Summary - Electronics'!$F$20</c:f>
              <c:numCache>
                <c:formatCode>0.0</c:formatCode>
                <c:ptCount val="1"/>
                <c:pt idx="0">
                  <c:v>52.5</c:v>
                </c:pt>
              </c:numCache>
            </c:numRef>
          </c:bubbleSize>
        </c:ser>
        <c:ser>
          <c:idx val="16"/>
          <c:order val="16"/>
          <c:tx>
            <c:strRef>
              <c:f>'Summary - Electronics'!$D$21</c:f>
              <c:strCache>
                <c:ptCount val="1"/>
                <c:pt idx="0">
                  <c:v>Aisin World Corp. of America</c:v>
                </c:pt>
              </c:strCache>
            </c:strRef>
          </c:tx>
          <c:spPr>
            <a:solidFill>
              <a:srgbClr val="FFFF00"/>
            </a:solidFill>
            <a:ln w="12700">
              <a:solidFill>
                <a:sysClr val="windowText" lastClr="000000"/>
              </a:solidFill>
            </a:ln>
          </c:spPr>
          <c:dLbls>
            <c:delete val="1"/>
          </c:dLbls>
          <c:xVal>
            <c:numRef>
              <c:f>'Summary - Electronics'!$E$21</c:f>
              <c:numCache>
                <c:formatCode>0.0</c:formatCode>
                <c:ptCount val="1"/>
                <c:pt idx="0">
                  <c:v>30.000000000000004</c:v>
                </c:pt>
              </c:numCache>
            </c:numRef>
          </c:xVal>
          <c:yVal>
            <c:numRef>
              <c:f>'Summary - Electronics'!$G$21</c:f>
              <c:numCache>
                <c:formatCode>0.0</c:formatCode>
                <c:ptCount val="1"/>
                <c:pt idx="0">
                  <c:v>76.778183106471758</c:v>
                </c:pt>
              </c:numCache>
            </c:numRef>
          </c:yVal>
          <c:bubbleSize>
            <c:numRef>
              <c:f>'Summary - Electronics'!$F$21</c:f>
              <c:numCache>
                <c:formatCode>0.0</c:formatCode>
                <c:ptCount val="1"/>
                <c:pt idx="0">
                  <c:v>75</c:v>
                </c:pt>
              </c:numCache>
            </c:numRef>
          </c:bubbleSize>
        </c:ser>
        <c:ser>
          <c:idx val="17"/>
          <c:order val="17"/>
          <c:tx>
            <c:strRef>
              <c:f>'Summary - Electronics'!$D$22</c:f>
              <c:strCache>
                <c:ptCount val="1"/>
                <c:pt idx="0">
                  <c:v>Visteon Corp. </c:v>
                </c:pt>
              </c:strCache>
            </c:strRef>
          </c:tx>
          <c:spPr>
            <a:solidFill>
              <a:srgbClr val="FF0000"/>
            </a:solidFill>
            <a:ln w="12700">
              <a:solidFill>
                <a:sysClr val="windowText" lastClr="000000"/>
              </a:solidFill>
            </a:ln>
          </c:spPr>
          <c:dLbls>
            <c:delete val="1"/>
          </c:dLbls>
          <c:xVal>
            <c:numRef>
              <c:f>'Summary - Electronics'!$E$22</c:f>
              <c:numCache>
                <c:formatCode>0.0</c:formatCode>
                <c:ptCount val="1"/>
                <c:pt idx="0">
                  <c:v>4.9999999999999991</c:v>
                </c:pt>
              </c:numCache>
            </c:numRef>
          </c:xVal>
          <c:yVal>
            <c:numRef>
              <c:f>'Summary - Electronics'!$G$22</c:f>
              <c:numCache>
                <c:formatCode>0.0</c:formatCode>
                <c:ptCount val="1"/>
                <c:pt idx="0">
                  <c:v>57.49977736455201</c:v>
                </c:pt>
              </c:numCache>
            </c:numRef>
          </c:yVal>
          <c:bubbleSize>
            <c:numRef>
              <c:f>'Summary - Electronics'!$F$22</c:f>
              <c:numCache>
                <c:formatCode>0.0</c:formatCode>
                <c:ptCount val="1"/>
                <c:pt idx="0">
                  <c:v>65</c:v>
                </c:pt>
              </c:numCache>
            </c:numRef>
          </c:bubbleSize>
        </c:ser>
        <c:ser>
          <c:idx val="18"/>
          <c:order val="18"/>
          <c:tx>
            <c:strRef>
              <c:f>'Summary - Electronics'!$D$23</c:f>
              <c:strCache>
                <c:ptCount val="1"/>
                <c:pt idx="0">
                  <c:v>Omron Automotive Electronics Inc.</c:v>
                </c:pt>
              </c:strCache>
            </c:strRef>
          </c:tx>
          <c:spPr>
            <a:solidFill>
              <a:srgbClr val="FFFF00"/>
            </a:solidFill>
            <a:ln w="12700">
              <a:solidFill>
                <a:sysClr val="windowText" lastClr="000000"/>
              </a:solidFill>
            </a:ln>
          </c:spPr>
          <c:dLbls>
            <c:delete val="1"/>
          </c:dLbls>
          <c:xVal>
            <c:numRef>
              <c:f>'Summary - Electronics'!$E$23</c:f>
              <c:numCache>
                <c:formatCode>0.0</c:formatCode>
                <c:ptCount val="1"/>
                <c:pt idx="0">
                  <c:v>70</c:v>
                </c:pt>
              </c:numCache>
            </c:numRef>
          </c:xVal>
          <c:yVal>
            <c:numRef>
              <c:f>'Summary - Electronics'!$G$23</c:f>
              <c:numCache>
                <c:formatCode>0.0</c:formatCode>
                <c:ptCount val="1"/>
                <c:pt idx="0">
                  <c:v>64.531114511952325</c:v>
                </c:pt>
              </c:numCache>
            </c:numRef>
          </c:yVal>
          <c:bubbleSize>
            <c:numRef>
              <c:f>'Summary - Electronics'!$F$23</c:f>
              <c:numCache>
                <c:formatCode>0.0</c:formatCode>
                <c:ptCount val="1"/>
                <c:pt idx="0">
                  <c:v>57.500000000000007</c:v>
                </c:pt>
              </c:numCache>
            </c:numRef>
          </c:bubbleSize>
        </c:ser>
        <c:ser>
          <c:idx val="19"/>
          <c:order val="19"/>
          <c:tx>
            <c:strRef>
              <c:f>'Summary - Electronics'!$D$24</c:f>
              <c:strCache>
                <c:ptCount val="1"/>
                <c:pt idx="0">
                  <c:v>Magneti Marelli Holding (USA)</c:v>
                </c:pt>
              </c:strCache>
            </c:strRef>
          </c:tx>
          <c:spPr>
            <a:solidFill>
              <a:srgbClr val="FF0000"/>
            </a:solidFill>
            <a:ln w="12700">
              <a:solidFill>
                <a:sysClr val="windowText" lastClr="000000"/>
              </a:solidFill>
            </a:ln>
          </c:spPr>
          <c:dLbls>
            <c:delete val="1"/>
          </c:dLbls>
          <c:xVal>
            <c:numRef>
              <c:f>'Summary - Electronics'!$E$24</c:f>
              <c:numCache>
                <c:formatCode>0.0</c:formatCode>
                <c:ptCount val="1"/>
                <c:pt idx="0">
                  <c:v>15.000000000000002</c:v>
                </c:pt>
              </c:numCache>
            </c:numRef>
          </c:xVal>
          <c:yVal>
            <c:numRef>
              <c:f>'Summary - Electronics'!$G$24</c:f>
              <c:numCache>
                <c:formatCode>0.0</c:formatCode>
                <c:ptCount val="1"/>
                <c:pt idx="0">
                  <c:v>45.524193237293474</c:v>
                </c:pt>
              </c:numCache>
            </c:numRef>
          </c:yVal>
          <c:bubbleSize>
            <c:numRef>
              <c:f>'Summary - Electronics'!$F$24</c:f>
              <c:numCache>
                <c:formatCode>0.0</c:formatCode>
                <c:ptCount val="1"/>
                <c:pt idx="0">
                  <c:v>95</c:v>
                </c:pt>
              </c:numCache>
            </c:numRef>
          </c:bubbleSize>
        </c:ser>
        <c:ser>
          <c:idx val="20"/>
          <c:order val="20"/>
          <c:tx>
            <c:strRef>
              <c:f>'Summary - Electronics'!$D$25</c:f>
              <c:strCache>
                <c:ptCount val="1"/>
                <c:pt idx="0">
                  <c:v>Valeo Inc.</c:v>
                </c:pt>
              </c:strCache>
            </c:strRef>
          </c:tx>
          <c:spPr>
            <a:solidFill>
              <a:srgbClr val="FF0000"/>
            </a:solidFill>
            <a:ln w="12700">
              <a:solidFill>
                <a:sysClr val="windowText" lastClr="000000"/>
              </a:solidFill>
            </a:ln>
          </c:spPr>
          <c:dLbls>
            <c:delete val="1"/>
          </c:dLbls>
          <c:xVal>
            <c:numRef>
              <c:f>'Summary - Electronics'!$E$25</c:f>
              <c:numCache>
                <c:formatCode>0.0</c:formatCode>
                <c:ptCount val="1"/>
                <c:pt idx="0">
                  <c:v>10.000000000000004</c:v>
                </c:pt>
              </c:numCache>
            </c:numRef>
          </c:xVal>
          <c:yVal>
            <c:numRef>
              <c:f>'Summary - Electronics'!$G$25</c:f>
              <c:numCache>
                <c:formatCode>0.0</c:formatCode>
                <c:ptCount val="1"/>
                <c:pt idx="0">
                  <c:v>73.014787103246178</c:v>
                </c:pt>
              </c:numCache>
            </c:numRef>
          </c:yVal>
          <c:bubbleSize>
            <c:numRef>
              <c:f>'Summary - Electronics'!$F$25</c:f>
              <c:numCache>
                <c:formatCode>0.0</c:formatCode>
                <c:ptCount val="1"/>
                <c:pt idx="0">
                  <c:v>70</c:v>
                </c:pt>
              </c:numCache>
            </c:numRef>
          </c:bubbleSize>
        </c:ser>
        <c:ser>
          <c:idx val="21"/>
          <c:order val="21"/>
          <c:tx>
            <c:strRef>
              <c:f>'Summary - Electronics'!$D$26</c:f>
              <c:strCache>
                <c:ptCount val="1"/>
                <c:pt idx="0">
                  <c:v>BorgWarner Inc.</c:v>
                </c:pt>
              </c:strCache>
            </c:strRef>
          </c:tx>
          <c:spPr>
            <a:solidFill>
              <a:srgbClr val="FF0000"/>
            </a:solidFill>
            <a:ln w="12700">
              <a:solidFill>
                <a:sysClr val="windowText" lastClr="000000"/>
              </a:solidFill>
            </a:ln>
          </c:spPr>
          <c:dLbls>
            <c:delete val="1"/>
          </c:dLbls>
          <c:xVal>
            <c:numRef>
              <c:f>'Summary - Electronics'!$E$26</c:f>
              <c:numCache>
                <c:formatCode>0.0</c:formatCode>
                <c:ptCount val="1"/>
                <c:pt idx="0">
                  <c:v>20</c:v>
                </c:pt>
              </c:numCache>
            </c:numRef>
          </c:xVal>
          <c:yVal>
            <c:numRef>
              <c:f>'Summary - Electronics'!$G$26</c:f>
              <c:numCache>
                <c:formatCode>0.0</c:formatCode>
                <c:ptCount val="1"/>
                <c:pt idx="0">
                  <c:v>58.694949165819743</c:v>
                </c:pt>
              </c:numCache>
            </c:numRef>
          </c:yVal>
          <c:bubbleSize>
            <c:numRef>
              <c:f>'Summary - Electronics'!$F$26</c:f>
              <c:numCache>
                <c:formatCode>0.0</c:formatCode>
                <c:ptCount val="1"/>
                <c:pt idx="0">
                  <c:v>57.5</c:v>
                </c:pt>
              </c:numCache>
            </c:numRef>
          </c:bubbleSize>
        </c:ser>
        <c:ser>
          <c:idx val="22"/>
          <c:order val="22"/>
          <c:tx>
            <c:strRef>
              <c:f>'Summary - Electronics'!$D$27</c:f>
              <c:strCache>
                <c:ptCount val="1"/>
                <c:pt idx="0">
                  <c:v>American Mitsuba Corp.</c:v>
                </c:pt>
              </c:strCache>
            </c:strRef>
          </c:tx>
          <c:spPr>
            <a:solidFill>
              <a:srgbClr val="FFFF00"/>
            </a:solidFill>
            <a:ln w="12700">
              <a:solidFill>
                <a:sysClr val="windowText" lastClr="000000"/>
              </a:solidFill>
            </a:ln>
          </c:spPr>
          <c:dLbls>
            <c:delete val="1"/>
          </c:dLbls>
          <c:xVal>
            <c:numRef>
              <c:f>'Summary - Electronics'!$E$27</c:f>
              <c:numCache>
                <c:formatCode>0.0</c:formatCode>
                <c:ptCount val="1"/>
                <c:pt idx="0">
                  <c:v>50</c:v>
                </c:pt>
              </c:numCache>
            </c:numRef>
          </c:xVal>
          <c:yVal>
            <c:numRef>
              <c:f>'Summary - Electronics'!$G$27</c:f>
              <c:numCache>
                <c:formatCode>0.0</c:formatCode>
                <c:ptCount val="1"/>
                <c:pt idx="0">
                  <c:v>86.826601828602378</c:v>
                </c:pt>
              </c:numCache>
            </c:numRef>
          </c:yVal>
          <c:bubbleSize>
            <c:numRef>
              <c:f>'Summary - Electronics'!$F$27</c:f>
              <c:numCache>
                <c:formatCode>0.0</c:formatCode>
                <c:ptCount val="1"/>
                <c:pt idx="0">
                  <c:v>57.5</c:v>
                </c:pt>
              </c:numCache>
            </c:numRef>
          </c:bubbleSize>
        </c:ser>
        <c:ser>
          <c:idx val="23"/>
          <c:order val="23"/>
          <c:tx>
            <c:strRef>
              <c:f>'Summary - Electronics'!$D$28</c:f>
              <c:strCache>
                <c:ptCount val="1"/>
                <c:pt idx="0">
                  <c:v>DAA Draexlmaier Automotive of America</c:v>
                </c:pt>
              </c:strCache>
            </c:strRef>
          </c:tx>
          <c:spPr>
            <a:solidFill>
              <a:srgbClr val="FFFF00"/>
            </a:solidFill>
            <a:ln w="12700">
              <a:solidFill>
                <a:sysClr val="windowText" lastClr="000000"/>
              </a:solidFill>
            </a:ln>
          </c:spPr>
          <c:dLbls>
            <c:delete val="1"/>
          </c:dLbls>
          <c:xVal>
            <c:numRef>
              <c:f>'Summary - Electronics'!$E$28</c:f>
              <c:numCache>
                <c:formatCode>0.0</c:formatCode>
                <c:ptCount val="1"/>
                <c:pt idx="0">
                  <c:v>75</c:v>
                </c:pt>
              </c:numCache>
            </c:numRef>
          </c:xVal>
          <c:yVal>
            <c:numRef>
              <c:f>'Summary - Electronics'!$G$28</c:f>
              <c:numCache>
                <c:formatCode>0.0</c:formatCode>
                <c:ptCount val="1"/>
                <c:pt idx="0">
                  <c:v>59.314180817679876</c:v>
                </c:pt>
              </c:numCache>
            </c:numRef>
          </c:yVal>
          <c:bubbleSize>
            <c:numRef>
              <c:f>'Summary - Electronics'!$F$28</c:f>
              <c:numCache>
                <c:formatCode>0.0</c:formatCode>
                <c:ptCount val="1"/>
                <c:pt idx="0">
                  <c:v>50</c:v>
                </c:pt>
              </c:numCache>
            </c:numRef>
          </c:bubbleSize>
        </c:ser>
        <c:ser>
          <c:idx val="24"/>
          <c:order val="24"/>
          <c:tx>
            <c:strRef>
              <c:f>'Summary - Electronics'!$D$29</c:f>
              <c:strCache>
                <c:ptCount val="1"/>
                <c:pt idx="0">
                  <c:v>Autoliv North America</c:v>
                </c:pt>
              </c:strCache>
            </c:strRef>
          </c:tx>
          <c:spPr>
            <a:solidFill>
              <a:srgbClr val="FF0000"/>
            </a:solidFill>
            <a:ln w="12700">
              <a:solidFill>
                <a:sysClr val="windowText" lastClr="000000"/>
              </a:solidFill>
            </a:ln>
          </c:spPr>
          <c:dLbls>
            <c:delete val="1"/>
          </c:dLbls>
          <c:xVal>
            <c:numRef>
              <c:f>'Summary - Electronics'!$E$29</c:f>
              <c:numCache>
                <c:formatCode>0.0</c:formatCode>
                <c:ptCount val="1"/>
                <c:pt idx="0">
                  <c:v>19.999999999999989</c:v>
                </c:pt>
              </c:numCache>
            </c:numRef>
          </c:xVal>
          <c:yVal>
            <c:numRef>
              <c:f>'Summary - Electronics'!$G$29</c:f>
              <c:numCache>
                <c:formatCode>0.0</c:formatCode>
                <c:ptCount val="1"/>
                <c:pt idx="0">
                  <c:v>67.575733680184058</c:v>
                </c:pt>
              </c:numCache>
            </c:numRef>
          </c:yVal>
          <c:bubbleSize>
            <c:numRef>
              <c:f>'Summary - Electronics'!$F$29</c:f>
              <c:numCache>
                <c:formatCode>0.0</c:formatCode>
                <c:ptCount val="1"/>
                <c:pt idx="0">
                  <c:v>55.000000000000007</c:v>
                </c:pt>
              </c:numCache>
            </c:numRef>
          </c:bubbleSize>
        </c:ser>
        <c:ser>
          <c:idx val="25"/>
          <c:order val="25"/>
          <c:tx>
            <c:strRef>
              <c:f>'Summary - Electronics'!$D$30</c:f>
              <c:strCache>
                <c:ptCount val="1"/>
                <c:pt idx="0">
                  <c:v>CalsonicKansei North America Inc.</c:v>
                </c:pt>
              </c:strCache>
            </c:strRef>
          </c:tx>
          <c:spPr>
            <a:solidFill>
              <a:srgbClr val="FFFF00"/>
            </a:solidFill>
            <a:ln w="12700">
              <a:solidFill>
                <a:sysClr val="windowText" lastClr="000000"/>
              </a:solidFill>
            </a:ln>
          </c:spPr>
          <c:dLbls>
            <c:delete val="1"/>
          </c:dLbls>
          <c:xVal>
            <c:numRef>
              <c:f>'Summary - Electronics'!$E$30</c:f>
              <c:numCache>
                <c:formatCode>0.0</c:formatCode>
                <c:ptCount val="1"/>
                <c:pt idx="0">
                  <c:v>30.000000000000004</c:v>
                </c:pt>
              </c:numCache>
            </c:numRef>
          </c:xVal>
          <c:yVal>
            <c:numRef>
              <c:f>'Summary - Electronics'!$G$30</c:f>
              <c:numCache>
                <c:formatCode>0.0</c:formatCode>
                <c:ptCount val="1"/>
                <c:pt idx="0">
                  <c:v>96.65938944740347</c:v>
                </c:pt>
              </c:numCache>
            </c:numRef>
          </c:yVal>
          <c:bubbleSize>
            <c:numRef>
              <c:f>'Summary - Electronics'!$F$30</c:f>
              <c:numCache>
                <c:formatCode>0.0</c:formatCode>
                <c:ptCount val="1"/>
                <c:pt idx="0">
                  <c:v>60.000000000000007</c:v>
                </c:pt>
              </c:numCache>
            </c:numRef>
          </c:bubbleSize>
        </c:ser>
        <c:ser>
          <c:idx val="26"/>
          <c:order val="26"/>
          <c:tx>
            <c:strRef>
              <c:f>'Summary - Electronics'!$D$31</c:f>
              <c:strCache>
                <c:ptCount val="1"/>
                <c:pt idx="0">
                  <c:v>TK Holdings Inc.</c:v>
                </c:pt>
              </c:strCache>
            </c:strRef>
          </c:tx>
          <c:spPr>
            <a:solidFill>
              <a:srgbClr val="FFFF00"/>
            </a:solidFill>
            <a:ln w="12700">
              <a:solidFill>
                <a:sysClr val="windowText" lastClr="000000"/>
              </a:solidFill>
            </a:ln>
          </c:spPr>
          <c:dLbls>
            <c:delete val="1"/>
          </c:dLbls>
          <c:xVal>
            <c:numRef>
              <c:f>'Summary - Electronics'!$E$31</c:f>
              <c:numCache>
                <c:formatCode>0.0</c:formatCode>
                <c:ptCount val="1"/>
                <c:pt idx="0">
                  <c:v>30.000000000000004</c:v>
                </c:pt>
              </c:numCache>
            </c:numRef>
          </c:xVal>
          <c:yVal>
            <c:numRef>
              <c:f>'Summary - Electronics'!$G$31</c:f>
              <c:numCache>
                <c:formatCode>0.0</c:formatCode>
                <c:ptCount val="1"/>
                <c:pt idx="0">
                  <c:v>74.082266322521164</c:v>
                </c:pt>
              </c:numCache>
            </c:numRef>
          </c:yVal>
          <c:bubbleSize>
            <c:numRef>
              <c:f>'Summary - Electronics'!$F$31</c:f>
              <c:numCache>
                <c:formatCode>0.0</c:formatCode>
                <c:ptCount val="1"/>
                <c:pt idx="0">
                  <c:v>47.5</c:v>
                </c:pt>
              </c:numCache>
            </c:numRef>
          </c:bubbleSize>
        </c:ser>
        <c:ser>
          <c:idx val="27"/>
          <c:order val="27"/>
          <c:tx>
            <c:strRef>
              <c:f>'Summary - Electronics'!$D$32</c:f>
              <c:strCache>
                <c:ptCount val="1"/>
                <c:pt idx="0">
                  <c:v>Johnson Controls Inc</c:v>
                </c:pt>
              </c:strCache>
            </c:strRef>
          </c:tx>
          <c:spPr>
            <a:solidFill>
              <a:srgbClr val="FFFF00"/>
            </a:solidFill>
            <a:ln w="12700">
              <a:solidFill>
                <a:sysClr val="windowText" lastClr="000000"/>
              </a:solidFill>
            </a:ln>
          </c:spPr>
          <c:dLbls>
            <c:delete val="1"/>
          </c:dLbls>
          <c:xVal>
            <c:numRef>
              <c:f>'Summary - Electronics'!$E$32</c:f>
              <c:numCache>
                <c:formatCode>0.0</c:formatCode>
                <c:ptCount val="1"/>
                <c:pt idx="0">
                  <c:v>70</c:v>
                </c:pt>
              </c:numCache>
            </c:numRef>
          </c:xVal>
          <c:yVal>
            <c:numRef>
              <c:f>'Summary - Electronics'!$G$32</c:f>
              <c:numCache>
                <c:formatCode>0.0</c:formatCode>
                <c:ptCount val="1"/>
                <c:pt idx="0">
                  <c:v>57.670301624362075</c:v>
                </c:pt>
              </c:numCache>
            </c:numRef>
          </c:yVal>
          <c:bubbleSize>
            <c:numRef>
              <c:f>'Summary - Electronics'!$F$32</c:f>
              <c:numCache>
                <c:formatCode>0.0</c:formatCode>
                <c:ptCount val="1"/>
                <c:pt idx="0">
                  <c:v>60</c:v>
                </c:pt>
              </c:numCache>
            </c:numRef>
          </c:bubbleSize>
        </c:ser>
        <c:ser>
          <c:idx val="28"/>
          <c:order val="28"/>
          <c:tx>
            <c:strRef>
              <c:f>'Summary - Electronics'!$D$33</c:f>
              <c:strCache>
                <c:ptCount val="1"/>
                <c:pt idx="0">
                  <c:v>Hyundai Mobis</c:v>
                </c:pt>
              </c:strCache>
            </c:strRef>
          </c:tx>
          <c:spPr>
            <a:solidFill>
              <a:srgbClr val="00B050"/>
            </a:solidFill>
            <a:ln w="12700">
              <a:solidFill>
                <a:sysClr val="windowText" lastClr="000000"/>
              </a:solidFill>
            </a:ln>
          </c:spPr>
          <c:dLbls>
            <c:delete val="1"/>
          </c:dLbls>
          <c:xVal>
            <c:numRef>
              <c:f>'Summary - Electronics'!$E$33</c:f>
              <c:numCache>
                <c:formatCode>0.0</c:formatCode>
                <c:ptCount val="1"/>
                <c:pt idx="0">
                  <c:v>75</c:v>
                </c:pt>
              </c:numCache>
            </c:numRef>
          </c:xVal>
          <c:yVal>
            <c:numRef>
              <c:f>'Summary - Electronics'!$G$33</c:f>
              <c:numCache>
                <c:formatCode>0.0</c:formatCode>
                <c:ptCount val="1"/>
                <c:pt idx="0">
                  <c:v>93.75</c:v>
                </c:pt>
              </c:numCache>
            </c:numRef>
          </c:yVal>
          <c:bubbleSize>
            <c:numRef>
              <c:f>'Summary - Electronics'!$F$33</c:f>
              <c:numCache>
                <c:formatCode>0.0</c:formatCode>
                <c:ptCount val="1"/>
                <c:pt idx="0">
                  <c:v>62.5</c:v>
                </c:pt>
              </c:numCache>
            </c:numRef>
          </c:bubbleSize>
        </c:ser>
        <c:ser>
          <c:idx val="29"/>
          <c:order val="29"/>
          <c:tx>
            <c:strRef>
              <c:f>'Summary - Electronics'!$D$34</c:f>
              <c:strCache>
                <c:ptCount val="1"/>
                <c:pt idx="0">
                  <c:v>Mitsubishi Electric Automotive</c:v>
                </c:pt>
              </c:strCache>
            </c:strRef>
          </c:tx>
          <c:spPr>
            <a:solidFill>
              <a:srgbClr val="FFFF00"/>
            </a:solidFill>
            <a:ln w="12700">
              <a:solidFill>
                <a:sysClr val="windowText" lastClr="000000"/>
              </a:solidFill>
            </a:ln>
          </c:spPr>
          <c:dLbls>
            <c:delete val="1"/>
          </c:dLbls>
          <c:xVal>
            <c:numRef>
              <c:f>'Summary - Electronics'!$E$34</c:f>
              <c:numCache>
                <c:formatCode>0.0</c:formatCode>
                <c:ptCount val="1"/>
                <c:pt idx="0">
                  <c:v>25</c:v>
                </c:pt>
              </c:numCache>
            </c:numRef>
          </c:xVal>
          <c:yVal>
            <c:numRef>
              <c:f>'Summary - Electronics'!$G$34</c:f>
              <c:numCache>
                <c:formatCode>0.0</c:formatCode>
                <c:ptCount val="1"/>
                <c:pt idx="0">
                  <c:v>87.685227607245707</c:v>
                </c:pt>
              </c:numCache>
            </c:numRef>
          </c:yVal>
          <c:bubbleSize>
            <c:numRef>
              <c:f>'Summary - Electronics'!$F$34</c:f>
              <c:numCache>
                <c:formatCode>0.0</c:formatCode>
                <c:ptCount val="1"/>
                <c:pt idx="0">
                  <c:v>77.5</c:v>
                </c:pt>
              </c:numCache>
            </c:numRef>
          </c:bubbleSize>
        </c:ser>
        <c:ser>
          <c:idx val="30"/>
          <c:order val="30"/>
          <c:tx>
            <c:strRef>
              <c:f>'Summary - Electronics'!$D$35</c:f>
              <c:strCache>
                <c:ptCount val="1"/>
                <c:pt idx="0">
                  <c:v>Hitachi Automotive Products Inc.</c:v>
                </c:pt>
              </c:strCache>
            </c:strRef>
          </c:tx>
          <c:spPr>
            <a:solidFill>
              <a:srgbClr val="FFFF00"/>
            </a:solidFill>
            <a:ln w="12700">
              <a:solidFill>
                <a:sysClr val="windowText" lastClr="000000"/>
              </a:solidFill>
            </a:ln>
          </c:spPr>
          <c:dLbls>
            <c:delete val="1"/>
          </c:dLbls>
          <c:xVal>
            <c:numRef>
              <c:f>'Summary - Electronics'!$E$35</c:f>
              <c:numCache>
                <c:formatCode>0.0</c:formatCode>
                <c:ptCount val="1"/>
                <c:pt idx="0">
                  <c:v>20</c:v>
                </c:pt>
              </c:numCache>
            </c:numRef>
          </c:xVal>
          <c:yVal>
            <c:numRef>
              <c:f>'Summary - Electronics'!$G$35</c:f>
              <c:numCache>
                <c:formatCode>0.0</c:formatCode>
                <c:ptCount val="1"/>
                <c:pt idx="0">
                  <c:v>76.97768110609374</c:v>
                </c:pt>
              </c:numCache>
            </c:numRef>
          </c:yVal>
          <c:bubbleSize>
            <c:numRef>
              <c:f>'Summary - Electronics'!$F$35</c:f>
              <c:numCache>
                <c:formatCode>0.0</c:formatCode>
                <c:ptCount val="1"/>
                <c:pt idx="0">
                  <c:v>67.5</c:v>
                </c:pt>
              </c:numCache>
            </c:numRef>
          </c:bubbleSize>
        </c:ser>
        <c:dLbls>
          <c:showVal val="1"/>
        </c:dLbls>
        <c:bubbleScale val="30"/>
        <c:sizeRepresents val="w"/>
        <c:axId val="107459712"/>
        <c:axId val="107461632"/>
      </c:bubbleChart>
      <c:valAx>
        <c:axId val="107459712"/>
        <c:scaling>
          <c:orientation val="minMax"/>
          <c:max val="102"/>
          <c:min val="2"/>
        </c:scaling>
        <c:axPos val="b"/>
        <c:title>
          <c:tx>
            <c:rich>
              <a:bodyPr/>
              <a:lstStyle/>
              <a:p>
                <a:pPr>
                  <a:defRPr sz="1400" b="1" i="0" u="none" strike="noStrike" baseline="0">
                    <a:solidFill>
                      <a:srgbClr val="000000"/>
                    </a:solidFill>
                    <a:latin typeface="Calibri"/>
                    <a:ea typeface="Calibri"/>
                    <a:cs typeface="Calibri"/>
                  </a:defRPr>
                </a:pPr>
                <a:r>
                  <a:rPr lang="en-US"/>
                  <a:t>Financial Strength</a:t>
                </a:r>
              </a:p>
            </c:rich>
          </c:tx>
          <c:layout>
            <c:manualLayout>
              <c:xMode val="edge"/>
              <c:yMode val="edge"/>
              <c:x val="0.46944448775586828"/>
              <c:y val="0.9078467702952655"/>
            </c:manualLayout>
          </c:layout>
        </c:title>
        <c:numFmt formatCode="0.0" sourceLinked="1"/>
        <c:majorTickMark val="none"/>
        <c:tickLblPos val="nextTo"/>
        <c:txPr>
          <a:bodyPr rot="0" vert="horz"/>
          <a:lstStyle/>
          <a:p>
            <a:pPr>
              <a:defRPr sz="1000" b="0" i="0" u="none" strike="noStrike" baseline="0">
                <a:solidFill>
                  <a:srgbClr val="FFFFFF"/>
                </a:solidFill>
                <a:latin typeface="Calibri"/>
                <a:ea typeface="Calibri"/>
                <a:cs typeface="Calibri"/>
              </a:defRPr>
            </a:pPr>
            <a:endParaRPr lang="en-US"/>
          </a:p>
        </c:txPr>
        <c:crossAx val="107461632"/>
        <c:crosses val="autoZero"/>
        <c:crossBetween val="midCat"/>
        <c:majorUnit val="10"/>
      </c:valAx>
      <c:valAx>
        <c:axId val="107461632"/>
        <c:scaling>
          <c:orientation val="minMax"/>
          <c:max val="102"/>
          <c:min val="0"/>
        </c:scaling>
        <c:axPos val="l"/>
        <c:title>
          <c:tx>
            <c:rich>
              <a:bodyPr/>
              <a:lstStyle/>
              <a:p>
                <a:pPr>
                  <a:defRPr sz="1400" b="1" i="0" u="none" strike="noStrike" baseline="0">
                    <a:solidFill>
                      <a:srgbClr val="000000"/>
                    </a:solidFill>
                    <a:latin typeface="Calibri"/>
                    <a:ea typeface="Calibri"/>
                    <a:cs typeface="Calibri"/>
                  </a:defRPr>
                </a:pPr>
                <a:r>
                  <a:rPr lang="en-US"/>
                  <a:t>N.A. OEM Exposure </a:t>
                </a:r>
              </a:p>
            </c:rich>
          </c:tx>
          <c:layout>
            <c:manualLayout>
              <c:xMode val="edge"/>
              <c:yMode val="edge"/>
              <c:x val="3.6578975482850759E-2"/>
              <c:y val="0.40940567360587288"/>
            </c:manualLayout>
          </c:layout>
        </c:title>
        <c:numFmt formatCode="0.0" sourceLinked="1"/>
        <c:majorTickMark val="none"/>
        <c:tickLblPos val="nextTo"/>
        <c:txPr>
          <a:bodyPr rot="0" vert="horz"/>
          <a:lstStyle/>
          <a:p>
            <a:pPr>
              <a:defRPr sz="1000" b="0" i="0" u="none" strike="noStrike" baseline="0">
                <a:solidFill>
                  <a:schemeClr val="bg1"/>
                </a:solidFill>
                <a:latin typeface="Calibri"/>
                <a:ea typeface="Calibri"/>
                <a:cs typeface="Calibri"/>
              </a:defRPr>
            </a:pPr>
            <a:endParaRPr lang="en-US"/>
          </a:p>
        </c:txPr>
        <c:crossAx val="107459712"/>
        <c:crosses val="autoZero"/>
        <c:crossBetween val="midCat"/>
        <c:majorUnit val="10"/>
      </c:valAx>
      <c:spPr>
        <a:solidFill>
          <a:schemeClr val="bg1">
            <a:lumMod val="95000"/>
          </a:schemeClr>
        </a:solidFill>
        <a:ln>
          <a:solidFill>
            <a:schemeClr val="bg1">
              <a:lumMod val="75000"/>
            </a:schemeClr>
          </a:solidFill>
        </a:ln>
      </c:spPr>
    </c:plotArea>
    <c:plotVisOnly val="1"/>
    <c:dispBlanksAs val="gap"/>
  </c:chart>
  <c:txPr>
    <a:bodyPr/>
    <a:lstStyle/>
    <a:p>
      <a:pPr>
        <a:defRPr sz="800" b="0" i="0" u="none" strike="noStrike" baseline="0">
          <a:solidFill>
            <a:srgbClr val="000000"/>
          </a:solidFill>
          <a:latin typeface="Calibri"/>
          <a:ea typeface="Calibri"/>
          <a:cs typeface="Calibri"/>
        </a:defRPr>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aseline="0">
                <a:latin typeface="Arial" pitchFamily="34" charset="0"/>
              </a:defRPr>
            </a:pPr>
            <a:r>
              <a:rPr lang="en-US" sz="1800" baseline="0" dirty="0" smtClean="0">
                <a:latin typeface="Arial" pitchFamily="34" charset="0"/>
              </a:rPr>
              <a:t>Energy Density</a:t>
            </a:r>
            <a:endParaRPr lang="en-US" sz="1800" baseline="0" dirty="0">
              <a:latin typeface="Arial" pitchFamily="34" charset="0"/>
            </a:endParaRPr>
          </a:p>
        </c:rich>
      </c:tx>
      <c:layout>
        <c:manualLayout>
          <c:xMode val="edge"/>
          <c:yMode val="edge"/>
          <c:x val="0.42785006050885405"/>
          <c:y val="0"/>
        </c:manualLayout>
      </c:layout>
    </c:title>
    <c:plotArea>
      <c:layout>
        <c:manualLayout>
          <c:layoutTarget val="inner"/>
          <c:xMode val="edge"/>
          <c:yMode val="edge"/>
          <c:x val="0.26036087509115258"/>
          <c:y val="6.1760672861002834E-2"/>
          <c:w val="0.6675688592326946"/>
          <c:h val="0.83196510730276352"/>
        </c:manualLayout>
      </c:layout>
      <c:barChart>
        <c:barDir val="bar"/>
        <c:grouping val="clustered"/>
        <c:ser>
          <c:idx val="0"/>
          <c:order val="0"/>
          <c:tx>
            <c:strRef>
              <c:f>Sheet1!$B$1</c:f>
              <c:strCache>
                <c:ptCount val="1"/>
                <c:pt idx="0">
                  <c:v>Weight</c:v>
                </c:pt>
              </c:strCache>
            </c:strRef>
          </c:tx>
          <c:dLbls>
            <c:dLbl>
              <c:idx val="4"/>
              <c:layout>
                <c:manualLayout>
                  <c:x val="-2.1929074337295788E-2"/>
                  <c:y val="3.219747514329567E-2"/>
                </c:manualLayout>
              </c:layout>
              <c:dLblPos val="ctr"/>
              <c:showVal val="1"/>
            </c:dLbl>
            <c:dLbl>
              <c:idx val="5"/>
              <c:spPr/>
              <c:txPr>
                <a:bodyPr/>
                <a:lstStyle/>
                <a:p>
                  <a:pPr>
                    <a:defRPr sz="1200" baseline="0">
                      <a:solidFill>
                        <a:schemeClr val="bg1"/>
                      </a:solidFill>
                      <a:latin typeface="Arial" pitchFamily="34" charset="0"/>
                    </a:defRPr>
                  </a:pPr>
                  <a:endParaRPr lang="en-US"/>
                </a:p>
              </c:txPr>
            </c:dLbl>
            <c:dLbl>
              <c:idx val="6"/>
              <c:spPr/>
              <c:txPr>
                <a:bodyPr/>
                <a:lstStyle/>
                <a:p>
                  <a:pPr>
                    <a:defRPr sz="1200" baseline="0">
                      <a:solidFill>
                        <a:schemeClr val="bg1"/>
                      </a:solidFill>
                      <a:latin typeface="Arial" pitchFamily="34" charset="0"/>
                    </a:defRPr>
                  </a:pPr>
                  <a:endParaRPr lang="en-US"/>
                </a:p>
              </c:txPr>
            </c:dLbl>
            <c:dLbl>
              <c:idx val="7"/>
              <c:spPr/>
              <c:txPr>
                <a:bodyPr/>
                <a:lstStyle/>
                <a:p>
                  <a:pPr>
                    <a:defRPr sz="1200" baseline="0">
                      <a:solidFill>
                        <a:schemeClr val="bg1"/>
                      </a:solidFill>
                      <a:latin typeface="Arial" pitchFamily="34" charset="0"/>
                    </a:defRPr>
                  </a:pPr>
                  <a:endParaRPr lang="en-US"/>
                </a:p>
              </c:txPr>
            </c:dLbl>
            <c:dLbl>
              <c:idx val="8"/>
              <c:spPr/>
              <c:txPr>
                <a:bodyPr/>
                <a:lstStyle/>
                <a:p>
                  <a:pPr>
                    <a:defRPr sz="1200" baseline="0">
                      <a:solidFill>
                        <a:schemeClr val="bg1"/>
                      </a:solidFill>
                      <a:latin typeface="Arial" pitchFamily="34" charset="0"/>
                    </a:defRPr>
                  </a:pPr>
                  <a:endParaRPr lang="en-US"/>
                </a:p>
              </c:txPr>
            </c:dLbl>
            <c:dLbl>
              <c:idx val="9"/>
              <c:spPr/>
              <c:txPr>
                <a:bodyPr/>
                <a:lstStyle/>
                <a:p>
                  <a:pPr>
                    <a:defRPr sz="1200" baseline="0">
                      <a:solidFill>
                        <a:schemeClr val="bg1"/>
                      </a:solidFill>
                      <a:latin typeface="Arial" pitchFamily="34" charset="0"/>
                    </a:defRPr>
                  </a:pPr>
                  <a:endParaRPr lang="en-US"/>
                </a:p>
              </c:txPr>
            </c:dLbl>
            <c:txPr>
              <a:bodyPr/>
              <a:lstStyle/>
              <a:p>
                <a:pPr>
                  <a:defRPr sz="1200" baseline="0">
                    <a:latin typeface="Arial" pitchFamily="34" charset="0"/>
                  </a:defRPr>
                </a:pPr>
                <a:endParaRPr lang="en-US"/>
              </a:p>
            </c:txPr>
            <c:dLblPos val="ctr"/>
            <c:showVal val="1"/>
          </c:dLbls>
          <c:cat>
            <c:strRef>
              <c:f>Sheet1!$A$2:$A$11</c:f>
              <c:strCache>
                <c:ptCount val="10"/>
                <c:pt idx="0">
                  <c:v>Lead Acid Battery</c:v>
                </c:pt>
                <c:pt idx="1">
                  <c:v>NiMH Battery</c:v>
                </c:pt>
                <c:pt idx="2">
                  <c:v>Li Ion Battery</c:v>
                </c:pt>
                <c:pt idx="3">
                  <c:v>H2 Hydride</c:v>
                </c:pt>
                <c:pt idx="4">
                  <c:v>H2 Gas</c:v>
                </c:pt>
                <c:pt idx="5">
                  <c:v>Natural Gas</c:v>
                </c:pt>
                <c:pt idx="6">
                  <c:v>LPG</c:v>
                </c:pt>
                <c:pt idx="7">
                  <c:v>Ethanol</c:v>
                </c:pt>
                <c:pt idx="8">
                  <c:v>Diesel</c:v>
                </c:pt>
                <c:pt idx="9">
                  <c:v>Gasoline</c:v>
                </c:pt>
              </c:strCache>
            </c:strRef>
          </c:cat>
          <c:val>
            <c:numRef>
              <c:f>Sheet1!$B$2:$B$11</c:f>
              <c:numCache>
                <c:formatCode>General</c:formatCode>
                <c:ptCount val="10"/>
                <c:pt idx="0">
                  <c:v>0.15000000000000024</c:v>
                </c:pt>
                <c:pt idx="1">
                  <c:v>0.25</c:v>
                </c:pt>
                <c:pt idx="2">
                  <c:v>0.60000000000000064</c:v>
                </c:pt>
                <c:pt idx="3">
                  <c:v>1</c:v>
                </c:pt>
                <c:pt idx="4">
                  <c:v>120</c:v>
                </c:pt>
                <c:pt idx="5">
                  <c:v>54</c:v>
                </c:pt>
                <c:pt idx="6">
                  <c:v>49</c:v>
                </c:pt>
                <c:pt idx="7">
                  <c:v>32</c:v>
                </c:pt>
                <c:pt idx="8">
                  <c:v>47</c:v>
                </c:pt>
                <c:pt idx="9">
                  <c:v>47.5</c:v>
                </c:pt>
              </c:numCache>
            </c:numRef>
          </c:val>
        </c:ser>
        <c:ser>
          <c:idx val="1"/>
          <c:order val="1"/>
          <c:tx>
            <c:strRef>
              <c:f>Sheet1!$C$1</c:f>
              <c:strCache>
                <c:ptCount val="1"/>
                <c:pt idx="0">
                  <c:v>Volume</c:v>
                </c:pt>
              </c:strCache>
            </c:strRef>
          </c:tx>
          <c:dLbls>
            <c:txPr>
              <a:bodyPr/>
              <a:lstStyle/>
              <a:p>
                <a:pPr>
                  <a:defRPr sz="1200" baseline="0"/>
                </a:pPr>
                <a:endParaRPr lang="en-US"/>
              </a:p>
            </c:txPr>
            <c:dLblPos val="ctr"/>
            <c:showVal val="1"/>
          </c:dLbls>
          <c:cat>
            <c:strRef>
              <c:f>Sheet1!$A$2:$A$11</c:f>
              <c:strCache>
                <c:ptCount val="10"/>
                <c:pt idx="0">
                  <c:v>Lead Acid Battery</c:v>
                </c:pt>
                <c:pt idx="1">
                  <c:v>NiMH Battery</c:v>
                </c:pt>
                <c:pt idx="2">
                  <c:v>Li Ion Battery</c:v>
                </c:pt>
                <c:pt idx="3">
                  <c:v>H2 Hydride</c:v>
                </c:pt>
                <c:pt idx="4">
                  <c:v>H2 Gas</c:v>
                </c:pt>
                <c:pt idx="5">
                  <c:v>Natural Gas</c:v>
                </c:pt>
                <c:pt idx="6">
                  <c:v>LPG</c:v>
                </c:pt>
                <c:pt idx="7">
                  <c:v>Ethanol</c:v>
                </c:pt>
                <c:pt idx="8">
                  <c:v>Diesel</c:v>
                </c:pt>
                <c:pt idx="9">
                  <c:v>Gasoline</c:v>
                </c:pt>
              </c:strCache>
            </c:strRef>
          </c:cat>
          <c:val>
            <c:numRef>
              <c:f>Sheet1!$C$2:$C$11</c:f>
              <c:numCache>
                <c:formatCode>General</c:formatCode>
                <c:ptCount val="10"/>
                <c:pt idx="0">
                  <c:v>0.36000000000000032</c:v>
                </c:pt>
                <c:pt idx="1">
                  <c:v>0.5</c:v>
                </c:pt>
                <c:pt idx="2">
                  <c:v>1</c:v>
                </c:pt>
                <c:pt idx="3">
                  <c:v>4</c:v>
                </c:pt>
                <c:pt idx="4">
                  <c:v>0.25</c:v>
                </c:pt>
                <c:pt idx="5">
                  <c:v>10</c:v>
                </c:pt>
                <c:pt idx="6">
                  <c:v>26</c:v>
                </c:pt>
                <c:pt idx="7">
                  <c:v>24</c:v>
                </c:pt>
                <c:pt idx="8">
                  <c:v>36</c:v>
                </c:pt>
                <c:pt idx="9">
                  <c:v>34</c:v>
                </c:pt>
              </c:numCache>
            </c:numRef>
          </c:val>
        </c:ser>
        <c:dLbls>
          <c:showVal val="1"/>
        </c:dLbls>
        <c:axId val="191179776"/>
        <c:axId val="191185664"/>
      </c:barChart>
      <c:catAx>
        <c:axId val="191179776"/>
        <c:scaling>
          <c:orientation val="minMax"/>
        </c:scaling>
        <c:axPos val="l"/>
        <c:tickLblPos val="nextTo"/>
        <c:txPr>
          <a:bodyPr/>
          <a:lstStyle/>
          <a:p>
            <a:pPr>
              <a:defRPr sz="1200" baseline="0">
                <a:latin typeface="Arial" pitchFamily="34" charset="0"/>
              </a:defRPr>
            </a:pPr>
            <a:endParaRPr lang="en-US"/>
          </a:p>
        </c:txPr>
        <c:crossAx val="191185664"/>
        <c:crosses val="autoZero"/>
        <c:auto val="1"/>
        <c:lblAlgn val="ctr"/>
        <c:lblOffset val="100"/>
      </c:catAx>
      <c:valAx>
        <c:axId val="191185664"/>
        <c:scaling>
          <c:orientation val="minMax"/>
          <c:max val="60"/>
        </c:scaling>
        <c:axPos val="b"/>
        <c:majorGridlines/>
        <c:title>
          <c:tx>
            <c:rich>
              <a:bodyPr/>
              <a:lstStyle/>
              <a:p>
                <a:pPr>
                  <a:defRPr sz="1200" baseline="0">
                    <a:latin typeface="Arial" pitchFamily="34" charset="0"/>
                  </a:defRPr>
                </a:pPr>
                <a:r>
                  <a:rPr lang="en-US" sz="1200" baseline="0" dirty="0" smtClean="0">
                    <a:latin typeface="Arial" pitchFamily="34" charset="0"/>
                  </a:rPr>
                  <a:t>MJ / kg or L</a:t>
                </a:r>
                <a:endParaRPr lang="en-US" sz="1200" baseline="0" dirty="0">
                  <a:latin typeface="Arial" pitchFamily="34" charset="0"/>
                </a:endParaRPr>
              </a:p>
            </c:rich>
          </c:tx>
          <c:layout>
            <c:manualLayout>
              <c:xMode val="edge"/>
              <c:yMode val="edge"/>
              <c:x val="0.49620541883777081"/>
              <c:y val="0.94300370541917711"/>
            </c:manualLayout>
          </c:layout>
        </c:title>
        <c:numFmt formatCode="General" sourceLinked="1"/>
        <c:tickLblPos val="nextTo"/>
        <c:txPr>
          <a:bodyPr/>
          <a:lstStyle/>
          <a:p>
            <a:pPr>
              <a:defRPr sz="1200" baseline="0"/>
            </a:pPr>
            <a:endParaRPr lang="en-US"/>
          </a:p>
        </c:txPr>
        <c:crossAx val="191179776"/>
        <c:crosses val="autoZero"/>
        <c:crossBetween val="between"/>
      </c:valAx>
      <c:spPr>
        <a:ln>
          <a:solidFill>
            <a:schemeClr val="accent1"/>
          </a:solidFill>
        </a:ln>
      </c:spPr>
    </c:plotArea>
    <c:legend>
      <c:legendPos val="r"/>
      <c:layout>
        <c:manualLayout>
          <c:xMode val="edge"/>
          <c:yMode val="edge"/>
          <c:x val="0.75287538237938334"/>
          <c:y val="0.76055229011684544"/>
          <c:w val="0.12550088828526501"/>
          <c:h val="7.5591786320827539E-2"/>
        </c:manualLayout>
      </c:layout>
      <c:spPr>
        <a:solidFill>
          <a:schemeClr val="bg1"/>
        </a:solidFill>
      </c:spPr>
      <c:txPr>
        <a:bodyPr/>
        <a:lstStyle/>
        <a:p>
          <a:pPr>
            <a:defRPr sz="1200" baseline="0">
              <a:latin typeface="Arial" pitchFamily="34" charset="0"/>
            </a:defRPr>
          </a:pPr>
          <a:endParaRPr lang="en-US"/>
        </a:p>
      </c:txPr>
    </c:legend>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aseline="0">
                <a:latin typeface="Arial" pitchFamily="34" charset="0"/>
              </a:defRPr>
            </a:pPr>
            <a:r>
              <a:rPr lang="en-US" sz="1800" baseline="0" dirty="0" smtClean="0">
                <a:latin typeface="Arial" pitchFamily="34" charset="0"/>
              </a:rPr>
              <a:t>Engine Efficiency</a:t>
            </a:r>
            <a:endParaRPr lang="en-US" sz="1800" baseline="0" dirty="0">
              <a:latin typeface="Arial" pitchFamily="34" charset="0"/>
            </a:endParaRPr>
          </a:p>
        </c:rich>
      </c:tx>
      <c:layout>
        <c:manualLayout>
          <c:xMode val="edge"/>
          <c:yMode val="edge"/>
          <c:x val="0.35595466007925658"/>
          <c:y val="0"/>
        </c:manualLayout>
      </c:layout>
    </c:title>
    <c:plotArea>
      <c:layout>
        <c:manualLayout>
          <c:layoutTarget val="inner"/>
          <c:xMode val="edge"/>
          <c:yMode val="edge"/>
          <c:x val="0.28155545175497132"/>
          <c:y val="7.4386980036586725E-2"/>
          <c:w val="0.6675688592326946"/>
          <c:h val="0.83196510730276352"/>
        </c:manualLayout>
      </c:layout>
      <c:barChart>
        <c:barDir val="bar"/>
        <c:grouping val="stacked"/>
        <c:ser>
          <c:idx val="0"/>
          <c:order val="0"/>
          <c:tx>
            <c:strRef>
              <c:f>Sheet1!$B$1</c:f>
              <c:strCache>
                <c:ptCount val="1"/>
                <c:pt idx="0">
                  <c:v>Today</c:v>
                </c:pt>
              </c:strCache>
            </c:strRef>
          </c:tx>
          <c:dLbls>
            <c:delete val="1"/>
          </c:dLbls>
          <c:cat>
            <c:strRef>
              <c:f>Sheet1!$A$2:$A$5</c:f>
              <c:strCache>
                <c:ptCount val="4"/>
                <c:pt idx="0">
                  <c:v>Electric - Battery</c:v>
                </c:pt>
                <c:pt idx="1">
                  <c:v>Fuel Cell</c:v>
                </c:pt>
                <c:pt idx="2">
                  <c:v>Diesel</c:v>
                </c:pt>
                <c:pt idx="3">
                  <c:v>Gasoline</c:v>
                </c:pt>
              </c:strCache>
            </c:strRef>
          </c:cat>
          <c:val>
            <c:numRef>
              <c:f>Sheet1!$B$2:$B$5</c:f>
              <c:numCache>
                <c:formatCode>0%</c:formatCode>
                <c:ptCount val="4"/>
                <c:pt idx="0">
                  <c:v>0.75000000000000155</c:v>
                </c:pt>
                <c:pt idx="1">
                  <c:v>0.5</c:v>
                </c:pt>
                <c:pt idx="2">
                  <c:v>0.32000000000000084</c:v>
                </c:pt>
                <c:pt idx="3">
                  <c:v>0.27</c:v>
                </c:pt>
              </c:numCache>
            </c:numRef>
          </c:val>
        </c:ser>
        <c:ser>
          <c:idx val="1"/>
          <c:order val="1"/>
          <c:tx>
            <c:strRef>
              <c:f>Sheet1!$C$1</c:f>
              <c:strCache>
                <c:ptCount val="1"/>
                <c:pt idx="0">
                  <c:v>Improvements w/ Existing Technologies</c:v>
                </c:pt>
              </c:strCache>
            </c:strRef>
          </c:tx>
          <c:spPr>
            <a:solidFill>
              <a:schemeClr val="tx2">
                <a:lumMod val="20000"/>
                <a:lumOff val="80000"/>
              </a:schemeClr>
            </a:solidFill>
          </c:spPr>
          <c:dLbls>
            <c:delete val="1"/>
          </c:dLbls>
          <c:cat>
            <c:strRef>
              <c:f>Sheet1!$A$2:$A$5</c:f>
              <c:strCache>
                <c:ptCount val="4"/>
                <c:pt idx="0">
                  <c:v>Electric - Battery</c:v>
                </c:pt>
                <c:pt idx="1">
                  <c:v>Fuel Cell</c:v>
                </c:pt>
                <c:pt idx="2">
                  <c:v>Diesel</c:v>
                </c:pt>
                <c:pt idx="3">
                  <c:v>Gasoline</c:v>
                </c:pt>
              </c:strCache>
            </c:strRef>
          </c:cat>
          <c:val>
            <c:numRef>
              <c:f>Sheet1!$C$2:$C$5</c:f>
              <c:numCache>
                <c:formatCode>General</c:formatCode>
                <c:ptCount val="4"/>
                <c:pt idx="2" formatCode="0%">
                  <c:v>0.13</c:v>
                </c:pt>
                <c:pt idx="3" formatCode="0%">
                  <c:v>0.15000000000000024</c:v>
                </c:pt>
              </c:numCache>
            </c:numRef>
          </c:val>
        </c:ser>
        <c:dLbls>
          <c:showVal val="1"/>
        </c:dLbls>
        <c:overlap val="100"/>
        <c:axId val="191130624"/>
        <c:axId val="191132416"/>
      </c:barChart>
      <c:catAx>
        <c:axId val="191130624"/>
        <c:scaling>
          <c:orientation val="minMax"/>
        </c:scaling>
        <c:axPos val="l"/>
        <c:tickLblPos val="nextTo"/>
        <c:txPr>
          <a:bodyPr/>
          <a:lstStyle/>
          <a:p>
            <a:pPr>
              <a:defRPr sz="1200" baseline="0">
                <a:latin typeface="Arial" pitchFamily="34" charset="0"/>
              </a:defRPr>
            </a:pPr>
            <a:endParaRPr lang="en-US"/>
          </a:p>
        </c:txPr>
        <c:crossAx val="191132416"/>
        <c:crosses val="autoZero"/>
        <c:auto val="1"/>
        <c:lblAlgn val="ctr"/>
        <c:lblOffset val="100"/>
      </c:catAx>
      <c:valAx>
        <c:axId val="191132416"/>
        <c:scaling>
          <c:orientation val="minMax"/>
        </c:scaling>
        <c:axPos val="b"/>
        <c:majorGridlines/>
        <c:numFmt formatCode="0%" sourceLinked="1"/>
        <c:tickLblPos val="nextTo"/>
        <c:txPr>
          <a:bodyPr/>
          <a:lstStyle/>
          <a:p>
            <a:pPr>
              <a:defRPr sz="1200" baseline="0"/>
            </a:pPr>
            <a:endParaRPr lang="en-US"/>
          </a:p>
        </c:txPr>
        <c:crossAx val="191130624"/>
        <c:crosses val="autoZero"/>
        <c:crossBetween val="between"/>
      </c:valAx>
      <c:spPr>
        <a:ln>
          <a:solidFill>
            <a:schemeClr val="accent1"/>
          </a:solidFill>
        </a:ln>
      </c:spPr>
    </c:plotArea>
    <c:legend>
      <c:legendPos val="r"/>
      <c:layout>
        <c:manualLayout>
          <c:xMode val="edge"/>
          <c:yMode val="edge"/>
          <c:x val="0.6271186440677966"/>
          <c:y val="0.18364531138153234"/>
          <c:w val="0.34180790960452068"/>
          <c:h val="0.13447705400461307"/>
        </c:manualLayout>
      </c:layout>
      <c:overlay val="1"/>
      <c:spPr>
        <a:solidFill>
          <a:schemeClr val="bg1"/>
        </a:solidFill>
      </c:spPr>
      <c:txPr>
        <a:bodyPr/>
        <a:lstStyle/>
        <a:p>
          <a:pPr>
            <a:defRPr sz="900" b="1" i="0" baseline="0">
              <a:latin typeface="Arial" pitchFamily="34" charset="0"/>
            </a:defRPr>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DDA06-8AAB-4EA3-99C3-3F5F4D419C9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352CD47-5288-476A-87ED-C68C6139A444}">
      <dgm:prSet phldrT="[Text]" custT="1"/>
      <dgm:spPr>
        <a:solidFill>
          <a:srgbClr val="92D050"/>
        </a:solidFill>
      </dgm:spPr>
      <dgm:t>
        <a:bodyPr/>
        <a:lstStyle/>
        <a:p>
          <a:r>
            <a:rPr lang="en-US" sz="900" b="1" dirty="0" smtClean="0">
              <a:solidFill>
                <a:schemeClr val="accent1"/>
              </a:solidFill>
            </a:rPr>
            <a:t>Organizational Dimensions</a:t>
          </a:r>
          <a:endParaRPr lang="en-US" sz="900" b="1" dirty="0">
            <a:solidFill>
              <a:schemeClr val="accent1"/>
            </a:solidFill>
          </a:endParaRPr>
        </a:p>
      </dgm:t>
    </dgm:pt>
    <dgm:pt modelId="{105E399A-F335-487C-B60F-9077B6904DB2}" type="parTrans" cxnId="{C29EA011-A277-45C1-A349-49015585233E}">
      <dgm:prSet/>
      <dgm:spPr/>
      <dgm:t>
        <a:bodyPr/>
        <a:lstStyle/>
        <a:p>
          <a:endParaRPr lang="en-US" sz="1200"/>
        </a:p>
      </dgm:t>
    </dgm:pt>
    <dgm:pt modelId="{AE35454F-B2BA-4480-97D6-3E8B384C24C4}" type="sibTrans" cxnId="{C29EA011-A277-45C1-A349-49015585233E}">
      <dgm:prSet/>
      <dgm:spPr/>
      <dgm:t>
        <a:bodyPr/>
        <a:lstStyle/>
        <a:p>
          <a:endParaRPr lang="en-US" sz="1200"/>
        </a:p>
      </dgm:t>
    </dgm:pt>
    <dgm:pt modelId="{A625A992-AC53-48D1-A231-A32D39EE924E}">
      <dgm:prSet phldrT="[Text]"/>
      <dgm:spPr/>
      <dgm:t>
        <a:bodyPr/>
        <a:lstStyle/>
        <a:p>
          <a:r>
            <a:rPr lang="en-US" dirty="0" smtClean="0"/>
            <a:t>Process</a:t>
          </a:r>
          <a:endParaRPr lang="en-US" dirty="0"/>
        </a:p>
      </dgm:t>
    </dgm:pt>
    <dgm:pt modelId="{A89B9B13-6C30-41DB-AB8C-2ED638652160}" type="parTrans" cxnId="{2241278D-EC8A-4BF6-B444-9F8BB8A2D667}">
      <dgm:prSet custT="1"/>
      <dgm:spPr/>
      <dgm:t>
        <a:bodyPr/>
        <a:lstStyle/>
        <a:p>
          <a:endParaRPr lang="en-US" sz="600"/>
        </a:p>
      </dgm:t>
    </dgm:pt>
    <dgm:pt modelId="{3CA438FF-AFA3-4314-8C00-8171B2802115}" type="sibTrans" cxnId="{2241278D-EC8A-4BF6-B444-9F8BB8A2D667}">
      <dgm:prSet/>
      <dgm:spPr/>
      <dgm:t>
        <a:bodyPr/>
        <a:lstStyle/>
        <a:p>
          <a:endParaRPr lang="en-US" sz="1200"/>
        </a:p>
      </dgm:t>
    </dgm:pt>
    <dgm:pt modelId="{5B5D402A-A5A9-4E66-8293-5070F0BEA307}">
      <dgm:prSet phldrT="[Text]"/>
      <dgm:spPr/>
      <dgm:t>
        <a:bodyPr/>
        <a:lstStyle/>
        <a:p>
          <a:r>
            <a:rPr lang="en-US" dirty="0" smtClean="0"/>
            <a:t>Commodity / Service</a:t>
          </a:r>
          <a:endParaRPr lang="en-US" dirty="0"/>
        </a:p>
      </dgm:t>
    </dgm:pt>
    <dgm:pt modelId="{1C67037F-226C-42D1-B106-CBB6CC8D0003}" type="parTrans" cxnId="{4E9A525C-4C22-48AB-A53B-12274C469148}">
      <dgm:prSet custT="1"/>
      <dgm:spPr/>
      <dgm:t>
        <a:bodyPr/>
        <a:lstStyle/>
        <a:p>
          <a:endParaRPr lang="en-US" sz="600"/>
        </a:p>
      </dgm:t>
    </dgm:pt>
    <dgm:pt modelId="{41FC208B-F307-43BA-97B5-0033C8F03DCA}" type="sibTrans" cxnId="{4E9A525C-4C22-48AB-A53B-12274C469148}">
      <dgm:prSet/>
      <dgm:spPr/>
      <dgm:t>
        <a:bodyPr/>
        <a:lstStyle/>
        <a:p>
          <a:endParaRPr lang="en-US" sz="1200"/>
        </a:p>
      </dgm:t>
    </dgm:pt>
    <dgm:pt modelId="{C3BF6172-FD24-4AA4-A92A-331A9B038A70}">
      <dgm:prSet phldrT="[Text]"/>
      <dgm:spPr/>
      <dgm:t>
        <a:bodyPr/>
        <a:lstStyle/>
        <a:p>
          <a:r>
            <a:rPr lang="en-US" dirty="0" smtClean="0"/>
            <a:t>Business Unit / Vehicle Model</a:t>
          </a:r>
          <a:endParaRPr lang="en-US" dirty="0"/>
        </a:p>
      </dgm:t>
    </dgm:pt>
    <dgm:pt modelId="{45C48069-F04C-4676-AEB2-7E414331CFB6}" type="parTrans" cxnId="{CBBC87E9-BD7E-4A00-8C08-D2D41A006CB0}">
      <dgm:prSet custT="1"/>
      <dgm:spPr/>
      <dgm:t>
        <a:bodyPr/>
        <a:lstStyle/>
        <a:p>
          <a:endParaRPr lang="en-US" sz="600"/>
        </a:p>
      </dgm:t>
    </dgm:pt>
    <dgm:pt modelId="{BC2FB31E-1417-4DC1-92DC-99CD34BC8918}" type="sibTrans" cxnId="{CBBC87E9-BD7E-4A00-8C08-D2D41A006CB0}">
      <dgm:prSet/>
      <dgm:spPr/>
      <dgm:t>
        <a:bodyPr/>
        <a:lstStyle/>
        <a:p>
          <a:endParaRPr lang="en-US" sz="1200"/>
        </a:p>
      </dgm:t>
    </dgm:pt>
    <dgm:pt modelId="{7B3D219B-D83A-44A3-A9D5-662713DE6938}">
      <dgm:prSet phldrT="[Text]" custT="1"/>
      <dgm:spPr/>
      <dgm:t>
        <a:bodyPr/>
        <a:lstStyle/>
        <a:p>
          <a:r>
            <a:rPr lang="en-US" sz="800" dirty="0" smtClean="0"/>
            <a:t>Geography / Region</a:t>
          </a:r>
          <a:endParaRPr lang="en-US" sz="800" dirty="0"/>
        </a:p>
      </dgm:t>
    </dgm:pt>
    <dgm:pt modelId="{20B6832B-184D-4166-BA1D-E20BAB74F95C}" type="parTrans" cxnId="{D8E37B4B-4B76-4750-8350-808F95EA4378}">
      <dgm:prSet custT="1"/>
      <dgm:spPr/>
      <dgm:t>
        <a:bodyPr/>
        <a:lstStyle/>
        <a:p>
          <a:endParaRPr lang="en-US" sz="600"/>
        </a:p>
      </dgm:t>
    </dgm:pt>
    <dgm:pt modelId="{9F2D5EE4-44FE-418E-8054-5D9820296B15}" type="sibTrans" cxnId="{D8E37B4B-4B76-4750-8350-808F95EA4378}">
      <dgm:prSet/>
      <dgm:spPr/>
      <dgm:t>
        <a:bodyPr/>
        <a:lstStyle/>
        <a:p>
          <a:endParaRPr lang="en-US" sz="1200"/>
        </a:p>
      </dgm:t>
    </dgm:pt>
    <dgm:pt modelId="{F39EAC7E-5F63-4774-B691-8A20F30020BE}">
      <dgm:prSet/>
      <dgm:spPr/>
      <dgm:t>
        <a:bodyPr/>
        <a:lstStyle/>
        <a:p>
          <a:r>
            <a:rPr lang="en-US" dirty="0" smtClean="0"/>
            <a:t>Assembly Factory</a:t>
          </a:r>
          <a:endParaRPr lang="en-US" dirty="0"/>
        </a:p>
      </dgm:t>
    </dgm:pt>
    <dgm:pt modelId="{5EBBACB7-842C-44A0-9B26-1F0CCE053122}" type="parTrans" cxnId="{E3FEAE32-8E6C-49DC-8F9A-3C764D9A5299}">
      <dgm:prSet custT="1"/>
      <dgm:spPr/>
      <dgm:t>
        <a:bodyPr/>
        <a:lstStyle/>
        <a:p>
          <a:endParaRPr lang="en-US" sz="600"/>
        </a:p>
      </dgm:t>
    </dgm:pt>
    <dgm:pt modelId="{7803A4A1-5ED7-462C-AC57-F49A967852DC}" type="sibTrans" cxnId="{E3FEAE32-8E6C-49DC-8F9A-3C764D9A5299}">
      <dgm:prSet/>
      <dgm:spPr/>
      <dgm:t>
        <a:bodyPr/>
        <a:lstStyle/>
        <a:p>
          <a:endParaRPr lang="en-US" sz="1200"/>
        </a:p>
      </dgm:t>
    </dgm:pt>
    <dgm:pt modelId="{EA2AD13D-7B96-4E1E-BD5D-C9BC5C45390E}" type="pres">
      <dgm:prSet presAssocID="{B2ADDA06-8AAB-4EA3-99C3-3F5F4D419C9C}" presName="cycle" presStyleCnt="0">
        <dgm:presLayoutVars>
          <dgm:chMax val="1"/>
          <dgm:dir/>
          <dgm:animLvl val="ctr"/>
          <dgm:resizeHandles val="exact"/>
        </dgm:presLayoutVars>
      </dgm:prSet>
      <dgm:spPr/>
      <dgm:t>
        <a:bodyPr/>
        <a:lstStyle/>
        <a:p>
          <a:endParaRPr lang="en-US"/>
        </a:p>
      </dgm:t>
    </dgm:pt>
    <dgm:pt modelId="{72373C11-2964-477C-A020-66EDA0933012}" type="pres">
      <dgm:prSet presAssocID="{2352CD47-5288-476A-87ED-C68C6139A444}" presName="centerShape" presStyleLbl="node0" presStyleIdx="0" presStyleCnt="1" custScaleX="235662"/>
      <dgm:spPr/>
      <dgm:t>
        <a:bodyPr/>
        <a:lstStyle/>
        <a:p>
          <a:endParaRPr lang="en-US"/>
        </a:p>
      </dgm:t>
    </dgm:pt>
    <dgm:pt modelId="{8D6CDCE3-A34D-4DFB-ACE0-ED464023B86F}" type="pres">
      <dgm:prSet presAssocID="{A89B9B13-6C30-41DB-AB8C-2ED638652160}" presName="Name9" presStyleLbl="parChTrans1D2" presStyleIdx="0" presStyleCnt="5"/>
      <dgm:spPr/>
      <dgm:t>
        <a:bodyPr/>
        <a:lstStyle/>
        <a:p>
          <a:endParaRPr lang="en-US"/>
        </a:p>
      </dgm:t>
    </dgm:pt>
    <dgm:pt modelId="{A5BBE7B7-51B6-45B2-9983-06B29EBBF59F}" type="pres">
      <dgm:prSet presAssocID="{A89B9B13-6C30-41DB-AB8C-2ED638652160}" presName="connTx" presStyleLbl="parChTrans1D2" presStyleIdx="0" presStyleCnt="5"/>
      <dgm:spPr/>
      <dgm:t>
        <a:bodyPr/>
        <a:lstStyle/>
        <a:p>
          <a:endParaRPr lang="en-US"/>
        </a:p>
      </dgm:t>
    </dgm:pt>
    <dgm:pt modelId="{1585ABA6-AD90-4B6E-941F-E8C8B7E95A56}" type="pres">
      <dgm:prSet presAssocID="{A625A992-AC53-48D1-A231-A32D39EE924E}" presName="node" presStyleLbl="node1" presStyleIdx="0" presStyleCnt="5" custScaleX="147246">
        <dgm:presLayoutVars>
          <dgm:bulletEnabled val="1"/>
        </dgm:presLayoutVars>
      </dgm:prSet>
      <dgm:spPr>
        <a:prstGeom prst="roundRect">
          <a:avLst/>
        </a:prstGeom>
      </dgm:spPr>
      <dgm:t>
        <a:bodyPr/>
        <a:lstStyle/>
        <a:p>
          <a:endParaRPr lang="en-US"/>
        </a:p>
      </dgm:t>
    </dgm:pt>
    <dgm:pt modelId="{0C4F3BDD-EA01-47D8-8409-9A6DF813CCFB}" type="pres">
      <dgm:prSet presAssocID="{1C67037F-226C-42D1-B106-CBB6CC8D0003}" presName="Name9" presStyleLbl="parChTrans1D2" presStyleIdx="1" presStyleCnt="5"/>
      <dgm:spPr/>
      <dgm:t>
        <a:bodyPr/>
        <a:lstStyle/>
        <a:p>
          <a:endParaRPr lang="en-US"/>
        </a:p>
      </dgm:t>
    </dgm:pt>
    <dgm:pt modelId="{63DBA00B-EC46-4F52-8C03-01EE5324050D}" type="pres">
      <dgm:prSet presAssocID="{1C67037F-226C-42D1-B106-CBB6CC8D0003}" presName="connTx" presStyleLbl="parChTrans1D2" presStyleIdx="1" presStyleCnt="5"/>
      <dgm:spPr/>
      <dgm:t>
        <a:bodyPr/>
        <a:lstStyle/>
        <a:p>
          <a:endParaRPr lang="en-US"/>
        </a:p>
      </dgm:t>
    </dgm:pt>
    <dgm:pt modelId="{3441A4DF-C8DB-4082-B7DD-55CCC29D317B}" type="pres">
      <dgm:prSet presAssocID="{5B5D402A-A5A9-4E66-8293-5070F0BEA307}" presName="node" presStyleLbl="node1" presStyleIdx="1" presStyleCnt="5" custScaleX="147246" custRadScaleRad="197912" custRadScaleInc="25048">
        <dgm:presLayoutVars>
          <dgm:bulletEnabled val="1"/>
        </dgm:presLayoutVars>
      </dgm:prSet>
      <dgm:spPr>
        <a:prstGeom prst="roundRect">
          <a:avLst/>
        </a:prstGeom>
      </dgm:spPr>
      <dgm:t>
        <a:bodyPr/>
        <a:lstStyle/>
        <a:p>
          <a:endParaRPr lang="en-US"/>
        </a:p>
      </dgm:t>
    </dgm:pt>
    <dgm:pt modelId="{A2F2636E-2729-46B5-8182-6FC16683B46C}" type="pres">
      <dgm:prSet presAssocID="{45C48069-F04C-4676-AEB2-7E414331CFB6}" presName="Name9" presStyleLbl="parChTrans1D2" presStyleIdx="2" presStyleCnt="5"/>
      <dgm:spPr/>
      <dgm:t>
        <a:bodyPr/>
        <a:lstStyle/>
        <a:p>
          <a:endParaRPr lang="en-US"/>
        </a:p>
      </dgm:t>
    </dgm:pt>
    <dgm:pt modelId="{0A0C1620-655E-455D-93F8-587A878EA86C}" type="pres">
      <dgm:prSet presAssocID="{45C48069-F04C-4676-AEB2-7E414331CFB6}" presName="connTx" presStyleLbl="parChTrans1D2" presStyleIdx="2" presStyleCnt="5"/>
      <dgm:spPr/>
      <dgm:t>
        <a:bodyPr/>
        <a:lstStyle/>
        <a:p>
          <a:endParaRPr lang="en-US"/>
        </a:p>
      </dgm:t>
    </dgm:pt>
    <dgm:pt modelId="{59AB74CB-02C9-4637-892D-FD321019E4FA}" type="pres">
      <dgm:prSet presAssocID="{C3BF6172-FD24-4AA4-A92A-331A9B038A70}" presName="node" presStyleLbl="node1" presStyleIdx="2" presStyleCnt="5" custScaleX="147246" custRadScaleRad="144209" custRadScaleInc="-55207">
        <dgm:presLayoutVars>
          <dgm:bulletEnabled val="1"/>
        </dgm:presLayoutVars>
      </dgm:prSet>
      <dgm:spPr>
        <a:prstGeom prst="roundRect">
          <a:avLst/>
        </a:prstGeom>
      </dgm:spPr>
      <dgm:t>
        <a:bodyPr/>
        <a:lstStyle/>
        <a:p>
          <a:endParaRPr lang="en-US"/>
        </a:p>
      </dgm:t>
    </dgm:pt>
    <dgm:pt modelId="{87C2F638-3573-4F67-9BC0-79ED7A16DDFD}" type="pres">
      <dgm:prSet presAssocID="{20B6832B-184D-4166-BA1D-E20BAB74F95C}" presName="Name9" presStyleLbl="parChTrans1D2" presStyleIdx="3" presStyleCnt="5"/>
      <dgm:spPr/>
      <dgm:t>
        <a:bodyPr/>
        <a:lstStyle/>
        <a:p>
          <a:endParaRPr lang="en-US"/>
        </a:p>
      </dgm:t>
    </dgm:pt>
    <dgm:pt modelId="{02555924-BB17-489A-B250-A4DD3C3A6730}" type="pres">
      <dgm:prSet presAssocID="{20B6832B-184D-4166-BA1D-E20BAB74F95C}" presName="connTx" presStyleLbl="parChTrans1D2" presStyleIdx="3" presStyleCnt="5"/>
      <dgm:spPr/>
      <dgm:t>
        <a:bodyPr/>
        <a:lstStyle/>
        <a:p>
          <a:endParaRPr lang="en-US"/>
        </a:p>
      </dgm:t>
    </dgm:pt>
    <dgm:pt modelId="{2AAD70E8-8ECD-4645-80E3-83D44215690E}" type="pres">
      <dgm:prSet presAssocID="{7B3D219B-D83A-44A3-A9D5-662713DE6938}" presName="node" presStyleLbl="node1" presStyleIdx="3" presStyleCnt="5" custScaleX="147246" custRadScaleRad="141312" custRadScaleInc="52986">
        <dgm:presLayoutVars>
          <dgm:bulletEnabled val="1"/>
        </dgm:presLayoutVars>
      </dgm:prSet>
      <dgm:spPr>
        <a:prstGeom prst="roundRect">
          <a:avLst/>
        </a:prstGeom>
      </dgm:spPr>
      <dgm:t>
        <a:bodyPr/>
        <a:lstStyle/>
        <a:p>
          <a:endParaRPr lang="en-US"/>
        </a:p>
      </dgm:t>
    </dgm:pt>
    <dgm:pt modelId="{480D4AB4-5F31-4F7C-A4A7-0B70CF202980}" type="pres">
      <dgm:prSet presAssocID="{5EBBACB7-842C-44A0-9B26-1F0CCE053122}" presName="Name9" presStyleLbl="parChTrans1D2" presStyleIdx="4" presStyleCnt="5"/>
      <dgm:spPr/>
      <dgm:t>
        <a:bodyPr/>
        <a:lstStyle/>
        <a:p>
          <a:endParaRPr lang="en-US"/>
        </a:p>
      </dgm:t>
    </dgm:pt>
    <dgm:pt modelId="{B7211179-8F75-40AE-A64D-8E0DC1CB3665}" type="pres">
      <dgm:prSet presAssocID="{5EBBACB7-842C-44A0-9B26-1F0CCE053122}" presName="connTx" presStyleLbl="parChTrans1D2" presStyleIdx="4" presStyleCnt="5"/>
      <dgm:spPr/>
      <dgm:t>
        <a:bodyPr/>
        <a:lstStyle/>
        <a:p>
          <a:endParaRPr lang="en-US"/>
        </a:p>
      </dgm:t>
    </dgm:pt>
    <dgm:pt modelId="{2C625291-BC78-4947-8CB8-50479DC80F26}" type="pres">
      <dgm:prSet presAssocID="{F39EAC7E-5F63-4774-B691-8A20F30020BE}" presName="node" presStyleLbl="node1" presStyleIdx="4" presStyleCnt="5" custScaleX="147246" custRadScaleRad="187613" custRadScaleInc="-23665">
        <dgm:presLayoutVars>
          <dgm:bulletEnabled val="1"/>
        </dgm:presLayoutVars>
      </dgm:prSet>
      <dgm:spPr>
        <a:prstGeom prst="roundRect">
          <a:avLst/>
        </a:prstGeom>
      </dgm:spPr>
      <dgm:t>
        <a:bodyPr/>
        <a:lstStyle/>
        <a:p>
          <a:endParaRPr lang="en-US"/>
        </a:p>
      </dgm:t>
    </dgm:pt>
  </dgm:ptLst>
  <dgm:cxnLst>
    <dgm:cxn modelId="{6E9C3D70-93F3-47B9-94F9-EEFE36795795}" type="presOf" srcId="{5EBBACB7-842C-44A0-9B26-1F0CCE053122}" destId="{480D4AB4-5F31-4F7C-A4A7-0B70CF202980}" srcOrd="0" destOrd="0" presId="urn:microsoft.com/office/officeart/2005/8/layout/radial1"/>
    <dgm:cxn modelId="{BE474C35-CD32-4693-8471-C165A8AA9B87}" type="presOf" srcId="{C3BF6172-FD24-4AA4-A92A-331A9B038A70}" destId="{59AB74CB-02C9-4637-892D-FD321019E4FA}" srcOrd="0" destOrd="0" presId="urn:microsoft.com/office/officeart/2005/8/layout/radial1"/>
    <dgm:cxn modelId="{8AA6F47B-EA05-4FAA-A4FE-7DA07A81CAED}" type="presOf" srcId="{45C48069-F04C-4676-AEB2-7E414331CFB6}" destId="{0A0C1620-655E-455D-93F8-587A878EA86C}" srcOrd="1" destOrd="0" presId="urn:microsoft.com/office/officeart/2005/8/layout/radial1"/>
    <dgm:cxn modelId="{633F56A5-2F0A-42A6-9A8B-3E4B5684B8B3}" type="presOf" srcId="{7B3D219B-D83A-44A3-A9D5-662713DE6938}" destId="{2AAD70E8-8ECD-4645-80E3-83D44215690E}" srcOrd="0" destOrd="0" presId="urn:microsoft.com/office/officeart/2005/8/layout/radial1"/>
    <dgm:cxn modelId="{4E9A525C-4C22-48AB-A53B-12274C469148}" srcId="{2352CD47-5288-476A-87ED-C68C6139A444}" destId="{5B5D402A-A5A9-4E66-8293-5070F0BEA307}" srcOrd="1" destOrd="0" parTransId="{1C67037F-226C-42D1-B106-CBB6CC8D0003}" sibTransId="{41FC208B-F307-43BA-97B5-0033C8F03DCA}"/>
    <dgm:cxn modelId="{4158FD6D-AD63-466E-A8D8-A61815A90228}" type="presOf" srcId="{5B5D402A-A5A9-4E66-8293-5070F0BEA307}" destId="{3441A4DF-C8DB-4082-B7DD-55CCC29D317B}" srcOrd="0" destOrd="0" presId="urn:microsoft.com/office/officeart/2005/8/layout/radial1"/>
    <dgm:cxn modelId="{CBBC87E9-BD7E-4A00-8C08-D2D41A006CB0}" srcId="{2352CD47-5288-476A-87ED-C68C6139A444}" destId="{C3BF6172-FD24-4AA4-A92A-331A9B038A70}" srcOrd="2" destOrd="0" parTransId="{45C48069-F04C-4676-AEB2-7E414331CFB6}" sibTransId="{BC2FB31E-1417-4DC1-92DC-99CD34BC8918}"/>
    <dgm:cxn modelId="{31ED814A-578F-4E6A-838E-1D337C7A134E}" type="presOf" srcId="{20B6832B-184D-4166-BA1D-E20BAB74F95C}" destId="{87C2F638-3573-4F67-9BC0-79ED7A16DDFD}" srcOrd="0" destOrd="0" presId="urn:microsoft.com/office/officeart/2005/8/layout/radial1"/>
    <dgm:cxn modelId="{0A6846EF-4441-4B92-8BC4-BA5B77D3D0B1}" type="presOf" srcId="{B2ADDA06-8AAB-4EA3-99C3-3F5F4D419C9C}" destId="{EA2AD13D-7B96-4E1E-BD5D-C9BC5C45390E}" srcOrd="0" destOrd="0" presId="urn:microsoft.com/office/officeart/2005/8/layout/radial1"/>
    <dgm:cxn modelId="{C29EA011-A277-45C1-A349-49015585233E}" srcId="{B2ADDA06-8AAB-4EA3-99C3-3F5F4D419C9C}" destId="{2352CD47-5288-476A-87ED-C68C6139A444}" srcOrd="0" destOrd="0" parTransId="{105E399A-F335-487C-B60F-9077B6904DB2}" sibTransId="{AE35454F-B2BA-4480-97D6-3E8B384C24C4}"/>
    <dgm:cxn modelId="{4ED4F1AD-1E6D-4B57-9637-7391316EFE58}" type="presOf" srcId="{A625A992-AC53-48D1-A231-A32D39EE924E}" destId="{1585ABA6-AD90-4B6E-941F-E8C8B7E95A56}" srcOrd="0" destOrd="0" presId="urn:microsoft.com/office/officeart/2005/8/layout/radial1"/>
    <dgm:cxn modelId="{67D4FE0F-4772-44F1-B189-EE6DE5CC0F79}" type="presOf" srcId="{45C48069-F04C-4676-AEB2-7E414331CFB6}" destId="{A2F2636E-2729-46B5-8182-6FC16683B46C}" srcOrd="0" destOrd="0" presId="urn:microsoft.com/office/officeart/2005/8/layout/radial1"/>
    <dgm:cxn modelId="{56842674-F1BC-49AB-8D7F-AD8F965F4CB0}" type="presOf" srcId="{2352CD47-5288-476A-87ED-C68C6139A444}" destId="{72373C11-2964-477C-A020-66EDA0933012}" srcOrd="0" destOrd="0" presId="urn:microsoft.com/office/officeart/2005/8/layout/radial1"/>
    <dgm:cxn modelId="{A2C7837F-97FE-4891-B2E2-9FD7FF596AC2}" type="presOf" srcId="{5EBBACB7-842C-44A0-9B26-1F0CCE053122}" destId="{B7211179-8F75-40AE-A64D-8E0DC1CB3665}" srcOrd="1" destOrd="0" presId="urn:microsoft.com/office/officeart/2005/8/layout/radial1"/>
    <dgm:cxn modelId="{673A1AE8-705D-4253-9507-7B7AFCDB2940}" type="presOf" srcId="{1C67037F-226C-42D1-B106-CBB6CC8D0003}" destId="{0C4F3BDD-EA01-47D8-8409-9A6DF813CCFB}" srcOrd="0" destOrd="0" presId="urn:microsoft.com/office/officeart/2005/8/layout/radial1"/>
    <dgm:cxn modelId="{E5AF602D-2352-432B-83D6-0317648BCFB1}" type="presOf" srcId="{F39EAC7E-5F63-4774-B691-8A20F30020BE}" destId="{2C625291-BC78-4947-8CB8-50479DC80F26}" srcOrd="0" destOrd="0" presId="urn:microsoft.com/office/officeart/2005/8/layout/radial1"/>
    <dgm:cxn modelId="{CD09671B-ACAD-4C4A-99E9-21C6648CEFF2}" type="presOf" srcId="{20B6832B-184D-4166-BA1D-E20BAB74F95C}" destId="{02555924-BB17-489A-B250-A4DD3C3A6730}" srcOrd="1" destOrd="0" presId="urn:microsoft.com/office/officeart/2005/8/layout/radial1"/>
    <dgm:cxn modelId="{2241278D-EC8A-4BF6-B444-9F8BB8A2D667}" srcId="{2352CD47-5288-476A-87ED-C68C6139A444}" destId="{A625A992-AC53-48D1-A231-A32D39EE924E}" srcOrd="0" destOrd="0" parTransId="{A89B9B13-6C30-41DB-AB8C-2ED638652160}" sibTransId="{3CA438FF-AFA3-4314-8C00-8171B2802115}"/>
    <dgm:cxn modelId="{E3FEAE32-8E6C-49DC-8F9A-3C764D9A5299}" srcId="{2352CD47-5288-476A-87ED-C68C6139A444}" destId="{F39EAC7E-5F63-4774-B691-8A20F30020BE}" srcOrd="4" destOrd="0" parTransId="{5EBBACB7-842C-44A0-9B26-1F0CCE053122}" sibTransId="{7803A4A1-5ED7-462C-AC57-F49A967852DC}"/>
    <dgm:cxn modelId="{D8E37B4B-4B76-4750-8350-808F95EA4378}" srcId="{2352CD47-5288-476A-87ED-C68C6139A444}" destId="{7B3D219B-D83A-44A3-A9D5-662713DE6938}" srcOrd="3" destOrd="0" parTransId="{20B6832B-184D-4166-BA1D-E20BAB74F95C}" sibTransId="{9F2D5EE4-44FE-418E-8054-5D9820296B15}"/>
    <dgm:cxn modelId="{BA636585-978E-4B9F-A498-BCA29A58DB16}" type="presOf" srcId="{A89B9B13-6C30-41DB-AB8C-2ED638652160}" destId="{A5BBE7B7-51B6-45B2-9983-06B29EBBF59F}" srcOrd="1" destOrd="0" presId="urn:microsoft.com/office/officeart/2005/8/layout/radial1"/>
    <dgm:cxn modelId="{6F5D918C-904A-4FE3-9271-AD25649CE8F0}" type="presOf" srcId="{1C67037F-226C-42D1-B106-CBB6CC8D0003}" destId="{63DBA00B-EC46-4F52-8C03-01EE5324050D}" srcOrd="1" destOrd="0" presId="urn:microsoft.com/office/officeart/2005/8/layout/radial1"/>
    <dgm:cxn modelId="{3C258E44-6348-4386-8490-0C6BFC2EC2E9}" type="presOf" srcId="{A89B9B13-6C30-41DB-AB8C-2ED638652160}" destId="{8D6CDCE3-A34D-4DFB-ACE0-ED464023B86F}" srcOrd="0" destOrd="0" presId="urn:microsoft.com/office/officeart/2005/8/layout/radial1"/>
    <dgm:cxn modelId="{3816F45C-51F6-41F9-A2AF-E3894418CB93}" type="presParOf" srcId="{EA2AD13D-7B96-4E1E-BD5D-C9BC5C45390E}" destId="{72373C11-2964-477C-A020-66EDA0933012}" srcOrd="0" destOrd="0" presId="urn:microsoft.com/office/officeart/2005/8/layout/radial1"/>
    <dgm:cxn modelId="{AA587C6D-3BE3-4EDD-ABF9-E3290D383877}" type="presParOf" srcId="{EA2AD13D-7B96-4E1E-BD5D-C9BC5C45390E}" destId="{8D6CDCE3-A34D-4DFB-ACE0-ED464023B86F}" srcOrd="1" destOrd="0" presId="urn:microsoft.com/office/officeart/2005/8/layout/radial1"/>
    <dgm:cxn modelId="{56FE0001-D616-4F96-98AC-CCF67AC79BAB}" type="presParOf" srcId="{8D6CDCE3-A34D-4DFB-ACE0-ED464023B86F}" destId="{A5BBE7B7-51B6-45B2-9983-06B29EBBF59F}" srcOrd="0" destOrd="0" presId="urn:microsoft.com/office/officeart/2005/8/layout/radial1"/>
    <dgm:cxn modelId="{7741CDAA-690D-4811-9981-07873B66CA82}" type="presParOf" srcId="{EA2AD13D-7B96-4E1E-BD5D-C9BC5C45390E}" destId="{1585ABA6-AD90-4B6E-941F-E8C8B7E95A56}" srcOrd="2" destOrd="0" presId="urn:microsoft.com/office/officeart/2005/8/layout/radial1"/>
    <dgm:cxn modelId="{0E0BAA3E-8851-408D-9F16-CA764CDEA15C}" type="presParOf" srcId="{EA2AD13D-7B96-4E1E-BD5D-C9BC5C45390E}" destId="{0C4F3BDD-EA01-47D8-8409-9A6DF813CCFB}" srcOrd="3" destOrd="0" presId="urn:microsoft.com/office/officeart/2005/8/layout/radial1"/>
    <dgm:cxn modelId="{76568FB4-932F-4C6D-B537-84A7271166A5}" type="presParOf" srcId="{0C4F3BDD-EA01-47D8-8409-9A6DF813CCFB}" destId="{63DBA00B-EC46-4F52-8C03-01EE5324050D}" srcOrd="0" destOrd="0" presId="urn:microsoft.com/office/officeart/2005/8/layout/radial1"/>
    <dgm:cxn modelId="{5C0CE941-033C-4A4C-88BB-6A07FD3AAD38}" type="presParOf" srcId="{EA2AD13D-7B96-4E1E-BD5D-C9BC5C45390E}" destId="{3441A4DF-C8DB-4082-B7DD-55CCC29D317B}" srcOrd="4" destOrd="0" presId="urn:microsoft.com/office/officeart/2005/8/layout/radial1"/>
    <dgm:cxn modelId="{D215FA80-9DC3-4FCB-979E-61B2042D1341}" type="presParOf" srcId="{EA2AD13D-7B96-4E1E-BD5D-C9BC5C45390E}" destId="{A2F2636E-2729-46B5-8182-6FC16683B46C}" srcOrd="5" destOrd="0" presId="urn:microsoft.com/office/officeart/2005/8/layout/radial1"/>
    <dgm:cxn modelId="{0D405258-5F94-4E97-B2FB-CBD46DF2A79A}" type="presParOf" srcId="{A2F2636E-2729-46B5-8182-6FC16683B46C}" destId="{0A0C1620-655E-455D-93F8-587A878EA86C}" srcOrd="0" destOrd="0" presId="urn:microsoft.com/office/officeart/2005/8/layout/radial1"/>
    <dgm:cxn modelId="{93E34821-AA53-44C3-A18F-76F0110589DB}" type="presParOf" srcId="{EA2AD13D-7B96-4E1E-BD5D-C9BC5C45390E}" destId="{59AB74CB-02C9-4637-892D-FD321019E4FA}" srcOrd="6" destOrd="0" presId="urn:microsoft.com/office/officeart/2005/8/layout/radial1"/>
    <dgm:cxn modelId="{06B3BA12-21FC-4CC2-AD67-99F2A9B544F3}" type="presParOf" srcId="{EA2AD13D-7B96-4E1E-BD5D-C9BC5C45390E}" destId="{87C2F638-3573-4F67-9BC0-79ED7A16DDFD}" srcOrd="7" destOrd="0" presId="urn:microsoft.com/office/officeart/2005/8/layout/radial1"/>
    <dgm:cxn modelId="{9E98016D-B0CF-47BE-A417-E4FCD9E465A6}" type="presParOf" srcId="{87C2F638-3573-4F67-9BC0-79ED7A16DDFD}" destId="{02555924-BB17-489A-B250-A4DD3C3A6730}" srcOrd="0" destOrd="0" presId="urn:microsoft.com/office/officeart/2005/8/layout/radial1"/>
    <dgm:cxn modelId="{956CC633-D1BF-4AB2-84E6-B54BC0145250}" type="presParOf" srcId="{EA2AD13D-7B96-4E1E-BD5D-C9BC5C45390E}" destId="{2AAD70E8-8ECD-4645-80E3-83D44215690E}" srcOrd="8" destOrd="0" presId="urn:microsoft.com/office/officeart/2005/8/layout/radial1"/>
    <dgm:cxn modelId="{6DB91568-A6A5-4313-9C72-664F91A1416E}" type="presParOf" srcId="{EA2AD13D-7B96-4E1E-BD5D-C9BC5C45390E}" destId="{480D4AB4-5F31-4F7C-A4A7-0B70CF202980}" srcOrd="9" destOrd="0" presId="urn:microsoft.com/office/officeart/2005/8/layout/radial1"/>
    <dgm:cxn modelId="{114389C0-C5B5-43EB-AAA9-675BD96707D7}" type="presParOf" srcId="{480D4AB4-5F31-4F7C-A4A7-0B70CF202980}" destId="{B7211179-8F75-40AE-A64D-8E0DC1CB3665}" srcOrd="0" destOrd="0" presId="urn:microsoft.com/office/officeart/2005/8/layout/radial1"/>
    <dgm:cxn modelId="{11369C06-65B8-46A5-846C-9F8E13131E8B}" type="presParOf" srcId="{EA2AD13D-7B96-4E1E-BD5D-C9BC5C45390E}" destId="{2C625291-BC78-4947-8CB8-50479DC80F26}" srcOrd="10"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drawings/drawing1.xml><?xml version="1.0" encoding="utf-8"?>
<c:userShapes xmlns:c="http://schemas.openxmlformats.org/drawingml/2006/chart">
  <cdr:relSizeAnchor xmlns:cdr="http://schemas.openxmlformats.org/drawingml/2006/chartDrawing">
    <cdr:from>
      <cdr:x>0.0393</cdr:x>
      <cdr:y>0.04718</cdr:y>
    </cdr:from>
    <cdr:to>
      <cdr:x>0.07448</cdr:x>
      <cdr:y>0.17956</cdr:y>
    </cdr:to>
    <cdr:sp macro="" textlink="">
      <cdr:nvSpPr>
        <cdr:cNvPr id="3" name="TextBox 1"/>
        <cdr:cNvSpPr txBox="1"/>
      </cdr:nvSpPr>
      <cdr:spPr bwMode="auto">
        <a:xfrm xmlns:a="http://schemas.openxmlformats.org/drawingml/2006/main" rot="16200000">
          <a:off x="78401" y="557167"/>
          <a:ext cx="828371" cy="30458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solidFill>
                <a:srgbClr val="00B050"/>
              </a:solidFill>
            </a:rPr>
            <a:t>Favorable</a:t>
          </a:r>
        </a:p>
      </cdr:txBody>
    </cdr:sp>
  </cdr:relSizeAnchor>
  <cdr:relSizeAnchor xmlns:cdr="http://schemas.openxmlformats.org/drawingml/2006/chartDrawing">
    <cdr:from>
      <cdr:x>0.89841</cdr:x>
      <cdr:y>0.89008</cdr:y>
    </cdr:from>
    <cdr:to>
      <cdr:x>1</cdr:x>
      <cdr:y>0.92345</cdr:y>
    </cdr:to>
    <cdr:sp macro="" textlink="">
      <cdr:nvSpPr>
        <cdr:cNvPr id="4" name="TextBox 1"/>
        <cdr:cNvSpPr txBox="1"/>
      </cdr:nvSpPr>
      <cdr:spPr bwMode="auto">
        <a:xfrm xmlns:a="http://schemas.openxmlformats.org/drawingml/2006/main">
          <a:off x="7807186" y="5570061"/>
          <a:ext cx="879614" cy="208814"/>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solidFill>
                <a:srgbClr val="00B050"/>
              </a:solidFill>
            </a:rPr>
            <a:t>Favorable</a:t>
          </a:r>
        </a:p>
      </cdr:txBody>
    </cdr:sp>
  </cdr:relSizeAnchor>
  <cdr:relSizeAnchor xmlns:cdr="http://schemas.openxmlformats.org/drawingml/2006/chartDrawing">
    <cdr:from>
      <cdr:x>0.0275</cdr:x>
      <cdr:y>0.88898</cdr:y>
    </cdr:from>
    <cdr:to>
      <cdr:x>0.14769</cdr:x>
      <cdr:y>0.92545</cdr:y>
    </cdr:to>
    <cdr:sp macro="" textlink="">
      <cdr:nvSpPr>
        <cdr:cNvPr id="5" name="TextBox 1"/>
        <cdr:cNvSpPr txBox="1"/>
      </cdr:nvSpPr>
      <cdr:spPr bwMode="auto">
        <a:xfrm xmlns:a="http://schemas.openxmlformats.org/drawingml/2006/main">
          <a:off x="238101" y="5563170"/>
          <a:ext cx="1040632" cy="2282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solidFill>
                <a:srgbClr val="FF0000"/>
              </a:solidFill>
            </a:rPr>
            <a:t>Unfavorable</a:t>
          </a:r>
        </a:p>
      </cdr:txBody>
    </cdr:sp>
  </cdr:relSizeAnchor>
</c:userShapes>
</file>

<file path=ppt/drawings/drawing2.xml><?xml version="1.0" encoding="utf-8"?>
<c:userShapes xmlns:c="http://schemas.openxmlformats.org/drawingml/2006/chart">
  <cdr:relSizeAnchor xmlns:cdr="http://schemas.openxmlformats.org/drawingml/2006/chartDrawing">
    <cdr:from>
      <cdr:x>0.0415</cdr:x>
      <cdr:y>0.04871</cdr:y>
    </cdr:from>
    <cdr:to>
      <cdr:x>0.07668</cdr:x>
      <cdr:y>0.18108</cdr:y>
    </cdr:to>
    <cdr:sp macro="" textlink="">
      <cdr:nvSpPr>
        <cdr:cNvPr id="3" name="TextBox 1"/>
        <cdr:cNvSpPr txBox="1"/>
      </cdr:nvSpPr>
      <cdr:spPr bwMode="auto">
        <a:xfrm xmlns:a="http://schemas.openxmlformats.org/drawingml/2006/main" rot="16200000">
          <a:off x="97451" y="566692"/>
          <a:ext cx="828371" cy="30458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solidFill>
                <a:srgbClr val="00B050"/>
              </a:solidFill>
            </a:rPr>
            <a:t>Favorable</a:t>
          </a:r>
        </a:p>
      </cdr:txBody>
    </cdr:sp>
  </cdr:relSizeAnchor>
  <cdr:relSizeAnchor xmlns:cdr="http://schemas.openxmlformats.org/drawingml/2006/chartDrawing">
    <cdr:from>
      <cdr:x>0.89841</cdr:x>
      <cdr:y>0.88856</cdr:y>
    </cdr:from>
    <cdr:to>
      <cdr:x>1</cdr:x>
      <cdr:y>0.92193</cdr:y>
    </cdr:to>
    <cdr:sp macro="" textlink="">
      <cdr:nvSpPr>
        <cdr:cNvPr id="4" name="TextBox 1"/>
        <cdr:cNvSpPr txBox="1"/>
      </cdr:nvSpPr>
      <cdr:spPr bwMode="auto">
        <a:xfrm xmlns:a="http://schemas.openxmlformats.org/drawingml/2006/main">
          <a:off x="7807186" y="5560536"/>
          <a:ext cx="879614" cy="208814"/>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solidFill>
                <a:srgbClr val="00B050"/>
              </a:solidFill>
            </a:rPr>
            <a:t>Favorable</a:t>
          </a:r>
        </a:p>
      </cdr:txBody>
    </cdr:sp>
  </cdr:relSizeAnchor>
  <cdr:relSizeAnchor xmlns:cdr="http://schemas.openxmlformats.org/drawingml/2006/chartDrawing">
    <cdr:from>
      <cdr:x>0.0176</cdr:x>
      <cdr:y>0.88593</cdr:y>
    </cdr:from>
    <cdr:to>
      <cdr:x>0.13779</cdr:x>
      <cdr:y>0.92241</cdr:y>
    </cdr:to>
    <cdr:sp macro="" textlink="">
      <cdr:nvSpPr>
        <cdr:cNvPr id="5" name="TextBox 1"/>
        <cdr:cNvSpPr txBox="1"/>
      </cdr:nvSpPr>
      <cdr:spPr bwMode="auto">
        <a:xfrm xmlns:a="http://schemas.openxmlformats.org/drawingml/2006/main">
          <a:off x="152400" y="5544090"/>
          <a:ext cx="1040591" cy="2282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000" b="1">
              <a:solidFill>
                <a:srgbClr val="FF0000"/>
              </a:solidFill>
            </a:rPr>
            <a:t>Unfavorable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809" cy="461804"/>
          </a:xfrm>
          <a:prstGeom prst="rect">
            <a:avLst/>
          </a:prstGeom>
          <a:noFill/>
          <a:ln w="9525">
            <a:noFill/>
            <a:miter lim="800000"/>
            <a:headEnd/>
            <a:tailEnd/>
          </a:ln>
        </p:spPr>
        <p:txBody>
          <a:bodyPr vert="horz" wrap="square" lIns="60536" tIns="30268" rIns="60536" bIns="30268" numCol="1" anchor="t" anchorCtr="0" compatLnSpc="1">
            <a:prstTxWarp prst="textNoShape">
              <a:avLst/>
            </a:prstTxWarp>
          </a:bodyPr>
          <a:lstStyle>
            <a:lvl1pPr defTabSz="605917">
              <a:defRPr sz="800" smtClean="0"/>
            </a:lvl1pPr>
          </a:lstStyle>
          <a:p>
            <a:pPr>
              <a:defRPr/>
            </a:pPr>
            <a:endParaRPr lang="en-GB"/>
          </a:p>
        </p:txBody>
      </p:sp>
      <p:sp>
        <p:nvSpPr>
          <p:cNvPr id="3" name="Date Placeholder 2"/>
          <p:cNvSpPr>
            <a:spLocks noGrp="1"/>
          </p:cNvSpPr>
          <p:nvPr>
            <p:ph type="dt" sz="quarter" idx="1"/>
          </p:nvPr>
        </p:nvSpPr>
        <p:spPr bwMode="auto">
          <a:xfrm>
            <a:off x="3971593" y="0"/>
            <a:ext cx="3037195" cy="461804"/>
          </a:xfrm>
          <a:prstGeom prst="rect">
            <a:avLst/>
          </a:prstGeom>
          <a:noFill/>
          <a:ln w="9525">
            <a:noFill/>
            <a:miter lim="800000"/>
            <a:headEnd/>
            <a:tailEnd/>
          </a:ln>
        </p:spPr>
        <p:txBody>
          <a:bodyPr vert="horz" wrap="square" lIns="60536" tIns="30268" rIns="60536" bIns="30268" numCol="1" anchor="t" anchorCtr="0" compatLnSpc="1">
            <a:prstTxWarp prst="textNoShape">
              <a:avLst/>
            </a:prstTxWarp>
          </a:bodyPr>
          <a:lstStyle>
            <a:lvl1pPr algn="r" defTabSz="605917">
              <a:defRPr sz="800" smtClean="0"/>
            </a:lvl1pPr>
          </a:lstStyle>
          <a:p>
            <a:pPr>
              <a:defRPr/>
            </a:pPr>
            <a:fld id="{62C32AF1-0415-4A08-A58C-9E10256D6F2F}" type="datetimeFigureOut">
              <a:rPr lang="en-US"/>
              <a:pPr>
                <a:defRPr/>
              </a:pPr>
              <a:t>7/28/2009</a:t>
            </a:fld>
            <a:endParaRPr lang="en-GB"/>
          </a:p>
        </p:txBody>
      </p:sp>
      <p:sp>
        <p:nvSpPr>
          <p:cNvPr id="4" name="Footer Placeholder 3"/>
          <p:cNvSpPr>
            <a:spLocks noGrp="1"/>
          </p:cNvSpPr>
          <p:nvPr>
            <p:ph type="ftr" sz="quarter" idx="2"/>
          </p:nvPr>
        </p:nvSpPr>
        <p:spPr bwMode="auto">
          <a:xfrm>
            <a:off x="0" y="8772811"/>
            <a:ext cx="3038809" cy="461804"/>
          </a:xfrm>
          <a:prstGeom prst="rect">
            <a:avLst/>
          </a:prstGeom>
          <a:noFill/>
          <a:ln w="9525">
            <a:noFill/>
            <a:miter lim="800000"/>
            <a:headEnd/>
            <a:tailEnd/>
          </a:ln>
        </p:spPr>
        <p:txBody>
          <a:bodyPr vert="horz" wrap="square" lIns="60536" tIns="30268" rIns="60536" bIns="30268" numCol="1" anchor="b" anchorCtr="0" compatLnSpc="1">
            <a:prstTxWarp prst="textNoShape">
              <a:avLst/>
            </a:prstTxWarp>
          </a:bodyPr>
          <a:lstStyle>
            <a:lvl1pPr defTabSz="605917">
              <a:defRPr sz="800" smtClean="0"/>
            </a:lvl1pPr>
          </a:lstStyle>
          <a:p>
            <a:pPr>
              <a:defRPr/>
            </a:pPr>
            <a:endParaRPr lang="en-GB"/>
          </a:p>
        </p:txBody>
      </p:sp>
      <p:sp>
        <p:nvSpPr>
          <p:cNvPr id="5" name="Slide Number Placeholder 4"/>
          <p:cNvSpPr>
            <a:spLocks noGrp="1"/>
          </p:cNvSpPr>
          <p:nvPr>
            <p:ph type="sldNum" sz="quarter" idx="3"/>
          </p:nvPr>
        </p:nvSpPr>
        <p:spPr bwMode="auto">
          <a:xfrm>
            <a:off x="3971593" y="8772811"/>
            <a:ext cx="3037195" cy="461804"/>
          </a:xfrm>
          <a:prstGeom prst="rect">
            <a:avLst/>
          </a:prstGeom>
          <a:noFill/>
          <a:ln w="9525">
            <a:noFill/>
            <a:miter lim="800000"/>
            <a:headEnd/>
            <a:tailEnd/>
          </a:ln>
        </p:spPr>
        <p:txBody>
          <a:bodyPr vert="horz" wrap="square" lIns="60536" tIns="30268" rIns="60536" bIns="30268" numCol="1" anchor="b" anchorCtr="0" compatLnSpc="1">
            <a:prstTxWarp prst="textNoShape">
              <a:avLst/>
            </a:prstTxWarp>
          </a:bodyPr>
          <a:lstStyle>
            <a:lvl1pPr algn="r" defTabSz="605917">
              <a:defRPr sz="800" smtClean="0"/>
            </a:lvl1pPr>
          </a:lstStyle>
          <a:p>
            <a:pPr>
              <a:defRPr/>
            </a:pPr>
            <a:fld id="{75AEE924-DD79-47A5-82E3-D558EA249654}"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809" cy="461804"/>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defTabSz="605917">
              <a:defRPr sz="1100" smtClean="0">
                <a:latin typeface="Calibri" pitchFamily="34" charset="0"/>
              </a:defRPr>
            </a:lvl1pPr>
          </a:lstStyle>
          <a:p>
            <a:pPr>
              <a:defRPr/>
            </a:pPr>
            <a:endParaRPr lang="en-GB"/>
          </a:p>
        </p:txBody>
      </p:sp>
      <p:sp>
        <p:nvSpPr>
          <p:cNvPr id="3" name="Date Placeholder 2"/>
          <p:cNvSpPr>
            <a:spLocks noGrp="1"/>
          </p:cNvSpPr>
          <p:nvPr>
            <p:ph type="dt" idx="1"/>
          </p:nvPr>
        </p:nvSpPr>
        <p:spPr bwMode="auto">
          <a:xfrm>
            <a:off x="3971593" y="0"/>
            <a:ext cx="3037195" cy="461804"/>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lvl1pPr algn="r" defTabSz="605917">
              <a:defRPr sz="1100" smtClean="0">
                <a:latin typeface="Calibri" pitchFamily="34" charset="0"/>
              </a:defRPr>
            </a:lvl1pPr>
          </a:lstStyle>
          <a:p>
            <a:pPr>
              <a:defRPr/>
            </a:pPr>
            <a:fld id="{02614C9F-99A9-47F0-BAF8-AAA5389631CE}" type="datetimeFigureOut">
              <a:rPr lang="en-US"/>
              <a:pPr>
                <a:defRPr/>
              </a:pPr>
              <a:t>7/28/2009</a:t>
            </a:fld>
            <a:endParaRPr lang="en-GB"/>
          </a:p>
        </p:txBody>
      </p:sp>
      <p:sp>
        <p:nvSpPr>
          <p:cNvPr id="4" name="Slide Image Placeholder 3"/>
          <p:cNvSpPr>
            <a:spLocks noGrp="1" noRot="1" noChangeAspect="1"/>
          </p:cNvSpPr>
          <p:nvPr>
            <p:ph type="sldImg" idx="2"/>
          </p:nvPr>
        </p:nvSpPr>
        <p:spPr>
          <a:xfrm>
            <a:off x="1265238" y="692150"/>
            <a:ext cx="4481512" cy="3463925"/>
          </a:xfrm>
          <a:prstGeom prst="rect">
            <a:avLst/>
          </a:prstGeom>
          <a:noFill/>
          <a:ln w="12700">
            <a:solidFill>
              <a:prstClr val="black"/>
            </a:solidFill>
          </a:ln>
        </p:spPr>
        <p:txBody>
          <a:bodyPr vert="horz" lIns="133007" tIns="66504" rIns="133007" bIns="66504" rtlCol="0" anchor="ctr"/>
          <a:lstStyle/>
          <a:p>
            <a:pPr lvl="0"/>
            <a:endParaRPr lang="en-GB" noProof="0"/>
          </a:p>
        </p:txBody>
      </p:sp>
      <p:sp>
        <p:nvSpPr>
          <p:cNvPr id="5" name="Notes Placeholder 4"/>
          <p:cNvSpPr>
            <a:spLocks noGrp="1"/>
          </p:cNvSpPr>
          <p:nvPr>
            <p:ph type="body" sz="quarter" idx="3"/>
          </p:nvPr>
        </p:nvSpPr>
        <p:spPr bwMode="auto">
          <a:xfrm>
            <a:off x="700396" y="4387136"/>
            <a:ext cx="5609611" cy="4156234"/>
          </a:xfrm>
          <a:prstGeom prst="rect">
            <a:avLst/>
          </a:prstGeom>
          <a:noFill/>
          <a:ln w="9525">
            <a:noFill/>
            <a:miter lim="800000"/>
            <a:headEnd/>
            <a:tailEnd/>
          </a:ln>
        </p:spPr>
        <p:txBody>
          <a:bodyPr vert="horz" wrap="square" lIns="92293" tIns="46147" rIns="92293" bIns="46147"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endParaRPr lang="en-GB" noProof="0" smtClean="0"/>
          </a:p>
        </p:txBody>
      </p:sp>
      <p:sp>
        <p:nvSpPr>
          <p:cNvPr id="6" name="Footer Placeholder 5"/>
          <p:cNvSpPr>
            <a:spLocks noGrp="1"/>
          </p:cNvSpPr>
          <p:nvPr>
            <p:ph type="ftr" sz="quarter" idx="4"/>
          </p:nvPr>
        </p:nvSpPr>
        <p:spPr bwMode="auto">
          <a:xfrm>
            <a:off x="0" y="8772811"/>
            <a:ext cx="3038809" cy="461804"/>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defTabSz="605917">
              <a:defRPr sz="1100" smtClean="0">
                <a:latin typeface="Calibri" pitchFamily="34" charset="0"/>
              </a:defRPr>
            </a:lvl1pPr>
          </a:lstStyle>
          <a:p>
            <a:pPr>
              <a:defRPr/>
            </a:pPr>
            <a:endParaRPr lang="en-GB"/>
          </a:p>
        </p:txBody>
      </p:sp>
      <p:sp>
        <p:nvSpPr>
          <p:cNvPr id="7" name="Slide Number Placeholder 6"/>
          <p:cNvSpPr>
            <a:spLocks noGrp="1"/>
          </p:cNvSpPr>
          <p:nvPr>
            <p:ph type="sldNum" sz="quarter" idx="5"/>
          </p:nvPr>
        </p:nvSpPr>
        <p:spPr bwMode="auto">
          <a:xfrm>
            <a:off x="3971593" y="8772811"/>
            <a:ext cx="3037195" cy="461804"/>
          </a:xfrm>
          <a:prstGeom prst="rect">
            <a:avLst/>
          </a:prstGeom>
          <a:noFill/>
          <a:ln w="9525">
            <a:noFill/>
            <a:miter lim="800000"/>
            <a:headEnd/>
            <a:tailEnd/>
          </a:ln>
        </p:spPr>
        <p:txBody>
          <a:bodyPr vert="horz" wrap="square" lIns="92293" tIns="46147" rIns="92293" bIns="46147" numCol="1" anchor="b" anchorCtr="0" compatLnSpc="1">
            <a:prstTxWarp prst="textNoShape">
              <a:avLst/>
            </a:prstTxWarp>
          </a:bodyPr>
          <a:lstStyle>
            <a:lvl1pPr algn="r" defTabSz="605917">
              <a:defRPr sz="1100" smtClean="0">
                <a:latin typeface="Calibri" pitchFamily="34" charset="0"/>
              </a:defRPr>
            </a:lvl1pPr>
          </a:lstStyle>
          <a:p>
            <a:pPr>
              <a:defRPr/>
            </a:pPr>
            <a:fld id="{73AA6E11-980C-45DE-9FCE-1127BA9255D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3E4B8FAB-1800-448F-B942-74CAE6EC7684}" type="slidenum">
              <a:rPr lang="en-US" smtClean="0"/>
              <a:pPr>
                <a:defRPr/>
              </a:pPr>
              <a:t>1</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 America will rebound by 2011.</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10</a:t>
            </a:fld>
            <a:endParaRPr lang="en-GB"/>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put the plans into</a:t>
            </a:r>
            <a:r>
              <a:rPr lang="en-US" baseline="0" dirty="0" smtClean="0"/>
              <a:t> action.</a:t>
            </a:r>
          </a:p>
          <a:p>
            <a:r>
              <a:rPr lang="en-US" baseline="0" dirty="0" smtClean="0"/>
              <a:t>Start with categorizing your suppliers.</a:t>
            </a:r>
          </a:p>
          <a:p>
            <a:r>
              <a:rPr lang="en-US" baseline="0" dirty="0" smtClean="0"/>
              <a:t>We typically help companies create a ‘supplier management manual’ that describes the process and criteria in detail.</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100</a:t>
            </a:fld>
            <a:endParaRPr lang="en-GB"/>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measure performance.</a:t>
            </a:r>
          </a:p>
          <a:p>
            <a:r>
              <a:rPr lang="en-US" baseline="0" dirty="0" smtClean="0"/>
              <a:t>Remember that the measures and targets will differ by product family and supplier category / Level.</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101</a:t>
            </a:fld>
            <a:endParaRPr lang="en-GB"/>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Lastly use the measures</a:t>
            </a:r>
            <a:r>
              <a:rPr lang="en-US" baseline="0" dirty="0" smtClean="0"/>
              <a:t> to manage the suppliers and improve their performance along different dimensions.</a:t>
            </a:r>
          </a:p>
          <a:p>
            <a:r>
              <a:rPr lang="en-US" baseline="0" dirty="0" smtClean="0"/>
              <a:t>The degree of engagement will vary by Level.</a:t>
            </a:r>
          </a:p>
          <a:p>
            <a:r>
              <a:rPr lang="en-US" baseline="0" dirty="0" smtClean="0"/>
              <a:t>For example, for non-strategic, Level 3 suppliers you may simply have biannual discussions on cost targets, quality issues, delivery exceptions.</a:t>
            </a:r>
          </a:p>
          <a:p>
            <a:r>
              <a:rPr lang="en-US" baseline="0" dirty="0" smtClean="0"/>
              <a:t>For strategic, Level 1 suppliers you may be doing joint product development, may send (or station) your own engineers in their factories to improve processes.</a:t>
            </a:r>
          </a:p>
          <a:p>
            <a:r>
              <a:rPr lang="en-US" baseline="0" dirty="0" smtClean="0"/>
              <a:t>For all levels communication is important.  Standard.  Clearly defined and understood.  Joint agreement on actions.</a:t>
            </a:r>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102</a:t>
            </a:fld>
            <a:endParaRPr lang="en-GB"/>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103</a:t>
            </a:fld>
            <a:endParaRPr lang="en-GB"/>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104</a:t>
            </a:fld>
            <a:endParaRPr lang="en-GB"/>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105</a:t>
            </a:fld>
            <a:endParaRPr lang="en-GB"/>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106</a:t>
            </a:fld>
            <a:endParaRPr lang="en-GB"/>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107</a:t>
            </a:fld>
            <a:endParaRPr lang="en-GB"/>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67950" y="8904220"/>
            <a:ext cx="147476" cy="168179"/>
          </a:xfrm>
          <a:prstGeom prst="rect">
            <a:avLst/>
          </a:prstGeom>
          <a:noFill/>
          <a:ln w="9525">
            <a:noFill/>
            <a:miter lim="800000"/>
            <a:headEnd/>
            <a:tailEnd/>
          </a:ln>
        </p:spPr>
        <p:txBody>
          <a:bodyPr wrap="none" lIns="0" tIns="0" rIns="0" bIns="0" anchor="b">
            <a:spAutoFit/>
          </a:bodyPr>
          <a:lstStyle/>
          <a:p>
            <a:pPr defTabSz="605917"/>
            <a:fld id="{F7384817-999A-43DE-9102-1E0E0D3E9B1A}" type="slidenum">
              <a:rPr lang="en-GB" sz="1100">
                <a:latin typeface="Calibri" pitchFamily="34" charset="0"/>
              </a:rPr>
              <a:pPr defTabSz="605917"/>
              <a:t>108</a:t>
            </a:fld>
            <a:endParaRPr lang="en-GB" sz="1100" dirty="0">
              <a:latin typeface="Calibri" pitchFamily="34" charset="0"/>
            </a:endParaRPr>
          </a:p>
        </p:txBody>
      </p:sp>
      <p:sp>
        <p:nvSpPr>
          <p:cNvPr id="55299" name="Rectangle 2"/>
          <p:cNvSpPr>
            <a:spLocks noGrp="1" noRot="1" noChangeAspect="1" noChangeArrowheads="1" noTextEdit="1"/>
          </p:cNvSpPr>
          <p:nvPr>
            <p:ph type="sldImg"/>
          </p:nvPr>
        </p:nvSpPr>
        <p:spPr bwMode="auto">
          <a:xfrm>
            <a:off x="850900" y="365125"/>
            <a:ext cx="5292725" cy="4089400"/>
          </a:xfrm>
          <a:noFill/>
          <a:ln>
            <a:solidFill>
              <a:srgbClr val="000000"/>
            </a:solidFill>
            <a:miter lim="800000"/>
            <a:headEnd/>
            <a:tailEnd/>
          </a:ln>
        </p:spPr>
      </p:sp>
      <p:sp>
        <p:nvSpPr>
          <p:cNvPr id="55300" name="Rectangle 3"/>
          <p:cNvSpPr>
            <a:spLocks noGrp="1" noChangeArrowheads="1"/>
          </p:cNvSpPr>
          <p:nvPr>
            <p:ph type="body" idx="1"/>
          </p:nvPr>
        </p:nvSpPr>
        <p:spPr>
          <a:xfrm>
            <a:off x="367949" y="4546429"/>
            <a:ext cx="6256750" cy="4181077"/>
          </a:xfrm>
          <a:noFill/>
          <a:ln/>
        </p:spPr>
        <p:txBody>
          <a:bodyPr/>
          <a:lstStyle/>
          <a:p>
            <a:pPr eaLnBrk="1" hangingPunct="1">
              <a:spcBef>
                <a:spcPct val="0"/>
              </a:spcBef>
            </a:pPr>
            <a:endParaRPr lang="en-US" sz="2700" dirty="0" smtClean="0">
              <a:latin typeface="Arial"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109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Global industry profitability should</a:t>
            </a:r>
            <a:r>
              <a:rPr lang="en-US" baseline="0" dirty="0" smtClean="0"/>
              <a:t> improve by 2011 or 2012, will still be challenged next year.  There will be local country exceptions, like China.</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11</a:t>
            </a:fld>
            <a:endParaRPr lang="en-GB"/>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110</a:t>
            </a:fld>
            <a:endParaRPr lang="en-GB"/>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9ECCD3-F61B-420F-B9EF-DC162F791CC4}" type="slidenum">
              <a:rPr lang="en-US"/>
              <a:pPr>
                <a:defRPr/>
              </a:pPr>
              <a:t>111</a:t>
            </a:fld>
            <a:endParaRPr lang="en-US" dirty="0"/>
          </a:p>
        </p:txBody>
      </p:sp>
      <p:sp>
        <p:nvSpPr>
          <p:cNvPr id="44035" name="Rectangle 2"/>
          <p:cNvSpPr>
            <a:spLocks noGrp="1" noRot="1" noChangeAspect="1" noChangeArrowheads="1" noTextEdit="1"/>
          </p:cNvSpPr>
          <p:nvPr>
            <p:ph type="sldImg"/>
          </p:nvPr>
        </p:nvSpPr>
        <p:spPr>
          <a:xfrm>
            <a:off x="1266825" y="690563"/>
            <a:ext cx="4483100" cy="3463925"/>
          </a:xfrm>
          <a:ln/>
        </p:spPr>
      </p:sp>
      <p:sp>
        <p:nvSpPr>
          <p:cNvPr id="44036" name="Rectangle 3"/>
          <p:cNvSpPr>
            <a:spLocks noGrp="1" noChangeArrowheads="1"/>
          </p:cNvSpPr>
          <p:nvPr>
            <p:ph type="body" idx="1"/>
          </p:nvPr>
        </p:nvSpPr>
        <p:spPr>
          <a:xfrm>
            <a:off x="338752" y="4387137"/>
            <a:ext cx="6332898" cy="257788"/>
          </a:xfrm>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defTabSz="879893">
              <a:defRPr/>
            </a:pPr>
            <a:fld id="{E5E94E13-60BD-4F46-92BF-293100BD3525}" type="slidenum">
              <a:rPr lang="en-US" smtClean="0"/>
              <a:pPr defTabSz="879893">
                <a:defRPr/>
              </a:pPr>
              <a:t>112</a:t>
            </a:fld>
            <a:endParaRPr lang="en-US" dirty="0" smtClean="0"/>
          </a:p>
        </p:txBody>
      </p:sp>
      <p:sp>
        <p:nvSpPr>
          <p:cNvPr id="45059" name="Rectangle 2"/>
          <p:cNvSpPr>
            <a:spLocks noGrp="1" noRot="1" noChangeAspect="1" noChangeArrowheads="1" noTextEdit="1"/>
          </p:cNvSpPr>
          <p:nvPr>
            <p:ph type="sldImg"/>
          </p:nvPr>
        </p:nvSpPr>
        <p:spPr>
          <a:xfrm>
            <a:off x="1268413" y="690563"/>
            <a:ext cx="4486275" cy="3467100"/>
          </a:xfrm>
          <a:ln/>
        </p:spPr>
      </p:sp>
      <p:sp>
        <p:nvSpPr>
          <p:cNvPr id="45060" name="Rectangle 3"/>
          <p:cNvSpPr>
            <a:spLocks noGrp="1" noChangeArrowheads="1"/>
          </p:cNvSpPr>
          <p:nvPr>
            <p:ph type="body" idx="1"/>
          </p:nvPr>
        </p:nvSpPr>
        <p:spPr>
          <a:xfrm>
            <a:off x="935145" y="6277053"/>
            <a:ext cx="855626" cy="385891"/>
          </a:xfrm>
          <a:noFill/>
          <a:ln/>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113</a:t>
            </a:fld>
            <a:endParaRPr lang="en-GB"/>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114</a:t>
            </a:fld>
            <a:endParaRPr lang="en-GB"/>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969978" y="8772811"/>
            <a:ext cx="3038809" cy="461804"/>
          </a:xfrm>
          <a:prstGeom prst="rect">
            <a:avLst/>
          </a:prstGeom>
          <a:noFill/>
          <a:ln w="9525">
            <a:noFill/>
            <a:miter lim="800000"/>
            <a:headEnd/>
            <a:tailEnd/>
          </a:ln>
        </p:spPr>
        <p:txBody>
          <a:bodyPr lIns="92824" tIns="46411" rIns="92824" bIns="46411" anchor="b"/>
          <a:lstStyle/>
          <a:p>
            <a:pPr algn="r" defTabSz="928568"/>
            <a:fld id="{3B8EED4D-FECD-4F07-801B-B85B1E12C060}" type="slidenum">
              <a:rPr lang="en-US" sz="900">
                <a:solidFill>
                  <a:prstClr val="black"/>
                </a:solidFill>
              </a:rPr>
              <a:pPr algn="r" defTabSz="928568"/>
              <a:t>115</a:t>
            </a:fld>
            <a:endParaRPr lang="en-US" sz="900" dirty="0">
              <a:solidFill>
                <a:prstClr val="black"/>
              </a:solidFill>
            </a:endParaRPr>
          </a:p>
        </p:txBody>
      </p:sp>
      <p:sp>
        <p:nvSpPr>
          <p:cNvPr id="20483" name="Rectangle 2"/>
          <p:cNvSpPr>
            <a:spLocks noGrp="1" noRot="1" noChangeAspect="1" noChangeArrowheads="1" noTextEdit="1"/>
          </p:cNvSpPr>
          <p:nvPr>
            <p:ph type="sldImg"/>
          </p:nvPr>
        </p:nvSpPr>
        <p:spPr bwMode="auto">
          <a:xfrm>
            <a:off x="1268413" y="701675"/>
            <a:ext cx="4483100" cy="3463925"/>
          </a:xfrm>
          <a:noFill/>
          <a:ln>
            <a:solidFill>
              <a:srgbClr val="000000"/>
            </a:solidFill>
            <a:miter lim="800000"/>
            <a:headEnd/>
            <a:tailEnd/>
          </a:ln>
        </p:spPr>
      </p:sp>
      <p:sp>
        <p:nvSpPr>
          <p:cNvPr id="20484" name="Rectangle 3"/>
          <p:cNvSpPr>
            <a:spLocks noGrp="1" noChangeArrowheads="1"/>
          </p:cNvSpPr>
          <p:nvPr>
            <p:ph type="body" idx="1"/>
          </p:nvPr>
        </p:nvSpPr>
        <p:spPr>
          <a:xfrm>
            <a:off x="948923" y="4391520"/>
            <a:ext cx="5112557" cy="275061"/>
          </a:xfrm>
          <a:noFill/>
          <a:ln/>
        </p:spPr>
        <p:txBody>
          <a:bodyPr lIns="45650" tIns="45650" rIns="45650" bIns="45650">
            <a:spAutoFit/>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0E42134-DE5C-429C-9E60-4369FFEA9252}" type="slidenum">
              <a:rPr lang="en-US">
                <a:solidFill>
                  <a:prstClr val="black"/>
                </a:solidFill>
              </a:rPr>
              <a:pPr/>
              <a:t>116</a:t>
            </a:fld>
            <a:endParaRPr lang="en-US">
              <a:solidFill>
                <a:prstClr val="black"/>
              </a:solidFill>
            </a:endParaRPr>
          </a:p>
        </p:txBody>
      </p:sp>
      <p:sp>
        <p:nvSpPr>
          <p:cNvPr id="17411" name="Rectangle 2"/>
          <p:cNvSpPr>
            <a:spLocks noGrp="1" noRot="1" noChangeAspect="1" noChangeArrowheads="1" noTextEdit="1"/>
          </p:cNvSpPr>
          <p:nvPr>
            <p:ph type="sldImg"/>
          </p:nvPr>
        </p:nvSpPr>
        <p:spPr bwMode="auto">
          <a:xfrm>
            <a:off x="1263650" y="692150"/>
            <a:ext cx="4483100" cy="3463925"/>
          </a:xfrm>
          <a:noFill/>
          <a:ln>
            <a:solidFill>
              <a:srgbClr val="000000"/>
            </a:solidFill>
            <a:miter lim="800000"/>
            <a:headEnd/>
            <a:tailEnd/>
          </a:ln>
        </p:spPr>
      </p:sp>
      <p:sp>
        <p:nvSpPr>
          <p:cNvPr id="17412" name="Rectangle 3"/>
          <p:cNvSpPr>
            <a:spLocks noGrp="1" noChangeArrowheads="1"/>
          </p:cNvSpPr>
          <p:nvPr>
            <p:ph type="body" idx="1"/>
          </p:nvPr>
        </p:nvSpPr>
        <p:spPr>
          <a:xfrm>
            <a:off x="702010" y="4387136"/>
            <a:ext cx="5606384" cy="4156234"/>
          </a:xfrm>
          <a:noFill/>
          <a:ln/>
        </p:spPr>
        <p:txBody>
          <a:bodyPr/>
          <a:lstStyle/>
          <a:p>
            <a:r>
              <a:rPr lang="en-US" smtClean="0"/>
              <a:t>Sustainable continuous thought leadership</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1C3E43B-937D-48E7-8B8F-0DB85216ADD6}" type="slidenum">
              <a:rPr lang="en-US">
                <a:solidFill>
                  <a:prstClr val="black"/>
                </a:solidFill>
              </a:rPr>
              <a:pPr/>
              <a:t>117</a:t>
            </a:fld>
            <a:endParaRPr lang="en-US">
              <a:solidFill>
                <a:prstClr val="black"/>
              </a:solidFill>
            </a:endParaRPr>
          </a:p>
        </p:txBody>
      </p:sp>
      <p:sp>
        <p:nvSpPr>
          <p:cNvPr id="18435" name="Rectangle 2"/>
          <p:cNvSpPr>
            <a:spLocks noGrp="1" noRot="1" noChangeAspect="1" noChangeArrowheads="1" noTextEdit="1"/>
          </p:cNvSpPr>
          <p:nvPr>
            <p:ph type="sldImg"/>
          </p:nvPr>
        </p:nvSpPr>
        <p:spPr bwMode="auto">
          <a:xfrm>
            <a:off x="1263650" y="692150"/>
            <a:ext cx="4483100" cy="3463925"/>
          </a:xfrm>
          <a:noFill/>
          <a:ln>
            <a:solidFill>
              <a:srgbClr val="000000"/>
            </a:solidFill>
            <a:miter lim="800000"/>
            <a:headEnd/>
            <a:tailEnd/>
          </a:ln>
        </p:spPr>
      </p:sp>
      <p:sp>
        <p:nvSpPr>
          <p:cNvPr id="18436" name="Rectangle 3"/>
          <p:cNvSpPr>
            <a:spLocks noGrp="1" noChangeArrowheads="1"/>
          </p:cNvSpPr>
          <p:nvPr>
            <p:ph type="body" idx="1"/>
          </p:nvPr>
        </p:nvSpPr>
        <p:spPr>
          <a:xfrm>
            <a:off x="702010" y="4387136"/>
            <a:ext cx="5606384" cy="4156234"/>
          </a:xfrm>
          <a:noFill/>
          <a:ln/>
        </p:spPr>
        <p:txBody>
          <a:bodyPr/>
          <a:lstStyle/>
          <a:p>
            <a:endParaRPr lang="en-AU"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118</a:t>
            </a:fld>
            <a:endParaRPr lang="en-GB"/>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119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12</a:t>
            </a:fld>
            <a:endParaRPr lang="en-GB"/>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120</a:t>
            </a:fld>
            <a:endParaRPr lang="en-GB"/>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121</a:t>
            </a:fld>
            <a:endParaRPr lang="en-GB"/>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122</a:t>
            </a:fld>
            <a:endParaRPr lang="en-GB"/>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67950" y="8904220"/>
            <a:ext cx="147476" cy="168179"/>
          </a:xfrm>
          <a:prstGeom prst="rect">
            <a:avLst/>
          </a:prstGeom>
          <a:noFill/>
          <a:ln w="9525">
            <a:noFill/>
            <a:miter lim="800000"/>
            <a:headEnd/>
            <a:tailEnd/>
          </a:ln>
        </p:spPr>
        <p:txBody>
          <a:bodyPr wrap="none" lIns="0" tIns="0" rIns="0" bIns="0" anchor="b">
            <a:spAutoFit/>
          </a:bodyPr>
          <a:lstStyle/>
          <a:p>
            <a:pPr defTabSz="605917"/>
            <a:fld id="{F7384817-999A-43DE-9102-1E0E0D3E9B1A}" type="slidenum">
              <a:rPr lang="en-GB" sz="1100">
                <a:latin typeface="Calibri" pitchFamily="34" charset="0"/>
              </a:rPr>
              <a:pPr defTabSz="605917"/>
              <a:t>123</a:t>
            </a:fld>
            <a:endParaRPr lang="en-GB" sz="1100" dirty="0">
              <a:latin typeface="Calibri" pitchFamily="34" charset="0"/>
            </a:endParaRPr>
          </a:p>
        </p:txBody>
      </p:sp>
      <p:sp>
        <p:nvSpPr>
          <p:cNvPr id="55299" name="Rectangle 2"/>
          <p:cNvSpPr>
            <a:spLocks noGrp="1" noRot="1" noChangeAspect="1" noChangeArrowheads="1" noTextEdit="1"/>
          </p:cNvSpPr>
          <p:nvPr>
            <p:ph type="sldImg"/>
          </p:nvPr>
        </p:nvSpPr>
        <p:spPr bwMode="auto">
          <a:xfrm>
            <a:off x="850900" y="365125"/>
            <a:ext cx="5292725" cy="4089400"/>
          </a:xfrm>
          <a:noFill/>
          <a:ln>
            <a:solidFill>
              <a:srgbClr val="000000"/>
            </a:solidFill>
            <a:miter lim="800000"/>
            <a:headEnd/>
            <a:tailEnd/>
          </a:ln>
        </p:spPr>
      </p:sp>
      <p:sp>
        <p:nvSpPr>
          <p:cNvPr id="55300" name="Rectangle 3"/>
          <p:cNvSpPr>
            <a:spLocks noGrp="1" noChangeArrowheads="1"/>
          </p:cNvSpPr>
          <p:nvPr>
            <p:ph type="body" idx="1"/>
          </p:nvPr>
        </p:nvSpPr>
        <p:spPr>
          <a:xfrm>
            <a:off x="367949" y="4546429"/>
            <a:ext cx="6256750" cy="4181077"/>
          </a:xfrm>
          <a:noFill/>
          <a:ln/>
        </p:spPr>
        <p:txBody>
          <a:bodyPr/>
          <a:lstStyle/>
          <a:p>
            <a:pPr eaLnBrk="1" hangingPunct="1">
              <a:spcBef>
                <a:spcPct val="0"/>
              </a:spcBef>
            </a:pPr>
            <a:endParaRPr lang="en-US" sz="2700"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p:txBody>
          <a:bodyPr/>
          <a:lstStyle/>
          <a:p>
            <a:pPr>
              <a:defRPr/>
            </a:pPr>
            <a:fld id="{D03F03E9-0021-4041-A0BD-0245174068AB}" type="slidenum">
              <a:rPr lang="en-US" altLang="ja-JP" smtClean="0"/>
              <a:pPr>
                <a:defRPr/>
              </a:pPr>
              <a:t>14</a:t>
            </a:fld>
            <a:endParaRPr lang="en-US" altLang="ja-JP" dirty="0" smtClean="0"/>
          </a:p>
        </p:txBody>
      </p:sp>
      <p:sp>
        <p:nvSpPr>
          <p:cNvPr id="41987" name="Slide Image Placeholder 1"/>
          <p:cNvSpPr>
            <a:spLocks noGrp="1" noRot="1" noChangeAspect="1" noTextEdit="1"/>
          </p:cNvSpPr>
          <p:nvPr>
            <p:ph type="sldImg"/>
          </p:nvPr>
        </p:nvSpPr>
        <p:spPr>
          <a:xfrm>
            <a:off x="1265238" y="692150"/>
            <a:ext cx="4483100" cy="3463925"/>
          </a:xfrm>
          <a:ln/>
        </p:spPr>
      </p:sp>
      <p:sp>
        <p:nvSpPr>
          <p:cNvPr id="41988" name="Notes Placeholder 2"/>
          <p:cNvSpPr>
            <a:spLocks noGrp="1"/>
          </p:cNvSpPr>
          <p:nvPr>
            <p:ph type="body" idx="1"/>
          </p:nvPr>
        </p:nvSpPr>
        <p:spPr>
          <a:noFill/>
          <a:ln/>
        </p:spPr>
        <p:txBody>
          <a:bodyPr lIns="88694" tIns="44346" rIns="88694" bIns="44346"/>
          <a:lstStyle/>
          <a:p>
            <a:pPr eaLnBrk="1" hangingPunct="1">
              <a:spcBef>
                <a:spcPct val="0"/>
              </a:spcBef>
            </a:pPr>
            <a:endParaRPr lang="ja-JP" altLang="en-US" smtClean="0"/>
          </a:p>
        </p:txBody>
      </p:sp>
      <p:sp>
        <p:nvSpPr>
          <p:cNvPr id="41989" name="Slide Number Placeholder 3"/>
          <p:cNvSpPr txBox="1">
            <a:spLocks noGrp="1"/>
          </p:cNvSpPr>
          <p:nvPr/>
        </p:nvSpPr>
        <p:spPr bwMode="auto">
          <a:xfrm>
            <a:off x="3971183" y="8772690"/>
            <a:ext cx="3037627" cy="461804"/>
          </a:xfrm>
          <a:prstGeom prst="rect">
            <a:avLst/>
          </a:prstGeom>
          <a:noFill/>
          <a:ln w="9525">
            <a:noFill/>
            <a:miter lim="800000"/>
            <a:headEnd/>
            <a:tailEnd/>
          </a:ln>
        </p:spPr>
        <p:txBody>
          <a:bodyPr lIns="88694" tIns="44346" rIns="88694" bIns="44346" anchor="b"/>
          <a:lstStyle/>
          <a:p>
            <a:pPr algn="r"/>
            <a:fld id="{101B3A69-48CA-4CF3-877C-74A6684B6C89}" type="slidenum">
              <a:rPr lang="en-US" altLang="ja-JP" sz="1200">
                <a:solidFill>
                  <a:srgbClr val="000000"/>
                </a:solidFill>
                <a:latin typeface="Calibri" pitchFamily="34" charset="0"/>
              </a:rPr>
              <a:pPr algn="r"/>
              <a:t>14</a:t>
            </a:fld>
            <a:endParaRPr lang="en-US" altLang="ja-JP" sz="1200" dirty="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AB79A-F16A-4E27-8996-5CAF08CF530D}" type="slidenum">
              <a:rPr lang="en-US"/>
              <a:pPr/>
              <a:t>15</a:t>
            </a:fld>
            <a:endParaRPr lang="en-US" dirty="0"/>
          </a:p>
        </p:txBody>
      </p:sp>
      <p:sp>
        <p:nvSpPr>
          <p:cNvPr id="2025474" name="Rectangle 2"/>
          <p:cNvSpPr>
            <a:spLocks noGrp="1" noRot="1" noChangeAspect="1" noChangeArrowheads="1" noTextEdit="1"/>
          </p:cNvSpPr>
          <p:nvPr>
            <p:ph type="sldImg"/>
          </p:nvPr>
        </p:nvSpPr>
        <p:spPr>
          <a:ln/>
        </p:spPr>
      </p:sp>
      <p:sp>
        <p:nvSpPr>
          <p:cNvPr id="2025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F8556-01D9-44FF-96D3-E8D7C063CF37}" type="slidenum">
              <a:rPr lang="en-US"/>
              <a:pPr/>
              <a:t>16</a:t>
            </a:fld>
            <a:endParaRPr lang="en-US" dirty="0"/>
          </a:p>
        </p:txBody>
      </p:sp>
      <p:sp>
        <p:nvSpPr>
          <p:cNvPr id="1932290" name="Rectangle 2"/>
          <p:cNvSpPr>
            <a:spLocks noGrp="1" noRot="1" noChangeAspect="1" noChangeArrowheads="1" noTextEdit="1"/>
          </p:cNvSpPr>
          <p:nvPr>
            <p:ph type="sldImg"/>
          </p:nvPr>
        </p:nvSpPr>
        <p:spPr>
          <a:ln/>
        </p:spPr>
      </p:sp>
      <p:sp>
        <p:nvSpPr>
          <p:cNvPr id="193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 of N American suppliers are bankrupt.  Might</a:t>
            </a:r>
            <a:r>
              <a:rPr lang="en-US" baseline="0" dirty="0" smtClean="0"/>
              <a:t> be up to 50% without support that OEMs and banks are currently giving beyond normal terms.</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From the earlier slide, we saw that the historic drivers of supplier or product segment growth included:</a:t>
            </a:r>
          </a:p>
          <a:p>
            <a:pPr lvl="2">
              <a:buFont typeface="Arial" pitchFamily="34" charset="0"/>
              <a:buChar char="‒"/>
            </a:pPr>
            <a:r>
              <a:rPr lang="en-US" dirty="0" smtClean="0"/>
              <a:t>OEM outsourcing</a:t>
            </a:r>
            <a:r>
              <a:rPr lang="en-US" baseline="0" dirty="0" smtClean="0"/>
              <a:t> / reducing vertical integration</a:t>
            </a:r>
          </a:p>
          <a:p>
            <a:pPr lvl="2">
              <a:buFont typeface="Arial" pitchFamily="34" charset="0"/>
              <a:buChar char="‒"/>
            </a:pPr>
            <a:r>
              <a:rPr lang="en-US" baseline="0" dirty="0" smtClean="0"/>
              <a:t>Substitutions</a:t>
            </a:r>
          </a:p>
          <a:p>
            <a:pPr lvl="2">
              <a:buFont typeface="Arial" pitchFamily="34" charset="0"/>
              <a:buChar char="‒"/>
            </a:pPr>
            <a:r>
              <a:rPr lang="en-US" baseline="0" dirty="0" smtClean="0"/>
              <a:t>Technology innovations</a:t>
            </a:r>
          </a:p>
          <a:p>
            <a:pPr lvl="2">
              <a:buFont typeface="Arial" pitchFamily="34" charset="0"/>
              <a:buChar char="‒"/>
            </a:pPr>
            <a:r>
              <a:rPr lang="en-US" baseline="0" dirty="0" smtClean="0"/>
              <a:t>Aligning with faster-growing OEMs</a:t>
            </a:r>
          </a:p>
          <a:p>
            <a:pPr lvl="1">
              <a:buFont typeface="Arial" pitchFamily="34" charset="0"/>
              <a:buChar char="•"/>
            </a:pPr>
            <a:r>
              <a:rPr lang="en-US" baseline="0" dirty="0" smtClean="0"/>
              <a:t>We believe that over the next 10 years the drivers of supplier growth will be somewhat different.</a:t>
            </a:r>
          </a:p>
          <a:p>
            <a:pPr lvl="2">
              <a:buFont typeface="Arial" pitchFamily="34" charset="0"/>
              <a:buChar char="‒"/>
            </a:pPr>
            <a:r>
              <a:rPr lang="en-US" baseline="0" dirty="0" smtClean="0"/>
              <a:t>Global footprint: better able to compete for and serve global model platforms / programs</a:t>
            </a:r>
          </a:p>
          <a:p>
            <a:pPr lvl="2">
              <a:buFont typeface="Arial" pitchFamily="34" charset="0"/>
              <a:buChar char="‒"/>
            </a:pPr>
            <a:r>
              <a:rPr lang="en-US" baseline="0" dirty="0" smtClean="0"/>
              <a:t>New technologies: </a:t>
            </a:r>
            <a:r>
              <a:rPr lang="en-US" baseline="0" dirty="0" err="1" smtClean="0"/>
              <a:t>powertrain</a:t>
            </a:r>
            <a:r>
              <a:rPr lang="en-US" baseline="0" dirty="0" smtClean="0"/>
              <a:t>, emissions, lighting, electronics, etc.</a:t>
            </a:r>
          </a:p>
          <a:p>
            <a:pPr lvl="2">
              <a:buFont typeface="Arial" pitchFamily="34" charset="0"/>
              <a:buChar char="‒"/>
            </a:pPr>
            <a:r>
              <a:rPr lang="en-US" baseline="0" dirty="0" smtClean="0"/>
              <a:t>Industry structure: new OEM configurations, new global networks</a:t>
            </a:r>
          </a:p>
          <a:p>
            <a:pPr lvl="2">
              <a:buFont typeface="Arial" pitchFamily="34" charset="0"/>
              <a:buChar char="‒"/>
            </a:pPr>
            <a:r>
              <a:rPr lang="en-US" baseline="0" dirty="0" smtClean="0"/>
              <a:t>Business models: following / adapting to some of the new OEM electric vehicle startups, new alliances to develop new technologies / share risk</a:t>
            </a:r>
          </a:p>
          <a:p>
            <a:pPr lvl="2">
              <a:buFont typeface="Arial" pitchFamily="34" charset="0"/>
              <a:buChar char="‒"/>
            </a:pPr>
            <a:r>
              <a:rPr lang="en-US" baseline="0" dirty="0" smtClean="0"/>
              <a:t>M&amp;A: higher pace and more dramatic change over the next 2-4 years </a:t>
            </a:r>
          </a:p>
          <a:p>
            <a:pPr lvl="2">
              <a:buFont typeface="Arial" pitchFamily="34" charset="0"/>
              <a:buChar char="‒"/>
            </a:pPr>
            <a:endParaRPr lang="en-US" baseline="0" dirty="0" smtClean="0"/>
          </a:p>
          <a:p>
            <a:pPr lvl="1">
              <a:buFont typeface="Arial" pitchFamily="34" charset="0"/>
              <a:buChar char="•"/>
            </a:pPr>
            <a:r>
              <a:rPr lang="en-US" baseline="0" dirty="0" smtClean="0"/>
              <a:t>Question for client: how does this align with your view of the future?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specific supplier names are available.  These can be shared with clients as part of actual engagements, on a confidential, non-disclosure basis.</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marL="0" indent="0">
              <a:lnSpc>
                <a:spcPct val="95000"/>
              </a:lnSpc>
              <a:spcBef>
                <a:spcPct val="0"/>
              </a:spcBef>
              <a:spcAft>
                <a:spcPts val="600"/>
              </a:spcAft>
              <a:buClr>
                <a:schemeClr val="tx1"/>
              </a:buClr>
              <a:buFontTx/>
              <a:buNone/>
            </a:pPr>
            <a:r>
              <a:rPr lang="en-US" sz="1200" dirty="0" smtClean="0"/>
              <a:t>Note</a:t>
            </a:r>
            <a:r>
              <a:rPr lang="en-US" sz="1200" baseline="0" dirty="0" smtClean="0"/>
              <a:t> that consolidation brings:</a:t>
            </a:r>
          </a:p>
          <a:p>
            <a:pPr marL="0" lvl="0" indent="0">
              <a:lnSpc>
                <a:spcPct val="95000"/>
              </a:lnSpc>
              <a:spcBef>
                <a:spcPct val="0"/>
              </a:spcBef>
              <a:spcAft>
                <a:spcPts val="600"/>
              </a:spcAft>
              <a:buClr>
                <a:schemeClr val="tx1"/>
              </a:buClr>
              <a:buFont typeface="Arial" pitchFamily="34" charset="0"/>
              <a:buChar char="•"/>
            </a:pPr>
            <a:r>
              <a:rPr lang="en-US" sz="1200" baseline="0" dirty="0" smtClean="0"/>
              <a:t>  Threats:  stronger suppliers, higher prices</a:t>
            </a:r>
          </a:p>
          <a:p>
            <a:pPr marL="0" lvl="0" indent="0">
              <a:lnSpc>
                <a:spcPct val="95000"/>
              </a:lnSpc>
              <a:spcBef>
                <a:spcPct val="0"/>
              </a:spcBef>
              <a:spcAft>
                <a:spcPts val="600"/>
              </a:spcAft>
              <a:buClr>
                <a:schemeClr val="tx1"/>
              </a:buClr>
              <a:buFont typeface="Arial" pitchFamily="34" charset="0"/>
              <a:buChar char="•"/>
            </a:pPr>
            <a:r>
              <a:rPr lang="en-US" sz="1200" baseline="0" dirty="0" smtClean="0"/>
              <a:t>  Opportunities:  acquisitions, JV opportunities</a:t>
            </a:r>
            <a:endParaRPr lang="en-US" sz="1200" dirty="0" smtClean="0"/>
          </a:p>
          <a:p>
            <a:pPr marL="0" indent="0">
              <a:lnSpc>
                <a:spcPct val="95000"/>
              </a:lnSpc>
              <a:spcBef>
                <a:spcPct val="0"/>
              </a:spcBef>
              <a:spcAft>
                <a:spcPts val="600"/>
              </a:spcAft>
              <a:buClr>
                <a:schemeClr val="tx1"/>
              </a:buClr>
              <a:buFontTx/>
              <a:buNone/>
            </a:pPr>
            <a:endParaRPr lang="en-US" sz="1200" dirty="0" smtClean="0"/>
          </a:p>
        </p:txBody>
      </p:sp>
      <p:sp>
        <p:nvSpPr>
          <p:cNvPr id="26628" name="Slide Number Placeholder 3"/>
          <p:cNvSpPr>
            <a:spLocks noGrp="1"/>
          </p:cNvSpPr>
          <p:nvPr>
            <p:ph type="sldNum" sz="quarter" idx="5"/>
          </p:nvPr>
        </p:nvSpPr>
        <p:spPr/>
        <p:txBody>
          <a:bodyPr/>
          <a:lstStyle/>
          <a:p>
            <a:pPr>
              <a:defRPr/>
            </a:pPr>
            <a:fld id="{046484F9-A525-4973-B5C4-0EA63745DBEB}" type="slidenum">
              <a:rPr lang="en-US" smtClean="0"/>
              <a:pPr>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dirty="0"/>
          </a:p>
        </p:txBody>
      </p:sp>
      <p:sp>
        <p:nvSpPr>
          <p:cNvPr id="54276" name="Slide Number Placeholder 3"/>
          <p:cNvSpPr>
            <a:spLocks noGrp="1"/>
          </p:cNvSpPr>
          <p:nvPr>
            <p:ph type="sldNum" sz="quarter" idx="5"/>
          </p:nvPr>
        </p:nvSpPr>
        <p:spPr/>
        <p:txBody>
          <a:bodyPr/>
          <a:lstStyle/>
          <a:p>
            <a:pPr>
              <a:defRPr/>
            </a:pPr>
            <a:fld id="{D10ECFA0-73CD-4C40-89AB-A7392347AE18}" type="slidenum">
              <a:rPr lang="en-US" smtClean="0">
                <a:solidFill>
                  <a:srgbClr val="FFFFFF"/>
                </a:solidFill>
              </a:rPr>
              <a:pPr>
                <a:defRPr/>
              </a:pPr>
              <a:t>25</a:t>
            </a:fld>
            <a:endParaRPr lang="en-US" dirty="0" smtClean="0">
              <a:solidFill>
                <a:srgbClr val="FFFFFF"/>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Cover </a:t>
            </a:r>
          </a:p>
          <a:p>
            <a:pPr lvl="1">
              <a:buFont typeface="Arial" pitchFamily="34" charset="0"/>
              <a:buChar char="•"/>
            </a:pPr>
            <a:r>
              <a:rPr lang="en-US" dirty="0" smtClean="0"/>
              <a:t>Firm size and geo coverage</a:t>
            </a:r>
          </a:p>
          <a:p>
            <a:pPr lvl="1">
              <a:buFont typeface="Arial" pitchFamily="34" charset="0"/>
              <a:buChar char="•"/>
            </a:pPr>
            <a:r>
              <a:rPr lang="en-US" dirty="0" smtClean="0"/>
              <a:t>Service</a:t>
            </a:r>
            <a:r>
              <a:rPr lang="en-US" baseline="0" dirty="0" smtClean="0"/>
              <a:t> footprint (</a:t>
            </a:r>
            <a:r>
              <a:rPr lang="en-US" baseline="0" dirty="0" err="1" smtClean="0"/>
              <a:t>incl</a:t>
            </a:r>
            <a:r>
              <a:rPr lang="en-US" baseline="0" dirty="0" smtClean="0"/>
              <a:t> M&amp;A)</a:t>
            </a:r>
          </a:p>
          <a:p>
            <a:pPr lvl="1">
              <a:buFont typeface="Arial" pitchFamily="34" charset="0"/>
              <a:buChar char="•"/>
            </a:pPr>
            <a:r>
              <a:rPr lang="en-US" baseline="0" dirty="0" smtClean="0"/>
              <a:t>Global auto network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The first question to ask is why is ___ investing in the parts business?  Different answers will drive different strategies.</a:t>
            </a:r>
          </a:p>
          <a:p>
            <a:pPr lvl="1">
              <a:buFont typeface="Arial" pitchFamily="34" charset="0"/>
              <a:buChar char="•"/>
            </a:pPr>
            <a:r>
              <a:rPr lang="en-US" baseline="0" dirty="0" smtClean="0"/>
              <a:t>(points on slide)</a:t>
            </a:r>
          </a:p>
          <a:p>
            <a:pPr lvl="1">
              <a:buFont typeface="Arial" pitchFamily="34" charset="0"/>
              <a:buChar char="•"/>
            </a:pPr>
            <a:r>
              <a:rPr lang="en-US" baseline="0" dirty="0" smtClean="0"/>
              <a:t>It is very important to be clear on this from the start.  We have seen investment programs run into trouble when there are different viewpoints within management on the strategic objective for an acquisition.</a:t>
            </a:r>
          </a:p>
          <a:p>
            <a:pPr lvl="2">
              <a:buFont typeface="Arial" pitchFamily="34" charset="0"/>
              <a:buChar char="‒"/>
            </a:pPr>
            <a:r>
              <a:rPr lang="en-US" baseline="0" dirty="0" smtClean="0"/>
              <a:t>Consumer products example, Western company acquiring a China company.  Initial rationale was presence in China, market share.  It turns out the Chinese company is losing money and has declining financial performance.  Different managers in the acquiring company are now questioning the deal, putting more emphasis on profitability and positive cash flow.  This has created dissatisfaction and uncertainty about the future.</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33</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The next question is where to compete.  There are 4 dimensions</a:t>
            </a:r>
            <a:r>
              <a:rPr lang="en-US" baseline="0" dirty="0" smtClean="0"/>
              <a:t> to this (points on slide).</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34</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When thinking about where to compete, the</a:t>
            </a:r>
            <a:r>
              <a:rPr lang="en-US" baseline="0" dirty="0" smtClean="0"/>
              <a:t> questions of product family and technology are obviously related.</a:t>
            </a:r>
          </a:p>
          <a:p>
            <a:pPr lvl="1">
              <a:buFont typeface="Arial" pitchFamily="34" charset="0"/>
              <a:buChar char="•"/>
            </a:pPr>
            <a:r>
              <a:rPr lang="en-US" baseline="0" dirty="0" smtClean="0"/>
              <a:t>Factors that will impact the choice of product family include (points on slide).</a:t>
            </a:r>
          </a:p>
          <a:p>
            <a:pPr lvl="1">
              <a:buFont typeface="Arial" pitchFamily="34" charset="0"/>
              <a:buChar char="•"/>
            </a:pPr>
            <a:r>
              <a:rPr lang="en-US" baseline="0" dirty="0" smtClean="0"/>
              <a:t>Note – this is a standard part family taxonomy that we use.  Others exist.  We have a lot of data and experience based on this particular family tree.</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35</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Next</a:t>
            </a:r>
            <a:r>
              <a:rPr lang="en-US" baseline="0" dirty="0" smtClean="0"/>
              <a:t> question:  which OEMs to target?  This includes considering:</a:t>
            </a:r>
          </a:p>
          <a:p>
            <a:pPr lvl="2">
              <a:buFont typeface="Arial" pitchFamily="34" charset="0"/>
              <a:buChar char="‒"/>
            </a:pPr>
            <a:r>
              <a:rPr lang="en-US" baseline="0" dirty="0" smtClean="0"/>
              <a:t>OEM health and future growth</a:t>
            </a:r>
          </a:p>
          <a:p>
            <a:pPr lvl="2">
              <a:buFont typeface="Arial" pitchFamily="34" charset="0"/>
              <a:buChar char="‒"/>
            </a:pPr>
            <a:r>
              <a:rPr lang="en-US" baseline="0" dirty="0" smtClean="0"/>
              <a:t>OEM geographic markets</a:t>
            </a:r>
          </a:p>
          <a:p>
            <a:pPr lvl="2">
              <a:buFont typeface="Arial" pitchFamily="34" charset="0"/>
              <a:buChar char="‒"/>
            </a:pPr>
            <a:r>
              <a:rPr lang="en-US" baseline="0" dirty="0" smtClean="0"/>
              <a:t>Openness to new suppliers, willingness to buy from a supplier that you control</a:t>
            </a:r>
          </a:p>
          <a:p>
            <a:pPr lvl="2">
              <a:buFont typeface="Arial" pitchFamily="34" charset="0"/>
              <a:buChar char="‒"/>
            </a:pPr>
            <a:r>
              <a:rPr lang="en-US" baseline="0" dirty="0" smtClean="0"/>
              <a:t>Relationships and approach to their suppliers (do any of their current suppliers make money?)</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Next</a:t>
            </a:r>
            <a:r>
              <a:rPr lang="en-US" baseline="0" dirty="0" smtClean="0"/>
              <a:t> question: how to compete.  Cost, product development, product features, service…</a:t>
            </a:r>
          </a:p>
          <a:p>
            <a:pPr lvl="1">
              <a:buFont typeface="Arial" pitchFamily="34" charset="0"/>
              <a:buChar char="•"/>
            </a:pPr>
            <a:r>
              <a:rPr lang="en-US" baseline="0" dirty="0" smtClean="0"/>
              <a:t>One dimension is breadth of offering:</a:t>
            </a:r>
          </a:p>
          <a:p>
            <a:pPr lvl="2">
              <a:buFont typeface="Arial" pitchFamily="34" charset="0"/>
              <a:buChar char="‒"/>
            </a:pPr>
            <a:r>
              <a:rPr lang="en-US" baseline="0" dirty="0" smtClean="0"/>
              <a:t>Left side: focus on a few components.  Tends to be cost and time driven.</a:t>
            </a:r>
          </a:p>
          <a:p>
            <a:pPr lvl="2">
              <a:buFont typeface="Arial" pitchFamily="34" charset="0"/>
              <a:buChar char="‒"/>
            </a:pPr>
            <a:r>
              <a:rPr lang="en-US" baseline="0" dirty="0" smtClean="0"/>
              <a:t>Right side: provide complete systems.  Here R&amp;D, integrated development with the OEM, system performance and unique features tend to me more important.</a:t>
            </a:r>
          </a:p>
          <a:p>
            <a:pPr lvl="2">
              <a:buFont typeface="Arial" pitchFamily="34" charset="0"/>
              <a:buChar char="‒"/>
            </a:pPr>
            <a:r>
              <a:rPr lang="en-US" baseline="0" dirty="0" smtClean="0"/>
              <a:t>Disruptive technologies.  These can ‘change the game’ at different points on the curve.  At the individual component level, a disruptive technology can change the game from cost to features / performance.  E.g., batteries.  LED lighting.  </a:t>
            </a:r>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37</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1">
              <a:buFont typeface="Arial" pitchFamily="34" charset="0"/>
              <a:buChar char="•"/>
            </a:pPr>
            <a:r>
              <a:rPr lang="en-US" dirty="0" smtClean="0"/>
              <a:t>4</a:t>
            </a:r>
            <a:r>
              <a:rPr lang="en-US" baseline="30000" dirty="0" smtClean="0"/>
              <a:t>th</a:t>
            </a:r>
            <a:r>
              <a:rPr lang="en-US" dirty="0" smtClean="0"/>
              <a:t> question: When</a:t>
            </a:r>
            <a:r>
              <a:rPr lang="en-US" baseline="0" dirty="0" smtClean="0"/>
              <a:t> to invest.  And how.</a:t>
            </a:r>
          </a:p>
          <a:p>
            <a:pPr lvl="1">
              <a:buFont typeface="Arial" pitchFamily="34" charset="0"/>
              <a:buChar char="•"/>
            </a:pPr>
            <a:r>
              <a:rPr lang="en-US" baseline="0" dirty="0" smtClean="0"/>
              <a:t>“When”:  Simple answer is now – lots of change, lots of companies / assets available.  Better question: will prices for assets will continue to fall or start to recover?  Our view: probably have 12 month window.  Great opportunity, but have some time to act.</a:t>
            </a:r>
          </a:p>
          <a:p>
            <a:pPr lvl="1">
              <a:buFont typeface="Arial" pitchFamily="34" charset="0"/>
              <a:buChar char="•"/>
            </a:pPr>
            <a:endParaRPr lang="en-US" baseline="0" dirty="0" smtClean="0"/>
          </a:p>
          <a:p>
            <a:pPr lvl="1">
              <a:buFont typeface="Arial" pitchFamily="34" charset="0"/>
              <a:buChar char="•"/>
            </a:pPr>
            <a:r>
              <a:rPr lang="en-US" baseline="0" dirty="0" smtClean="0"/>
              <a:t>“How”  relates to Level and Mechanism.</a:t>
            </a:r>
          </a:p>
          <a:p>
            <a:pPr lvl="1">
              <a:buFont typeface="Arial" pitchFamily="34" charset="0"/>
              <a:buChar char="•"/>
            </a:pPr>
            <a:r>
              <a:rPr lang="en-US" baseline="0" dirty="0" smtClean="0"/>
              <a:t>By Level, we mean the extent of investment.  There is a spectrum.  At the right is ‘full commitment’: investing to be a major player in a product segment or market.  This might include building or buying factories, a sales and distribution network, and brand.  </a:t>
            </a:r>
            <a:br>
              <a:rPr lang="en-US" baseline="0" dirty="0" smtClean="0"/>
            </a:br>
            <a:r>
              <a:rPr lang="en-US" baseline="0" dirty="0" smtClean="0"/>
              <a:t>At the right is something we call ‘Strategic Options’.  We will talk more about this later.  The idea is more limited investment in a new </a:t>
            </a:r>
            <a:r>
              <a:rPr lang="en-US" u="sng" baseline="0" dirty="0" smtClean="0"/>
              <a:t>capability</a:t>
            </a:r>
            <a:r>
              <a:rPr lang="en-US" baseline="0" dirty="0" smtClean="0"/>
              <a:t> -- product, technology, market, etc. -- that creates an option for a larger investment in the future.  Example: an R&amp;D project, possibly with a university or other partner, to learn about a new technology.</a:t>
            </a:r>
          </a:p>
          <a:p>
            <a:pPr lvl="1">
              <a:buFont typeface="Arial" pitchFamily="34" charset="0"/>
              <a:buChar char="•"/>
            </a:pPr>
            <a:endParaRPr lang="en-US" baseline="0" dirty="0" smtClean="0"/>
          </a:p>
          <a:p>
            <a:pPr lvl="1">
              <a:buFont typeface="Arial" pitchFamily="34" charset="0"/>
              <a:buChar char="•"/>
            </a:pPr>
            <a:r>
              <a:rPr lang="en-US" baseline="0" dirty="0" smtClean="0"/>
              <a:t>Mechanism can include a spectrum from Organic (build it yourselves) to full Acquisition (buy an entire company).  The best choice will be a combination of your objectives (Strategic Intent) and the opportunities in the market.</a:t>
            </a:r>
          </a:p>
          <a:p>
            <a:pPr lvl="1">
              <a:buFont typeface="Arial" pitchFamily="34" charset="0"/>
              <a:buChar char="•"/>
            </a:pPr>
            <a:r>
              <a:rPr lang="en-US" baseline="0" dirty="0" smtClean="0"/>
              <a:t>The ‘how’ to invest also depends on the priority for an investment (points on slide).</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38</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The 5</a:t>
            </a:r>
            <a:r>
              <a:rPr lang="en-US" baseline="30000" dirty="0" smtClean="0"/>
              <a:t>th</a:t>
            </a:r>
            <a:r>
              <a:rPr lang="en-US" dirty="0" smtClean="0"/>
              <a:t> question relates to your current network.  </a:t>
            </a:r>
          </a:p>
          <a:p>
            <a:pPr lvl="1">
              <a:buFont typeface="Arial" pitchFamily="34" charset="0"/>
              <a:buChar char="•"/>
            </a:pPr>
            <a:r>
              <a:rPr lang="en-US" dirty="0" smtClean="0"/>
              <a:t>Where do you want to go with each of your current JV relationships?</a:t>
            </a:r>
          </a:p>
          <a:p>
            <a:pPr lvl="1">
              <a:buFont typeface="Arial" pitchFamily="34" charset="0"/>
              <a:buChar char="•"/>
            </a:pPr>
            <a:r>
              <a:rPr lang="en-US" dirty="0" smtClean="0"/>
              <a:t>One</a:t>
            </a:r>
            <a:r>
              <a:rPr lang="en-US" baseline="0" dirty="0" smtClean="0"/>
              <a:t> useful analysis is to put your existing network into a framework of this sort.</a:t>
            </a:r>
          </a:p>
          <a:p>
            <a:pPr lvl="2">
              <a:buFont typeface="Arial" pitchFamily="34" charset="0"/>
              <a:buChar char="‒"/>
            </a:pPr>
            <a:r>
              <a:rPr lang="en-US" baseline="0" dirty="0" smtClean="0"/>
              <a:t>Some JV partnerships will be strategic.  They either dominate or can potentially dominate a particular market or product segment.  They offer you very significant financial, product, technology, or other advantages.  These are at the ‘top of the pyramid’ and would be targets to be preserved and expanded.</a:t>
            </a:r>
          </a:p>
          <a:p>
            <a:pPr lvl="2">
              <a:buFont typeface="Arial" pitchFamily="34" charset="0"/>
              <a:buChar char="‒"/>
            </a:pPr>
            <a:r>
              <a:rPr lang="en-US" baseline="0" dirty="0" smtClean="0"/>
              <a:t>Other JV’s offer more limited advantages.  Perhaps a particular geographic market or very specific type of part.  They provide value, but not significant competitive advantage to you.  These relationships at the ‘bottom of the pyramid’ can continue for the short term, but are candidates to be replaced by acquisitions or other initiatives.</a:t>
            </a:r>
          </a:p>
          <a:p>
            <a:pPr lvl="2">
              <a:buFont typeface="Arial" pitchFamily="34" charset="0"/>
              <a:buChar char="‒"/>
            </a:pPr>
            <a:r>
              <a:rPr lang="en-US" baseline="0" dirty="0" smtClean="0"/>
              <a:t>And of course some JV’s may be producing little or no value today and are candidates for termination as quickly as possible.</a:t>
            </a:r>
          </a:p>
          <a:p>
            <a:pPr lvl="2">
              <a:buFont typeface="Arial" pitchFamily="34" charset="0"/>
              <a:buChar char="‒"/>
            </a:pPr>
            <a:endParaRPr lang="en-US" baseline="0" dirty="0" smtClean="0"/>
          </a:p>
          <a:p>
            <a:pPr lvl="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39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To answer the question about growing</a:t>
            </a:r>
            <a:r>
              <a:rPr lang="en-US" baseline="0" dirty="0" smtClean="0"/>
              <a:t> the business, we follow this framework.</a:t>
            </a:r>
          </a:p>
          <a:p>
            <a:pPr lvl="1">
              <a:buFont typeface="Arial" pitchFamily="34" charset="0"/>
              <a:buChar char="•"/>
            </a:pPr>
            <a:r>
              <a:rPr lang="en-US" baseline="0" dirty="0" smtClean="0"/>
              <a:t>Four major components:</a:t>
            </a:r>
          </a:p>
          <a:p>
            <a:pPr lvl="2">
              <a:buFont typeface="Arial" pitchFamily="34" charset="0"/>
              <a:buChar char="‒"/>
            </a:pPr>
            <a:r>
              <a:rPr lang="en-US" baseline="0" dirty="0" smtClean="0"/>
              <a:t>External Analysis</a:t>
            </a:r>
          </a:p>
          <a:p>
            <a:pPr lvl="2">
              <a:buFont typeface="Arial" pitchFamily="34" charset="0"/>
              <a:buChar char="‒"/>
            </a:pPr>
            <a:r>
              <a:rPr lang="en-US" baseline="0" dirty="0" smtClean="0"/>
              <a:t>Internal Analysis</a:t>
            </a:r>
          </a:p>
          <a:p>
            <a:pPr lvl="2">
              <a:buFont typeface="Arial" pitchFamily="34" charset="0"/>
              <a:buChar char="‒"/>
            </a:pPr>
            <a:r>
              <a:rPr lang="en-US" baseline="0" dirty="0" smtClean="0"/>
              <a:t>Synthesis</a:t>
            </a:r>
          </a:p>
          <a:p>
            <a:pPr lvl="2">
              <a:buFont typeface="Arial" pitchFamily="34" charset="0"/>
              <a:buChar char="‒"/>
            </a:pPr>
            <a:r>
              <a:rPr lang="en-US" baseline="0" dirty="0" smtClean="0"/>
              <a:t>Action Plan</a:t>
            </a:r>
          </a:p>
          <a:p>
            <a:pPr lvl="1">
              <a:buFont typeface="Arial" pitchFamily="34" charset="0"/>
              <a:buChar char="•"/>
            </a:pPr>
            <a:r>
              <a:rPr lang="en-US" baseline="0" dirty="0" smtClean="0"/>
              <a:t>We will talk about each of these briefly in the following pages.</a:t>
            </a:r>
          </a:p>
          <a:p>
            <a:pPr lvl="1">
              <a:buFont typeface="Arial" pitchFamily="34" charset="0"/>
              <a:buChar char="•"/>
            </a:pPr>
            <a:r>
              <a:rPr lang="en-US" baseline="0" dirty="0" smtClean="0"/>
              <a:t>Project Management and Change Management run through all these and connect the pieces.  Both are very critical to developing a timely, effective strategy.  Many strategy development projects overlook the change management element.  The result is often elaborate strategies but no management consensus or support – the strategies are never implemented, or worse implemented badly.</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40</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buFont typeface="Arial" pitchFamily="34" charset="0"/>
              <a:buChar char="•"/>
            </a:pPr>
            <a:r>
              <a:rPr lang="en-US" dirty="0" smtClean="0"/>
              <a:t>External analysis looks at several areas.</a:t>
            </a:r>
          </a:p>
          <a:p>
            <a:pPr lvl="1">
              <a:buFont typeface="Arial" pitchFamily="34" charset="0"/>
              <a:buChar char="•"/>
            </a:pPr>
            <a:r>
              <a:rPr lang="en-US" dirty="0" smtClean="0"/>
              <a:t>OEM</a:t>
            </a:r>
            <a:r>
              <a:rPr lang="en-US" baseline="0" dirty="0" smtClean="0"/>
              <a:t> market – potential customers.  Which OEM’s are healthy?  Which would be good customers?  Where are they, how to sell to them?  How attractive is the consumer aftermarket?  Which should be your target customers?</a:t>
            </a:r>
          </a:p>
          <a:p>
            <a:pPr lvl="1">
              <a:buFont typeface="Arial" pitchFamily="34" charset="0"/>
              <a:buChar char="•"/>
            </a:pPr>
            <a:r>
              <a:rPr lang="en-US" baseline="0" dirty="0" smtClean="0"/>
              <a:t>Supplier market – look at this from two perspectives, as competitors and as potential M&amp;A candidates.  Financial strength.  Product technology.  Relationships with OEM’s (and would major customers be ok with a change in ownership).  Geographic coverage.</a:t>
            </a:r>
          </a:p>
          <a:p>
            <a:pPr lvl="1">
              <a:buFont typeface="Arial" pitchFamily="34" charset="0"/>
              <a:buChar char="•"/>
            </a:pPr>
            <a:r>
              <a:rPr lang="en-US" baseline="0" dirty="0" smtClean="0"/>
              <a:t>Product segments – Future size / growth rates.  Attractiveness (competitive intensity, barriers to exit…).  Technology change.  Scale requirements.  </a:t>
            </a:r>
          </a:p>
          <a:p>
            <a:pPr lvl="1">
              <a:buFont typeface="Arial" pitchFamily="34" charset="0"/>
              <a:buChar char="•"/>
            </a:pPr>
            <a:r>
              <a:rPr lang="en-US" baseline="0" dirty="0" smtClean="0"/>
              <a:t>Technologies – Direction.  Potential for disruption.  Risks / maturity.  Which future scenarios favor which technologies (e.g., sensitivity to future oil costs).</a:t>
            </a:r>
          </a:p>
          <a:p>
            <a:pPr lvl="1">
              <a:buFont typeface="Arial" pitchFamily="34" charset="0"/>
              <a:buChar char="•"/>
            </a:pPr>
            <a:r>
              <a:rPr lang="en-US" baseline="0" dirty="0" smtClean="0"/>
              <a:t>Regulatory trends – by geographic market.</a:t>
            </a:r>
          </a:p>
          <a:p>
            <a:pPr lvl="1">
              <a:buFont typeface="Arial" pitchFamily="34" charset="0"/>
              <a:buChar char="•"/>
            </a:pPr>
            <a:r>
              <a:rPr lang="en-US" baseline="0" dirty="0" smtClean="0"/>
              <a:t>Consumer / OEM preference trends – by geographic market.</a:t>
            </a:r>
          </a:p>
          <a:p>
            <a:pPr lvl="1">
              <a:buFont typeface="Arial" pitchFamily="34" charset="0"/>
              <a:buChar char="•"/>
            </a:pPr>
            <a:endParaRPr lang="en-US" baseline="0" dirty="0" smtClean="0"/>
          </a:p>
          <a:p>
            <a:pPr lvl="1">
              <a:buFont typeface="Arial" pitchFamily="34" charset="0"/>
              <a:buChar char="•"/>
            </a:pPr>
            <a:r>
              <a:rPr lang="en-US" baseline="0" dirty="0" smtClean="0"/>
              <a:t>Note that there are two versions of this external market analysis.  One focuses on the China market.  The other focuses on the world outside China.  The balance or mix of the two will depend on your strategic intent.</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41</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Internal analysis looks at where you are today.</a:t>
            </a:r>
          </a:p>
          <a:p>
            <a:pPr lvl="1">
              <a:buFont typeface="Arial" pitchFamily="34" charset="0"/>
              <a:buChar char="•"/>
            </a:pPr>
            <a:r>
              <a:rPr lang="en-US" dirty="0" smtClean="0"/>
              <a:t>Capabilities: R&amp;D, manufacturing and supply chain, sales and distribution.  Technology know-how.  People management.</a:t>
            </a:r>
            <a:r>
              <a:rPr lang="en-US" baseline="0" dirty="0" smtClean="0"/>
              <a:t>  Brand management.  </a:t>
            </a:r>
            <a:r>
              <a:rPr lang="en-US" u="sng" baseline="0" dirty="0" smtClean="0"/>
              <a:t>Ability to manage / integrate acquisitions</a:t>
            </a:r>
            <a:r>
              <a:rPr lang="en-US" baseline="0" dirty="0" smtClean="0"/>
              <a:t>.</a:t>
            </a:r>
          </a:p>
          <a:p>
            <a:pPr lvl="1">
              <a:buFont typeface="Arial" pitchFamily="34" charset="0"/>
              <a:buChar char="•"/>
            </a:pPr>
            <a:r>
              <a:rPr lang="en-US" baseline="0" dirty="0" smtClean="0"/>
              <a:t>JV network:  Look at your current network, put each partnership into the strategic framework we discussed earlier.</a:t>
            </a:r>
          </a:p>
          <a:p>
            <a:pPr lvl="1">
              <a:buFont typeface="Arial" pitchFamily="34" charset="0"/>
              <a:buChar char="•"/>
            </a:pPr>
            <a:r>
              <a:rPr lang="en-US" baseline="0" dirty="0" smtClean="0"/>
              <a:t>Performance:  Are you meeting your performance targets today, financial, production, etc.?  Technology strength (qualitative).  OEM customer relationships.</a:t>
            </a:r>
          </a:p>
          <a:p>
            <a:pPr lvl="1">
              <a:buFont typeface="Arial" pitchFamily="34" charset="0"/>
              <a:buChar char="•"/>
            </a:pPr>
            <a:r>
              <a:rPr lang="en-US" baseline="0" dirty="0" smtClean="0"/>
              <a:t>Again, China view and global view. </a:t>
            </a:r>
          </a:p>
          <a:p>
            <a:pPr lvl="1">
              <a:buFont typeface="Arial" pitchFamily="34" charset="0"/>
              <a:buChar char="•"/>
            </a:pPr>
            <a:r>
              <a:rPr lang="en-US" baseline="0" dirty="0" smtClean="0"/>
              <a:t>Also determine management alignment.  Is there a consensus to invest and grow the parts business?  If not, what is required to build consensus?</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42</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Synthesis:</a:t>
            </a:r>
            <a:r>
              <a:rPr lang="en-US" baseline="0" dirty="0" smtClean="0"/>
              <a:t>  put external and internal analyses together to form conclusions.</a:t>
            </a:r>
          </a:p>
          <a:p>
            <a:pPr lvl="1">
              <a:buFont typeface="Arial" pitchFamily="34" charset="0"/>
              <a:buChar char="•"/>
            </a:pPr>
            <a:r>
              <a:rPr lang="en-US" baseline="0" dirty="0" smtClean="0"/>
              <a:t>Articulate strategic intent.</a:t>
            </a:r>
          </a:p>
          <a:p>
            <a:pPr lvl="1">
              <a:buFont typeface="Arial" pitchFamily="34" charset="0"/>
              <a:buChar char="•"/>
            </a:pPr>
            <a:r>
              <a:rPr lang="en-US" baseline="0" dirty="0" smtClean="0"/>
              <a:t>List opportunities.</a:t>
            </a:r>
          </a:p>
          <a:p>
            <a:pPr lvl="1">
              <a:buFont typeface="Arial" pitchFamily="34" charset="0"/>
              <a:buChar char="•"/>
            </a:pPr>
            <a:r>
              <a:rPr lang="en-US" baseline="0" dirty="0" smtClean="0"/>
              <a:t>List challenges, gaps, risks.</a:t>
            </a:r>
          </a:p>
          <a:p>
            <a:pPr lvl="1">
              <a:buFont typeface="Arial" pitchFamily="34" charset="0"/>
              <a:buChar char="•"/>
            </a:pPr>
            <a:r>
              <a:rPr lang="en-US" baseline="0" dirty="0" smtClean="0"/>
              <a:t>Scenario analysis:</a:t>
            </a:r>
          </a:p>
          <a:p>
            <a:pPr lvl="2">
              <a:buFont typeface="Arial" pitchFamily="34" charset="0"/>
              <a:buChar char="‒"/>
            </a:pPr>
            <a:r>
              <a:rPr lang="en-US" baseline="0" dirty="0" smtClean="0"/>
              <a:t>Key external variables (e.g., oil prices)</a:t>
            </a:r>
          </a:p>
          <a:p>
            <a:pPr lvl="2">
              <a:buFont typeface="Arial" pitchFamily="34" charset="0"/>
              <a:buChar char="‒"/>
            </a:pPr>
            <a:r>
              <a:rPr lang="en-US" baseline="0" dirty="0" smtClean="0"/>
              <a:t>Possible future directions</a:t>
            </a:r>
          </a:p>
          <a:p>
            <a:pPr lvl="2">
              <a:buFont typeface="Arial" pitchFamily="34" charset="0"/>
              <a:buChar char="‒"/>
            </a:pPr>
            <a:r>
              <a:rPr lang="en-US" baseline="0" dirty="0" smtClean="0"/>
              <a:t>Impact of each future direction – scenario -- on different parts product families, markets, OEM’s, etc.</a:t>
            </a:r>
          </a:p>
          <a:p>
            <a:pPr lvl="2">
              <a:buFont typeface="Arial" pitchFamily="34" charset="0"/>
              <a:buChar char="‒"/>
            </a:pPr>
            <a:r>
              <a:rPr lang="en-US" baseline="0" dirty="0" smtClean="0"/>
              <a:t>Output: strategy, growth / investment paths for each scenario</a:t>
            </a:r>
          </a:p>
          <a:p>
            <a:pPr lvl="1">
              <a:buFont typeface="Arial" pitchFamily="34" charset="0"/>
              <a:buChar char="•"/>
            </a:pPr>
            <a:r>
              <a:rPr lang="en-US" baseline="0" dirty="0" smtClean="0"/>
              <a:t>Put it all together into a strategy document and business case.</a:t>
            </a:r>
          </a:p>
          <a:p>
            <a:pPr lvl="2">
              <a:buFont typeface="Arial" pitchFamily="34" charset="0"/>
              <a:buChar char="•"/>
            </a:pPr>
            <a:r>
              <a:rPr lang="en-US" baseline="0" dirty="0" smtClean="0"/>
              <a:t>Strategy document should be clear, understandable.  It should have measurable targets.  It should be a tool to build consensus among management.</a:t>
            </a:r>
          </a:p>
          <a:p>
            <a:pPr lvl="2">
              <a:buFont typeface="Arial" pitchFamily="34" charset="0"/>
              <a:buChar char="•"/>
            </a:pPr>
            <a:r>
              <a:rPr lang="en-US" baseline="0" dirty="0" smtClean="0"/>
              <a:t>Business case should include financial projections and returns.  Be realistic about investment requirements.  Talk about contingency plans if an investment does not work out.</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43</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1">
              <a:buFont typeface="Arial" pitchFamily="34" charset="0"/>
              <a:buChar char="•"/>
            </a:pPr>
            <a:r>
              <a:rPr lang="en-US" dirty="0" smtClean="0"/>
              <a:t>After the strategy and business case have been reviewed and accepted, then</a:t>
            </a:r>
            <a:r>
              <a:rPr lang="en-US" baseline="0" dirty="0" smtClean="0"/>
              <a:t> create specific action plans for the future.</a:t>
            </a:r>
          </a:p>
          <a:p>
            <a:pPr lvl="1">
              <a:buFont typeface="Arial" pitchFamily="34" charset="0"/>
              <a:buChar char="•"/>
            </a:pPr>
            <a:r>
              <a:rPr lang="en-US" baseline="0" dirty="0" smtClean="0"/>
              <a:t>M&amp;A plan: objectives, target product segments and geographic markets, plan for the ‘how’ of doing acquisitions.  The M&amp;A plan should fit into the overall strategic plan for your parts business.</a:t>
            </a:r>
          </a:p>
          <a:p>
            <a:pPr lvl="1">
              <a:buFont typeface="Arial" pitchFamily="34" charset="0"/>
              <a:buChar char="•"/>
            </a:pPr>
            <a:r>
              <a:rPr lang="en-US" baseline="0" dirty="0" smtClean="0"/>
              <a:t>Internal development plan:  what capabilities you will need to develop internally.  This may include a hiring plan to add certain talent or management experience.</a:t>
            </a:r>
          </a:p>
          <a:p>
            <a:pPr lvl="1">
              <a:buFont typeface="Arial" pitchFamily="34" charset="0"/>
              <a:buChar char="•"/>
            </a:pPr>
            <a:r>
              <a:rPr lang="en-US" baseline="0" dirty="0" smtClean="0"/>
              <a:t>Organization plan: any organization change to support the strategic plan.  E.g., new geographic business unit.</a:t>
            </a:r>
          </a:p>
          <a:p>
            <a:pPr lvl="1">
              <a:buFont typeface="Arial" pitchFamily="34" charset="0"/>
              <a:buChar char="•"/>
            </a:pPr>
            <a:r>
              <a:rPr lang="en-US" baseline="0" dirty="0" smtClean="0"/>
              <a:t>Risk management plan:  important thing here is to actively think about the risks.</a:t>
            </a:r>
          </a:p>
          <a:p>
            <a:pPr lvl="1">
              <a:buFont typeface="Arial" pitchFamily="34" charset="0"/>
              <a:buChar char="•"/>
            </a:pPr>
            <a:r>
              <a:rPr lang="en-US" baseline="0" dirty="0" smtClean="0"/>
              <a:t>Implementation road map:  put all this together into one document.  Wall chart format, a communication and change vehicle for the entire organization.</a:t>
            </a:r>
          </a:p>
          <a:p>
            <a:pPr marL="742950" marR="0" lvl="1"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Keys to good plans:  measurable targets / outcomes.  Clear statements of who is accountable for what.  Being realistic about resource requirements, including management time.  Being realistic about timeline.  Move quickly, but do not over extend your capability to change (especially your capability to assimilate acquisitions).</a:t>
            </a:r>
          </a:p>
          <a:p>
            <a:pPr lvl="1">
              <a:buFont typeface="Arial" pitchFamily="34" charset="0"/>
              <a:buChar char="•"/>
            </a:pPr>
            <a:endParaRPr lang="en-US" baseline="0" dirty="0" smtClean="0"/>
          </a:p>
          <a:p>
            <a:pPr lvl="1">
              <a:buFont typeface="Arial" pitchFamily="34" charset="0"/>
              <a:buChar char="•"/>
            </a:pPr>
            <a:r>
              <a:rPr lang="en-US" baseline="0" dirty="0" smtClean="0"/>
              <a:t>Question for client:  how much of this have you done already?  Are you working on these analyses today?</a:t>
            </a:r>
          </a:p>
          <a:p>
            <a:pPr lvl="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44</a:t>
            </a:fld>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BFC6D-18D5-4B75-AD41-E0E90560DDD1}" type="slidenum">
              <a:rPr lang="en-US"/>
              <a:pPr/>
              <a:t>45</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pPr lvl="1">
              <a:buFont typeface="Arial" pitchFamily="34" charset="0"/>
              <a:buChar char="•"/>
            </a:pPr>
            <a:r>
              <a:rPr lang="en-US" dirty="0" smtClean="0"/>
              <a:t>How to conduct scenario analysis.</a:t>
            </a:r>
            <a:endParaRPr lang="en-US" dirty="0"/>
          </a:p>
          <a:p>
            <a:pPr lvl="1">
              <a:buFont typeface="Arial" pitchFamily="34" charset="0"/>
              <a:buChar char="•"/>
            </a:pPr>
            <a:r>
              <a:rPr lang="en-US" dirty="0"/>
              <a:t>The thinking I will share here is from a book, “The Strategy Paradox”.  Written by Michael Raynor who </a:t>
            </a:r>
            <a:r>
              <a:rPr lang="en-US" dirty="0" smtClean="0"/>
              <a:t>is</a:t>
            </a:r>
            <a:r>
              <a:rPr lang="en-US" baseline="0" dirty="0" smtClean="0"/>
              <a:t> a member of Deloitte, part of our Deloitte Research organization.  We have a few copies of this book for you.</a:t>
            </a:r>
            <a:endParaRPr lang="en-US" dirty="0"/>
          </a:p>
          <a:p>
            <a:pPr lvl="1">
              <a:buFont typeface="Arial" pitchFamily="34" charset="0"/>
              <a:buChar char="•"/>
            </a:pPr>
            <a:r>
              <a:rPr lang="en-US" dirty="0" smtClean="0"/>
              <a:t>As we have discussed, there are many options for investment in the auto parts</a:t>
            </a:r>
            <a:r>
              <a:rPr lang="en-US" baseline="0" dirty="0" smtClean="0"/>
              <a:t> business.  Also many risks.</a:t>
            </a:r>
          </a:p>
          <a:p>
            <a:pPr lvl="1">
              <a:buFont typeface="Arial" pitchFamily="34" charset="0"/>
              <a:buChar char="•"/>
            </a:pPr>
            <a:r>
              <a:rPr lang="en-US" baseline="0" dirty="0" smtClean="0"/>
              <a:t>No company, not even you, can make major investments in all areas.  You need to make some choices.</a:t>
            </a:r>
          </a:p>
          <a:p>
            <a:pPr lvl="1">
              <a:buFont typeface="Arial" pitchFamily="34" charset="0"/>
              <a:buChar char="•"/>
            </a:pPr>
            <a:r>
              <a:rPr lang="en-US" baseline="0" dirty="0" smtClean="0"/>
              <a:t>But what if you make the wrong choice?  What if, for example, you invest in a </a:t>
            </a:r>
            <a:r>
              <a:rPr lang="en-US" baseline="0" dirty="0" err="1" smtClean="0"/>
              <a:t>powertrain</a:t>
            </a:r>
            <a:r>
              <a:rPr lang="en-US" baseline="0" dirty="0" smtClean="0"/>
              <a:t> technology that is a dead end, and some other technology wins?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C041A-A7F3-481D-AEFD-2E87E817716A}" type="slidenum">
              <a:rPr lang="en-US"/>
              <a:pPr/>
              <a:t>46</a:t>
            </a:fld>
            <a:endParaRPr 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Raynor’s book offers a solution.  The key idea is to invest to create </a:t>
            </a:r>
            <a:r>
              <a:rPr lang="en-US" u="sng" dirty="0"/>
              <a:t>options</a:t>
            </a:r>
            <a:r>
              <a:rPr lang="en-US" dirty="0"/>
              <a:t> for future capabilities.  He offers a four step process:</a:t>
            </a:r>
          </a:p>
          <a:p>
            <a:pPr lvl="1">
              <a:buFontTx/>
              <a:buChar char="•"/>
            </a:pPr>
            <a:r>
              <a:rPr lang="en-US" dirty="0"/>
              <a:t>Anticipate – create a (small) number of future scenarios</a:t>
            </a:r>
          </a:p>
          <a:p>
            <a:pPr lvl="1">
              <a:buFontTx/>
              <a:buChar char="•"/>
            </a:pPr>
            <a:r>
              <a:rPr lang="en-US" dirty="0"/>
              <a:t>Formulate – for each scenario, what is the best strategy</a:t>
            </a:r>
          </a:p>
          <a:p>
            <a:pPr lvl="1">
              <a:buFontTx/>
              <a:buChar char="•"/>
            </a:pPr>
            <a:r>
              <a:rPr lang="en-US" dirty="0"/>
              <a:t>Accumulate – looking across all the scenarios, which capabilities are common across all strategies?  These are ‘core’ capabilities and can be developed now.  Capabilities that are needed for some scenarios but not others are ‘contingent’.  For these, invest in an option to create the capability, but do not invest in creating the full-blown capability</a:t>
            </a:r>
            <a:r>
              <a:rPr lang="en-US" dirty="0" smtClean="0"/>
              <a:t>.</a:t>
            </a:r>
          </a:p>
          <a:p>
            <a:pPr lvl="2">
              <a:buFont typeface="Courier New" pitchFamily="49" charset="0"/>
              <a:buChar char="o"/>
            </a:pPr>
            <a:r>
              <a:rPr lang="en-US" dirty="0" smtClean="0"/>
              <a:t>Example:  advanced engine controls</a:t>
            </a:r>
            <a:r>
              <a:rPr lang="en-US" baseline="0" dirty="0" smtClean="0"/>
              <a:t> might be a core capability.  Fuel cell technology could be contingent.</a:t>
            </a:r>
          </a:p>
          <a:p>
            <a:pPr lvl="2">
              <a:buFont typeface="Courier New" pitchFamily="49" charset="0"/>
              <a:buChar char="o"/>
            </a:pPr>
            <a:r>
              <a:rPr lang="en-US" baseline="0" dirty="0" smtClean="0"/>
              <a:t>Example:  China and S America markets might be core for you, India might be contingent.</a:t>
            </a:r>
            <a:endParaRPr lang="en-US" dirty="0"/>
          </a:p>
          <a:p>
            <a:pPr lvl="1">
              <a:buFontTx/>
              <a:buChar char="•"/>
            </a:pPr>
            <a:r>
              <a:rPr lang="en-US" dirty="0"/>
              <a:t>Operate – build the core capabilities.  Continually scan the environment to see which scenarios are coming true.  Exercise or drop options as scenarios become clear.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demonstrate with an example.  </a:t>
            </a:r>
          </a:p>
          <a:p>
            <a:r>
              <a:rPr lang="en-US" dirty="0" smtClean="0"/>
              <a:t>We might consider 3 dimensions…    How might these evolve over time?</a:t>
            </a:r>
          </a:p>
          <a:p>
            <a:r>
              <a:rPr lang="en-US" dirty="0" smtClean="0"/>
              <a:t>To keep it simple, let’s just consider 2 outcomes on each dimension.  </a:t>
            </a:r>
          </a:p>
          <a:p>
            <a:pPr lvl="1">
              <a:buFontTx/>
              <a:buChar char="•"/>
            </a:pPr>
            <a:r>
              <a:rPr lang="en-US" dirty="0" smtClean="0"/>
              <a:t>This gives us an 8 point grid.</a:t>
            </a:r>
          </a:p>
          <a:p>
            <a:pPr lvl="1">
              <a:buFontTx/>
              <a:buChar char="•"/>
            </a:pPr>
            <a:r>
              <a:rPr lang="en-US" dirty="0" smtClean="0"/>
              <a:t>Each point on the grid could be a scenario.</a:t>
            </a:r>
          </a:p>
          <a:p>
            <a:pPr lvl="1">
              <a:buFontTx/>
              <a:buChar char="•"/>
            </a:pPr>
            <a:r>
              <a:rPr lang="en-US" dirty="0" smtClean="0"/>
              <a:t>For example, on the global economy axis we can consider continued</a:t>
            </a:r>
            <a:r>
              <a:rPr lang="en-US" baseline="0" dirty="0" smtClean="0"/>
              <a:t> global recession </a:t>
            </a:r>
            <a:r>
              <a:rPr lang="en-US" dirty="0" smtClean="0"/>
              <a:t>vs. quick rebound / Asia growth.</a:t>
            </a:r>
          </a:p>
          <a:p>
            <a:pPr lvl="1">
              <a:buFontTx/>
              <a:buChar char="•"/>
            </a:pPr>
            <a:r>
              <a:rPr lang="en-US" dirty="0" smtClean="0"/>
              <a:t>On regulation, we might consider two extremes of environmental regulation.</a:t>
            </a:r>
          </a:p>
          <a:p>
            <a:pPr lvl="1">
              <a:buFontTx/>
              <a:buChar char="•"/>
            </a:pPr>
            <a:r>
              <a:rPr lang="en-US" dirty="0" smtClean="0"/>
              <a:t>On technology, we might consider the evolution of different engine technologies,</a:t>
            </a:r>
            <a:r>
              <a:rPr lang="en-US" baseline="0" dirty="0" smtClean="0"/>
              <a:t> which develops faster with respect to efficiency, emissions, and overall costs.</a:t>
            </a:r>
            <a:endParaRPr lang="en-US" dirty="0" smtClean="0"/>
          </a:p>
          <a:p>
            <a:r>
              <a:rPr lang="en-US" dirty="0" smtClean="0"/>
              <a:t>The process then is to see what capabilities you need for each scenario, and to create options for those you lack (but are not common to all scenarios).</a:t>
            </a:r>
          </a:p>
          <a:p>
            <a:r>
              <a:rPr lang="en-US" dirty="0" smtClean="0"/>
              <a:t>This is a very high level overview of some profound ideas.  I encourage you to read the book!</a:t>
            </a:r>
          </a:p>
          <a:p>
            <a:r>
              <a:rPr lang="en-US" dirty="0" smtClean="0"/>
              <a:t>How to create options without doing the full investment?  For example:</a:t>
            </a:r>
          </a:p>
          <a:p>
            <a:pPr lvl="1">
              <a:buFontTx/>
              <a:buChar char="•"/>
            </a:pPr>
            <a:r>
              <a:rPr lang="en-US" dirty="0" smtClean="0"/>
              <a:t>(go through points)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47</a:t>
            </a:fld>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This is an example from work we did for another auto company.</a:t>
            </a:r>
          </a:p>
          <a:p>
            <a:pPr lvl="1">
              <a:buFont typeface="Arial" pitchFamily="34" charset="0"/>
              <a:buChar char="•"/>
            </a:pPr>
            <a:r>
              <a:rPr lang="en-US" dirty="0" smtClean="0"/>
              <a:t>This was looking at the OEM</a:t>
            </a:r>
            <a:r>
              <a:rPr lang="en-US" baseline="0" dirty="0" smtClean="0"/>
              <a:t> vehicle market, not parts.</a:t>
            </a:r>
          </a:p>
          <a:p>
            <a:pPr lvl="1">
              <a:buFont typeface="Arial" pitchFamily="34" charset="0"/>
              <a:buChar char="•"/>
            </a:pPr>
            <a:r>
              <a:rPr lang="en-US" baseline="0" dirty="0" smtClean="0"/>
              <a:t>But we looked at the same sorts of things.</a:t>
            </a:r>
          </a:p>
          <a:p>
            <a:pPr lvl="1">
              <a:buFont typeface="Arial" pitchFamily="34" charset="0"/>
              <a:buChar char="•"/>
            </a:pPr>
            <a:endParaRPr lang="en-US" baseline="0" dirty="0" smtClean="0"/>
          </a:p>
          <a:p>
            <a:pPr lvl="1">
              <a:buFont typeface="+mj-lt"/>
              <a:buAutoNum type="arabicPeriod"/>
            </a:pPr>
            <a:r>
              <a:rPr lang="en-US" baseline="0" dirty="0" smtClean="0"/>
              <a:t>We looked at external factors and defined a specific set of auto industry drivers.  Fuel prices, environmental regulation, consumer lifestyle choices…</a:t>
            </a:r>
          </a:p>
          <a:p>
            <a:pPr lvl="1">
              <a:buFont typeface="+mj-lt"/>
              <a:buAutoNum type="arabicPeriod"/>
            </a:pPr>
            <a:r>
              <a:rPr lang="en-US" baseline="0" dirty="0" smtClean="0"/>
              <a:t>We formed four different scenarios for how the global market might evolve, based on how these drivers might change.</a:t>
            </a:r>
          </a:p>
          <a:p>
            <a:pPr lvl="1">
              <a:buFont typeface="+mj-lt"/>
              <a:buAutoNum type="arabicPeriod"/>
            </a:pPr>
            <a:r>
              <a:rPr lang="en-US" baseline="0" dirty="0" smtClean="0"/>
              <a:t>We evaluated different strategies, particularly </a:t>
            </a:r>
            <a:r>
              <a:rPr lang="en-US" baseline="0" dirty="0" err="1" smtClean="0"/>
              <a:t>powertrain</a:t>
            </a:r>
            <a:r>
              <a:rPr lang="en-US" baseline="0" dirty="0" smtClean="0"/>
              <a:t> strategies, under each scenario.  This then went into the company’s investment planning.</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48</a:t>
            </a:fld>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6</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60</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61</a:t>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62</a:t>
            </a:fld>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63</a:t>
            </a:fld>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 to answer as part of forming a</a:t>
            </a:r>
            <a:r>
              <a:rPr lang="en-US" baseline="0" dirty="0" smtClean="0"/>
              <a:t> M&amp;A strategy.</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64</a:t>
            </a:fld>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Product family attractiveness..</a:t>
            </a:r>
          </a:p>
          <a:p>
            <a:pPr>
              <a:buFont typeface="Arial" pitchFamily="34" charset="0"/>
              <a:buChar char="•"/>
            </a:pPr>
            <a:r>
              <a:rPr lang="en-US" baseline="0" dirty="0" smtClean="0"/>
              <a:t>  segment growth</a:t>
            </a:r>
          </a:p>
          <a:p>
            <a:pPr>
              <a:buFont typeface="Arial" pitchFamily="34" charset="0"/>
              <a:buChar char="•"/>
            </a:pPr>
            <a:r>
              <a:rPr lang="en-US" baseline="0" dirty="0" smtClean="0"/>
              <a:t>  consolidation</a:t>
            </a:r>
          </a:p>
          <a:p>
            <a:pPr>
              <a:buFont typeface="Arial" pitchFamily="34" charset="0"/>
              <a:buChar char="•"/>
            </a:pPr>
            <a:r>
              <a:rPr lang="en-US" baseline="0" dirty="0" smtClean="0"/>
              <a:t>  companies that have dominate technology positions</a:t>
            </a:r>
          </a:p>
          <a:p>
            <a:pPr>
              <a:buFont typeface="Arial" pitchFamily="34" charset="0"/>
              <a:buChar char="•"/>
            </a:pPr>
            <a:r>
              <a:rPr lang="en-US" baseline="0" dirty="0" smtClean="0"/>
              <a:t>  price / availability of assets, company evaluations</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65</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Sources of value in a segment</a:t>
            </a:r>
            <a:r>
              <a:rPr lang="en-US" baseline="0" dirty="0" smtClean="0"/>
              <a:t> should drive investment approach.</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66</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67</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68</a:t>
            </a:fld>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69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dirty="0" smtClean="0"/>
              <a:t>Note point on new business models (last column).</a:t>
            </a:r>
          </a:p>
          <a:p>
            <a:pPr lvl="2">
              <a:buFont typeface="Arial" pitchFamily="34" charset="0"/>
              <a:buChar char="‒"/>
            </a:pPr>
            <a:r>
              <a:rPr lang="en-US" dirty="0" smtClean="0"/>
              <a:t>For</a:t>
            </a:r>
            <a:r>
              <a:rPr lang="en-US" baseline="0" dirty="0" smtClean="0"/>
              <a:t> example, </a:t>
            </a:r>
            <a:r>
              <a:rPr lang="en-US" baseline="0" dirty="0" err="1" smtClean="0"/>
              <a:t>Fisker</a:t>
            </a:r>
            <a:r>
              <a:rPr lang="en-US" baseline="0" dirty="0" smtClean="0"/>
              <a:t> is one of the new electric vehicle manufactures.  Their business model is much more of an ‘asset light’, networked company.  They plan to subcontract manufacturing and distribution, to focus on design and sales.  Many of their employees are contractors, borrowed temporarily from major suppliers.  Other new EV companies are also experimenting with alternative, more flexible models.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7</a:t>
            </a:fld>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70</a:t>
            </a:fld>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of technology change, but not</a:t>
            </a:r>
            <a:r>
              <a:rPr lang="en-US" baseline="0" dirty="0" smtClean="0"/>
              <a:t> only in </a:t>
            </a:r>
            <a:r>
              <a:rPr lang="en-US" baseline="0" dirty="0" err="1" smtClean="0"/>
              <a:t>powertrain</a:t>
            </a:r>
            <a:r>
              <a:rPr lang="en-US" baseline="0" dirty="0" smtClean="0"/>
              <a:t>.  The choice of different base engine technology ripple through the entire vehicle, creating changes and opportunities in other product families.</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71</a:t>
            </a:fld>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72</a:t>
            </a:fld>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Deloitte has very extensive M&amp;A experience, including helping</a:t>
            </a:r>
            <a:r>
              <a:rPr lang="en-US" baseline="0" dirty="0" smtClean="0"/>
              <a:t> companies integrate acquisitions.</a:t>
            </a:r>
          </a:p>
          <a:p>
            <a:r>
              <a:rPr lang="en-US" baseline="0" dirty="0" smtClean="0"/>
              <a:t>Our experience includes auto (</a:t>
            </a:r>
            <a:r>
              <a:rPr lang="en-US" baseline="0" dirty="0" err="1" smtClean="0"/>
              <a:t>incl</a:t>
            </a:r>
            <a:r>
              <a:rPr lang="en-US" baseline="0" dirty="0" smtClean="0"/>
              <a:t> Chrysler and Fiat).  And China (</a:t>
            </a:r>
            <a:r>
              <a:rPr lang="en-US" baseline="0" dirty="0" err="1" smtClean="0"/>
              <a:t>incl</a:t>
            </a:r>
            <a:r>
              <a:rPr lang="en-US" baseline="0" dirty="0" smtClean="0"/>
              <a:t> </a:t>
            </a:r>
            <a:r>
              <a:rPr lang="en-US" baseline="0" dirty="0" err="1" smtClean="0"/>
              <a:t>Hebei</a:t>
            </a:r>
            <a:r>
              <a:rPr lang="en-US" baseline="0" dirty="0" smtClean="0"/>
              <a:t> Steel, </a:t>
            </a:r>
            <a:r>
              <a:rPr lang="en-US" baseline="0" dirty="0" err="1" smtClean="0"/>
              <a:t>Baosteel</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Failure to integrate successfully is one of the key sources of failure to realize value and meet integration targets.</a:t>
            </a:r>
          </a:p>
          <a:p>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73</a:t>
            </a:fld>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BFAB664-2DB5-40E8-913D-2C5DFD347FD9}" type="slidenum">
              <a:rPr lang="en-GB"/>
              <a:pPr/>
              <a:t>74</a:t>
            </a:fld>
            <a:endParaRPr lang="en-GB"/>
          </a:p>
        </p:txBody>
      </p:sp>
      <p:sp>
        <p:nvSpPr>
          <p:cNvPr id="41987" name="Rectangle 2"/>
          <p:cNvSpPr>
            <a:spLocks noGrp="1" noRot="1" noChangeAspect="1" noChangeArrowheads="1" noTextEdit="1"/>
          </p:cNvSpPr>
          <p:nvPr>
            <p:ph type="sldImg"/>
          </p:nvPr>
        </p:nvSpPr>
        <p:spPr>
          <a:xfrm>
            <a:off x="1270000" y="703263"/>
            <a:ext cx="4483100" cy="3465512"/>
          </a:xfrm>
          <a:ln/>
        </p:spPr>
      </p:sp>
      <p:sp>
        <p:nvSpPr>
          <p:cNvPr id="41988" name="Rectangle 3"/>
          <p:cNvSpPr>
            <a:spLocks noGrp="1" noChangeArrowheads="1"/>
          </p:cNvSpPr>
          <p:nvPr>
            <p:ph type="body" idx="1"/>
          </p:nvPr>
        </p:nvSpPr>
        <p:spPr>
          <a:xfrm>
            <a:off x="949325" y="4393550"/>
            <a:ext cx="5111750" cy="4139907"/>
          </a:xfrm>
          <a:noFill/>
          <a:ln/>
        </p:spPr>
        <p:txBody>
          <a:bodyPr/>
          <a:lstStyle/>
          <a:p>
            <a:pPr eaLnBrk="1" hangingPunct="1"/>
            <a:endParaRPr lang="en-GB"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400E6B8-6690-44B1-896B-087BA0862E0C}" type="slidenum">
              <a:rPr lang="en-GB"/>
              <a:pPr/>
              <a:t>75</a:t>
            </a:fld>
            <a:endParaRPr lang="en-GB"/>
          </a:p>
        </p:txBody>
      </p:sp>
      <p:sp>
        <p:nvSpPr>
          <p:cNvPr id="46083" name="Rectangle 2"/>
          <p:cNvSpPr>
            <a:spLocks noGrp="1" noRot="1" noChangeAspect="1" noChangeArrowheads="1" noTextEdit="1"/>
          </p:cNvSpPr>
          <p:nvPr>
            <p:ph type="sldImg"/>
          </p:nvPr>
        </p:nvSpPr>
        <p:spPr>
          <a:xfrm>
            <a:off x="757238" y="376238"/>
            <a:ext cx="3749675" cy="2898775"/>
          </a:xfrm>
          <a:ln/>
        </p:spPr>
      </p:sp>
      <p:sp>
        <p:nvSpPr>
          <p:cNvPr id="46084" name="Rectangle 3"/>
          <p:cNvSpPr>
            <a:spLocks noGrp="1" noChangeArrowheads="1"/>
          </p:cNvSpPr>
          <p:nvPr>
            <p:ph type="body" idx="1"/>
          </p:nvPr>
        </p:nvSpPr>
        <p:spPr>
          <a:xfrm>
            <a:off x="702037" y="3483937"/>
            <a:ext cx="5606328" cy="5058267"/>
          </a:xfrm>
          <a:noFill/>
          <a:ln/>
        </p:spPr>
        <p:txBody>
          <a:bodyPr/>
          <a:lstStyle/>
          <a:p>
            <a:pPr eaLnBrk="1" hangingPunct="1">
              <a:lnSpc>
                <a:spcPct val="90000"/>
              </a:lnSpc>
            </a:pPr>
            <a:r>
              <a:rPr lang="en-US" smtClean="0"/>
              <a:t>Key Messages:</a:t>
            </a:r>
          </a:p>
          <a:p>
            <a:pPr eaLnBrk="1" hangingPunct="1">
              <a:lnSpc>
                <a:spcPct val="90000"/>
              </a:lnSpc>
            </a:pPr>
            <a:r>
              <a:rPr lang="en-US" smtClean="0"/>
              <a:t>The integration roadmap follows a structure 4 phase approach to make this integration successful</a:t>
            </a:r>
          </a:p>
          <a:p>
            <a:pPr lvl="1" eaLnBrk="1" hangingPunct="1">
              <a:lnSpc>
                <a:spcPct val="90000"/>
              </a:lnSpc>
            </a:pPr>
            <a:r>
              <a:rPr lang="en-US" smtClean="0"/>
              <a:t>Phase 1 – Integration Blueprint: 21 day effort to develop the integrated end state vision and identify “must haves” for Day 1; PMO is also established to establish the appropriate structure to support the success of the integration</a:t>
            </a:r>
          </a:p>
          <a:p>
            <a:pPr lvl="1" eaLnBrk="1" hangingPunct="1">
              <a:lnSpc>
                <a:spcPct val="90000"/>
              </a:lnSpc>
            </a:pPr>
            <a:r>
              <a:rPr lang="en-US" smtClean="0"/>
              <a:t>Phase 2 – Detailed Planning/Prototyping: 5 month effort to develop detailed functional and synergy plans to prepare for Day 1</a:t>
            </a:r>
          </a:p>
          <a:p>
            <a:pPr lvl="1" eaLnBrk="1" hangingPunct="1">
              <a:lnSpc>
                <a:spcPct val="90000"/>
              </a:lnSpc>
            </a:pPr>
            <a:r>
              <a:rPr lang="en-US" smtClean="0"/>
              <a:t>Phase 3 – Day 1 Implementation: Begin to legally operate as one company; implement Day 1 “must haves”</a:t>
            </a:r>
          </a:p>
          <a:p>
            <a:pPr lvl="1" eaLnBrk="1" hangingPunct="1">
              <a:lnSpc>
                <a:spcPct val="90000"/>
              </a:lnSpc>
            </a:pPr>
            <a:r>
              <a:rPr lang="en-US" smtClean="0"/>
              <a:t>Phase 4 – Day 100 &amp; Day 1 Year implementation: Implement more complex functions/processes to achieve the End State vision</a:t>
            </a:r>
          </a:p>
          <a:p>
            <a:pPr eaLnBrk="1" hangingPunct="1">
              <a:lnSpc>
                <a:spcPct val="90000"/>
              </a:lnSpc>
            </a:pPr>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76</a:t>
            </a:fld>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1CDD6A-DB06-4941-916B-66FDA4C0C276}" type="slidenum">
              <a:rPr lang="en-GB"/>
              <a:pPr/>
              <a:t>77</a:t>
            </a:fld>
            <a:endParaRPr lang="en-GB"/>
          </a:p>
        </p:txBody>
      </p:sp>
      <p:sp>
        <p:nvSpPr>
          <p:cNvPr id="38915" name="Rectangle 2"/>
          <p:cNvSpPr>
            <a:spLocks noGrp="1" noRot="1" noChangeAspect="1" noChangeArrowheads="1" noTextEdit="1"/>
          </p:cNvSpPr>
          <p:nvPr>
            <p:ph type="sldImg"/>
          </p:nvPr>
        </p:nvSpPr>
        <p:spPr>
          <a:xfrm>
            <a:off x="1270000" y="703263"/>
            <a:ext cx="4483100" cy="3465512"/>
          </a:xfrm>
          <a:ln/>
        </p:spPr>
      </p:sp>
      <p:sp>
        <p:nvSpPr>
          <p:cNvPr id="38916" name="Rectangle 3"/>
          <p:cNvSpPr>
            <a:spLocks noGrp="1" noChangeArrowheads="1"/>
          </p:cNvSpPr>
          <p:nvPr>
            <p:ph type="body" idx="1"/>
          </p:nvPr>
        </p:nvSpPr>
        <p:spPr>
          <a:xfrm>
            <a:off x="949325" y="4393550"/>
            <a:ext cx="5111750" cy="4139907"/>
          </a:xfrm>
          <a:noFill/>
          <a:ln/>
        </p:spPr>
        <p:txBody>
          <a:bodyPr/>
          <a:lstStyle/>
          <a:p>
            <a:pPr eaLnBrk="1" hangingPunct="1"/>
            <a:endParaRPr lang="en-GB"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B8B07F-8F31-4A81-AB41-54B4DC5B15EF}" type="slidenum">
              <a:rPr lang="en-GB"/>
              <a:pPr/>
              <a:t>78</a:t>
            </a:fld>
            <a:endParaRPr lang="en-GB"/>
          </a:p>
        </p:txBody>
      </p:sp>
      <p:sp>
        <p:nvSpPr>
          <p:cNvPr id="43011" name="Rectangle 2"/>
          <p:cNvSpPr>
            <a:spLocks noGrp="1" noRot="1" noChangeAspect="1" noChangeArrowheads="1" noTextEdit="1"/>
          </p:cNvSpPr>
          <p:nvPr>
            <p:ph type="sldImg"/>
          </p:nvPr>
        </p:nvSpPr>
        <p:spPr>
          <a:xfrm>
            <a:off x="1270000" y="703263"/>
            <a:ext cx="4483100" cy="3465512"/>
          </a:xfrm>
          <a:ln/>
        </p:spPr>
      </p:sp>
      <p:sp>
        <p:nvSpPr>
          <p:cNvPr id="43012" name="Rectangle 3"/>
          <p:cNvSpPr>
            <a:spLocks noGrp="1" noChangeArrowheads="1"/>
          </p:cNvSpPr>
          <p:nvPr>
            <p:ph type="body" idx="1"/>
          </p:nvPr>
        </p:nvSpPr>
        <p:spPr>
          <a:xfrm>
            <a:off x="949325" y="4393550"/>
            <a:ext cx="5111750" cy="4139907"/>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Governance is typically</a:t>
            </a:r>
            <a:r>
              <a:rPr lang="en-GB" baseline="0" dirty="0" smtClean="0"/>
              <a:t> a big issue in China.</a:t>
            </a:r>
            <a:endParaRPr lang="en-GB" dirty="0" smtClean="0"/>
          </a:p>
          <a:p>
            <a:pPr eaLnBrk="1" hangingPunct="1"/>
            <a:endParaRPr lang="en-GB"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3E69E74-0EA4-4708-AAB9-F1793115FCE9}" type="slidenum">
              <a:rPr lang="en-GB"/>
              <a:pPr/>
              <a:t>79</a:t>
            </a:fld>
            <a:endParaRPr lang="en-GB"/>
          </a:p>
        </p:txBody>
      </p:sp>
      <p:sp>
        <p:nvSpPr>
          <p:cNvPr id="45059" name="Rectangle 2"/>
          <p:cNvSpPr>
            <a:spLocks noGrp="1" noRot="1" noChangeAspect="1" noChangeArrowheads="1" noTextEdit="1"/>
          </p:cNvSpPr>
          <p:nvPr>
            <p:ph type="sldImg"/>
          </p:nvPr>
        </p:nvSpPr>
        <p:spPr>
          <a:xfrm>
            <a:off x="1271588" y="704850"/>
            <a:ext cx="4483100" cy="3463925"/>
          </a:xfrm>
          <a:ln/>
        </p:spPr>
      </p:sp>
      <p:sp>
        <p:nvSpPr>
          <p:cNvPr id="45060" name="Rectangle 3"/>
          <p:cNvSpPr>
            <a:spLocks noGrp="1" noChangeArrowheads="1"/>
          </p:cNvSpPr>
          <p:nvPr>
            <p:ph type="body" idx="1"/>
          </p:nvPr>
        </p:nvSpPr>
        <p:spPr>
          <a:xfrm>
            <a:off x="949325" y="4396465"/>
            <a:ext cx="5111750" cy="4134076"/>
          </a:xfrm>
          <a:noFill/>
          <a:ln/>
        </p:spPr>
        <p:txBody>
          <a:bodyPr/>
          <a:lstStyle/>
          <a:p>
            <a:pPr eaLnBrk="1" hangingPunct="1"/>
            <a:r>
              <a:rPr lang="en-GB" dirty="0" smtClean="0"/>
              <a:t>Create what we</a:t>
            </a:r>
            <a:r>
              <a:rPr lang="en-GB" baseline="0" dirty="0" smtClean="0"/>
              <a:t> call an Integration Program Office.</a:t>
            </a:r>
          </a:p>
          <a:p>
            <a:pPr eaLnBrk="1" hangingPunct="1">
              <a:buFont typeface="Arial" pitchFamily="34" charset="0"/>
              <a:buChar char="•"/>
            </a:pPr>
            <a:r>
              <a:rPr lang="en-GB" baseline="0" dirty="0" smtClean="0"/>
              <a:t>  dedicated resources</a:t>
            </a:r>
          </a:p>
          <a:p>
            <a:pPr eaLnBrk="1" hangingPunct="1">
              <a:buFont typeface="Arial" pitchFamily="34" charset="0"/>
              <a:buChar char="•"/>
            </a:pPr>
            <a:r>
              <a:rPr lang="en-GB" baseline="0" dirty="0" smtClean="0"/>
              <a:t>  focused on integration issues</a:t>
            </a:r>
          </a:p>
          <a:p>
            <a:pPr eaLnBrk="1" hangingPunct="1">
              <a:buFont typeface="Arial" pitchFamily="34" charset="0"/>
              <a:buChar char="•"/>
            </a:pPr>
            <a:r>
              <a:rPr lang="en-GB" baseline="0" dirty="0" smtClean="0"/>
              <a:t>  temporary structure</a:t>
            </a:r>
            <a:endParaRPr lang="en-GB" dirty="0" smtClean="0"/>
          </a:p>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8</a:t>
            </a:fld>
            <a:endParaRPr lang="en-GB"/>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B8BF55C-B95E-4BC2-A231-AD7BC0CD9C96}" type="slidenum">
              <a:rPr lang="en-GB"/>
              <a:pPr/>
              <a:t>80</a:t>
            </a:fld>
            <a:endParaRPr lang="en-GB"/>
          </a:p>
        </p:txBody>
      </p:sp>
      <p:sp>
        <p:nvSpPr>
          <p:cNvPr id="48131" name="Rectangle 2"/>
          <p:cNvSpPr>
            <a:spLocks noGrp="1" noRot="1" noChangeAspect="1" noChangeArrowheads="1" noTextEdit="1"/>
          </p:cNvSpPr>
          <p:nvPr>
            <p:ph type="sldImg"/>
          </p:nvPr>
        </p:nvSpPr>
        <p:spPr>
          <a:xfrm>
            <a:off x="1270000" y="703263"/>
            <a:ext cx="4483100" cy="3465512"/>
          </a:xfrm>
          <a:ln/>
        </p:spPr>
      </p:sp>
      <p:sp>
        <p:nvSpPr>
          <p:cNvPr id="48132" name="Rectangle 3"/>
          <p:cNvSpPr>
            <a:spLocks noGrp="1" noChangeArrowheads="1"/>
          </p:cNvSpPr>
          <p:nvPr>
            <p:ph type="body" idx="1"/>
          </p:nvPr>
        </p:nvSpPr>
        <p:spPr>
          <a:xfrm>
            <a:off x="949325" y="4393550"/>
            <a:ext cx="5111750" cy="4139907"/>
          </a:xfrm>
          <a:noFill/>
          <a:ln/>
        </p:spPr>
        <p:txBody>
          <a:bodyPr/>
          <a:lstStyle/>
          <a:p>
            <a:pPr eaLnBrk="1" hangingPunct="1"/>
            <a:r>
              <a:rPr lang="en-GB" dirty="0" smtClean="0"/>
              <a:t>Successful Day 1 </a:t>
            </a:r>
          </a:p>
          <a:p>
            <a:pPr eaLnBrk="1" hangingPunct="1">
              <a:buFont typeface="Arial" pitchFamily="34" charset="0"/>
              <a:buChar char="•"/>
            </a:pPr>
            <a:r>
              <a:rPr lang="en-GB" baseline="0" dirty="0" smtClean="0"/>
              <a:t>  avoid business disruptions – customers are unaffected, products, services, orders, cash all continue to flow</a:t>
            </a:r>
          </a:p>
          <a:p>
            <a:pPr eaLnBrk="1" hangingPunct="1">
              <a:buFont typeface="Arial" pitchFamily="34" charset="0"/>
              <a:buChar char="•"/>
            </a:pPr>
            <a:r>
              <a:rPr lang="en-GB" baseline="0" dirty="0" smtClean="0"/>
              <a:t>  employees know what to do</a:t>
            </a:r>
          </a:p>
          <a:p>
            <a:pPr eaLnBrk="1" hangingPunct="1">
              <a:buFont typeface="Arial" pitchFamily="34" charset="0"/>
              <a:buChar char="•"/>
            </a:pPr>
            <a:r>
              <a:rPr lang="en-GB" baseline="0" dirty="0" smtClean="0"/>
              <a:t>  don’t lose talent</a:t>
            </a:r>
            <a:endParaRPr lang="en-GB" dirty="0" smtClean="0"/>
          </a:p>
          <a:p>
            <a:pPr eaLnBrk="1" hangingPunct="1"/>
            <a:endParaRPr lang="en-GB"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C4DB0A4-5192-46E2-9A43-7D62C236CA5A}" type="slidenum">
              <a:rPr lang="en-GB"/>
              <a:pPr/>
              <a:t>81</a:t>
            </a:fld>
            <a:endParaRPr lang="en-GB"/>
          </a:p>
        </p:txBody>
      </p:sp>
      <p:sp>
        <p:nvSpPr>
          <p:cNvPr id="49155" name="Rectangle 2"/>
          <p:cNvSpPr>
            <a:spLocks noGrp="1" noRot="1" noChangeAspect="1" noChangeArrowheads="1" noTextEdit="1"/>
          </p:cNvSpPr>
          <p:nvPr>
            <p:ph type="sldImg"/>
          </p:nvPr>
        </p:nvSpPr>
        <p:spPr>
          <a:xfrm>
            <a:off x="1266825" y="692150"/>
            <a:ext cx="4483100" cy="3463925"/>
          </a:xfrm>
          <a:ln/>
        </p:spPr>
      </p:sp>
      <p:sp>
        <p:nvSpPr>
          <p:cNvPr id="49156" name="Rectangle 3"/>
          <p:cNvSpPr>
            <a:spLocks noGrp="1" noChangeArrowheads="1"/>
          </p:cNvSpPr>
          <p:nvPr>
            <p:ph type="body" idx="1"/>
          </p:nvPr>
        </p:nvSpPr>
        <p:spPr>
          <a:xfrm>
            <a:off x="934389" y="4383347"/>
            <a:ext cx="5141624" cy="4160315"/>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Aggressive targets for synergies.  Both time and size.  Take opportunity of ‘window</a:t>
            </a:r>
            <a:r>
              <a:rPr lang="en-US" baseline="0" dirty="0" smtClean="0"/>
              <a:t> for change’.</a:t>
            </a:r>
            <a:endParaRPr lang="en-US" dirty="0" smtClean="0"/>
          </a:p>
          <a:p>
            <a:pPr eaLnBrk="1" hangingPunct="1"/>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customer strategies:</a:t>
            </a:r>
          </a:p>
          <a:p>
            <a:pPr>
              <a:buFont typeface="Arial" pitchFamily="34" charset="0"/>
              <a:buChar char="•"/>
            </a:pPr>
            <a:r>
              <a:rPr lang="en-US" dirty="0" smtClean="0"/>
              <a:t>  consumers</a:t>
            </a:r>
          </a:p>
          <a:p>
            <a:pPr>
              <a:buFont typeface="Arial" pitchFamily="34" charset="0"/>
              <a:buChar char="•"/>
            </a:pPr>
            <a:r>
              <a:rPr lang="en-US" dirty="0" smtClean="0"/>
              <a:t>  dealers</a:t>
            </a:r>
          </a:p>
          <a:p>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82</a:t>
            </a:fld>
            <a:endParaRPr lang="en-GB"/>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94C7476-114E-4F59-91F2-37E578D8BFC0}" type="slidenum">
              <a:rPr lang="en-GB"/>
              <a:pPr/>
              <a:t>83</a:t>
            </a:fld>
            <a:endParaRPr lang="en-GB"/>
          </a:p>
        </p:txBody>
      </p:sp>
      <p:sp>
        <p:nvSpPr>
          <p:cNvPr id="50179" name="Rectangle 2"/>
          <p:cNvSpPr>
            <a:spLocks noGrp="1" noRot="1" noChangeAspect="1" noChangeArrowheads="1" noTextEdit="1"/>
          </p:cNvSpPr>
          <p:nvPr>
            <p:ph type="sldImg"/>
          </p:nvPr>
        </p:nvSpPr>
        <p:spPr>
          <a:xfrm>
            <a:off x="1271588" y="693738"/>
            <a:ext cx="4476750" cy="3459162"/>
          </a:xfrm>
          <a:ln/>
        </p:spPr>
      </p:sp>
      <p:sp>
        <p:nvSpPr>
          <p:cNvPr id="50180" name="Rectangle 3"/>
          <p:cNvSpPr>
            <a:spLocks noGrp="1" noChangeArrowheads="1"/>
          </p:cNvSpPr>
          <p:nvPr>
            <p:ph type="body" idx="1"/>
          </p:nvPr>
        </p:nvSpPr>
        <p:spPr>
          <a:xfrm>
            <a:off x="934389" y="4386261"/>
            <a:ext cx="5141624" cy="4155942"/>
          </a:xfrm>
          <a:noFill/>
          <a:ln/>
        </p:spPr>
        <p:txBody>
          <a:bodyPr/>
          <a:lstStyle/>
          <a:p>
            <a:pPr eaLnBrk="1" hangingPunct="1"/>
            <a:r>
              <a:rPr lang="en-US" dirty="0" smtClean="0">
                <a:solidFill>
                  <a:schemeClr val="tx2"/>
                </a:solidFill>
              </a:rPr>
              <a:t>Maintain momentum as the new organization integrates employees across multiple geographies, operating models and cultures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opportunities:</a:t>
            </a:r>
          </a:p>
          <a:p>
            <a:pPr lvl="1">
              <a:buFont typeface="Arial" pitchFamily="34" charset="0"/>
              <a:buChar char="•"/>
            </a:pPr>
            <a:r>
              <a:rPr lang="en-US" dirty="0" smtClean="0"/>
              <a:t>Grow Opel in China</a:t>
            </a:r>
          </a:p>
          <a:p>
            <a:pPr lvl="1">
              <a:buFont typeface="Arial" pitchFamily="34" charset="0"/>
              <a:buChar char="•"/>
            </a:pPr>
            <a:r>
              <a:rPr lang="en-US" dirty="0" smtClean="0"/>
              <a:t>Reduce Opel’s cost structure</a:t>
            </a:r>
            <a:r>
              <a:rPr lang="en-US" baseline="0" dirty="0" smtClean="0"/>
              <a:t> by establishing China mfg.</a:t>
            </a:r>
            <a:endParaRPr lang="en-US" dirty="0" smtClean="0"/>
          </a:p>
          <a:p>
            <a:pPr lvl="1">
              <a:buFont typeface="Arial" pitchFamily="34" charset="0"/>
              <a:buChar char="•"/>
            </a:pPr>
            <a:r>
              <a:rPr lang="en-US" dirty="0" smtClean="0"/>
              <a:t>Opel</a:t>
            </a:r>
            <a:r>
              <a:rPr lang="en-US" baseline="0" dirty="0" smtClean="0"/>
              <a:t> technology helps other ___ wholly-owned brands grow</a:t>
            </a:r>
          </a:p>
          <a:p>
            <a:pPr lvl="0">
              <a:buFont typeface="Arial" pitchFamily="34" charset="0"/>
              <a:buNone/>
            </a:pPr>
            <a:r>
              <a:rPr lang="en-US" baseline="0" dirty="0" smtClean="0"/>
              <a:t>Major challenges:</a:t>
            </a:r>
          </a:p>
          <a:p>
            <a:pPr lvl="1">
              <a:buFont typeface="Arial" pitchFamily="34" charset="0"/>
              <a:buChar char="•"/>
            </a:pPr>
            <a:r>
              <a:rPr lang="en-US" dirty="0" smtClean="0"/>
              <a:t>Governance</a:t>
            </a:r>
          </a:p>
          <a:p>
            <a:pPr lvl="1">
              <a:buFont typeface="Arial" pitchFamily="34" charset="0"/>
              <a:buChar char="•"/>
            </a:pPr>
            <a:r>
              <a:rPr lang="en-US" dirty="0" smtClean="0"/>
              <a:t>Operating</a:t>
            </a:r>
            <a:r>
              <a:rPr lang="en-US" baseline="0" dirty="0" smtClean="0"/>
              <a:t> in different countries with different legal and business practices</a:t>
            </a:r>
          </a:p>
          <a:p>
            <a:pPr lvl="1">
              <a:buFont typeface="Arial" pitchFamily="34" charset="0"/>
              <a:buChar char="•"/>
            </a:pPr>
            <a:r>
              <a:rPr lang="en-US" baseline="0" dirty="0" smtClean="0"/>
              <a:t>Really getting costs out</a:t>
            </a:r>
          </a:p>
          <a:p>
            <a:pPr lvl="1">
              <a:buFont typeface="Arial" pitchFamily="34" charset="0"/>
              <a:buChar char="•"/>
            </a:pPr>
            <a:r>
              <a:rPr lang="en-US" baseline="0" dirty="0" smtClean="0"/>
              <a:t>People and cultural differences</a:t>
            </a:r>
          </a:p>
          <a:p>
            <a:pPr lvl="0">
              <a:buFont typeface="Arial" pitchFamily="34" charset="0"/>
              <a:buNone/>
            </a:pPr>
            <a:r>
              <a:rPr lang="en-US" baseline="0" dirty="0" smtClean="0"/>
              <a:t>There are many examples where people and cultural differences caused mergers to fail.  Cross-border acquisitions are particularly tricky (e.g., </a:t>
            </a:r>
            <a:r>
              <a:rPr lang="en-US" baseline="0" dirty="0" err="1" smtClean="0"/>
              <a:t>Daimer</a:t>
            </a:r>
            <a:r>
              <a:rPr lang="en-US" baseline="0" dirty="0" smtClean="0"/>
              <a:t> and Chrysler).  But it is not impossible, there are positive examples (e.g., GM and Daewoo).</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84</a:t>
            </a:fld>
            <a:endParaRPr lang="en-GB"/>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265238" y="692150"/>
            <a:ext cx="4479925" cy="3463925"/>
          </a:xfrm>
          <a:ln/>
        </p:spPr>
      </p:sp>
      <p:sp>
        <p:nvSpPr>
          <p:cNvPr id="20483" name="Rectangle 3"/>
          <p:cNvSpPr>
            <a:spLocks noGrp="1" noChangeArrowheads="1"/>
          </p:cNvSpPr>
          <p:nvPr>
            <p:ph type="body" idx="1"/>
          </p:nvPr>
        </p:nvSpPr>
        <p:spPr>
          <a:noFill/>
          <a:ln/>
        </p:spPr>
        <p:txBody>
          <a:bodyPr/>
          <a:lstStyle/>
          <a:p>
            <a:pPr eaLnBrk="1" hangingPunct="1"/>
            <a:r>
              <a:rPr lang="en-US" dirty="0" smtClean="0"/>
              <a:t>Particular challenges for Opel and ____:</a:t>
            </a:r>
          </a:p>
          <a:p>
            <a:pPr lvl="1" eaLnBrk="1" hangingPunct="1">
              <a:buFont typeface="Arial" pitchFamily="34" charset="0"/>
              <a:buChar char="•"/>
            </a:pPr>
            <a:r>
              <a:rPr lang="en-US" dirty="0" smtClean="0"/>
              <a:t>Product: maintaining</a:t>
            </a:r>
            <a:r>
              <a:rPr lang="en-US" baseline="0" dirty="0" smtClean="0"/>
              <a:t> strong Opel product development and ‘European’ brand characteristics and image</a:t>
            </a:r>
          </a:p>
          <a:p>
            <a:pPr lvl="1" eaLnBrk="1" hangingPunct="1">
              <a:buFont typeface="Arial" pitchFamily="34" charset="0"/>
              <a:buChar char="•"/>
            </a:pPr>
            <a:r>
              <a:rPr lang="en-US" baseline="0" dirty="0" smtClean="0"/>
              <a:t>Finance: managing a global finance network, including exchange rate risk and foreign tax requirements</a:t>
            </a:r>
          </a:p>
          <a:p>
            <a:pPr lvl="1" eaLnBrk="1" hangingPunct="1">
              <a:buFont typeface="Arial" pitchFamily="34" charset="0"/>
              <a:buChar char="•"/>
            </a:pPr>
            <a:r>
              <a:rPr lang="en-US" baseline="0" dirty="0" smtClean="0"/>
              <a:t>Purchasing: leveraging common sourcing without compromising Opel brand characteristics; shifting sourcing base to China while maintaining quality</a:t>
            </a:r>
          </a:p>
          <a:p>
            <a:pPr lvl="1" eaLnBrk="1" hangingPunct="1">
              <a:buFont typeface="Arial" pitchFamily="34" charset="0"/>
              <a:buChar char="•"/>
            </a:pPr>
            <a:r>
              <a:rPr lang="en-US" baseline="0" dirty="0" smtClean="0"/>
              <a:t>IT: extent of integration, language</a:t>
            </a:r>
          </a:p>
          <a:p>
            <a:pPr lvl="1" eaLnBrk="1" hangingPunct="1">
              <a:buFont typeface="Arial" pitchFamily="34" charset="0"/>
              <a:buChar char="•"/>
            </a:pPr>
            <a:r>
              <a:rPr lang="en-US" baseline="0" dirty="0" smtClean="0"/>
              <a:t>Marketing and Sales: maintaining relationships with Opel dealers – different than in China</a:t>
            </a:r>
          </a:p>
          <a:p>
            <a:pPr lvl="1" eaLnBrk="1" hangingPunct="1">
              <a:buFont typeface="Arial" pitchFamily="34" charset="0"/>
              <a:buChar char="•"/>
            </a:pPr>
            <a:r>
              <a:rPr lang="en-US" baseline="0" dirty="0" smtClean="0"/>
              <a:t>HR: retain talent, harmonize performance measurement and reward systems</a:t>
            </a:r>
          </a:p>
          <a:p>
            <a:pPr lvl="1" eaLnBrk="1" hangingPunct="1">
              <a:buFont typeface="Arial" pitchFamily="34" charset="0"/>
              <a:buChar char="•"/>
            </a:pPr>
            <a:r>
              <a:rPr lang="en-US" baseline="0" dirty="0" smtClean="0"/>
              <a:t>Aftermarket:  how to support older </a:t>
            </a:r>
            <a:r>
              <a:rPr lang="en-US" baseline="0" dirty="0" err="1" smtClean="0"/>
              <a:t>Opels</a:t>
            </a:r>
            <a:r>
              <a:rPr lang="en-US" baseline="0" dirty="0" smtClean="0"/>
              <a:t> on the road?  Warranty costs, current and in the future.</a:t>
            </a:r>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16752EED-9440-42EF-A3E8-2EDB944F0102}" type="slidenum">
              <a:rPr lang="en-US" smtClean="0"/>
              <a:pPr>
                <a:defRPr/>
              </a:pPr>
              <a:t>86</a:t>
            </a:fld>
            <a:endParaRPr lang="en-US" dirty="0" smtClean="0"/>
          </a:p>
        </p:txBody>
      </p:sp>
      <p:sp>
        <p:nvSpPr>
          <p:cNvPr id="38915" name="Rectangle 2"/>
          <p:cNvSpPr>
            <a:spLocks noGrp="1" noRot="1" noChangeAspect="1" noChangeArrowheads="1" noTextEdit="1"/>
          </p:cNvSpPr>
          <p:nvPr>
            <p:ph type="sldImg"/>
          </p:nvPr>
        </p:nvSpPr>
        <p:spPr>
          <a:xfrm>
            <a:off x="1276350" y="704850"/>
            <a:ext cx="4481513" cy="3463925"/>
          </a:xfrm>
          <a:ln/>
        </p:spPr>
      </p:sp>
      <p:sp>
        <p:nvSpPr>
          <p:cNvPr id="38916" name="Rectangle 3"/>
          <p:cNvSpPr>
            <a:spLocks noGrp="1" noChangeArrowheads="1"/>
          </p:cNvSpPr>
          <p:nvPr>
            <p:ph type="body" idx="1"/>
          </p:nvPr>
        </p:nvSpPr>
        <p:spPr>
          <a:xfrm>
            <a:off x="949326" y="4396604"/>
            <a:ext cx="5111750" cy="4133937"/>
          </a:xfrm>
          <a:noFill/>
          <a:ln/>
        </p:spPr>
        <p:txBody>
          <a:bodyPr/>
          <a:lstStyle/>
          <a:p>
            <a:pPr eaLnBrk="1" hangingPunct="1"/>
            <a:r>
              <a:rPr lang="en-GB" dirty="0" smtClean="0"/>
              <a:t>Small, dedicated, senior team that works very collaboratively</a:t>
            </a:r>
          </a:p>
          <a:p>
            <a:pPr eaLnBrk="1" hangingPunct="1"/>
            <a:r>
              <a:rPr lang="en-GB" dirty="0" smtClean="0"/>
              <a:t>Operationally knowledgeable</a:t>
            </a:r>
          </a:p>
          <a:p>
            <a:pPr eaLnBrk="1" hangingPunct="1"/>
            <a:endParaRPr lang="en-GB"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87</a:t>
            </a:fld>
            <a:endParaRPr lang="en-GB"/>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88</a:t>
            </a:fld>
            <a:endParaRPr lang="en-GB"/>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Six challenges in developing supplier network:</a:t>
            </a:r>
          </a:p>
          <a:p>
            <a:pPr marL="228600" indent="-228600">
              <a:buFont typeface="+mj-lt"/>
              <a:buAutoNum type="arabicPeriod"/>
            </a:pPr>
            <a:r>
              <a:rPr lang="en-US" dirty="0" smtClean="0"/>
              <a:t>Competiveness – cost and technology, speed, etc</a:t>
            </a:r>
          </a:p>
          <a:p>
            <a:pPr marL="228600" indent="-228600">
              <a:buFont typeface="+mj-lt"/>
              <a:buAutoNum type="arabicPeriod"/>
            </a:pPr>
            <a:r>
              <a:rPr lang="en-US" dirty="0" smtClean="0"/>
              <a:t>Degree of concentration</a:t>
            </a:r>
          </a:p>
          <a:p>
            <a:pPr marL="228600" indent="-228600">
              <a:buFont typeface="+mj-lt"/>
              <a:buAutoNum type="arabicPeriod"/>
            </a:pPr>
            <a:r>
              <a:rPr lang="en-US" dirty="0" smtClean="0"/>
              <a:t>Relationship</a:t>
            </a:r>
            <a:r>
              <a:rPr lang="en-US" baseline="0" dirty="0" smtClean="0"/>
              <a:t> – extent of sharing plans, technology, financial investment</a:t>
            </a:r>
          </a:p>
          <a:p>
            <a:pPr marL="228600" indent="-228600">
              <a:buFont typeface="+mj-lt"/>
              <a:buAutoNum type="arabicPeriod"/>
            </a:pPr>
            <a:r>
              <a:rPr lang="en-US" baseline="0" dirty="0" smtClean="0"/>
              <a:t>Managing performance</a:t>
            </a:r>
          </a:p>
          <a:p>
            <a:pPr marL="228600" indent="-228600">
              <a:buFont typeface="+mj-lt"/>
              <a:buAutoNum type="arabicPeriod"/>
            </a:pPr>
            <a:r>
              <a:rPr lang="en-US" baseline="0" dirty="0" smtClean="0"/>
              <a:t>Appropriate organization structure and talent in your internal procurement organization to manage the supply network</a:t>
            </a:r>
          </a:p>
          <a:p>
            <a:pPr marL="228600" indent="-228600">
              <a:buFont typeface="+mj-lt"/>
              <a:buAutoNum type="arabicPeriod"/>
            </a:pPr>
            <a:r>
              <a:rPr lang="en-US" baseline="0" dirty="0" smtClean="0"/>
              <a:t>Time</a:t>
            </a: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89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53D8C-14A2-481A-A3A5-65DF3484E9BE}" type="slidenum">
              <a:rPr lang="en-US"/>
              <a:pPr/>
              <a:t>9</a:t>
            </a:fld>
            <a:endParaRPr lang="en-US"/>
          </a:p>
        </p:txBody>
      </p:sp>
      <p:sp>
        <p:nvSpPr>
          <p:cNvPr id="1969154" name="Rectangle 2"/>
          <p:cNvSpPr>
            <a:spLocks noGrp="1" noRot="1" noChangeAspect="1" noChangeArrowheads="1" noTextEdit="1"/>
          </p:cNvSpPr>
          <p:nvPr>
            <p:ph type="sldImg"/>
          </p:nvPr>
        </p:nvSpPr>
        <p:spPr>
          <a:xfrm>
            <a:off x="1265238" y="690563"/>
            <a:ext cx="4483100" cy="3463925"/>
          </a:xfrm>
          <a:ln/>
        </p:spPr>
      </p:sp>
      <p:sp>
        <p:nvSpPr>
          <p:cNvPr id="1969155" name="Rectangle 3"/>
          <p:cNvSpPr>
            <a:spLocks noGrp="1" noChangeArrowheads="1"/>
          </p:cNvSpPr>
          <p:nvPr>
            <p:ph type="body" idx="1"/>
          </p:nvPr>
        </p:nvSpPr>
        <p:spPr>
          <a:xfrm>
            <a:off x="933099" y="4387767"/>
            <a:ext cx="5144205" cy="4157496"/>
          </a:xfrm>
        </p:spPr>
        <p:txBody>
          <a:bodyPr/>
          <a:lstStyle/>
          <a:p>
            <a:r>
              <a:rPr lang="en-US" dirty="0" smtClean="0"/>
              <a:t>Global</a:t>
            </a:r>
            <a:r>
              <a:rPr lang="en-US" baseline="0" dirty="0" smtClean="0"/>
              <a:t> platforms will continue to increase in importance.</a:t>
            </a:r>
          </a:p>
          <a:p>
            <a:r>
              <a:rPr lang="en-US" baseline="0" dirty="0" smtClean="0"/>
              <a:t>This has implications for suppliers as well as OEMs, favoring Tier 1 suppliers with global supply chain / manufacturing footprints.</a:t>
            </a:r>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done a</a:t>
            </a:r>
            <a:r>
              <a:rPr lang="en-US" baseline="0" dirty="0" smtClean="0"/>
              <a:t> lot of work of this type globally and in China, for auto mfg and for other industries.  (In 2008 we had discussions of this sort with another China auto OEM facing the same issues.)</a:t>
            </a:r>
          </a:p>
          <a:p>
            <a:r>
              <a:rPr lang="en-US" baseline="0" dirty="0" smtClean="0"/>
              <a:t>In our experience we have seen 8 keys to success for successfully managing a complex supplier network…</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90</a:t>
            </a:fld>
            <a:endParaRPr lang="en-GB"/>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 level process picture…</a:t>
            </a:r>
          </a:p>
          <a:p>
            <a:endParaRPr lang="en-US" dirty="0" smtClean="0"/>
          </a:p>
          <a:p>
            <a:r>
              <a:rPr lang="en-US" dirty="0" smtClean="0">
                <a:solidFill>
                  <a:srgbClr val="C00000"/>
                </a:solidFill>
              </a:rPr>
              <a:t>(add chevron on supplier portfolio update)</a:t>
            </a:r>
            <a:endParaRPr lang="en-US" dirty="0">
              <a:solidFill>
                <a:srgbClr val="C00000"/>
              </a:solidFill>
            </a:endParaRPr>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91</a:t>
            </a:fld>
            <a:endParaRPr lang="en-GB"/>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92</a:t>
            </a:fld>
            <a:endParaRPr lang="en-GB"/>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Spectrum</a:t>
            </a:r>
            <a:r>
              <a:rPr lang="en-US" baseline="0" dirty="0" smtClean="0"/>
              <a:t> of possible relationships.</a:t>
            </a:r>
          </a:p>
          <a:p>
            <a:r>
              <a:rPr lang="en-US" baseline="0" dirty="0" smtClean="0"/>
              <a:t>Far right:  </a:t>
            </a:r>
            <a:r>
              <a:rPr lang="en-US" baseline="0" dirty="0" smtClean="0"/>
              <a:t>Automobile Manufacturer #5 </a:t>
            </a:r>
            <a:r>
              <a:rPr lang="en-US" baseline="0" dirty="0" smtClean="0"/>
              <a:t>in the early 20</a:t>
            </a:r>
            <a:r>
              <a:rPr lang="en-US" baseline="30000" dirty="0" smtClean="0"/>
              <a:t>th</a:t>
            </a:r>
            <a:r>
              <a:rPr lang="en-US" baseline="0" dirty="0" smtClean="0"/>
              <a:t> century, some Russian companies in 50’s and 60’s.  This is a vanishing model.</a:t>
            </a:r>
          </a:p>
          <a:p>
            <a:r>
              <a:rPr lang="en-US" baseline="0" dirty="0" smtClean="0"/>
              <a:t>Today </a:t>
            </a:r>
            <a:r>
              <a:rPr lang="en-US" baseline="0" dirty="0" smtClean="0"/>
              <a:t>Automobile Manufacturer #6 </a:t>
            </a:r>
            <a:r>
              <a:rPr lang="en-US" baseline="0" dirty="0" smtClean="0"/>
              <a:t>is probably furthest right in terms of outright equity relationships with their suppliers.</a:t>
            </a:r>
          </a:p>
          <a:p>
            <a:r>
              <a:rPr lang="en-US" baseline="0" dirty="0" smtClean="0"/>
              <a:t>Far left – purely transactional, cost-based relationship.  Also vanishing.</a:t>
            </a:r>
          </a:p>
          <a:p>
            <a:r>
              <a:rPr lang="en-US" baseline="0" dirty="0" smtClean="0"/>
              <a:t>Trend is toward the middle.</a:t>
            </a:r>
          </a:p>
          <a:p>
            <a:r>
              <a:rPr lang="en-US" baseline="0" dirty="0" smtClean="0"/>
              <a:t>OEM’s use a mix, different models for different product categories and geo markets.</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93</a:t>
            </a:fld>
            <a:endParaRPr lang="en-GB"/>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a:t>
            </a:r>
            <a:r>
              <a:rPr lang="en-US" baseline="0" dirty="0" smtClean="0"/>
              <a:t> a balanced scorecard for suppliers.</a:t>
            </a:r>
          </a:p>
          <a:p>
            <a:r>
              <a:rPr lang="en-US" baseline="0" dirty="0" smtClean="0"/>
              <a:t>The scorecard will be different for different product families and for different supplier categories (Level 1, Level 2, etc.).</a:t>
            </a:r>
          </a:p>
          <a:p>
            <a:r>
              <a:rPr lang="en-US" baseline="0" dirty="0" smtClean="0"/>
              <a:t>Important point: share the definition with suppliers, let them comment, be sure they understand.</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94</a:t>
            </a:fld>
            <a:endParaRPr lang="en-GB"/>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 your own internal procurement organization. </a:t>
            </a:r>
          </a:p>
          <a:p>
            <a:r>
              <a:rPr lang="en-US" dirty="0" smtClean="0"/>
              <a:t>Build in capabilities to</a:t>
            </a:r>
            <a:r>
              <a:rPr lang="en-US" baseline="0" dirty="0" smtClean="0"/>
              <a:t> develop suppliers.</a:t>
            </a:r>
          </a:p>
          <a:p>
            <a:r>
              <a:rPr lang="en-US" baseline="0" dirty="0" smtClean="0"/>
              <a:t>Important point: appropriate relationships with other functions in your business.  For example, if you are going to help Level 1 suppliers improve their internal manufacturing processes or IT systems, procurement must have the right relationships (and clout) with your manufacturing and IT departments to be able to draw on the right resources.</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95</a:t>
            </a:fld>
            <a:endParaRPr lang="en-GB"/>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522C9AF-2628-4CB4-8B7A-3D3181FA8FDB}" type="slidenum">
              <a:rPr lang="en-US" smtClean="0"/>
              <a:pPr/>
              <a:t>96</a:t>
            </a:fld>
            <a:endParaRPr lang="en-US" smtClean="0"/>
          </a:p>
        </p:txBody>
      </p:sp>
      <p:sp>
        <p:nvSpPr>
          <p:cNvPr id="49154" name="Rectangle 2"/>
          <p:cNvSpPr>
            <a:spLocks noGrp="1" noRot="1" noChangeAspect="1" noChangeArrowheads="1" noTextEdit="1"/>
          </p:cNvSpPr>
          <p:nvPr>
            <p:ph type="sldImg"/>
          </p:nvPr>
        </p:nvSpPr>
        <p:spPr>
          <a:xfrm>
            <a:off x="1270000" y="690563"/>
            <a:ext cx="4484688" cy="3465512"/>
          </a:xfrm>
          <a:ln/>
        </p:spPr>
      </p:sp>
      <p:sp>
        <p:nvSpPr>
          <p:cNvPr id="49155" name="Rectangle 3"/>
          <p:cNvSpPr>
            <a:spLocks noGrp="1" noChangeArrowheads="1"/>
          </p:cNvSpPr>
          <p:nvPr>
            <p:ph type="body" idx="1"/>
          </p:nvPr>
        </p:nvSpPr>
        <p:spPr>
          <a:xfrm>
            <a:off x="936344" y="4386190"/>
            <a:ext cx="5137714" cy="4159072"/>
          </a:xfrm>
          <a:noFill/>
          <a:ln/>
        </p:spPr>
        <p:txBody>
          <a:bodyPr/>
          <a:lstStyle/>
          <a:p>
            <a:pPr eaLnBrk="1" hangingPunct="1"/>
            <a:r>
              <a:rPr lang="en-US" dirty="0" smtClean="0"/>
              <a:t>One question is the degree of centralization of your procurement organization.  (explain dimensions at upper right)</a:t>
            </a:r>
          </a:p>
          <a:p>
            <a:pPr eaLnBrk="1" hangingPunct="1"/>
            <a:r>
              <a:rPr lang="en-US" dirty="0" smtClean="0"/>
              <a:t>Pros and cons for different models.</a:t>
            </a:r>
          </a:p>
          <a:p>
            <a:pPr eaLnBrk="1" hangingPunct="1"/>
            <a:r>
              <a:rPr lang="en-US" dirty="0" smtClean="0"/>
              <a:t>With other China OEMs we have seen procurement too decentralized, at the factory level.</a:t>
            </a:r>
          </a:p>
          <a:p>
            <a:pPr eaLnBrk="1" hangingPunct="1"/>
            <a:r>
              <a:rPr lang="en-US" dirty="0" smtClean="0"/>
              <a:t>As China OEMs globalize,</a:t>
            </a:r>
            <a:r>
              <a:rPr lang="en-US" baseline="0" dirty="0" smtClean="0"/>
              <a:t> procurement will need to become more centralized and more international.</a:t>
            </a:r>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here</a:t>
            </a:r>
            <a:r>
              <a:rPr lang="en-US" baseline="0" dirty="0" smtClean="0"/>
              <a:t> – have a structured, repeatable process for managing suppliers.  It can be simple, but it should be standard, routine, repeatable.</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97</a:t>
            </a:fld>
            <a:endParaRPr lang="en-GB"/>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advanced supplier management need the appropriate performance measures and reports.  This means having</a:t>
            </a:r>
            <a:r>
              <a:rPr lang="en-US" baseline="0" dirty="0" smtClean="0"/>
              <a:t> the right IT systems, especially to manage a global network.</a:t>
            </a:r>
          </a:p>
          <a:p>
            <a:r>
              <a:rPr lang="en-US" baseline="0" dirty="0" smtClean="0"/>
              <a:t>Important point:  your strategic objectives for your supplier network and the design of your processes should drive the design / selection of IT systems.  Not the reverse!  (don’t buy an expensive IT package until you are clear on strategy, process, and organization)</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98</a:t>
            </a:fld>
            <a:endParaRPr lang="en-GB"/>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 an implementation plan, or a ‘roadmap’.</a:t>
            </a:r>
          </a:p>
          <a:p>
            <a:r>
              <a:rPr lang="en-US" dirty="0" smtClean="0"/>
              <a:t>Include</a:t>
            </a:r>
            <a:r>
              <a:rPr lang="en-US" baseline="0" dirty="0" smtClean="0"/>
              <a:t> development of processes, measures, programs, IT, procurement organization and talent (hiring and training).</a:t>
            </a:r>
          </a:p>
          <a:p>
            <a:r>
              <a:rPr lang="en-US" baseline="0" dirty="0" smtClean="0"/>
              <a:t>May take several years.</a:t>
            </a:r>
          </a:p>
          <a:p>
            <a:r>
              <a:rPr lang="en-US" baseline="0" dirty="0" smtClean="0"/>
              <a:t>Important points: be sure there is clear accountability for major milestones.  Be sure other functions besides procurement understand this – it will impact them.</a:t>
            </a:r>
            <a:endParaRPr lang="en-US" dirty="0"/>
          </a:p>
        </p:txBody>
      </p:sp>
      <p:sp>
        <p:nvSpPr>
          <p:cNvPr id="4" name="Slide Number Placeholder 3"/>
          <p:cNvSpPr>
            <a:spLocks noGrp="1"/>
          </p:cNvSpPr>
          <p:nvPr>
            <p:ph type="sldNum" sz="quarter" idx="10"/>
          </p:nvPr>
        </p:nvSpPr>
        <p:spPr/>
        <p:txBody>
          <a:bodyPr/>
          <a:lstStyle/>
          <a:p>
            <a:pPr>
              <a:defRPr/>
            </a:pPr>
            <a:fld id="{73AA6E11-980C-45DE-9FCE-1127BA9255DC}" type="slidenum">
              <a:rPr lang="en-GB" smtClean="0"/>
              <a:pPr>
                <a:defRPr/>
              </a:pPr>
              <a:t>99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5" descr="DEL_PRI_RGB"/>
          <p:cNvPicPr>
            <a:picLocks noChangeArrowheads="1"/>
          </p:cNvPicPr>
          <p:nvPr/>
        </p:nvPicPr>
        <p:blipFill>
          <a:blip r:embed="rId2"/>
          <a:srcRect/>
          <a:stretch>
            <a:fillRect/>
          </a:stretch>
        </p:blipFill>
        <p:spPr bwMode="auto">
          <a:xfrm>
            <a:off x="315913"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447675" y="6834188"/>
            <a:ext cx="5214938" cy="344487"/>
          </a:xfrm>
        </p:spPr>
        <p:txBody>
          <a:bodyPr/>
          <a:lstStyle>
            <a:lvl1pPr marL="0" indent="0">
              <a:lnSpc>
                <a:spcPts val="2225"/>
              </a:lnSpc>
              <a:defRPr sz="1800" b="1" smtClean="0"/>
            </a:lvl1pPr>
          </a:lstStyle>
          <a:p>
            <a:r>
              <a:rPr smtClean="0"/>
              <a:t>Click to edit Master subtitle style</a:t>
            </a:r>
          </a:p>
        </p:txBody>
      </p:sp>
      <p:sp>
        <p:nvSpPr>
          <p:cNvPr id="10" name="Title 9"/>
          <p:cNvSpPr>
            <a:spLocks noGrp="1"/>
          </p:cNvSpPr>
          <p:nvPr>
            <p:ph type="title"/>
          </p:nvPr>
        </p:nvSpPr>
        <p:spPr>
          <a:xfrm>
            <a:off x="1296195" y="2439194"/>
            <a:ext cx="5486400" cy="1905000"/>
          </a:xfrm>
        </p:spPr>
        <p:txBody>
          <a:bodyPr/>
          <a:lstStyle>
            <a:lvl1pPr>
              <a:defRPr sz="2400">
                <a:latin typeface="Verdana" pitchFamily="34" charset="0"/>
                <a:ea typeface="Verdana" pitchFamily="34" charset="0"/>
                <a:cs typeface="Verdana" pitchFamily="34" charset="0"/>
              </a:defRPr>
            </a:lvl1pPr>
          </a:lstStyle>
          <a:p>
            <a:r>
              <a:rPr lang="en-US" smtClean="0"/>
              <a:t>Click to edit Master 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000" y="360000"/>
            <a:ext cx="9126000" cy="630000"/>
          </a:xfrm>
        </p:spPr>
        <p:txBody>
          <a:bodyPr/>
          <a:lstStyle/>
          <a:p>
            <a:r>
              <a:rPr lang="en-US" smtClean="0"/>
              <a:t>Click to edit Master title style</a:t>
            </a:r>
            <a:endParaRPr lang="en-GB" dirty="0"/>
          </a:p>
        </p:txBody>
      </p:sp>
      <p:sp>
        <p:nvSpPr>
          <p:cNvPr id="8" name="Content Placeholder 20"/>
          <p:cNvSpPr>
            <a:spLocks noGrp="1"/>
          </p:cNvSpPr>
          <p:nvPr>
            <p:ph sz="quarter" idx="12"/>
          </p:nvPr>
        </p:nvSpPr>
        <p:spPr bwMode="gray">
          <a:xfrm>
            <a:off x="452699" y="1371600"/>
            <a:ext cx="4399765" cy="554026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019007" rtl="0" eaLnBrk="1" fontAlgn="base" latinLnBrk="0" hangingPunct="1">
              <a:lnSpc>
                <a:spcPct val="100000"/>
              </a:lnSpc>
              <a:spcBef>
                <a:spcPts val="2400"/>
              </a:spcBef>
              <a:spcAft>
                <a:spcPct val="0"/>
              </a:spcAft>
              <a:buFont typeface="Arial" pitchFamily="34" charset="0"/>
              <a:tabLst>
                <a:tab pos="433432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1019007" rtl="0" eaLnBrk="1" fontAlgn="base" latinLnBrk="0" hangingPunct="1">
              <a:lnSpc>
                <a:spcPct val="100000"/>
              </a:lnSpc>
              <a:spcBef>
                <a:spcPts val="1200"/>
              </a:spcBef>
              <a:spcAft>
                <a:spcPts val="300"/>
              </a:spcAft>
              <a:buFont typeface="Arial" pitchFamily="34" charset="0"/>
              <a:tabLst>
                <a:tab pos="43942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1019007" rtl="0" eaLnBrk="1" fontAlgn="base" latinLnBrk="0" hangingPunct="1">
              <a:lnSpc>
                <a:spcPct val="100000"/>
              </a:lnSpc>
              <a:spcAft>
                <a:spcPct val="0"/>
              </a:spcAft>
              <a:buFont typeface="Arial" pitchFamily="34" charset="0"/>
              <a:tabLst>
                <a:tab pos="4394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1019007" rtl="0" eaLnBrk="1" fontAlgn="base" latinLnBrk="0" hangingPunct="1">
              <a:lnSpc>
                <a:spcPct val="100000"/>
              </a:lnSpc>
              <a:spcAft>
                <a:spcPct val="0"/>
              </a:spcAft>
              <a:buFont typeface="Arial" pitchFamily="34" charset="0"/>
              <a:tabLst>
                <a:tab pos="4394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1019007" rtl="0" eaLnBrk="1" fontAlgn="base" latinLnBrk="0" hangingPunct="1">
              <a:lnSpc>
                <a:spcPct val="100000"/>
              </a:lnSpc>
              <a:spcAft>
                <a:spcPct val="0"/>
              </a:spcAft>
              <a:buFont typeface="Arial" pitchFamily="34" charset="0"/>
              <a:tabLst>
                <a:tab pos="4394200" algn="r"/>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4334320"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0"/>
          <p:cNvSpPr>
            <a:spLocks noGrp="1"/>
          </p:cNvSpPr>
          <p:nvPr>
            <p:ph sz="quarter" idx="13"/>
          </p:nvPr>
        </p:nvSpPr>
        <p:spPr bwMode="gray">
          <a:xfrm>
            <a:off x="5151699" y="1371600"/>
            <a:ext cx="4399765" cy="554026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1019007" rtl="0" eaLnBrk="1" fontAlgn="base" latinLnBrk="0" hangingPunct="1">
              <a:lnSpc>
                <a:spcPct val="100000"/>
              </a:lnSpc>
              <a:spcBef>
                <a:spcPts val="2400"/>
              </a:spcBef>
              <a:spcAft>
                <a:spcPct val="0"/>
              </a:spcAft>
              <a:buFont typeface="Arial" pitchFamily="34" charset="0"/>
              <a:tabLst>
                <a:tab pos="433432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1019007" rtl="0" eaLnBrk="1" fontAlgn="base" latinLnBrk="0" hangingPunct="1">
              <a:lnSpc>
                <a:spcPct val="100000"/>
              </a:lnSpc>
              <a:spcBef>
                <a:spcPts val="1200"/>
              </a:spcBef>
              <a:spcAft>
                <a:spcPts val="300"/>
              </a:spcAft>
              <a:buFont typeface="Arial" pitchFamily="34" charset="0"/>
              <a:tabLst>
                <a:tab pos="43942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1019007" rtl="0" eaLnBrk="1" fontAlgn="base" latinLnBrk="0" hangingPunct="1">
              <a:lnSpc>
                <a:spcPct val="100000"/>
              </a:lnSpc>
              <a:spcAft>
                <a:spcPct val="0"/>
              </a:spcAft>
              <a:buFont typeface="Arial" pitchFamily="34" charset="0"/>
              <a:tabLst>
                <a:tab pos="4394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1019007" rtl="0" eaLnBrk="1" fontAlgn="base" latinLnBrk="0" hangingPunct="1">
              <a:lnSpc>
                <a:spcPct val="100000"/>
              </a:lnSpc>
              <a:spcAft>
                <a:spcPct val="0"/>
              </a:spcAft>
              <a:buFont typeface="Arial" pitchFamily="34" charset="0"/>
              <a:tabLst>
                <a:tab pos="4394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1019007" rtl="0" eaLnBrk="1" fontAlgn="base" latinLnBrk="0" hangingPunct="1">
              <a:lnSpc>
                <a:spcPct val="100000"/>
              </a:lnSpc>
              <a:spcAft>
                <a:spcPct val="0"/>
              </a:spcAft>
              <a:buFont typeface="Arial" pitchFamily="34" charset="0"/>
              <a:tabLst>
                <a:tab pos="4394200" algn="r"/>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4334320"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p:cNvSpPr>
          <p:nvPr>
            <p:ph type="sldNum" sz="quarter" idx="14"/>
          </p:nvPr>
        </p:nvSpPr>
        <p:spPr>
          <a:xfrm>
            <a:off x="4877594" y="7392194"/>
            <a:ext cx="311150" cy="163513"/>
          </a:xfrm>
        </p:spPr>
        <p:txBody>
          <a:bodyPr/>
          <a:lstStyle>
            <a:lvl1pPr algn="ctr">
              <a:defRPr/>
            </a:lvl1pPr>
          </a:lstStyle>
          <a:p>
            <a:fld id="{02012106-F1AE-4C04-8E5F-85389AF4AC0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000"/>
              </a:spcBef>
              <a:spcAft>
                <a:spcPts val="1200"/>
              </a:spcAft>
              <a:defRPr/>
            </a:lvl1pPr>
            <a:lvl2pPr>
              <a:spcBef>
                <a:spcPts val="600"/>
              </a:spcBef>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lnSpc>
                <a:spcPct val="105000"/>
              </a:lnSpc>
              <a:defRPr/>
            </a:lvl1pPr>
          </a:lstStyle>
          <a:p>
            <a:r>
              <a:rPr lang="en-US" dirty="0" smtClean="0"/>
              <a:t>Click to edit Master title style</a:t>
            </a:r>
            <a:endParaRPr lang="en-US" dirty="0"/>
          </a:p>
        </p:txBody>
      </p:sp>
      <p:sp>
        <p:nvSpPr>
          <p:cNvPr id="9" name="Slide Number Placeholder 8"/>
          <p:cNvSpPr>
            <a:spLocks noGrp="1"/>
          </p:cNvSpPr>
          <p:nvPr>
            <p:ph type="sldNum" sz="quarter" idx="10"/>
          </p:nvPr>
        </p:nvSpPr>
        <p:spPr>
          <a:xfrm>
            <a:off x="4877594" y="7392194"/>
            <a:ext cx="311150" cy="163513"/>
          </a:xfrm>
        </p:spPr>
        <p:txBody>
          <a:bodyPr/>
          <a:lstStyle>
            <a:lvl1pPr algn="ctr">
              <a:defRPr>
                <a:solidFill>
                  <a:srgbClr val="002776"/>
                </a:solidFill>
              </a:defRPr>
            </a:lvl1pPr>
          </a:lstStyle>
          <a:p>
            <a:fld id="{02012106-F1AE-4C04-8E5F-85389AF4AC0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52699" y="1371600"/>
            <a:ext cx="4399765" cy="554026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L="0" marR="0" indent="0" algn="l" defTabSz="1019007" rtl="0" eaLnBrk="1" fontAlgn="base" latinLnBrk="0" hangingPunct="1">
              <a:lnSpc>
                <a:spcPct val="100000"/>
              </a:lnSpc>
              <a:spcBef>
                <a:spcPts val="1800"/>
              </a:spcBef>
              <a:spcAft>
                <a:spcPct val="0"/>
              </a:spcAft>
              <a:buFont typeface="Arial" pitchFamily="34" charset="0"/>
              <a:tabLst>
                <a:tab pos="433432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1019007" rtl="0" eaLnBrk="1" fontAlgn="base" latinLnBrk="0" hangingPunct="1">
              <a:lnSpc>
                <a:spcPct val="100000"/>
              </a:lnSpc>
              <a:spcBef>
                <a:spcPts val="800"/>
              </a:spcBef>
              <a:spcAft>
                <a:spcPts val="300"/>
              </a:spcAft>
              <a:buFont typeface="Arial" pitchFamily="34" charset="0"/>
              <a:tabLst>
                <a:tab pos="43942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1019007" rtl="0" eaLnBrk="1" fontAlgn="base" latinLnBrk="0" hangingPunct="1">
              <a:lnSpc>
                <a:spcPct val="100000"/>
              </a:lnSpc>
              <a:spcAft>
                <a:spcPct val="0"/>
              </a:spcAft>
              <a:buFont typeface="Arial" pitchFamily="34" charset="0"/>
              <a:tabLst>
                <a:tab pos="4394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1019007" rtl="0" eaLnBrk="1" fontAlgn="base" latinLnBrk="0" hangingPunct="1">
              <a:lnSpc>
                <a:spcPct val="100000"/>
              </a:lnSpc>
              <a:spcAft>
                <a:spcPct val="0"/>
              </a:spcAft>
              <a:buFont typeface="Arial" pitchFamily="34" charset="0"/>
              <a:tabLst>
                <a:tab pos="4394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1019007" rtl="0" eaLnBrk="1" fontAlgn="base" latinLnBrk="0" hangingPunct="1">
              <a:lnSpc>
                <a:spcPct val="100000"/>
              </a:lnSpc>
              <a:spcAft>
                <a:spcPct val="0"/>
              </a:spcAft>
              <a:buFont typeface="Arial" pitchFamily="34" charset="0"/>
              <a:tabLst>
                <a:tab pos="4394200" algn="r"/>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4334320" algn="r"/>
              </a:tabLst>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449263" y="396875"/>
            <a:ext cx="9266237" cy="714375"/>
          </a:xfrm>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4877594" y="7392194"/>
            <a:ext cx="311150" cy="163513"/>
          </a:xfrm>
        </p:spPr>
        <p:txBody>
          <a:bodyPr/>
          <a:lstStyle>
            <a:lvl1pPr algn="ctr">
              <a:defRPr/>
            </a:lvl1pPr>
          </a:lstStyle>
          <a:p>
            <a:fld id="{02012106-F1AE-4C04-8E5F-85389AF4AC0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3416" y="259133"/>
            <a:ext cx="9488875" cy="863776"/>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93416" y="1230882"/>
            <a:ext cx="9488875" cy="1466621"/>
          </a:xfrm>
        </p:spPr>
        <p:txBody>
          <a:bodyPr/>
          <a:lstStyle/>
          <a:p>
            <a:pPr lvl="0"/>
            <a:endParaRPr lang="en-US" noProof="0" dirty="0" smtClean="0"/>
          </a:p>
        </p:txBody>
      </p:sp>
      <p:sp>
        <p:nvSpPr>
          <p:cNvPr id="4" name="Slide Number Placeholder 3"/>
          <p:cNvSpPr>
            <a:spLocks noGrp="1"/>
          </p:cNvSpPr>
          <p:nvPr>
            <p:ph type="sldNum" sz="quarter" idx="10"/>
          </p:nvPr>
        </p:nvSpPr>
        <p:spPr>
          <a:xfrm>
            <a:off x="4877594" y="7392194"/>
            <a:ext cx="311150" cy="163513"/>
          </a:xfrm>
        </p:spPr>
        <p:txBody>
          <a:bodyPr/>
          <a:lstStyle>
            <a:lvl1pPr algn="ctr">
              <a:defRPr>
                <a:solidFill>
                  <a:srgbClr val="002776"/>
                </a:solidFill>
              </a:defRPr>
            </a:lvl1pPr>
          </a:lstStyle>
          <a:p>
            <a:fld id="{02012106-F1AE-4C04-8E5F-85389AF4AC0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4953794" y="7392194"/>
            <a:ext cx="311150" cy="163513"/>
          </a:xfrm>
        </p:spPr>
        <p:txBody>
          <a:bodyPr/>
          <a:lstStyle>
            <a:lvl1pPr algn="ctr">
              <a:defRPr/>
            </a:lvl1pPr>
          </a:lstStyle>
          <a:p>
            <a:fld id="{02012106-F1AE-4C04-8E5F-85389AF4AC0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57300" y="3027363"/>
            <a:ext cx="6724650" cy="1279525"/>
          </a:xfrm>
        </p:spPr>
        <p:txBody>
          <a:bodyPr/>
          <a:lstStyle>
            <a:lvl1pPr>
              <a:lnSpc>
                <a:spcPts val="5200"/>
              </a:lnSpc>
              <a:defRPr sz="5200" b="0">
                <a:solidFill>
                  <a:schemeClr val="bg2"/>
                </a:solidFill>
                <a:latin typeface="Times New Roman" pitchFamily="18" charset="0"/>
              </a:defRPr>
            </a:lvl1pPr>
          </a:lstStyle>
          <a:p>
            <a:r>
              <a:rPr lang="en-US" smtClean="0"/>
              <a:t>Click to edit Master title style</a:t>
            </a:r>
            <a:endParaRPr lang="en-US"/>
          </a:p>
        </p:txBody>
      </p:sp>
      <p:sp>
        <p:nvSpPr>
          <p:cNvPr id="4" name="Slide Number Placeholder 9"/>
          <p:cNvSpPr>
            <a:spLocks noGrp="1"/>
          </p:cNvSpPr>
          <p:nvPr>
            <p:ph type="sldNum" sz="quarter" idx="10"/>
          </p:nvPr>
        </p:nvSpPr>
        <p:spPr>
          <a:xfrm>
            <a:off x="4877594" y="7392194"/>
            <a:ext cx="311150" cy="179387"/>
          </a:xfrm>
          <a:prstGeom prst="rect">
            <a:avLst/>
          </a:prstGeom>
        </p:spPr>
        <p:txBody>
          <a:bodyPr/>
          <a:lstStyle>
            <a:lvl1pPr algn="ctr">
              <a:lnSpc>
                <a:spcPts val="1338"/>
              </a:lnSpc>
              <a:defRPr>
                <a:solidFill>
                  <a:schemeClr val="bg2"/>
                </a:solidFill>
              </a:defRPr>
            </a:lvl1pPr>
          </a:lstStyle>
          <a:p>
            <a:fld id="{AC9E83FD-4777-4998-9149-BF626648973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4877594" y="7392194"/>
            <a:ext cx="311150" cy="163513"/>
          </a:xfrm>
        </p:spPr>
        <p:txBody>
          <a:bodyPr/>
          <a:lstStyle>
            <a:lvl1pPr algn="ctr">
              <a:defRPr/>
            </a:lvl1pPr>
          </a:lstStyle>
          <a:p>
            <a:fld id="{02012106-F1AE-4C04-8E5F-85389AF4AC0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49263" y="396875"/>
            <a:ext cx="9266237"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3315" name="Text Placeholder 2"/>
          <p:cNvSpPr>
            <a:spLocks noGrp="1"/>
          </p:cNvSpPr>
          <p:nvPr>
            <p:ph type="body" idx="1"/>
          </p:nvPr>
        </p:nvSpPr>
        <p:spPr bwMode="auto">
          <a:xfrm>
            <a:off x="446088" y="1349375"/>
            <a:ext cx="9266237" cy="5916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Slide Number Placeholder 9"/>
          <p:cNvSpPr>
            <a:spLocks noGrp="1"/>
          </p:cNvSpPr>
          <p:nvPr>
            <p:ph type="sldNum" sz="quarter" idx="4"/>
          </p:nvPr>
        </p:nvSpPr>
        <p:spPr>
          <a:xfrm>
            <a:off x="4877594" y="7468394"/>
            <a:ext cx="311150" cy="163513"/>
          </a:xfrm>
          <a:prstGeom prst="rect">
            <a:avLst/>
          </a:prstGeom>
        </p:spPr>
        <p:txBody>
          <a:bodyPr vert="horz" wrap="square" lIns="0" tIns="0" rIns="0" bIns="0" numCol="1" anchor="t" anchorCtr="0" compatLnSpc="1">
            <a:prstTxWarp prst="textNoShape">
              <a:avLst/>
            </a:prstTxWarp>
            <a:noAutofit/>
          </a:bodyPr>
          <a:lstStyle>
            <a:lvl1pPr algn="ctr">
              <a:lnSpc>
                <a:spcPts val="1200"/>
              </a:lnSpc>
              <a:defRPr sz="1000" b="1">
                <a:solidFill>
                  <a:srgbClr val="002776"/>
                </a:solidFill>
              </a:defRPr>
            </a:lvl1pPr>
          </a:lstStyle>
          <a:p>
            <a:fld id="{02012106-F1AE-4C04-8E5F-85389AF4AC05}" type="slidenum">
              <a:rPr lang="en-US" smtClean="0"/>
              <a:pPr/>
              <a:t>‹#›</a:t>
            </a:fld>
            <a:endParaRPr lang="en-US" dirty="0"/>
          </a:p>
        </p:txBody>
      </p:sp>
      <p:sp>
        <p:nvSpPr>
          <p:cNvPr id="12" name="Rectangle 11"/>
          <p:cNvSpPr>
            <a:spLocks noChangeArrowheads="1"/>
          </p:cNvSpPr>
          <p:nvPr userDrawn="1"/>
        </p:nvSpPr>
        <p:spPr bwMode="auto">
          <a:xfrm>
            <a:off x="7038975" y="7429500"/>
            <a:ext cx="2544763" cy="163513"/>
          </a:xfrm>
          <a:prstGeom prst="rect">
            <a:avLst/>
          </a:prstGeom>
          <a:noFill/>
          <a:ln w="25400" algn="ctr">
            <a:noFill/>
            <a:miter lim="800000"/>
            <a:headEnd/>
            <a:tailEnd/>
          </a:ln>
        </p:spPr>
        <p:txBody>
          <a:bodyPr lIns="0" tIns="0" rIns="0" bIns="0"/>
          <a:lstStyle/>
          <a:p>
            <a:pPr marL="0" marR="0" lvl="0" indent="0" algn="r" defTabSz="1019175" eaLnBrk="1" fontAlgn="auto" latinLnBrk="0" hangingPunct="1">
              <a:lnSpc>
                <a:spcPts val="12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2776"/>
                </a:solidFill>
                <a:effectLst/>
                <a:uLnTx/>
                <a:uFillTx/>
              </a:rPr>
              <a:t>© 2009 Deloitte </a:t>
            </a:r>
            <a:r>
              <a:rPr kumimoji="0" lang="en-US" sz="800" b="0" i="0" u="none" strike="noStrike" kern="0" cap="none" spc="0" normalizeH="0" baseline="0" noProof="0" dirty="0" err="1">
                <a:ln>
                  <a:noFill/>
                </a:ln>
                <a:solidFill>
                  <a:srgbClr val="002776"/>
                </a:solidFill>
                <a:effectLst/>
                <a:uLnTx/>
                <a:uFillTx/>
              </a:rPr>
              <a:t>Touche</a:t>
            </a:r>
            <a:r>
              <a:rPr kumimoji="0" lang="en-US" sz="800" b="0" i="0" u="none" strike="noStrike" kern="0" cap="none" spc="0" normalizeH="0" baseline="0" noProof="0" dirty="0">
                <a:ln>
                  <a:noFill/>
                </a:ln>
                <a:solidFill>
                  <a:srgbClr val="002776"/>
                </a:solidFill>
                <a:effectLst/>
                <a:uLnTx/>
                <a:uFillTx/>
              </a:rPr>
              <a:t> Tohmatsu</a:t>
            </a:r>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5" r:id="rId3"/>
    <p:sldLayoutId id="2147483921" r:id="rId4"/>
    <p:sldLayoutId id="2147483918" r:id="rId5"/>
    <p:sldLayoutId id="2147483935" r:id="rId6"/>
    <p:sldLayoutId id="2147483934" r:id="rId7"/>
    <p:sldLayoutId id="2147483936" r:id="rId8"/>
    <p:sldLayoutId id="2147483937" r:id="rId9"/>
  </p:sldLayoutIdLst>
  <p:hf hdr="0" ftr="0" dt="0"/>
  <p:txStyles>
    <p:titleStyle>
      <a:lvl1pPr algn="l" defTabSz="1019175" rtl="0" eaLnBrk="0" fontAlgn="base" hangingPunct="0">
        <a:lnSpc>
          <a:spcPct val="105000"/>
        </a:lnSpc>
        <a:spcBef>
          <a:spcPct val="0"/>
        </a:spcBef>
        <a:spcAft>
          <a:spcPct val="0"/>
        </a:spcAft>
        <a:defRPr sz="2400" b="1" kern="1200">
          <a:solidFill>
            <a:schemeClr val="tx2"/>
          </a:solidFill>
          <a:latin typeface="+mj-lt"/>
          <a:ea typeface="+mj-ea"/>
          <a:cs typeface="+mj-cs"/>
        </a:defRPr>
      </a:lvl1pPr>
      <a:lvl2pPr algn="l" defTabSz="1019175" rtl="0" eaLnBrk="0" fontAlgn="base" hangingPunct="0">
        <a:lnSpc>
          <a:spcPts val="3400"/>
        </a:lnSpc>
        <a:spcBef>
          <a:spcPct val="0"/>
        </a:spcBef>
        <a:spcAft>
          <a:spcPct val="0"/>
        </a:spcAft>
        <a:defRPr sz="2400" b="1">
          <a:solidFill>
            <a:schemeClr val="tx2"/>
          </a:solidFill>
          <a:latin typeface="Arial" charset="0"/>
        </a:defRPr>
      </a:lvl2pPr>
      <a:lvl3pPr algn="l" defTabSz="1019175" rtl="0" eaLnBrk="0" fontAlgn="base" hangingPunct="0">
        <a:lnSpc>
          <a:spcPts val="3400"/>
        </a:lnSpc>
        <a:spcBef>
          <a:spcPct val="0"/>
        </a:spcBef>
        <a:spcAft>
          <a:spcPct val="0"/>
        </a:spcAft>
        <a:defRPr sz="2400" b="1">
          <a:solidFill>
            <a:schemeClr val="tx2"/>
          </a:solidFill>
          <a:latin typeface="Arial" charset="0"/>
        </a:defRPr>
      </a:lvl3pPr>
      <a:lvl4pPr algn="l" defTabSz="1019175" rtl="0" eaLnBrk="0" fontAlgn="base" hangingPunct="0">
        <a:lnSpc>
          <a:spcPts val="3400"/>
        </a:lnSpc>
        <a:spcBef>
          <a:spcPct val="0"/>
        </a:spcBef>
        <a:spcAft>
          <a:spcPct val="0"/>
        </a:spcAft>
        <a:defRPr sz="2400" b="1">
          <a:solidFill>
            <a:schemeClr val="tx2"/>
          </a:solidFill>
          <a:latin typeface="Arial" charset="0"/>
        </a:defRPr>
      </a:lvl4pPr>
      <a:lvl5pPr algn="l" defTabSz="1019175" rtl="0" eaLnBrk="0" fontAlgn="base" hangingPunct="0">
        <a:lnSpc>
          <a:spcPts val="3400"/>
        </a:lnSpc>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accent1"/>
          </a:solidFill>
          <a:latin typeface="Arial" charset="0"/>
        </a:defRPr>
      </a:lvl6pPr>
      <a:lvl7pPr marL="914400" algn="l" rtl="0" fontAlgn="base">
        <a:spcBef>
          <a:spcPct val="0"/>
        </a:spcBef>
        <a:spcAft>
          <a:spcPct val="0"/>
        </a:spcAft>
        <a:defRPr sz="2400" b="1">
          <a:solidFill>
            <a:schemeClr val="accent1"/>
          </a:solidFill>
          <a:latin typeface="Arial" charset="0"/>
        </a:defRPr>
      </a:lvl7pPr>
      <a:lvl8pPr marL="1371600" algn="l" rtl="0" fontAlgn="base">
        <a:spcBef>
          <a:spcPct val="0"/>
        </a:spcBef>
        <a:spcAft>
          <a:spcPct val="0"/>
        </a:spcAft>
        <a:defRPr sz="2400" b="1">
          <a:solidFill>
            <a:schemeClr val="accent1"/>
          </a:solidFill>
          <a:latin typeface="Arial" charset="0"/>
        </a:defRPr>
      </a:lvl8pPr>
      <a:lvl9pPr marL="1828800" algn="l" rtl="0" fontAlgn="base">
        <a:spcBef>
          <a:spcPct val="0"/>
        </a:spcBef>
        <a:spcAft>
          <a:spcPct val="0"/>
        </a:spcAft>
        <a:defRPr sz="2400" b="1">
          <a:solidFill>
            <a:schemeClr val="accent1"/>
          </a:solidFill>
          <a:latin typeface="Arial" charset="0"/>
        </a:defRPr>
      </a:lvl9pPr>
    </p:titleStyle>
    <p:bodyStyle>
      <a:lvl1pPr marL="382588" indent="-382588" algn="l" defTabSz="1019175" rtl="0" eaLnBrk="0" fontAlgn="base" hangingPunct="0">
        <a:spcBef>
          <a:spcPct val="0"/>
        </a:spcBef>
        <a:spcAft>
          <a:spcPts val="300"/>
        </a:spcAft>
        <a:buFont typeface="Arial" charset="0"/>
        <a:defRPr lang="en-US" sz="2000" kern="1200" dirty="0">
          <a:solidFill>
            <a:schemeClr val="tx2"/>
          </a:solidFill>
          <a:latin typeface="Verdana" pitchFamily="34" charset="0"/>
          <a:ea typeface="Verdana" pitchFamily="34" charset="0"/>
          <a:cs typeface="Verdana" pitchFamily="34" charset="0"/>
        </a:defRPr>
      </a:lvl1pPr>
      <a:lvl2pPr marL="203200" indent="-203200" algn="l" defTabSz="1019175" rtl="0" eaLnBrk="0" fontAlgn="base" hangingPunct="0">
        <a:spcBef>
          <a:spcPct val="0"/>
        </a:spcBef>
        <a:spcAft>
          <a:spcPts val="300"/>
        </a:spcAft>
        <a:buFont typeface="Arial" charset="0"/>
        <a:buChar char="•"/>
        <a:defRPr lang="en-US" sz="2000" kern="1200" dirty="0">
          <a:solidFill>
            <a:schemeClr val="tx2"/>
          </a:solidFill>
          <a:latin typeface="+mn-lt"/>
          <a:ea typeface="+mj-ea"/>
          <a:cs typeface="+mj-cs"/>
        </a:defRPr>
      </a:lvl2pPr>
      <a:lvl3pPr marL="398463" indent="-195263" algn="l" defTabSz="1019175" rtl="0" eaLnBrk="0" fontAlgn="base" hangingPunct="0">
        <a:spcBef>
          <a:spcPct val="0"/>
        </a:spcBef>
        <a:spcAft>
          <a:spcPts val="300"/>
        </a:spcAft>
        <a:buFont typeface="Arial" charset="0"/>
        <a:buChar char="‒"/>
        <a:defRPr lang="en-US" sz="1800" kern="1200" dirty="0">
          <a:solidFill>
            <a:schemeClr val="tx2"/>
          </a:solidFill>
          <a:latin typeface="+mn-lt"/>
          <a:ea typeface="+mj-ea"/>
          <a:cs typeface="+mj-cs"/>
        </a:defRPr>
      </a:lvl3pPr>
      <a:lvl4pPr marL="601663" indent="-203200" algn="l" defTabSz="1019175" rtl="0" eaLnBrk="0" fontAlgn="base" hangingPunct="0">
        <a:spcBef>
          <a:spcPct val="0"/>
        </a:spcBef>
        <a:spcAft>
          <a:spcPts val="600"/>
        </a:spcAft>
        <a:buFont typeface="Arial" charset="0"/>
        <a:buChar char="•"/>
        <a:defRPr lang="en-US" sz="1600" kern="1200" dirty="0">
          <a:solidFill>
            <a:schemeClr val="tx2"/>
          </a:solidFill>
          <a:latin typeface="+mn-lt"/>
          <a:ea typeface="+mj-ea"/>
          <a:cs typeface="+mj-cs"/>
        </a:defRPr>
      </a:lvl4pPr>
      <a:lvl5pPr marL="793750" indent="-192088" algn="l" defTabSz="1019175" rtl="0" eaLnBrk="0" fontAlgn="base" hangingPunct="0">
        <a:spcBef>
          <a:spcPct val="0"/>
        </a:spcBef>
        <a:spcAft>
          <a:spcPts val="600"/>
        </a:spcAft>
        <a:buFont typeface="Arial" charset="0"/>
        <a:buChar char="‒"/>
        <a:defRPr lang="en-GB" sz="1400" kern="1200" dirty="0">
          <a:solidFill>
            <a:schemeClr val="tx2"/>
          </a:solidFill>
          <a:latin typeface="+mn-lt"/>
          <a:ea typeface="+mj-ea"/>
          <a:cs typeface="+mj-cs"/>
        </a:defRPr>
      </a:lvl5pPr>
      <a:lvl6pPr marL="895350" indent="-182563" algn="l" defTabSz="914400" rtl="0" eaLnBrk="1" latinLnBrk="0" hangingPunct="1">
        <a:spcBef>
          <a:spcPts val="0"/>
        </a:spcBef>
        <a:spcAft>
          <a:spcPts val="300"/>
        </a:spcAft>
        <a:buFont typeface="Arial" pitchFamily="34" charset="0"/>
        <a:buChar char="•"/>
        <a:defRPr sz="1600" kern="1200" baseline="0">
          <a:solidFill>
            <a:schemeClr val="accent1"/>
          </a:solidFill>
          <a:latin typeface="+mn-lt"/>
          <a:ea typeface="+mn-ea"/>
          <a:cs typeface="+mn-cs"/>
        </a:defRPr>
      </a:lvl6pPr>
      <a:lvl7pPr marL="1079500" indent="-184150"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7pPr>
      <a:lvl8pPr marL="1252538" indent="-173038"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8pPr>
      <a:lvl9pPr marL="1435100" indent="-182563"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image" Target="../media/image41.wmf"/><Relationship Id="rId5" Type="http://schemas.openxmlformats.org/officeDocument/2006/relationships/oleObject" Target="../embeddings/oleObject7.bin"/><Relationship Id="rId4" Type="http://schemas.openxmlformats.org/officeDocument/2006/relationships/image" Target="../media/image40.wmf"/></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06.xml"/><Relationship Id="rId1" Type="http://schemas.openxmlformats.org/officeDocument/2006/relationships/slideLayout" Target="../slideLayouts/slideLayout3.xml"/><Relationship Id="rId4" Type="http://schemas.openxmlformats.org/officeDocument/2006/relationships/image" Target="../media/image43.wm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wmf"/><Relationship Id="rId12" Type="http://schemas.openxmlformats.org/officeDocument/2006/relationships/image" Target="../media/image55.png"/><Relationship Id="rId2" Type="http://schemas.openxmlformats.org/officeDocument/2006/relationships/notesSlide" Target="../notesSlides/notesSlide116.xml"/><Relationship Id="rId1" Type="http://schemas.openxmlformats.org/officeDocument/2006/relationships/slideLayout" Target="../slideLayouts/slideLayout3.xml"/><Relationship Id="rId6" Type="http://schemas.openxmlformats.org/officeDocument/2006/relationships/image" Target="../media/image49.wmf"/><Relationship Id="rId11" Type="http://schemas.openxmlformats.org/officeDocument/2006/relationships/image" Target="../media/image54.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9.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1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0.xml"/><Relationship Id="rId1" Type="http://schemas.openxmlformats.org/officeDocument/2006/relationships/slideLayout" Target="../slideLayouts/slideLayout3.xml"/><Relationship Id="rId4" Type="http://schemas.openxmlformats.org/officeDocument/2006/relationships/image" Target="../media/image58.jpeg"/></Relationships>
</file>

<file path=ppt/slides/_rels/slide1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1.xml"/><Relationship Id="rId1" Type="http://schemas.openxmlformats.org/officeDocument/2006/relationships/slideLayout" Target="../slideLayouts/slideLayout3.xml"/><Relationship Id="rId4" Type="http://schemas.openxmlformats.org/officeDocument/2006/relationships/image" Target="../media/image59.jpeg"/></Relationships>
</file>

<file path=ppt/slides/_rels/slide1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2.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png"/><Relationship Id="rId9" Type="http://schemas.openxmlformats.org/officeDocument/2006/relationships/image" Target="../media/image6.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hyperlink" Target="http://automobiles.honda.com/" TargetMode="External"/><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gif"/></Relationships>
</file>

<file path=ppt/slides/_rels/slide3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35.xml"/><Relationship Id="rId7" Type="http://schemas.openxmlformats.org/officeDocument/2006/relationships/image" Target="../media/image19.wmf"/><Relationship Id="rId12" Type="http://schemas.openxmlformats.org/officeDocument/2006/relationships/image" Target="../media/image23.jpe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2.png"/><Relationship Id="rId11" Type="http://schemas.openxmlformats.org/officeDocument/2006/relationships/image" Target="../media/image22.jpeg"/><Relationship Id="rId5" Type="http://schemas.openxmlformats.org/officeDocument/2006/relationships/image" Target="../media/image11.wmf"/><Relationship Id="rId10" Type="http://schemas.openxmlformats.org/officeDocument/2006/relationships/hyperlink" Target="http://www.google.com/imgres?imgurl=http://www.britishv8.org/Articles/Images-V14-2/AAW-A.jpg&amp;imgrefurl=http://www.britishv8.org/Articles/Installing-a-Wiring-Kit.htm&amp;usg=__GUDXyvHurR6AOg8SLJXwTvwqqXU=&amp;h=450&amp;w=600&amp;sz=42&amp;hl=en&amp;start=17&amp;tbnid=N2LIznvc3C1ZXM:&amp;tbnh=101&amp;tbnw=135&amp;prev=/images?q=auto+wiring+picture&amp;hl=en" TargetMode="External"/><Relationship Id="rId4" Type="http://schemas.openxmlformats.org/officeDocument/2006/relationships/oleObject" Target="../embeddings/oleObject4.bin"/><Relationship Id="rId9"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8.xml"/><Relationship Id="rId1" Type="http://schemas.openxmlformats.org/officeDocument/2006/relationships/slideLayout" Target="../slideLayouts/slideLayout8.xml"/><Relationship Id="rId5" Type="http://schemas.openxmlformats.org/officeDocument/2006/relationships/image" Target="../media/image28.wmf"/><Relationship Id="rId4" Type="http://schemas.openxmlformats.org/officeDocument/2006/relationships/image" Target="../media/image27.w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71.xml"/><Relationship Id="rId7" Type="http://schemas.openxmlformats.org/officeDocument/2006/relationships/image" Target="../media/image19.wmf"/><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12.png"/><Relationship Id="rId11" Type="http://schemas.openxmlformats.org/officeDocument/2006/relationships/image" Target="../media/image23.jpeg"/><Relationship Id="rId5" Type="http://schemas.openxmlformats.org/officeDocument/2006/relationships/image" Target="../media/image11.wmf"/><Relationship Id="rId10" Type="http://schemas.openxmlformats.org/officeDocument/2006/relationships/image" Target="../media/image22.jpeg"/><Relationship Id="rId4" Type="http://schemas.openxmlformats.org/officeDocument/2006/relationships/oleObject" Target="../embeddings/oleObject6.bin"/><Relationship Id="rId9" Type="http://schemas.openxmlformats.org/officeDocument/2006/relationships/hyperlink" Target="http://www.google.com/imgres?imgurl=http://www.britishv8.org/Articles/Images-V14-2/AAW-A.jpg&amp;imgrefurl=http://www.britishv8.org/Articles/Installing-a-Wiring-Kit.htm&amp;usg=__GUDXyvHurR6AOg8SLJXwTvwqqXU=&amp;h=450&amp;w=600&amp;sz=42&amp;hl=en&amp;start=17&amp;tbnid=N2LIznvc3C1ZXM:&amp;tbnh=101&amp;tbnw=135&amp;prev=/images?q=auto+wiring+picture&amp;hl=en"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notesSlide" Target="../notesSlides/notesSlide94.xml"/><Relationship Id="rId1" Type="http://schemas.openxmlformats.org/officeDocument/2006/relationships/slideLayout" Target="../slideLayouts/slideLayout8.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9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9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July, 2009</a:t>
            </a:r>
            <a:endParaRPr lang="en-US" dirty="0"/>
          </a:p>
        </p:txBody>
      </p:sp>
      <p:sp>
        <p:nvSpPr>
          <p:cNvPr id="9218" name="Rectangle 2"/>
          <p:cNvSpPr>
            <a:spLocks noGrp="1" noChangeArrowheads="1"/>
          </p:cNvSpPr>
          <p:nvPr>
            <p:ph type="title"/>
          </p:nvPr>
        </p:nvSpPr>
        <p:spPr>
          <a:xfrm>
            <a:off x="838994" y="2439194"/>
            <a:ext cx="5943601" cy="1905000"/>
          </a:xfrm>
        </p:spPr>
        <p:txBody>
          <a:bodyPr/>
          <a:lstStyle/>
          <a:p>
            <a:r>
              <a:rPr lang="en-GB" dirty="0" smtClean="0"/>
              <a:t>Global Automotive Market</a:t>
            </a:r>
            <a:br>
              <a:rPr lang="en-GB" dirty="0" smtClean="0"/>
            </a:br>
            <a:r>
              <a:rPr lang="en-GB" dirty="0" smtClean="0"/>
              <a:t>Growth Opportunity &amp; Strategy </a:t>
            </a:r>
            <a:br>
              <a:rPr lang="en-GB" dirty="0" smtClean="0"/>
            </a:br>
            <a:r>
              <a:rPr lang="en-GB" dirty="0" smtClean="0"/>
              <a:t/>
            </a:r>
            <a:br>
              <a:rPr lang="en-GB" dirty="0" smtClean="0"/>
            </a:br>
            <a:r>
              <a:rPr lang="en-GB" dirty="0" smtClean="0"/>
              <a:t>Discussion With China OEMs</a:t>
            </a:r>
          </a:p>
        </p:txBody>
      </p:sp>
      <p:pic>
        <p:nvPicPr>
          <p:cNvPr id="6" name="Picture 5" descr="GettyImages_skd188846sdc.jpg"/>
          <p:cNvPicPr>
            <a:picLocks noChangeAspect="1"/>
          </p:cNvPicPr>
          <p:nvPr/>
        </p:nvPicPr>
        <p:blipFill>
          <a:blip r:embed="rId3" cstate="email"/>
          <a:srcRect/>
          <a:stretch>
            <a:fillRect/>
          </a:stretch>
        </p:blipFill>
        <p:spPr>
          <a:xfrm>
            <a:off x="6629400" y="1959103"/>
            <a:ext cx="3429794" cy="415655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36"/>
          <p:cNvSpPr>
            <a:spLocks noGrp="1"/>
          </p:cNvSpPr>
          <p:nvPr>
            <p:ph idx="1"/>
          </p:nvPr>
        </p:nvSpPr>
        <p:spPr>
          <a:xfrm>
            <a:off x="411957" y="1067594"/>
            <a:ext cx="9266237" cy="1066800"/>
          </a:xfrm>
        </p:spPr>
        <p:txBody>
          <a:bodyPr/>
          <a:lstStyle/>
          <a:p>
            <a:r>
              <a:rPr lang="en-US" dirty="0" smtClean="0"/>
              <a:t>As the global auto market recovers, production is expected to shift from Japan, Korea, and Europe to the Americas and South Asia to align with regional demand; China growth remains strong</a:t>
            </a:r>
          </a:p>
          <a:p>
            <a:endParaRPr lang="en-US" dirty="0"/>
          </a:p>
        </p:txBody>
      </p:sp>
      <p:sp>
        <p:nvSpPr>
          <p:cNvPr id="2" name="Title 1"/>
          <p:cNvSpPr>
            <a:spLocks noGrp="1"/>
          </p:cNvSpPr>
          <p:nvPr>
            <p:ph type="title"/>
          </p:nvPr>
        </p:nvSpPr>
        <p:spPr/>
        <p:txBody>
          <a:bodyPr/>
          <a:lstStyle/>
          <a:p>
            <a:r>
              <a:rPr lang="en-US" smtClean="0"/>
              <a:t>Our view of the future industry (cont.)</a:t>
            </a:r>
            <a:endParaRPr lang="en-US" dirty="0" smtClean="0"/>
          </a:p>
        </p:txBody>
      </p:sp>
      <p:graphicFrame>
        <p:nvGraphicFramePr>
          <p:cNvPr id="41" name="Content Placeholder 12"/>
          <p:cNvGraphicFramePr>
            <a:graphicFrameLocks/>
          </p:cNvGraphicFramePr>
          <p:nvPr/>
        </p:nvGraphicFramePr>
        <p:xfrm>
          <a:off x="343731" y="2164907"/>
          <a:ext cx="6127587" cy="50908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8" name="Chart 57"/>
          <p:cNvGraphicFramePr/>
          <p:nvPr/>
        </p:nvGraphicFramePr>
        <p:xfrm>
          <a:off x="5893431" y="2079156"/>
          <a:ext cx="3502624" cy="24111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9" name="Chart 58"/>
          <p:cNvGraphicFramePr/>
          <p:nvPr/>
        </p:nvGraphicFramePr>
        <p:xfrm>
          <a:off x="5919212" y="4895566"/>
          <a:ext cx="3514730" cy="223652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68"/>
          <p:cNvGrpSpPr/>
          <p:nvPr/>
        </p:nvGrpSpPr>
        <p:grpSpPr>
          <a:xfrm>
            <a:off x="457200" y="2362994"/>
            <a:ext cx="4065406" cy="4967595"/>
            <a:chOff x="457200" y="2362994"/>
            <a:chExt cx="4065406" cy="4967595"/>
          </a:xfrm>
        </p:grpSpPr>
        <p:sp>
          <p:nvSpPr>
            <p:cNvPr id="42" name="TextBox 41"/>
            <p:cNvSpPr txBox="1"/>
            <p:nvPr/>
          </p:nvSpPr>
          <p:spPr>
            <a:xfrm>
              <a:off x="1219994" y="2362994"/>
              <a:ext cx="2709075" cy="369332"/>
            </a:xfrm>
            <a:prstGeom prst="rect">
              <a:avLst/>
            </a:prstGeom>
            <a:solidFill>
              <a:schemeClr val="bg1"/>
            </a:solidFill>
          </p:spPr>
          <p:txBody>
            <a:bodyPr wrap="none" lIns="0" tIns="0" rIns="0" bIns="0" rtlCol="0">
              <a:spAutoFit/>
            </a:bodyPr>
            <a:lstStyle/>
            <a:p>
              <a:pPr algn="ctr"/>
              <a:r>
                <a:rPr lang="en-US" sz="1200" b="1" dirty="0" smtClean="0">
                  <a:solidFill>
                    <a:srgbClr val="002776"/>
                  </a:solidFill>
                </a:rPr>
                <a:t>Light Vehicle Production Forecast</a:t>
              </a:r>
            </a:p>
            <a:p>
              <a:pPr algn="ctr"/>
              <a:r>
                <a:rPr lang="en-US" sz="1200" b="1" dirty="0" smtClean="0">
                  <a:solidFill>
                    <a:srgbClr val="002776"/>
                  </a:solidFill>
                </a:rPr>
                <a:t>Millions of Units/Share of Production</a:t>
              </a:r>
              <a:endParaRPr lang="en-US" sz="1200" b="1" dirty="0">
                <a:solidFill>
                  <a:srgbClr val="002776"/>
                </a:solidFill>
              </a:endParaRPr>
            </a:p>
          </p:txBody>
        </p:sp>
        <p:sp>
          <p:nvSpPr>
            <p:cNvPr id="43" name="TextBox 42"/>
            <p:cNvSpPr txBox="1"/>
            <p:nvPr/>
          </p:nvSpPr>
          <p:spPr>
            <a:xfrm>
              <a:off x="457200" y="7161312"/>
              <a:ext cx="2289088" cy="169277"/>
            </a:xfrm>
            <a:prstGeom prst="rect">
              <a:avLst/>
            </a:prstGeom>
            <a:noFill/>
          </p:spPr>
          <p:txBody>
            <a:bodyPr wrap="none" lIns="0" tIns="0" rIns="0" bIns="0" rtlCol="0">
              <a:spAutoFit/>
            </a:bodyPr>
            <a:lstStyle/>
            <a:p>
              <a:r>
                <a:rPr lang="en-US" sz="1100" dirty="0" smtClean="0">
                  <a:solidFill>
                    <a:srgbClr val="002776"/>
                  </a:solidFill>
                  <a:latin typeface="Arial" pitchFamily="34" charset="0"/>
                  <a:cs typeface="Arial" pitchFamily="34" charset="0"/>
                </a:rPr>
                <a:t>Source: CSM Worldwide, April 2009</a:t>
              </a:r>
              <a:endParaRPr lang="en-US" sz="1100" dirty="0">
                <a:solidFill>
                  <a:srgbClr val="002776"/>
                </a:solidFill>
                <a:latin typeface="Arial" pitchFamily="34" charset="0"/>
                <a:cs typeface="Arial" pitchFamily="34" charset="0"/>
              </a:endParaRPr>
            </a:p>
          </p:txBody>
        </p:sp>
        <p:sp>
          <p:nvSpPr>
            <p:cNvPr id="44" name="TextBox 43"/>
            <p:cNvSpPr txBox="1"/>
            <p:nvPr/>
          </p:nvSpPr>
          <p:spPr>
            <a:xfrm>
              <a:off x="1384854" y="5983017"/>
              <a:ext cx="534622"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30.7%</a:t>
              </a:r>
              <a:endParaRPr lang="en-US" sz="1300" b="1" dirty="0">
                <a:solidFill>
                  <a:srgbClr val="002776"/>
                </a:solidFill>
              </a:endParaRPr>
            </a:p>
          </p:txBody>
        </p:sp>
        <p:sp>
          <p:nvSpPr>
            <p:cNvPr id="45" name="TextBox 44"/>
            <p:cNvSpPr txBox="1"/>
            <p:nvPr/>
          </p:nvSpPr>
          <p:spPr>
            <a:xfrm>
              <a:off x="1384853" y="5289802"/>
              <a:ext cx="534622"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15.6%</a:t>
              </a:r>
              <a:endParaRPr lang="en-US" sz="1300" b="1" dirty="0">
                <a:solidFill>
                  <a:srgbClr val="002776"/>
                </a:solidFill>
              </a:endParaRPr>
            </a:p>
          </p:txBody>
        </p:sp>
        <p:sp>
          <p:nvSpPr>
            <p:cNvPr id="46" name="TextBox 45"/>
            <p:cNvSpPr txBox="1"/>
            <p:nvPr/>
          </p:nvSpPr>
          <p:spPr>
            <a:xfrm>
              <a:off x="1477828" y="5606891"/>
              <a:ext cx="441648"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3.1%</a:t>
              </a:r>
              <a:endParaRPr lang="en-US" sz="1300" b="1" dirty="0">
                <a:solidFill>
                  <a:srgbClr val="002776"/>
                </a:solidFill>
              </a:endParaRPr>
            </a:p>
          </p:txBody>
        </p:sp>
        <p:sp>
          <p:nvSpPr>
            <p:cNvPr id="47" name="TextBox 46"/>
            <p:cNvSpPr txBox="1"/>
            <p:nvPr/>
          </p:nvSpPr>
          <p:spPr>
            <a:xfrm>
              <a:off x="1384853" y="4231407"/>
              <a:ext cx="534622"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15.7%</a:t>
              </a:r>
              <a:endParaRPr lang="en-US" sz="1300" b="1" dirty="0">
                <a:solidFill>
                  <a:srgbClr val="002776"/>
                </a:solidFill>
              </a:endParaRPr>
            </a:p>
          </p:txBody>
        </p:sp>
        <p:sp>
          <p:nvSpPr>
            <p:cNvPr id="48" name="TextBox 47"/>
            <p:cNvSpPr txBox="1"/>
            <p:nvPr/>
          </p:nvSpPr>
          <p:spPr>
            <a:xfrm>
              <a:off x="1477827" y="5007712"/>
              <a:ext cx="441648"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8.3%</a:t>
              </a:r>
              <a:endParaRPr lang="en-US" sz="1300" b="1" dirty="0">
                <a:solidFill>
                  <a:srgbClr val="002776"/>
                </a:solidFill>
              </a:endParaRPr>
            </a:p>
          </p:txBody>
        </p:sp>
        <p:sp>
          <p:nvSpPr>
            <p:cNvPr id="49" name="TextBox 48"/>
            <p:cNvSpPr txBox="1"/>
            <p:nvPr/>
          </p:nvSpPr>
          <p:spPr>
            <a:xfrm>
              <a:off x="1384853" y="4686261"/>
              <a:ext cx="534622"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20.0%</a:t>
              </a:r>
              <a:endParaRPr lang="en-US" sz="1300" b="1" dirty="0">
                <a:solidFill>
                  <a:srgbClr val="002776"/>
                </a:solidFill>
              </a:endParaRPr>
            </a:p>
          </p:txBody>
        </p:sp>
        <p:sp>
          <p:nvSpPr>
            <p:cNvPr id="50" name="TextBox 49"/>
            <p:cNvSpPr txBox="1"/>
            <p:nvPr/>
          </p:nvSpPr>
          <p:spPr>
            <a:xfrm>
              <a:off x="3984457" y="5906478"/>
              <a:ext cx="534622"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27.1%</a:t>
              </a:r>
              <a:endParaRPr lang="en-US" sz="1300" b="1" dirty="0">
                <a:solidFill>
                  <a:srgbClr val="002776"/>
                </a:solidFill>
              </a:endParaRPr>
            </a:p>
          </p:txBody>
        </p:sp>
        <p:sp>
          <p:nvSpPr>
            <p:cNvPr id="51" name="TextBox 50"/>
            <p:cNvSpPr txBox="1"/>
            <p:nvPr/>
          </p:nvSpPr>
          <p:spPr>
            <a:xfrm>
              <a:off x="3984457" y="5003340"/>
              <a:ext cx="534622"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15.5%</a:t>
              </a:r>
              <a:endParaRPr lang="en-US" sz="1300" b="1" dirty="0">
                <a:solidFill>
                  <a:srgbClr val="002776"/>
                </a:solidFill>
              </a:endParaRPr>
            </a:p>
          </p:txBody>
        </p:sp>
        <p:sp>
          <p:nvSpPr>
            <p:cNvPr id="52" name="TextBox 51"/>
            <p:cNvSpPr txBox="1"/>
            <p:nvPr/>
          </p:nvSpPr>
          <p:spPr>
            <a:xfrm>
              <a:off x="3984457" y="4533184"/>
              <a:ext cx="534622"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10.6%</a:t>
              </a:r>
              <a:endParaRPr lang="en-US" sz="1300" b="1" dirty="0">
                <a:solidFill>
                  <a:srgbClr val="002776"/>
                </a:solidFill>
              </a:endParaRPr>
            </a:p>
          </p:txBody>
        </p:sp>
        <p:sp>
          <p:nvSpPr>
            <p:cNvPr id="53" name="TextBox 52"/>
            <p:cNvSpPr txBox="1"/>
            <p:nvPr/>
          </p:nvSpPr>
          <p:spPr>
            <a:xfrm>
              <a:off x="3984457" y="4023664"/>
              <a:ext cx="534622"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17.9%</a:t>
              </a:r>
              <a:endParaRPr lang="en-US" sz="1300" b="1" dirty="0">
                <a:solidFill>
                  <a:srgbClr val="002776"/>
                </a:solidFill>
              </a:endParaRPr>
            </a:p>
          </p:txBody>
        </p:sp>
        <p:sp>
          <p:nvSpPr>
            <p:cNvPr id="54" name="TextBox 53"/>
            <p:cNvSpPr txBox="1"/>
            <p:nvPr/>
          </p:nvSpPr>
          <p:spPr>
            <a:xfrm>
              <a:off x="3984457" y="3343577"/>
              <a:ext cx="534622"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18.8%</a:t>
              </a:r>
              <a:endParaRPr lang="en-US" sz="1300" b="1" dirty="0">
                <a:solidFill>
                  <a:srgbClr val="002776"/>
                </a:solidFill>
              </a:endParaRPr>
            </a:p>
          </p:txBody>
        </p:sp>
        <p:sp>
          <p:nvSpPr>
            <p:cNvPr id="55" name="TextBox 54"/>
            <p:cNvSpPr txBox="1"/>
            <p:nvPr/>
          </p:nvSpPr>
          <p:spPr>
            <a:xfrm>
              <a:off x="1477828" y="3901200"/>
              <a:ext cx="441648"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6.6%</a:t>
              </a:r>
              <a:endParaRPr lang="en-US" sz="1300" b="1" dirty="0">
                <a:solidFill>
                  <a:srgbClr val="002776"/>
                </a:solidFill>
              </a:endParaRPr>
            </a:p>
          </p:txBody>
        </p:sp>
        <p:sp>
          <p:nvSpPr>
            <p:cNvPr id="56" name="TextBox 55"/>
            <p:cNvSpPr txBox="1"/>
            <p:nvPr/>
          </p:nvSpPr>
          <p:spPr>
            <a:xfrm>
              <a:off x="4021735" y="5346663"/>
              <a:ext cx="488136"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 3.0%</a:t>
              </a:r>
              <a:endParaRPr lang="en-US" sz="1300" b="1" dirty="0">
                <a:solidFill>
                  <a:srgbClr val="002776"/>
                </a:solidFill>
              </a:endParaRPr>
            </a:p>
          </p:txBody>
        </p:sp>
        <p:sp>
          <p:nvSpPr>
            <p:cNvPr id="57" name="TextBox 56"/>
            <p:cNvSpPr txBox="1"/>
            <p:nvPr/>
          </p:nvSpPr>
          <p:spPr>
            <a:xfrm>
              <a:off x="4034470" y="2925902"/>
              <a:ext cx="488136" cy="261792"/>
            </a:xfrm>
            <a:prstGeom prst="rect">
              <a:avLst/>
            </a:prstGeom>
            <a:solidFill>
              <a:srgbClr val="72C7E7"/>
            </a:solidFill>
            <a:ln>
              <a:solidFill>
                <a:srgbClr val="FFFFFF"/>
              </a:solidFill>
            </a:ln>
          </p:spPr>
          <p:txBody>
            <a:bodyPr wrap="none" lIns="30570" tIns="30570" rIns="30570" bIns="30570" rtlCol="0">
              <a:spAutoFit/>
            </a:bodyPr>
            <a:lstStyle/>
            <a:p>
              <a:pPr algn="r"/>
              <a:r>
                <a:rPr lang="en-US" sz="1300" b="1" dirty="0" smtClean="0">
                  <a:solidFill>
                    <a:srgbClr val="002776"/>
                  </a:solidFill>
                </a:rPr>
                <a:t> 7.0%</a:t>
              </a:r>
              <a:endParaRPr lang="en-US" sz="1300" b="1" dirty="0">
                <a:solidFill>
                  <a:srgbClr val="002776"/>
                </a:solidFill>
              </a:endParaRPr>
            </a:p>
          </p:txBody>
        </p:sp>
        <p:cxnSp>
          <p:nvCxnSpPr>
            <p:cNvPr id="60" name="Straight Connector 59"/>
            <p:cNvCxnSpPr>
              <a:stCxn id="55" idx="3"/>
            </p:cNvCxnSpPr>
            <p:nvPr/>
          </p:nvCxnSpPr>
          <p:spPr bwMode="auto">
            <a:xfrm flipV="1">
              <a:off x="1919476" y="3124994"/>
              <a:ext cx="2043718" cy="907102"/>
            </a:xfrm>
            <a:prstGeom prst="line">
              <a:avLst/>
            </a:prstGeom>
            <a:solidFill>
              <a:schemeClr val="accent1"/>
            </a:solidFill>
            <a:ln w="9525" cap="flat" cmpd="sng" algn="ctr">
              <a:solidFill>
                <a:schemeClr val="bg1"/>
              </a:solidFill>
              <a:prstDash val="sysDash"/>
              <a:round/>
              <a:headEnd type="none" w="med" len="med"/>
              <a:tailEnd type="none" w="med" len="med"/>
            </a:ln>
            <a:effectLst/>
          </p:spPr>
        </p:cxnSp>
        <p:cxnSp>
          <p:nvCxnSpPr>
            <p:cNvPr id="61" name="Straight Connector 60"/>
            <p:cNvCxnSpPr>
              <a:stCxn id="47" idx="3"/>
              <a:endCxn id="54" idx="1"/>
            </p:cNvCxnSpPr>
            <p:nvPr/>
          </p:nvCxnSpPr>
          <p:spPr bwMode="auto">
            <a:xfrm flipV="1">
              <a:off x="1919475" y="3474473"/>
              <a:ext cx="2064982" cy="887830"/>
            </a:xfrm>
            <a:prstGeom prst="line">
              <a:avLst/>
            </a:prstGeom>
            <a:solidFill>
              <a:schemeClr val="accent1"/>
            </a:solidFill>
            <a:ln w="9525" cap="flat" cmpd="sng" algn="ctr">
              <a:solidFill>
                <a:schemeClr val="bg1"/>
              </a:solidFill>
              <a:prstDash val="sysDash"/>
              <a:round/>
              <a:headEnd type="none" w="med" len="med"/>
              <a:tailEnd type="none" w="med" len="med"/>
            </a:ln>
            <a:effectLst/>
          </p:spPr>
        </p:cxnSp>
        <p:cxnSp>
          <p:nvCxnSpPr>
            <p:cNvPr id="62" name="Straight Connector 61"/>
            <p:cNvCxnSpPr>
              <a:stCxn id="49" idx="3"/>
              <a:endCxn id="53" idx="1"/>
            </p:cNvCxnSpPr>
            <p:nvPr/>
          </p:nvCxnSpPr>
          <p:spPr bwMode="auto">
            <a:xfrm flipV="1">
              <a:off x="1919475" y="4154560"/>
              <a:ext cx="2064982" cy="662597"/>
            </a:xfrm>
            <a:prstGeom prst="line">
              <a:avLst/>
            </a:prstGeom>
            <a:solidFill>
              <a:schemeClr val="accent1"/>
            </a:solidFill>
            <a:ln w="9525" cap="flat" cmpd="sng" algn="ctr">
              <a:solidFill>
                <a:schemeClr val="bg1"/>
              </a:solidFill>
              <a:prstDash val="sysDash"/>
              <a:round/>
              <a:headEnd type="none" w="med" len="med"/>
              <a:tailEnd type="none" w="med" len="med"/>
            </a:ln>
            <a:effectLst/>
          </p:spPr>
        </p:cxnSp>
        <p:cxnSp>
          <p:nvCxnSpPr>
            <p:cNvPr id="63" name="Straight Connector 62"/>
            <p:cNvCxnSpPr>
              <a:stCxn id="48" idx="3"/>
              <a:endCxn id="52" idx="1"/>
            </p:cNvCxnSpPr>
            <p:nvPr/>
          </p:nvCxnSpPr>
          <p:spPr bwMode="auto">
            <a:xfrm flipV="1">
              <a:off x="1919475" y="4664080"/>
              <a:ext cx="2064982" cy="474528"/>
            </a:xfrm>
            <a:prstGeom prst="line">
              <a:avLst/>
            </a:prstGeom>
            <a:solidFill>
              <a:schemeClr val="accent1"/>
            </a:solidFill>
            <a:ln w="9525" cap="flat" cmpd="sng" algn="ctr">
              <a:solidFill>
                <a:schemeClr val="bg1"/>
              </a:solidFill>
              <a:prstDash val="sysDash"/>
              <a:round/>
              <a:headEnd type="none" w="med" len="med"/>
              <a:tailEnd type="none" w="med" len="med"/>
            </a:ln>
            <a:effectLst/>
          </p:spPr>
        </p:cxnSp>
        <p:cxnSp>
          <p:nvCxnSpPr>
            <p:cNvPr id="64" name="Straight Connector 63"/>
            <p:cNvCxnSpPr>
              <a:stCxn id="45" idx="3"/>
              <a:endCxn id="51" idx="1"/>
            </p:cNvCxnSpPr>
            <p:nvPr/>
          </p:nvCxnSpPr>
          <p:spPr bwMode="auto">
            <a:xfrm flipV="1">
              <a:off x="1919475" y="5134236"/>
              <a:ext cx="2064982" cy="286462"/>
            </a:xfrm>
            <a:prstGeom prst="line">
              <a:avLst/>
            </a:prstGeom>
            <a:solidFill>
              <a:schemeClr val="accent1"/>
            </a:solidFill>
            <a:ln w="9525" cap="flat" cmpd="sng" algn="ctr">
              <a:solidFill>
                <a:schemeClr val="bg1"/>
              </a:solidFill>
              <a:prstDash val="sysDash"/>
              <a:round/>
              <a:headEnd type="none" w="med" len="med"/>
              <a:tailEnd type="none" w="med" len="med"/>
            </a:ln>
            <a:effectLst/>
          </p:spPr>
        </p:cxnSp>
        <p:cxnSp>
          <p:nvCxnSpPr>
            <p:cNvPr id="65" name="Straight Connector 64"/>
            <p:cNvCxnSpPr>
              <a:stCxn id="46" idx="3"/>
              <a:endCxn id="56" idx="1"/>
            </p:cNvCxnSpPr>
            <p:nvPr/>
          </p:nvCxnSpPr>
          <p:spPr bwMode="auto">
            <a:xfrm flipV="1">
              <a:off x="1919476" y="5477559"/>
              <a:ext cx="2102259" cy="260228"/>
            </a:xfrm>
            <a:prstGeom prst="line">
              <a:avLst/>
            </a:prstGeom>
            <a:solidFill>
              <a:schemeClr val="accent1"/>
            </a:solidFill>
            <a:ln w="9525" cap="flat" cmpd="sng" algn="ctr">
              <a:solidFill>
                <a:schemeClr val="bg1"/>
              </a:solidFill>
              <a:prstDash val="sysDash"/>
              <a:round/>
              <a:headEnd type="none" w="med" len="med"/>
              <a:tailEnd type="none" w="med" len="med"/>
            </a:ln>
            <a:effectLst/>
          </p:spPr>
        </p:cxnSp>
        <p:cxnSp>
          <p:nvCxnSpPr>
            <p:cNvPr id="66" name="Straight Connector 65"/>
            <p:cNvCxnSpPr>
              <a:stCxn id="44" idx="3"/>
              <a:endCxn id="50" idx="1"/>
            </p:cNvCxnSpPr>
            <p:nvPr/>
          </p:nvCxnSpPr>
          <p:spPr bwMode="auto">
            <a:xfrm flipV="1">
              <a:off x="1919476" y="6037374"/>
              <a:ext cx="2064981" cy="76539"/>
            </a:xfrm>
            <a:prstGeom prst="line">
              <a:avLst/>
            </a:prstGeom>
            <a:solidFill>
              <a:schemeClr val="accent1"/>
            </a:solidFill>
            <a:ln w="9525" cap="flat" cmpd="sng" algn="ctr">
              <a:solidFill>
                <a:schemeClr val="bg1"/>
              </a:solidFill>
              <a:prstDash val="sysDash"/>
              <a:round/>
              <a:headEnd type="none" w="med" len="med"/>
              <a:tailEnd type="none" w="med" len="med"/>
            </a:ln>
            <a:effectLst/>
          </p:spPr>
        </p:cxnSp>
      </p:grpSp>
      <p:cxnSp>
        <p:nvCxnSpPr>
          <p:cNvPr id="76" name="Straight Connector 75"/>
          <p:cNvCxnSpPr/>
          <p:nvPr/>
        </p:nvCxnSpPr>
        <p:spPr>
          <a:xfrm>
            <a:off x="6249194" y="4610894"/>
            <a:ext cx="31242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Slide Number Placeholder 33"/>
          <p:cNvSpPr>
            <a:spLocks noGrp="1"/>
          </p:cNvSpPr>
          <p:nvPr>
            <p:ph type="sldNum" sz="quarter" idx="10"/>
          </p:nvPr>
        </p:nvSpPr>
        <p:spPr/>
        <p:txBody>
          <a:bodyPr/>
          <a:lstStyle/>
          <a:p>
            <a:fld id="{02012106-F1AE-4C04-8E5F-85389AF4AC05}" type="slidenum">
              <a:rPr lang="en-US" smtClean="0"/>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Categorize suppliers</a:t>
            </a:r>
            <a:endParaRPr lang="en-US" dirty="0"/>
          </a:p>
        </p:txBody>
      </p:sp>
      <p:sp>
        <p:nvSpPr>
          <p:cNvPr id="4" name="Slide Number Placeholder 3"/>
          <p:cNvSpPr>
            <a:spLocks noGrp="1"/>
          </p:cNvSpPr>
          <p:nvPr>
            <p:ph type="sldNum" sz="quarter" idx="12"/>
          </p:nvPr>
        </p:nvSpPr>
        <p:spPr/>
        <p:txBody>
          <a:bodyPr/>
          <a:lstStyle/>
          <a:p>
            <a:fld id="{02012106-F1AE-4C04-8E5F-85389AF4AC05}" type="slidenum">
              <a:rPr lang="en-US" smtClean="0"/>
              <a:pPr/>
              <a:t>100</a:t>
            </a:fld>
            <a:endParaRPr lang="en-US" dirty="0"/>
          </a:p>
        </p:txBody>
      </p:sp>
      <p:sp>
        <p:nvSpPr>
          <p:cNvPr id="44078" name="Rectangle 46"/>
          <p:cNvSpPr>
            <a:spLocks noChangeArrowheads="1"/>
          </p:cNvSpPr>
          <p:nvPr/>
        </p:nvSpPr>
        <p:spPr bwMode="auto">
          <a:xfrm>
            <a:off x="0" y="0"/>
            <a:ext cx="100599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p:cNvGrpSpPr>
            <a:grpSpLocks noChangeAspect="1"/>
          </p:cNvGrpSpPr>
          <p:nvPr/>
        </p:nvGrpSpPr>
        <p:grpSpPr bwMode="auto">
          <a:xfrm>
            <a:off x="661416" y="1585094"/>
            <a:ext cx="7502489" cy="4051344"/>
            <a:chOff x="1808" y="4982"/>
            <a:chExt cx="9000" cy="4860"/>
          </a:xfrm>
        </p:grpSpPr>
        <p:sp>
          <p:nvSpPr>
            <p:cNvPr id="44077" name="AutoShape 45"/>
            <p:cNvSpPr>
              <a:spLocks noChangeAspect="1" noChangeArrowheads="1" noTextEdit="1"/>
            </p:cNvSpPr>
            <p:nvPr/>
          </p:nvSpPr>
          <p:spPr bwMode="auto">
            <a:xfrm>
              <a:off x="1808" y="4982"/>
              <a:ext cx="9000" cy="4860"/>
            </a:xfrm>
            <a:prstGeom prst="rect">
              <a:avLst/>
            </a:prstGeom>
            <a:noFill/>
          </p:spPr>
          <p:txBody>
            <a:bodyPr vert="horz" wrap="square" lIns="91440" tIns="45720" rIns="91440" bIns="45720" numCol="1" anchor="t" anchorCtr="0" compatLnSpc="1">
              <a:prstTxWarp prst="textNoShape">
                <a:avLst/>
              </a:prstTxWarp>
            </a:bodyPr>
            <a:lstStyle/>
            <a:p>
              <a:endParaRPr lang="en-US" sz="2800"/>
            </a:p>
          </p:txBody>
        </p:sp>
        <p:sp>
          <p:nvSpPr>
            <p:cNvPr id="44076" name="AutoShape 44"/>
            <p:cNvSpPr>
              <a:spLocks noChangeArrowheads="1"/>
            </p:cNvSpPr>
            <p:nvPr/>
          </p:nvSpPr>
          <p:spPr bwMode="auto">
            <a:xfrm>
              <a:off x="6607" y="7528"/>
              <a:ext cx="895" cy="1234"/>
            </a:xfrm>
            <a:prstGeom prst="flowChartProcess">
              <a:avLst/>
            </a:prstGeom>
            <a:solidFill>
              <a:srgbClr val="FFFFFF"/>
            </a:solidFill>
            <a:ln w="9525">
              <a:solidFill>
                <a:srgbClr val="000000"/>
              </a:solid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Rank suppliers in order of total score</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75" name="AutoShape 43"/>
            <p:cNvSpPr>
              <a:spLocks noChangeArrowheads="1"/>
            </p:cNvSpPr>
            <p:nvPr/>
          </p:nvSpPr>
          <p:spPr bwMode="auto">
            <a:xfrm>
              <a:off x="7748" y="7528"/>
              <a:ext cx="894" cy="1234"/>
            </a:xfrm>
            <a:prstGeom prst="flowChartProcess">
              <a:avLst/>
            </a:prstGeom>
            <a:solidFill>
              <a:srgbClr val="FFFFFF"/>
            </a:solidFill>
            <a:ln w="9525">
              <a:solidFill>
                <a:srgbClr val="000000"/>
              </a:solid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dirty="0" smtClean="0">
                  <a:ln>
                    <a:noFill/>
                  </a:ln>
                  <a:solidFill>
                    <a:srgbClr val="000080"/>
                  </a:solidFill>
                  <a:effectLst/>
                  <a:latin typeface="Verdana" pitchFamily="34" charset="0"/>
                  <a:ea typeface="Times New Roman" pitchFamily="18" charset="0"/>
                  <a:cs typeface="Arial" pitchFamily="34" charset="0"/>
                </a:rPr>
                <a:t>Top 5 suppliers identified as Level 1 suppliers. All remaining suppliers categorised as Level 2</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74" name="AutoShape 42"/>
            <p:cNvSpPr>
              <a:spLocks noChangeShapeType="1"/>
            </p:cNvSpPr>
            <p:nvPr/>
          </p:nvSpPr>
          <p:spPr bwMode="auto">
            <a:xfrm>
              <a:off x="6362" y="8144"/>
              <a:ext cx="245"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73" name="AutoShape 41"/>
            <p:cNvSpPr>
              <a:spLocks noChangeShapeType="1"/>
            </p:cNvSpPr>
            <p:nvPr/>
          </p:nvSpPr>
          <p:spPr bwMode="auto">
            <a:xfrm>
              <a:off x="7502" y="8145"/>
              <a:ext cx="246"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72" name="AutoShape 40"/>
            <p:cNvSpPr>
              <a:spLocks noChangeArrowheads="1"/>
            </p:cNvSpPr>
            <p:nvPr/>
          </p:nvSpPr>
          <p:spPr bwMode="auto">
            <a:xfrm>
              <a:off x="3248" y="9176"/>
              <a:ext cx="4625" cy="306"/>
            </a:xfrm>
            <a:prstGeom prst="flowChartProcess">
              <a:avLst/>
            </a:prstGeom>
            <a:solidFill>
              <a:srgbClr val="FFFFFF"/>
            </a:solidFill>
            <a:ln w="9525">
              <a:solidFill>
                <a:srgbClr val="000000"/>
              </a:solid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dirty="0" smtClean="0">
                  <a:ln>
                    <a:noFill/>
                  </a:ln>
                  <a:solidFill>
                    <a:srgbClr val="000080"/>
                  </a:solidFill>
                  <a:effectLst/>
                  <a:latin typeface="Verdana" pitchFamily="34" charset="0"/>
                  <a:ea typeface="Times New Roman" pitchFamily="18" charset="0"/>
                  <a:cs typeface="Arial" pitchFamily="34" charset="0"/>
                </a:rPr>
                <a:t>Review / Refresh periodically (e.g. every 6 months) or when a trigger factor instigates a change (e.g. when spend with a supplier significantly increases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71" name="AutoShape 39"/>
            <p:cNvSpPr>
              <a:spLocks noChangeShapeType="1"/>
            </p:cNvSpPr>
            <p:nvPr/>
          </p:nvSpPr>
          <p:spPr bwMode="auto">
            <a:xfrm flipH="1">
              <a:off x="7873" y="8145"/>
              <a:ext cx="769" cy="1184"/>
            </a:xfrm>
            <a:prstGeom prst="bentConnector3">
              <a:avLst>
                <a:gd name="adj1" fmla="val -46815"/>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70" name="AutoShape 38"/>
            <p:cNvSpPr>
              <a:spLocks noChangeShapeType="1"/>
            </p:cNvSpPr>
            <p:nvPr/>
          </p:nvSpPr>
          <p:spPr bwMode="auto">
            <a:xfrm rot="10800000">
              <a:off x="2348" y="6352"/>
              <a:ext cx="900" cy="2977"/>
            </a:xfrm>
            <a:prstGeom prst="bentConnector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69" name="AutoShape 37"/>
            <p:cNvSpPr>
              <a:spLocks noChangeArrowheads="1"/>
            </p:cNvSpPr>
            <p:nvPr/>
          </p:nvSpPr>
          <p:spPr bwMode="auto">
            <a:xfrm>
              <a:off x="5467" y="7528"/>
              <a:ext cx="895" cy="1234"/>
            </a:xfrm>
            <a:prstGeom prst="flowChartProcess">
              <a:avLst/>
            </a:prstGeom>
            <a:solidFill>
              <a:srgbClr val="FFFFFF"/>
            </a:solidFill>
            <a:ln w="9525">
              <a:solidFill>
                <a:srgbClr val="000000"/>
              </a:solid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Calculate the overall supplier score based on the weighted score and the criticality to Client X's business </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68" name="AutoShape 36"/>
            <p:cNvSpPr>
              <a:spLocks noChangeShapeType="1"/>
            </p:cNvSpPr>
            <p:nvPr/>
          </p:nvSpPr>
          <p:spPr bwMode="auto">
            <a:xfrm>
              <a:off x="5215" y="8145"/>
              <a:ext cx="252"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67" name="AutoShape 35"/>
            <p:cNvSpPr>
              <a:spLocks noChangeArrowheads="1"/>
            </p:cNvSpPr>
            <p:nvPr/>
          </p:nvSpPr>
          <p:spPr bwMode="auto">
            <a:xfrm>
              <a:off x="4320" y="7528"/>
              <a:ext cx="895" cy="1234"/>
            </a:xfrm>
            <a:prstGeom prst="flowChartProcess">
              <a:avLst/>
            </a:prstGeom>
            <a:solidFill>
              <a:srgbClr val="FFFFFF"/>
            </a:solidFill>
            <a:ln w="9525">
              <a:solidFill>
                <a:srgbClr val="000000"/>
              </a:solid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Complete supplier weighting survey for each Level 1 or Level 2 supplier</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66" name="AutoShape 34"/>
            <p:cNvSpPr>
              <a:spLocks noChangeArrowheads="1"/>
            </p:cNvSpPr>
            <p:nvPr/>
          </p:nvSpPr>
          <p:spPr bwMode="auto">
            <a:xfrm>
              <a:off x="3180" y="7515"/>
              <a:ext cx="895" cy="1287"/>
            </a:xfrm>
            <a:prstGeom prst="flowChartProcess">
              <a:avLst/>
            </a:prstGeom>
            <a:solidFill>
              <a:srgbClr val="FFFFFF"/>
            </a:solidFill>
            <a:ln w="9525">
              <a:solidFill>
                <a:srgbClr val="000000"/>
              </a:solid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Review categorised suppliers to identify any missing from list (e.g. future strategic supplier)</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65" name="AutoShape 33"/>
            <p:cNvSpPr>
              <a:spLocks noChangeShapeType="1"/>
            </p:cNvSpPr>
            <p:nvPr/>
          </p:nvSpPr>
          <p:spPr bwMode="auto">
            <a:xfrm flipV="1">
              <a:off x="4075" y="8145"/>
              <a:ext cx="245" cy="14"/>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64" name="AutoShape 32"/>
            <p:cNvSpPr>
              <a:spLocks noChangeShapeType="1"/>
            </p:cNvSpPr>
            <p:nvPr/>
          </p:nvSpPr>
          <p:spPr bwMode="auto">
            <a:xfrm rot="5400000">
              <a:off x="4184" y="6407"/>
              <a:ext cx="748" cy="2755"/>
            </a:xfrm>
            <a:prstGeom prst="bentConnector4">
              <a:avLst>
                <a:gd name="adj1" fmla="val 6819"/>
                <a:gd name="adj2" fmla="val 113069"/>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63" name="AutoShape 31"/>
            <p:cNvSpPr>
              <a:spLocks noChangeArrowheads="1"/>
            </p:cNvSpPr>
            <p:nvPr/>
          </p:nvSpPr>
          <p:spPr bwMode="auto">
            <a:xfrm>
              <a:off x="1808" y="5162"/>
              <a:ext cx="1080" cy="1260"/>
            </a:xfrm>
            <a:prstGeom prst="flowChartDocument">
              <a:avLst/>
            </a:prstGeom>
            <a:solidFill>
              <a:srgbClr val="CC99FF"/>
            </a:solidFill>
            <a:ln w="9525">
              <a:solidFill>
                <a:srgbClr val="000000"/>
              </a:solid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Capture spend data from AP system: </a:t>
              </a:r>
              <a:endParaRPr kumimoji="0" lang="en-GB" sz="105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(Current suppliers October 07 to March 08 = 539)</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62" name="AutoShape 30"/>
            <p:cNvSpPr>
              <a:spLocks noChangeArrowheads="1"/>
            </p:cNvSpPr>
            <p:nvPr/>
          </p:nvSpPr>
          <p:spPr bwMode="auto">
            <a:xfrm>
              <a:off x="4930" y="5168"/>
              <a:ext cx="2028" cy="1201"/>
            </a:xfrm>
            <a:prstGeom prst="flowChartDecision">
              <a:avLst/>
            </a:prstGeom>
            <a:solidFill>
              <a:srgbClr val="FFFFFF"/>
            </a:solidFill>
            <a:ln w="9525">
              <a:solidFill>
                <a:srgbClr val="000000"/>
              </a:solidFill>
              <a:miter lim="800000"/>
              <a:headEnd/>
              <a:tailEnd/>
            </a:ln>
          </p:spPr>
          <p:txBody>
            <a:bodyPr vert="horz" wrap="square" lIns="40234" tIns="20117" rIns="40234" bIns="2011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Assess whether the supplier is a network critical supplier</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61" name="AutoShape 29"/>
            <p:cNvSpPr>
              <a:spLocks noChangeArrowheads="1"/>
            </p:cNvSpPr>
            <p:nvPr/>
          </p:nvSpPr>
          <p:spPr bwMode="auto">
            <a:xfrm>
              <a:off x="3147" y="5255"/>
              <a:ext cx="1273" cy="1073"/>
            </a:xfrm>
            <a:prstGeom prst="flowChartDecision">
              <a:avLst/>
            </a:prstGeom>
            <a:solidFill>
              <a:srgbClr val="FFFFFF"/>
            </a:solidFill>
            <a:ln w="9525">
              <a:solidFill>
                <a:srgbClr val="000000"/>
              </a:solidFill>
              <a:miter lim="800000"/>
              <a:headEnd/>
              <a:tailEnd/>
            </a:ln>
          </p:spPr>
          <p:txBody>
            <a:bodyPr vert="horz" wrap="square" lIns="40234" tIns="20117" rIns="40234" bIns="2011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Assess if spend &gt;£1m p.a.</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60" name="AutoShape 28"/>
            <p:cNvSpPr>
              <a:spLocks noChangeArrowheads="1"/>
            </p:cNvSpPr>
            <p:nvPr/>
          </p:nvSpPr>
          <p:spPr bwMode="auto">
            <a:xfrm>
              <a:off x="7208" y="5235"/>
              <a:ext cx="1800" cy="1074"/>
            </a:xfrm>
            <a:prstGeom prst="flowChartDecision">
              <a:avLst/>
            </a:prstGeom>
            <a:solidFill>
              <a:srgbClr val="FFFFFF"/>
            </a:solidFill>
            <a:ln w="9525">
              <a:solidFill>
                <a:srgbClr val="000000"/>
              </a:solidFill>
              <a:miter lim="800000"/>
              <a:headEnd/>
              <a:tailEnd/>
            </a:ln>
          </p:spPr>
          <p:txBody>
            <a:bodyPr vert="horz" wrap="square" lIns="40234" tIns="20117" rIns="40234" bIns="2011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Is the supplier a sole supplier for a category?</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59" name="AutoShape 27"/>
            <p:cNvSpPr>
              <a:spLocks noChangeShapeType="1"/>
            </p:cNvSpPr>
            <p:nvPr/>
          </p:nvSpPr>
          <p:spPr bwMode="auto">
            <a:xfrm>
              <a:off x="2888" y="5792"/>
              <a:ext cx="259"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58" name="AutoShape 26"/>
            <p:cNvSpPr>
              <a:spLocks noChangeShapeType="1"/>
            </p:cNvSpPr>
            <p:nvPr/>
          </p:nvSpPr>
          <p:spPr bwMode="auto">
            <a:xfrm flipV="1">
              <a:off x="4420" y="5769"/>
              <a:ext cx="510" cy="2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57" name="AutoShape 25"/>
            <p:cNvSpPr>
              <a:spLocks noChangeShapeType="1"/>
            </p:cNvSpPr>
            <p:nvPr/>
          </p:nvSpPr>
          <p:spPr bwMode="auto">
            <a:xfrm>
              <a:off x="6958" y="5769"/>
              <a:ext cx="250" cy="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56" name="AutoShape 24"/>
            <p:cNvSpPr>
              <a:spLocks noChangeArrowheads="1"/>
            </p:cNvSpPr>
            <p:nvPr/>
          </p:nvSpPr>
          <p:spPr bwMode="auto">
            <a:xfrm>
              <a:off x="5487" y="6782"/>
              <a:ext cx="895" cy="629"/>
            </a:xfrm>
            <a:prstGeom prst="flowChartProcess">
              <a:avLst/>
            </a:prstGeom>
            <a:solidFill>
              <a:srgbClr val="FFFFFF"/>
            </a:solidFill>
            <a:ln w="9525">
              <a:solidFill>
                <a:srgbClr val="000000"/>
              </a:solid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Supplier categorised as Level 1 or Level 2</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55" name="AutoShape 23"/>
            <p:cNvSpPr>
              <a:spLocks noChangeArrowheads="1"/>
            </p:cNvSpPr>
            <p:nvPr/>
          </p:nvSpPr>
          <p:spPr bwMode="auto">
            <a:xfrm>
              <a:off x="9548" y="5560"/>
              <a:ext cx="895" cy="424"/>
            </a:xfrm>
            <a:prstGeom prst="flowChartProcess">
              <a:avLst/>
            </a:prstGeom>
            <a:solidFill>
              <a:srgbClr val="FFFFFF"/>
            </a:solidFill>
            <a:ln w="9525">
              <a:solidFill>
                <a:srgbClr val="000000"/>
              </a:solid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Supplier categorised as Level 3</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54" name="AutoShape 22"/>
            <p:cNvSpPr>
              <a:spLocks noChangeShapeType="1"/>
            </p:cNvSpPr>
            <p:nvPr/>
          </p:nvSpPr>
          <p:spPr bwMode="auto">
            <a:xfrm>
              <a:off x="9008" y="5772"/>
              <a:ext cx="540"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53" name="AutoShape 21"/>
            <p:cNvSpPr>
              <a:spLocks noChangeShapeType="1"/>
            </p:cNvSpPr>
            <p:nvPr/>
          </p:nvSpPr>
          <p:spPr bwMode="auto">
            <a:xfrm rot="16200000" flipH="1">
              <a:off x="4251" y="5861"/>
              <a:ext cx="769" cy="1703"/>
            </a:xfrm>
            <a:prstGeom prst="bentConnector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52" name="AutoShape 20"/>
            <p:cNvSpPr>
              <a:spLocks noChangeShapeType="1"/>
            </p:cNvSpPr>
            <p:nvPr/>
          </p:nvSpPr>
          <p:spPr bwMode="auto">
            <a:xfrm rot="5400000">
              <a:off x="6851" y="5840"/>
              <a:ext cx="788" cy="1726"/>
            </a:xfrm>
            <a:prstGeom prst="bentConnector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51" name="Text Box 19"/>
            <p:cNvSpPr txBox="1">
              <a:spLocks noChangeArrowheads="1"/>
            </p:cNvSpPr>
            <p:nvPr/>
          </p:nvSpPr>
          <p:spPr bwMode="auto">
            <a:xfrm>
              <a:off x="4508" y="5522"/>
              <a:ext cx="305" cy="238"/>
            </a:xfrm>
            <a:prstGeom prst="rect">
              <a:avLst/>
            </a:prstGeom>
            <a:solidFill>
              <a:srgbClr val="FFFFFF">
                <a:alpha val="0"/>
              </a:srgbClr>
            </a:solidFill>
            <a:ln w="9525">
              <a:no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NO</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50" name="Text Box 18"/>
            <p:cNvSpPr txBox="1">
              <a:spLocks noChangeArrowheads="1"/>
            </p:cNvSpPr>
            <p:nvPr/>
          </p:nvSpPr>
          <p:spPr bwMode="auto">
            <a:xfrm>
              <a:off x="6848" y="5522"/>
              <a:ext cx="305" cy="238"/>
            </a:xfrm>
            <a:prstGeom prst="rect">
              <a:avLst/>
            </a:prstGeom>
            <a:solidFill>
              <a:srgbClr val="FFFFFF">
                <a:alpha val="0"/>
              </a:srgbClr>
            </a:solidFill>
            <a:ln w="9525">
              <a:no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NO</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49" name="Text Box 17"/>
            <p:cNvSpPr txBox="1">
              <a:spLocks noChangeArrowheads="1"/>
            </p:cNvSpPr>
            <p:nvPr/>
          </p:nvSpPr>
          <p:spPr bwMode="auto">
            <a:xfrm>
              <a:off x="9008" y="5522"/>
              <a:ext cx="305" cy="238"/>
            </a:xfrm>
            <a:prstGeom prst="rect">
              <a:avLst/>
            </a:prstGeom>
            <a:solidFill>
              <a:srgbClr val="FFFFFF">
                <a:alpha val="0"/>
              </a:srgbClr>
            </a:solidFill>
            <a:ln w="9525">
              <a:no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Verdana" pitchFamily="34" charset="0"/>
                  <a:ea typeface="Times New Roman" pitchFamily="18" charset="0"/>
                  <a:cs typeface="Arial" pitchFamily="34" charset="0"/>
                </a:rPr>
                <a:t>NO</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48" name="Text Box 16"/>
            <p:cNvSpPr txBox="1">
              <a:spLocks noChangeArrowheads="1"/>
            </p:cNvSpPr>
            <p:nvPr/>
          </p:nvSpPr>
          <p:spPr bwMode="auto">
            <a:xfrm>
              <a:off x="3472" y="6302"/>
              <a:ext cx="496" cy="300"/>
            </a:xfrm>
            <a:prstGeom prst="rect">
              <a:avLst/>
            </a:prstGeom>
            <a:solidFill>
              <a:srgbClr val="FFFFFF">
                <a:alpha val="0"/>
              </a:srgbClr>
            </a:solidFill>
            <a:ln w="9525">
              <a:no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YES</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47" name="Text Box 15"/>
            <p:cNvSpPr txBox="1">
              <a:spLocks noChangeArrowheads="1"/>
            </p:cNvSpPr>
            <p:nvPr/>
          </p:nvSpPr>
          <p:spPr bwMode="auto">
            <a:xfrm>
              <a:off x="5588" y="6302"/>
              <a:ext cx="496" cy="300"/>
            </a:xfrm>
            <a:prstGeom prst="rect">
              <a:avLst/>
            </a:prstGeom>
            <a:noFill/>
            <a:ln w="9525">
              <a:no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YES</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46" name="Text Box 14"/>
            <p:cNvSpPr txBox="1">
              <a:spLocks noChangeArrowheads="1"/>
            </p:cNvSpPr>
            <p:nvPr/>
          </p:nvSpPr>
          <p:spPr bwMode="auto">
            <a:xfrm>
              <a:off x="8108" y="6302"/>
              <a:ext cx="496" cy="300"/>
            </a:xfrm>
            <a:prstGeom prst="rect">
              <a:avLst/>
            </a:prstGeom>
            <a:solidFill>
              <a:srgbClr val="FFFFFF">
                <a:alpha val="0"/>
              </a:srgbClr>
            </a:solidFill>
            <a:ln w="9525">
              <a:noFill/>
              <a:miter lim="800000"/>
              <a:headEnd/>
              <a:tailEnd/>
            </a:ln>
          </p:spPr>
          <p:txBody>
            <a:bodyPr vert="horz" wrap="square" lIns="40234" tIns="20117" rIns="40234" bIns="2011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7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YES</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45" name="AutoShape 13"/>
            <p:cNvSpPr>
              <a:spLocks noChangeShapeType="1"/>
            </p:cNvSpPr>
            <p:nvPr/>
          </p:nvSpPr>
          <p:spPr bwMode="auto">
            <a:xfrm flipH="1">
              <a:off x="5935" y="6369"/>
              <a:ext cx="9" cy="41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800"/>
            </a:p>
          </p:txBody>
        </p:sp>
        <p:sp>
          <p:nvSpPr>
            <p:cNvPr id="44044" name="Text Box 12"/>
            <p:cNvSpPr txBox="1">
              <a:spLocks noChangeArrowheads="1"/>
            </p:cNvSpPr>
            <p:nvPr/>
          </p:nvSpPr>
          <p:spPr bwMode="auto">
            <a:xfrm>
              <a:off x="9360" y="5162"/>
              <a:ext cx="360" cy="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Verdana" pitchFamily="34" charset="0"/>
                  <a:ea typeface="Times New Roman" pitchFamily="18" charset="0"/>
                  <a:cs typeface="Arial" pitchFamily="34" charset="0"/>
                </a:rPr>
                <a:t>5</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43" name="Text Box 11"/>
            <p:cNvSpPr txBox="1">
              <a:spLocks noChangeArrowheads="1"/>
            </p:cNvSpPr>
            <p:nvPr/>
          </p:nvSpPr>
          <p:spPr bwMode="auto">
            <a:xfrm>
              <a:off x="5228" y="6422"/>
              <a:ext cx="360" cy="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Verdana" pitchFamily="34" charset="0"/>
                  <a:ea typeface="Times New Roman" pitchFamily="18" charset="0"/>
                  <a:cs typeface="Arial" pitchFamily="34" charset="0"/>
                </a:rPr>
                <a:t>6</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42" name="Text Box 10"/>
            <p:cNvSpPr txBox="1">
              <a:spLocks noChangeArrowheads="1"/>
            </p:cNvSpPr>
            <p:nvPr/>
          </p:nvSpPr>
          <p:spPr bwMode="auto">
            <a:xfrm>
              <a:off x="3428" y="8735"/>
              <a:ext cx="360" cy="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Verdana" pitchFamily="34" charset="0"/>
                  <a:ea typeface="Times New Roman" pitchFamily="18" charset="0"/>
                  <a:cs typeface="Arial" pitchFamily="34" charset="0"/>
                </a:rPr>
                <a:t>7</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41" name="Text Box 9"/>
            <p:cNvSpPr txBox="1">
              <a:spLocks noChangeArrowheads="1"/>
            </p:cNvSpPr>
            <p:nvPr/>
          </p:nvSpPr>
          <p:spPr bwMode="auto">
            <a:xfrm>
              <a:off x="4508" y="8735"/>
              <a:ext cx="360" cy="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Verdana" pitchFamily="34" charset="0"/>
                  <a:ea typeface="Times New Roman" pitchFamily="18" charset="0"/>
                  <a:cs typeface="Arial" pitchFamily="34" charset="0"/>
                </a:rPr>
                <a:t>8</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40" name="Text Box 8"/>
            <p:cNvSpPr txBox="1">
              <a:spLocks noChangeArrowheads="1"/>
            </p:cNvSpPr>
            <p:nvPr/>
          </p:nvSpPr>
          <p:spPr bwMode="auto">
            <a:xfrm>
              <a:off x="5768" y="8735"/>
              <a:ext cx="360" cy="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Verdana" pitchFamily="34" charset="0"/>
                  <a:ea typeface="Times New Roman" pitchFamily="18" charset="0"/>
                  <a:cs typeface="Arial" pitchFamily="34" charset="0"/>
                </a:rPr>
                <a:t>9</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39" name="Text Box 7"/>
            <p:cNvSpPr txBox="1">
              <a:spLocks noChangeArrowheads="1"/>
            </p:cNvSpPr>
            <p:nvPr/>
          </p:nvSpPr>
          <p:spPr bwMode="auto">
            <a:xfrm>
              <a:off x="6848" y="8735"/>
              <a:ext cx="720" cy="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Verdana" pitchFamily="34" charset="0"/>
                  <a:ea typeface="Times New Roman" pitchFamily="18" charset="0"/>
                  <a:cs typeface="Arial" pitchFamily="34" charset="0"/>
                </a:rPr>
                <a:t>10</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38" name="Text Box 6"/>
            <p:cNvSpPr txBox="1">
              <a:spLocks noChangeArrowheads="1"/>
            </p:cNvSpPr>
            <p:nvPr/>
          </p:nvSpPr>
          <p:spPr bwMode="auto">
            <a:xfrm>
              <a:off x="7928" y="8735"/>
              <a:ext cx="720" cy="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Verdana" pitchFamily="34" charset="0"/>
                  <a:ea typeface="Times New Roman" pitchFamily="18" charset="0"/>
                  <a:cs typeface="Arial" pitchFamily="34" charset="0"/>
                </a:rPr>
                <a:t>11</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37" name="Text Box 5"/>
            <p:cNvSpPr txBox="1">
              <a:spLocks noChangeArrowheads="1"/>
            </p:cNvSpPr>
            <p:nvPr/>
          </p:nvSpPr>
          <p:spPr bwMode="auto">
            <a:xfrm>
              <a:off x="3248" y="4982"/>
              <a:ext cx="360" cy="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Verdana" pitchFamily="34" charset="0"/>
                  <a:ea typeface="Times New Roman" pitchFamily="18" charset="0"/>
                  <a:cs typeface="Arial" pitchFamily="34" charset="0"/>
                </a:rPr>
                <a:t>2</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36" name="Text Box 4"/>
            <p:cNvSpPr txBox="1">
              <a:spLocks noChangeArrowheads="1"/>
            </p:cNvSpPr>
            <p:nvPr/>
          </p:nvSpPr>
          <p:spPr bwMode="auto">
            <a:xfrm>
              <a:off x="5408" y="4986"/>
              <a:ext cx="360" cy="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Verdana" pitchFamily="34" charset="0"/>
                  <a:ea typeface="Times New Roman" pitchFamily="18" charset="0"/>
                  <a:cs typeface="Arial" pitchFamily="34" charset="0"/>
                </a:rPr>
                <a:t>3</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35" name="Text Box 3"/>
            <p:cNvSpPr txBox="1">
              <a:spLocks noChangeArrowheads="1"/>
            </p:cNvSpPr>
            <p:nvPr/>
          </p:nvSpPr>
          <p:spPr bwMode="auto">
            <a:xfrm>
              <a:off x="7740" y="4986"/>
              <a:ext cx="360" cy="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Verdana" pitchFamily="34" charset="0"/>
                  <a:ea typeface="Times New Roman" pitchFamily="18" charset="0"/>
                  <a:cs typeface="Arial" pitchFamily="34" charset="0"/>
                </a:rPr>
                <a:t>4</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Text Box 2"/>
            <p:cNvSpPr txBox="1">
              <a:spLocks noChangeArrowheads="1"/>
            </p:cNvSpPr>
            <p:nvPr/>
          </p:nvSpPr>
          <p:spPr bwMode="auto">
            <a:xfrm>
              <a:off x="5776" y="9455"/>
              <a:ext cx="712" cy="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Verdana" pitchFamily="34" charset="0"/>
                  <a:ea typeface="Times New Roman" pitchFamily="18" charset="0"/>
                  <a:cs typeface="Arial" pitchFamily="34" charset="0"/>
                </a:rPr>
                <a:t>12</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grpSp>
      <p:sp>
        <p:nvSpPr>
          <p:cNvPr id="52" name="Folded Corner 51"/>
          <p:cNvSpPr/>
          <p:nvPr/>
        </p:nvSpPr>
        <p:spPr>
          <a:xfrm>
            <a:off x="7562084" y="2920196"/>
            <a:ext cx="1841520" cy="262416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Company XYZ</a:t>
            </a:r>
          </a:p>
          <a:p>
            <a:pPr algn="ctr"/>
            <a:r>
              <a:rPr lang="en-US" sz="1400" b="1" dirty="0" smtClean="0"/>
              <a:t>Supplier Management Manual</a:t>
            </a:r>
          </a:p>
          <a:p>
            <a:pPr algn="ctr"/>
            <a:endParaRPr lang="en-US" sz="1400" b="1" dirty="0" smtClean="0"/>
          </a:p>
          <a:p>
            <a:pPr algn="ctr"/>
            <a:r>
              <a:rPr lang="en-US" sz="1400" b="1" dirty="0" smtClean="0"/>
              <a:t>2009</a:t>
            </a:r>
            <a:endParaRPr lang="en-US" sz="1400" b="1" dirty="0"/>
          </a:p>
        </p:txBody>
      </p:sp>
      <p:sp>
        <p:nvSpPr>
          <p:cNvPr id="99" name="TextBox 98"/>
          <p:cNvSpPr txBox="1"/>
          <p:nvPr/>
        </p:nvSpPr>
        <p:spPr>
          <a:xfrm>
            <a:off x="6595286" y="986600"/>
            <a:ext cx="2900394" cy="369332"/>
          </a:xfrm>
          <a:prstGeom prst="rect">
            <a:avLst/>
          </a:prstGeom>
          <a:noFill/>
        </p:spPr>
        <p:txBody>
          <a:bodyPr wrap="square" rtlCol="0">
            <a:spAutoFit/>
          </a:bodyPr>
          <a:lstStyle/>
          <a:p>
            <a:pPr algn="ctr"/>
            <a:r>
              <a:rPr lang="en-US" sz="1800" b="1" dirty="0" smtClean="0">
                <a:solidFill>
                  <a:srgbClr val="C00000"/>
                </a:solidFill>
              </a:rPr>
              <a:t>Example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supplier performance</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101</a:t>
            </a:fld>
            <a:endParaRPr lang="en-US" dirty="0"/>
          </a:p>
        </p:txBody>
      </p:sp>
      <p:sp>
        <p:nvSpPr>
          <p:cNvPr id="4" name="Rectangle 3"/>
          <p:cNvSpPr>
            <a:spLocks noChangeArrowheads="1"/>
          </p:cNvSpPr>
          <p:nvPr/>
        </p:nvSpPr>
        <p:spPr bwMode="auto">
          <a:xfrm>
            <a:off x="3142436" y="1493018"/>
            <a:ext cx="1219200" cy="1289064"/>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00" dirty="0">
                <a:latin typeface="Arial" pitchFamily="34" charset="0"/>
              </a:rPr>
              <a:t>SPD 1.0 - Define performance metrics</a:t>
            </a:r>
          </a:p>
        </p:txBody>
      </p:sp>
      <p:sp>
        <p:nvSpPr>
          <p:cNvPr id="5" name="Rectangle 4"/>
          <p:cNvSpPr>
            <a:spLocks noChangeArrowheads="1"/>
          </p:cNvSpPr>
          <p:nvPr/>
        </p:nvSpPr>
        <p:spPr bwMode="auto">
          <a:xfrm>
            <a:off x="4523179" y="1493018"/>
            <a:ext cx="1219200" cy="1289064"/>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00" dirty="0">
                <a:latin typeface="Arial" pitchFamily="34" charset="0"/>
              </a:rPr>
              <a:t>SPD 2.0 - Define metric data collection process</a:t>
            </a:r>
          </a:p>
        </p:txBody>
      </p:sp>
      <p:sp>
        <p:nvSpPr>
          <p:cNvPr id="6" name="Rectangle 5"/>
          <p:cNvSpPr>
            <a:spLocks noChangeArrowheads="1"/>
          </p:cNvSpPr>
          <p:nvPr/>
        </p:nvSpPr>
        <p:spPr bwMode="auto">
          <a:xfrm>
            <a:off x="3142436" y="3012272"/>
            <a:ext cx="1233778" cy="1312866"/>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00" dirty="0">
                <a:latin typeface="Arial" pitchFamily="34" charset="0"/>
              </a:rPr>
              <a:t>SPD 5.0 – Aggregate data for Supplier providing services across </a:t>
            </a:r>
            <a:r>
              <a:rPr lang="en-US" sz="1000" dirty="0" smtClean="0">
                <a:latin typeface="Arial" pitchFamily="34" charset="0"/>
              </a:rPr>
              <a:t>Categories</a:t>
            </a:r>
            <a:endParaRPr lang="en-US" sz="1000" dirty="0">
              <a:latin typeface="Arial" pitchFamily="34" charset="0"/>
            </a:endParaRPr>
          </a:p>
        </p:txBody>
      </p:sp>
      <p:sp>
        <p:nvSpPr>
          <p:cNvPr id="7" name="Rectangle 14"/>
          <p:cNvSpPr>
            <a:spLocks noChangeArrowheads="1"/>
          </p:cNvSpPr>
          <p:nvPr/>
        </p:nvSpPr>
        <p:spPr bwMode="auto">
          <a:xfrm>
            <a:off x="3142436" y="4577564"/>
            <a:ext cx="1248843" cy="1196988"/>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00" dirty="0">
                <a:latin typeface="Arial" pitchFamily="34" charset="0"/>
              </a:rPr>
              <a:t>SPD 12.0 – Produce Reports</a:t>
            </a:r>
          </a:p>
        </p:txBody>
      </p:sp>
      <p:sp>
        <p:nvSpPr>
          <p:cNvPr id="8" name="Rectangle 15"/>
          <p:cNvSpPr>
            <a:spLocks noChangeArrowheads="1"/>
          </p:cNvSpPr>
          <p:nvPr/>
        </p:nvSpPr>
        <p:spPr bwMode="auto">
          <a:xfrm>
            <a:off x="4569615" y="4577564"/>
            <a:ext cx="1243026" cy="1196988"/>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00" dirty="0">
                <a:latin typeface="Arial" pitchFamily="34" charset="0"/>
              </a:rPr>
              <a:t>SPD 13.0 – Communicate supplier performance to </a:t>
            </a:r>
            <a:r>
              <a:rPr lang="en-US" sz="1000" dirty="0" smtClean="0">
                <a:latin typeface="Arial" pitchFamily="34" charset="0"/>
              </a:rPr>
              <a:t>Category Manager</a:t>
            </a:r>
            <a:endParaRPr lang="en-US" sz="1000" dirty="0">
              <a:latin typeface="Arial" pitchFamily="34" charset="0"/>
            </a:endParaRPr>
          </a:p>
        </p:txBody>
      </p:sp>
      <p:sp>
        <p:nvSpPr>
          <p:cNvPr id="9" name="Rectangle 16"/>
          <p:cNvSpPr>
            <a:spLocks noChangeArrowheads="1"/>
          </p:cNvSpPr>
          <p:nvPr/>
        </p:nvSpPr>
        <p:spPr bwMode="auto">
          <a:xfrm>
            <a:off x="7286252" y="1493018"/>
            <a:ext cx="1219200" cy="1295400"/>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00" dirty="0">
                <a:latin typeface="Arial" pitchFamily="34" charset="0"/>
              </a:rPr>
              <a:t>SPD 5.0 – Communicate and Train stakeholders on supplier evaluation and data collection process</a:t>
            </a:r>
          </a:p>
        </p:txBody>
      </p:sp>
      <p:sp>
        <p:nvSpPr>
          <p:cNvPr id="10" name="Rectangle 17"/>
          <p:cNvSpPr>
            <a:spLocks noChangeArrowheads="1"/>
          </p:cNvSpPr>
          <p:nvPr/>
        </p:nvSpPr>
        <p:spPr bwMode="auto">
          <a:xfrm>
            <a:off x="7248090" y="3012272"/>
            <a:ext cx="1243026" cy="1312866"/>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00" dirty="0">
                <a:latin typeface="Arial" pitchFamily="34" charset="0"/>
              </a:rPr>
              <a:t>SPD 9.0 – </a:t>
            </a:r>
            <a:r>
              <a:rPr lang="en-US" sz="1000" dirty="0" smtClean="0">
                <a:latin typeface="Arial" pitchFamily="34" charset="0"/>
              </a:rPr>
              <a:t>Produce </a:t>
            </a:r>
            <a:r>
              <a:rPr lang="en-US" sz="1000" dirty="0">
                <a:latin typeface="Arial" pitchFamily="34" charset="0"/>
              </a:rPr>
              <a:t>supplier scorecards</a:t>
            </a:r>
          </a:p>
        </p:txBody>
      </p:sp>
      <p:sp>
        <p:nvSpPr>
          <p:cNvPr id="11" name="Rectangle 20"/>
          <p:cNvSpPr>
            <a:spLocks noChangeArrowheads="1"/>
          </p:cNvSpPr>
          <p:nvPr/>
        </p:nvSpPr>
        <p:spPr bwMode="auto">
          <a:xfrm>
            <a:off x="5903922" y="1493018"/>
            <a:ext cx="1220787" cy="1289064"/>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00" dirty="0">
                <a:latin typeface="Arial" pitchFamily="34" charset="0"/>
              </a:rPr>
              <a:t>SPD 3.0 - Define recognition or non-performance categories &amp; criteria</a:t>
            </a:r>
          </a:p>
        </p:txBody>
      </p:sp>
      <p:sp>
        <p:nvSpPr>
          <p:cNvPr id="12" name="Rectangle 42"/>
          <p:cNvSpPr>
            <a:spLocks noChangeArrowheads="1"/>
          </p:cNvSpPr>
          <p:nvPr/>
        </p:nvSpPr>
        <p:spPr bwMode="auto">
          <a:xfrm>
            <a:off x="4506055" y="3012272"/>
            <a:ext cx="1239327" cy="1312866"/>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00" dirty="0">
                <a:latin typeface="Arial" pitchFamily="34" charset="0"/>
              </a:rPr>
              <a:t>SPD 6.0 – Validate aggregated performance data</a:t>
            </a:r>
          </a:p>
        </p:txBody>
      </p:sp>
      <p:sp>
        <p:nvSpPr>
          <p:cNvPr id="14" name="Rectangle 103"/>
          <p:cNvSpPr>
            <a:spLocks noChangeArrowheads="1"/>
          </p:cNvSpPr>
          <p:nvPr/>
        </p:nvSpPr>
        <p:spPr bwMode="auto">
          <a:xfrm>
            <a:off x="3782205" y="2175642"/>
            <a:ext cx="1112837" cy="465137"/>
          </a:xfrm>
          <a:prstGeom prst="rect">
            <a:avLst/>
          </a:prstGeom>
          <a:noFill/>
          <a:ln w="9525">
            <a:noFill/>
            <a:miter lim="800000"/>
            <a:headEnd/>
            <a:tailEnd/>
          </a:ln>
          <a:effectLst/>
        </p:spPr>
        <p:txBody>
          <a:bodyPr lIns="0" tIns="0" rIns="0" bIns="0" anchor="ctr" anchorCtr="1"/>
          <a:lstStyle/>
          <a:p>
            <a:pPr algn="ctr"/>
            <a:endParaRPr lang="en-GB" sz="2400">
              <a:latin typeface="Arial" pitchFamily="34" charset="0"/>
            </a:endParaRPr>
          </a:p>
        </p:txBody>
      </p:sp>
      <p:grpSp>
        <p:nvGrpSpPr>
          <p:cNvPr id="17" name="Group 25"/>
          <p:cNvGrpSpPr/>
          <p:nvPr/>
        </p:nvGrpSpPr>
        <p:grpSpPr>
          <a:xfrm>
            <a:off x="1254878" y="1585094"/>
            <a:ext cx="1661363" cy="1058872"/>
            <a:chOff x="3464702" y="1861321"/>
            <a:chExt cx="1661363" cy="1058872"/>
          </a:xfrm>
        </p:grpSpPr>
        <p:sp>
          <p:nvSpPr>
            <p:cNvPr id="13" name="Freeform 102"/>
            <p:cNvSpPr>
              <a:spLocks/>
            </p:cNvSpPr>
            <p:nvPr/>
          </p:nvSpPr>
          <p:spPr bwMode="auto">
            <a:xfrm rot="16200000">
              <a:off x="3765948" y="1560075"/>
              <a:ext cx="1058872" cy="1661363"/>
            </a:xfrm>
            <a:custGeom>
              <a:avLst/>
              <a:gdLst/>
              <a:ahLst/>
              <a:cxnLst>
                <a:cxn ang="0">
                  <a:pos x="682" y="398"/>
                </a:cxn>
                <a:cxn ang="0">
                  <a:pos x="682" y="0"/>
                </a:cxn>
                <a:cxn ang="0">
                  <a:pos x="341" y="133"/>
                </a:cxn>
                <a:cxn ang="0">
                  <a:pos x="0" y="0"/>
                </a:cxn>
                <a:cxn ang="0">
                  <a:pos x="0" y="398"/>
                </a:cxn>
                <a:cxn ang="0">
                  <a:pos x="341" y="530"/>
                </a:cxn>
                <a:cxn ang="0">
                  <a:pos x="682" y="398"/>
                </a:cxn>
              </a:cxnLst>
              <a:rect l="0" t="0" r="r" b="b"/>
              <a:pathLst>
                <a:path w="683" h="531">
                  <a:moveTo>
                    <a:pt x="682" y="398"/>
                  </a:moveTo>
                  <a:lnTo>
                    <a:pt x="682" y="0"/>
                  </a:lnTo>
                  <a:lnTo>
                    <a:pt x="341" y="133"/>
                  </a:lnTo>
                  <a:lnTo>
                    <a:pt x="0" y="0"/>
                  </a:lnTo>
                  <a:lnTo>
                    <a:pt x="0" y="398"/>
                  </a:lnTo>
                  <a:lnTo>
                    <a:pt x="341" y="530"/>
                  </a:lnTo>
                  <a:lnTo>
                    <a:pt x="682" y="398"/>
                  </a:lnTo>
                </a:path>
              </a:pathLst>
            </a:custGeom>
            <a:solidFill>
              <a:srgbClr val="0066FF"/>
            </a:solidFill>
            <a:ln w="12700" cap="rnd" cmpd="sng">
              <a:solidFill>
                <a:schemeClr val="tx1"/>
              </a:solidFill>
              <a:prstDash val="solid"/>
              <a:round/>
              <a:headEnd type="none" w="sm" len="sm"/>
              <a:tailEnd type="none" w="sm" len="sm"/>
            </a:ln>
            <a:effectLst/>
          </p:spPr>
          <p:txBody>
            <a:bodyPr/>
            <a:lstStyle/>
            <a:p>
              <a:endParaRPr lang="en-US"/>
            </a:p>
          </p:txBody>
        </p:sp>
        <p:sp>
          <p:nvSpPr>
            <p:cNvPr id="15" name="Rectangle 104"/>
            <p:cNvSpPr>
              <a:spLocks noChangeArrowheads="1"/>
            </p:cNvSpPr>
            <p:nvPr/>
          </p:nvSpPr>
          <p:spPr bwMode="auto">
            <a:xfrm>
              <a:off x="3739342" y="2093092"/>
              <a:ext cx="1200150" cy="596900"/>
            </a:xfrm>
            <a:prstGeom prst="rect">
              <a:avLst/>
            </a:prstGeom>
            <a:noFill/>
            <a:ln w="9525">
              <a:noFill/>
              <a:miter lim="800000"/>
              <a:headEnd/>
              <a:tailEnd/>
            </a:ln>
            <a:effectLst/>
          </p:spPr>
          <p:txBody>
            <a:bodyPr wrap="none" lIns="92075" tIns="46038" rIns="92075" bIns="46038">
              <a:spAutoFit/>
            </a:bodyPr>
            <a:lstStyle/>
            <a:p>
              <a:pPr algn="ctr"/>
              <a:r>
                <a:rPr lang="en-US" sz="1100" b="1" dirty="0">
                  <a:solidFill>
                    <a:schemeClr val="bg1"/>
                  </a:solidFill>
                  <a:latin typeface="Arial" pitchFamily="34" charset="0"/>
                </a:rPr>
                <a:t>Define</a:t>
              </a:r>
            </a:p>
            <a:p>
              <a:pPr algn="ctr"/>
              <a:r>
                <a:rPr lang="en-US" sz="1100" b="1" dirty="0">
                  <a:solidFill>
                    <a:schemeClr val="bg1"/>
                  </a:solidFill>
                  <a:latin typeface="Arial" pitchFamily="34" charset="0"/>
                </a:rPr>
                <a:t>Performance</a:t>
              </a:r>
            </a:p>
            <a:p>
              <a:pPr algn="ctr"/>
              <a:r>
                <a:rPr lang="en-US" sz="1100" b="1" dirty="0">
                  <a:solidFill>
                    <a:schemeClr val="bg1"/>
                  </a:solidFill>
                  <a:latin typeface="Arial" pitchFamily="34" charset="0"/>
                </a:rPr>
                <a:t> Measurements</a:t>
              </a:r>
            </a:p>
          </p:txBody>
        </p:sp>
      </p:grpSp>
      <p:grpSp>
        <p:nvGrpSpPr>
          <p:cNvPr id="26" name="Group 26"/>
          <p:cNvGrpSpPr/>
          <p:nvPr/>
        </p:nvGrpSpPr>
        <p:grpSpPr>
          <a:xfrm>
            <a:off x="1254878" y="3112293"/>
            <a:ext cx="1661358" cy="1042983"/>
            <a:chOff x="4655331" y="1861320"/>
            <a:chExt cx="1661358" cy="1042983"/>
          </a:xfrm>
        </p:grpSpPr>
        <p:sp>
          <p:nvSpPr>
            <p:cNvPr id="16" name="Freeform 105"/>
            <p:cNvSpPr>
              <a:spLocks/>
            </p:cNvSpPr>
            <p:nvPr/>
          </p:nvSpPr>
          <p:spPr bwMode="auto">
            <a:xfrm rot="16200000">
              <a:off x="4964518" y="1552133"/>
              <a:ext cx="1042983" cy="1661358"/>
            </a:xfrm>
            <a:custGeom>
              <a:avLst/>
              <a:gdLst/>
              <a:ahLst/>
              <a:cxnLst>
                <a:cxn ang="0">
                  <a:pos x="629" y="398"/>
                </a:cxn>
                <a:cxn ang="0">
                  <a:pos x="629" y="0"/>
                </a:cxn>
                <a:cxn ang="0">
                  <a:pos x="315" y="133"/>
                </a:cxn>
                <a:cxn ang="0">
                  <a:pos x="0" y="0"/>
                </a:cxn>
                <a:cxn ang="0">
                  <a:pos x="0" y="398"/>
                </a:cxn>
                <a:cxn ang="0">
                  <a:pos x="315" y="530"/>
                </a:cxn>
                <a:cxn ang="0">
                  <a:pos x="629" y="398"/>
                </a:cxn>
              </a:cxnLst>
              <a:rect l="0" t="0" r="r" b="b"/>
              <a:pathLst>
                <a:path w="630" h="531">
                  <a:moveTo>
                    <a:pt x="629" y="398"/>
                  </a:moveTo>
                  <a:lnTo>
                    <a:pt x="629" y="0"/>
                  </a:lnTo>
                  <a:lnTo>
                    <a:pt x="315" y="133"/>
                  </a:lnTo>
                  <a:lnTo>
                    <a:pt x="0" y="0"/>
                  </a:lnTo>
                  <a:lnTo>
                    <a:pt x="0" y="398"/>
                  </a:lnTo>
                  <a:lnTo>
                    <a:pt x="315" y="530"/>
                  </a:lnTo>
                  <a:lnTo>
                    <a:pt x="629" y="398"/>
                  </a:lnTo>
                </a:path>
              </a:pathLst>
            </a:custGeom>
            <a:solidFill>
              <a:srgbClr val="0066FF"/>
            </a:solidFill>
            <a:ln w="12700" cap="rnd" cmpd="sng">
              <a:solidFill>
                <a:schemeClr val="tx1"/>
              </a:solidFill>
              <a:prstDash val="solid"/>
              <a:round/>
              <a:headEnd type="none" w="sm" len="sm"/>
              <a:tailEnd type="none" w="sm" len="sm"/>
            </a:ln>
            <a:effectLst/>
          </p:spPr>
          <p:txBody>
            <a:bodyPr/>
            <a:lstStyle/>
            <a:p>
              <a:endParaRPr lang="en-US"/>
            </a:p>
          </p:txBody>
        </p:sp>
        <p:sp>
          <p:nvSpPr>
            <p:cNvPr id="18" name="Rectangle 107"/>
            <p:cNvSpPr>
              <a:spLocks noChangeArrowheads="1"/>
            </p:cNvSpPr>
            <p:nvPr/>
          </p:nvSpPr>
          <p:spPr bwMode="auto">
            <a:xfrm>
              <a:off x="4985530" y="2093092"/>
              <a:ext cx="1074737" cy="596900"/>
            </a:xfrm>
            <a:prstGeom prst="rect">
              <a:avLst/>
            </a:prstGeom>
            <a:noFill/>
            <a:ln w="9525">
              <a:noFill/>
              <a:miter lim="800000"/>
              <a:headEnd/>
              <a:tailEnd/>
            </a:ln>
            <a:effectLst/>
          </p:spPr>
          <p:txBody>
            <a:bodyPr lIns="92075" tIns="46038" rIns="92075" bIns="46038">
              <a:spAutoFit/>
            </a:bodyPr>
            <a:lstStyle/>
            <a:p>
              <a:pPr algn="ctr"/>
              <a:r>
                <a:rPr lang="en-US" sz="1100" b="1" dirty="0">
                  <a:solidFill>
                    <a:schemeClr val="bg1"/>
                  </a:solidFill>
                  <a:latin typeface="Arial" pitchFamily="34" charset="0"/>
                </a:rPr>
                <a:t>Collect and Aggregate Data</a:t>
              </a:r>
            </a:p>
          </p:txBody>
        </p:sp>
      </p:grpSp>
      <p:sp>
        <p:nvSpPr>
          <p:cNvPr id="20" name="Rectangle 109"/>
          <p:cNvSpPr>
            <a:spLocks noChangeArrowheads="1"/>
          </p:cNvSpPr>
          <p:nvPr/>
        </p:nvSpPr>
        <p:spPr bwMode="auto">
          <a:xfrm>
            <a:off x="6138055" y="2189929"/>
            <a:ext cx="993775" cy="465138"/>
          </a:xfrm>
          <a:prstGeom prst="rect">
            <a:avLst/>
          </a:prstGeom>
          <a:noFill/>
          <a:ln w="9525">
            <a:noFill/>
            <a:miter lim="800000"/>
            <a:headEnd/>
            <a:tailEnd/>
          </a:ln>
          <a:effectLst/>
        </p:spPr>
        <p:txBody>
          <a:bodyPr lIns="0" tIns="0" rIns="0" bIns="0" anchor="ctr" anchorCtr="1"/>
          <a:lstStyle/>
          <a:p>
            <a:pPr algn="ctr"/>
            <a:endParaRPr lang="en-GB" sz="2400">
              <a:latin typeface="Arial" pitchFamily="34" charset="0"/>
            </a:endParaRPr>
          </a:p>
        </p:txBody>
      </p:sp>
      <p:grpSp>
        <p:nvGrpSpPr>
          <p:cNvPr id="27" name="Group 27"/>
          <p:cNvGrpSpPr/>
          <p:nvPr/>
        </p:nvGrpSpPr>
        <p:grpSpPr>
          <a:xfrm>
            <a:off x="1254878" y="4623602"/>
            <a:ext cx="1661358" cy="1061239"/>
            <a:chOff x="5762612" y="1861320"/>
            <a:chExt cx="1661358" cy="1061239"/>
          </a:xfrm>
        </p:grpSpPr>
        <p:sp>
          <p:nvSpPr>
            <p:cNvPr id="19" name="Freeform 108"/>
            <p:cNvSpPr>
              <a:spLocks/>
            </p:cNvSpPr>
            <p:nvPr/>
          </p:nvSpPr>
          <p:spPr bwMode="auto">
            <a:xfrm rot="16200000">
              <a:off x="6062671" y="1561261"/>
              <a:ext cx="1061239" cy="1661358"/>
            </a:xfrm>
            <a:custGeom>
              <a:avLst/>
              <a:gdLst/>
              <a:ahLst/>
              <a:cxnLst>
                <a:cxn ang="0">
                  <a:pos x="709" y="398"/>
                </a:cxn>
                <a:cxn ang="0">
                  <a:pos x="709" y="0"/>
                </a:cxn>
                <a:cxn ang="0">
                  <a:pos x="355" y="133"/>
                </a:cxn>
                <a:cxn ang="0">
                  <a:pos x="0" y="0"/>
                </a:cxn>
                <a:cxn ang="0">
                  <a:pos x="0" y="398"/>
                </a:cxn>
                <a:cxn ang="0">
                  <a:pos x="355" y="530"/>
                </a:cxn>
                <a:cxn ang="0">
                  <a:pos x="709" y="398"/>
                </a:cxn>
              </a:cxnLst>
              <a:rect l="0" t="0" r="r" b="b"/>
              <a:pathLst>
                <a:path w="710" h="531">
                  <a:moveTo>
                    <a:pt x="709" y="398"/>
                  </a:moveTo>
                  <a:lnTo>
                    <a:pt x="709" y="0"/>
                  </a:lnTo>
                  <a:lnTo>
                    <a:pt x="355" y="133"/>
                  </a:lnTo>
                  <a:lnTo>
                    <a:pt x="0" y="0"/>
                  </a:lnTo>
                  <a:lnTo>
                    <a:pt x="0" y="398"/>
                  </a:lnTo>
                  <a:lnTo>
                    <a:pt x="355" y="530"/>
                  </a:lnTo>
                  <a:lnTo>
                    <a:pt x="709" y="398"/>
                  </a:lnTo>
                </a:path>
              </a:pathLst>
            </a:custGeom>
            <a:solidFill>
              <a:srgbClr val="0066FF"/>
            </a:solidFill>
            <a:ln w="12700" cap="rnd" cmpd="sng">
              <a:solidFill>
                <a:schemeClr val="tx1"/>
              </a:solidFill>
              <a:prstDash val="solid"/>
              <a:round/>
              <a:headEnd type="none" w="sm" len="sm"/>
              <a:tailEnd type="none" w="sm" len="sm"/>
            </a:ln>
            <a:effectLst/>
          </p:spPr>
          <p:txBody>
            <a:bodyPr/>
            <a:lstStyle/>
            <a:p>
              <a:endParaRPr lang="en-US"/>
            </a:p>
          </p:txBody>
        </p:sp>
        <p:sp>
          <p:nvSpPr>
            <p:cNvPr id="21" name="Rectangle 110"/>
            <p:cNvSpPr>
              <a:spLocks noChangeArrowheads="1"/>
            </p:cNvSpPr>
            <p:nvPr/>
          </p:nvSpPr>
          <p:spPr bwMode="auto">
            <a:xfrm>
              <a:off x="6111067" y="2093092"/>
              <a:ext cx="1038225" cy="596900"/>
            </a:xfrm>
            <a:prstGeom prst="rect">
              <a:avLst/>
            </a:prstGeom>
            <a:noFill/>
            <a:ln w="9525">
              <a:noFill/>
              <a:miter lim="800000"/>
              <a:headEnd/>
              <a:tailEnd/>
            </a:ln>
            <a:effectLst/>
          </p:spPr>
          <p:txBody>
            <a:bodyPr wrap="none" lIns="92075" tIns="46038" rIns="92075" bIns="46038">
              <a:spAutoFit/>
            </a:bodyPr>
            <a:lstStyle/>
            <a:p>
              <a:pPr algn="ctr"/>
              <a:r>
                <a:rPr lang="en-US" sz="1100" b="1" dirty="0">
                  <a:solidFill>
                    <a:schemeClr val="bg1"/>
                  </a:solidFill>
                  <a:latin typeface="Arial" pitchFamily="34" charset="0"/>
                </a:rPr>
                <a:t>Report</a:t>
              </a:r>
            </a:p>
            <a:p>
              <a:pPr algn="ctr"/>
              <a:r>
                <a:rPr lang="en-US" sz="1100" b="1" dirty="0">
                  <a:solidFill>
                    <a:schemeClr val="bg1"/>
                  </a:solidFill>
                  <a:latin typeface="Arial" pitchFamily="34" charset="0"/>
                </a:rPr>
                <a:t>Supplier</a:t>
              </a:r>
            </a:p>
            <a:p>
              <a:pPr algn="ctr"/>
              <a:r>
                <a:rPr lang="en-US" sz="1100" b="1" dirty="0">
                  <a:solidFill>
                    <a:schemeClr val="bg1"/>
                  </a:solidFill>
                  <a:latin typeface="Arial" pitchFamily="34" charset="0"/>
                </a:rPr>
                <a:t>Performance</a:t>
              </a:r>
            </a:p>
          </p:txBody>
        </p:sp>
      </p:grpSp>
      <p:sp>
        <p:nvSpPr>
          <p:cNvPr id="22" name="AutoShape 114"/>
          <p:cNvSpPr>
            <a:spLocks noChangeArrowheads="1"/>
          </p:cNvSpPr>
          <p:nvPr/>
        </p:nvSpPr>
        <p:spPr bwMode="auto">
          <a:xfrm rot="16200000">
            <a:off x="-1016049" y="3441679"/>
            <a:ext cx="3508375" cy="531813"/>
          </a:xfrm>
          <a:prstGeom prst="bevel">
            <a:avLst>
              <a:gd name="adj" fmla="val 12500"/>
            </a:avLst>
          </a:prstGeom>
          <a:solidFill>
            <a:schemeClr val="tx2"/>
          </a:solidFill>
          <a:ln w="12700">
            <a:noFill/>
            <a:miter lim="800000"/>
            <a:headEnd type="none" w="sm" len="sm"/>
            <a:tailEnd type="none" w="sm" len="sm"/>
          </a:ln>
          <a:effectLst/>
        </p:spPr>
        <p:txBody>
          <a:bodyPr anchor="ctr"/>
          <a:lstStyle/>
          <a:p>
            <a:pPr algn="ctr"/>
            <a:r>
              <a:rPr lang="en-US" sz="1400" b="1">
                <a:solidFill>
                  <a:schemeClr val="bg1"/>
                </a:solidFill>
                <a:effectLst>
                  <a:outerShdw blurRad="38100" dist="38100" dir="2700000" algn="tl">
                    <a:srgbClr val="808080"/>
                  </a:outerShdw>
                </a:effectLst>
                <a:latin typeface="Arial" pitchFamily="34" charset="0"/>
              </a:rPr>
              <a:t>Performance Measurement</a:t>
            </a:r>
          </a:p>
        </p:txBody>
      </p:sp>
      <p:sp>
        <p:nvSpPr>
          <p:cNvPr id="23" name="Rectangle 148"/>
          <p:cNvSpPr>
            <a:spLocks noChangeArrowheads="1"/>
          </p:cNvSpPr>
          <p:nvPr/>
        </p:nvSpPr>
        <p:spPr bwMode="auto">
          <a:xfrm>
            <a:off x="8666996" y="1493018"/>
            <a:ext cx="1181100" cy="1289064"/>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00" dirty="0">
                <a:latin typeface="Arial" pitchFamily="34" charset="0"/>
              </a:rPr>
              <a:t>SPD 8.0 – Assign ownership for </a:t>
            </a:r>
            <a:r>
              <a:rPr lang="en-US" sz="1000" dirty="0" smtClean="0">
                <a:latin typeface="Arial" pitchFamily="34" charset="0"/>
              </a:rPr>
              <a:t>supplier relationship</a:t>
            </a:r>
            <a:endParaRPr lang="en-US" sz="1000" dirty="0">
              <a:latin typeface="Arial" pitchFamily="34" charset="0"/>
            </a:endParaRPr>
          </a:p>
        </p:txBody>
      </p:sp>
      <p:sp>
        <p:nvSpPr>
          <p:cNvPr id="24" name="Rectangle 149"/>
          <p:cNvSpPr>
            <a:spLocks noChangeArrowheads="1"/>
          </p:cNvSpPr>
          <p:nvPr/>
        </p:nvSpPr>
        <p:spPr bwMode="auto">
          <a:xfrm>
            <a:off x="8620958" y="3012272"/>
            <a:ext cx="1243026" cy="1312866"/>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00" dirty="0">
                <a:latin typeface="Arial" pitchFamily="34" charset="0"/>
              </a:rPr>
              <a:t>SPD 10.0 – Access supplier performance and relationship</a:t>
            </a:r>
          </a:p>
        </p:txBody>
      </p:sp>
      <p:sp>
        <p:nvSpPr>
          <p:cNvPr id="25" name="Rectangle 150"/>
          <p:cNvSpPr>
            <a:spLocks noChangeArrowheads="1"/>
          </p:cNvSpPr>
          <p:nvPr/>
        </p:nvSpPr>
        <p:spPr bwMode="auto">
          <a:xfrm>
            <a:off x="5875223" y="3012272"/>
            <a:ext cx="1243026" cy="1312866"/>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00" dirty="0">
                <a:latin typeface="Arial" pitchFamily="34" charset="0"/>
              </a:rPr>
              <a:t>SPD 7.0 – Collect and Aggregate data for suppliers not linked to a </a:t>
            </a:r>
            <a:r>
              <a:rPr lang="en-US" sz="1000" dirty="0" smtClean="0">
                <a:latin typeface="Arial" pitchFamily="34" charset="0"/>
              </a:rPr>
              <a:t>Category Manager</a:t>
            </a:r>
            <a:endParaRPr lang="en-US" sz="1000" dirty="0">
              <a:latin typeface="Arial" pitchFamily="34" charset="0"/>
            </a:endParaRPr>
          </a:p>
        </p:txBody>
      </p:sp>
      <p:sp>
        <p:nvSpPr>
          <p:cNvPr id="29" name="TextBox 28"/>
          <p:cNvSpPr txBox="1"/>
          <p:nvPr/>
        </p:nvSpPr>
        <p:spPr>
          <a:xfrm>
            <a:off x="6641324" y="940562"/>
            <a:ext cx="2900394" cy="369332"/>
          </a:xfrm>
          <a:prstGeom prst="rect">
            <a:avLst/>
          </a:prstGeom>
          <a:noFill/>
        </p:spPr>
        <p:txBody>
          <a:bodyPr wrap="square" rtlCol="0">
            <a:spAutoFit/>
          </a:bodyPr>
          <a:lstStyle/>
          <a:p>
            <a:pPr algn="ctr"/>
            <a:r>
              <a:rPr lang="en-US" sz="1800" b="1" dirty="0" smtClean="0">
                <a:solidFill>
                  <a:srgbClr val="C00000"/>
                </a:solidFill>
              </a:rPr>
              <a:t>Example </a:t>
            </a:r>
          </a:p>
        </p:txBody>
      </p:sp>
      <p:pic>
        <p:nvPicPr>
          <p:cNvPr id="47106" name="Picture 2"/>
          <p:cNvPicPr>
            <a:picLocks noChangeAspect="1" noChangeArrowheads="1"/>
          </p:cNvPicPr>
          <p:nvPr/>
        </p:nvPicPr>
        <p:blipFill>
          <a:blip r:embed="rId3"/>
          <a:srcRect/>
          <a:stretch>
            <a:fillRect/>
          </a:stretch>
        </p:blipFill>
        <p:spPr bwMode="auto">
          <a:xfrm>
            <a:off x="6641324" y="4209260"/>
            <a:ext cx="2293640" cy="3019941"/>
          </a:xfrm>
          <a:prstGeom prst="rect">
            <a:avLst/>
          </a:prstGeom>
          <a:solidFill>
            <a:srgbClr val="FFFFFF"/>
          </a:solidFill>
          <a:ln w="9525">
            <a:solidFill>
              <a:schemeClr val="accent1"/>
            </a:solidFill>
            <a:miter lim="800000"/>
            <a:headEnd/>
            <a:tailEnd/>
          </a:ln>
        </p:spPr>
      </p:pic>
      <p:sp>
        <p:nvSpPr>
          <p:cNvPr id="30" name="TextBox 29"/>
          <p:cNvSpPr txBox="1"/>
          <p:nvPr/>
        </p:nvSpPr>
        <p:spPr>
          <a:xfrm>
            <a:off x="4293386" y="6603236"/>
            <a:ext cx="2347938" cy="369332"/>
          </a:xfrm>
          <a:prstGeom prst="rect">
            <a:avLst/>
          </a:prstGeom>
          <a:noFill/>
        </p:spPr>
        <p:txBody>
          <a:bodyPr wrap="square" rtlCol="0">
            <a:spAutoFit/>
          </a:bodyPr>
          <a:lstStyle/>
          <a:p>
            <a:r>
              <a:rPr lang="en-US" sz="1800" b="1" dirty="0" smtClean="0">
                <a:solidFill>
                  <a:srgbClr val="002776"/>
                </a:solidFill>
              </a:rPr>
              <a:t>Supplier Scorecard</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suppliers and manage performance</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102</a:t>
            </a:fld>
            <a:endParaRPr lang="en-US" dirty="0"/>
          </a:p>
        </p:txBody>
      </p:sp>
      <p:sp>
        <p:nvSpPr>
          <p:cNvPr id="9" name="Rectangle 21"/>
          <p:cNvSpPr>
            <a:spLocks noChangeArrowheads="1"/>
          </p:cNvSpPr>
          <p:nvPr/>
        </p:nvSpPr>
        <p:spPr bwMode="auto">
          <a:xfrm>
            <a:off x="3393225" y="2321702"/>
            <a:ext cx="1570132" cy="1473216"/>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50" dirty="0">
                <a:latin typeface="Arial" pitchFamily="34" charset="0"/>
              </a:rPr>
              <a:t>SPD 11.0 Nominate suppliers for recognition or non-performance</a:t>
            </a:r>
          </a:p>
        </p:txBody>
      </p:sp>
      <p:sp>
        <p:nvSpPr>
          <p:cNvPr id="10" name="Rectangle 22"/>
          <p:cNvSpPr>
            <a:spLocks noChangeArrowheads="1"/>
          </p:cNvSpPr>
          <p:nvPr/>
        </p:nvSpPr>
        <p:spPr bwMode="auto">
          <a:xfrm>
            <a:off x="5260184" y="2321702"/>
            <a:ext cx="1565292" cy="1473216"/>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50" dirty="0">
                <a:latin typeface="Arial" pitchFamily="34" charset="0"/>
              </a:rPr>
              <a:t>SPD 14.0 -  Initiate Supplier Recognition based on performance</a:t>
            </a:r>
          </a:p>
        </p:txBody>
      </p:sp>
      <p:sp>
        <p:nvSpPr>
          <p:cNvPr id="11" name="Rectangle 95"/>
          <p:cNvSpPr>
            <a:spLocks noChangeArrowheads="1"/>
          </p:cNvSpPr>
          <p:nvPr/>
        </p:nvSpPr>
        <p:spPr bwMode="auto">
          <a:xfrm>
            <a:off x="7122303" y="2321702"/>
            <a:ext cx="1565292" cy="1473216"/>
          </a:xfrm>
          <a:prstGeom prst="rect">
            <a:avLst/>
          </a:prstGeom>
          <a:solidFill>
            <a:srgbClr val="FFCC66"/>
          </a:solidFill>
          <a:ln w="12700">
            <a:solidFill>
              <a:schemeClr val="tx1"/>
            </a:solidFill>
            <a:miter lim="800000"/>
            <a:headEnd/>
            <a:tailEnd/>
          </a:ln>
          <a:effectLst/>
        </p:spPr>
        <p:txBody>
          <a:bodyPr lIns="92075" tIns="46038" rIns="92075" bIns="46038" anchor="ctr"/>
          <a:lstStyle/>
          <a:p>
            <a:pPr algn="ctr"/>
            <a:r>
              <a:rPr lang="en-US" sz="1050" dirty="0">
                <a:latin typeface="Arial" pitchFamily="34" charset="0"/>
              </a:rPr>
              <a:t>SPD 15.0 -  Initiate Supplier corrective action for non-performance</a:t>
            </a:r>
          </a:p>
        </p:txBody>
      </p:sp>
      <p:grpSp>
        <p:nvGrpSpPr>
          <p:cNvPr id="4" name="Group 14"/>
          <p:cNvGrpSpPr/>
          <p:nvPr/>
        </p:nvGrpSpPr>
        <p:grpSpPr>
          <a:xfrm>
            <a:off x="1183401" y="2466189"/>
            <a:ext cx="1887558" cy="1030288"/>
            <a:chOff x="1439030" y="2764630"/>
            <a:chExt cx="1887558" cy="1030288"/>
          </a:xfrm>
        </p:grpSpPr>
        <p:sp>
          <p:nvSpPr>
            <p:cNvPr id="12" name="Freeform 111"/>
            <p:cNvSpPr>
              <a:spLocks/>
            </p:cNvSpPr>
            <p:nvPr/>
          </p:nvSpPr>
          <p:spPr bwMode="auto">
            <a:xfrm rot="16200000">
              <a:off x="1867665" y="2335995"/>
              <a:ext cx="1030288" cy="1887558"/>
            </a:xfrm>
            <a:custGeom>
              <a:avLst/>
              <a:gdLst/>
              <a:ahLst/>
              <a:cxnLst>
                <a:cxn ang="0">
                  <a:pos x="629" y="398"/>
                </a:cxn>
                <a:cxn ang="0">
                  <a:pos x="629" y="0"/>
                </a:cxn>
                <a:cxn ang="0">
                  <a:pos x="315" y="133"/>
                </a:cxn>
                <a:cxn ang="0">
                  <a:pos x="0" y="0"/>
                </a:cxn>
                <a:cxn ang="0">
                  <a:pos x="0" y="398"/>
                </a:cxn>
                <a:cxn ang="0">
                  <a:pos x="315" y="530"/>
                </a:cxn>
                <a:cxn ang="0">
                  <a:pos x="629" y="398"/>
                </a:cxn>
              </a:cxnLst>
              <a:rect l="0" t="0" r="r" b="b"/>
              <a:pathLst>
                <a:path w="630" h="531">
                  <a:moveTo>
                    <a:pt x="629" y="398"/>
                  </a:moveTo>
                  <a:lnTo>
                    <a:pt x="629" y="0"/>
                  </a:lnTo>
                  <a:lnTo>
                    <a:pt x="315" y="133"/>
                  </a:lnTo>
                  <a:lnTo>
                    <a:pt x="0" y="0"/>
                  </a:lnTo>
                  <a:lnTo>
                    <a:pt x="0" y="398"/>
                  </a:lnTo>
                  <a:lnTo>
                    <a:pt x="315" y="530"/>
                  </a:lnTo>
                  <a:lnTo>
                    <a:pt x="629" y="398"/>
                  </a:lnTo>
                </a:path>
              </a:pathLst>
            </a:custGeom>
            <a:solidFill>
              <a:srgbClr val="0066FF"/>
            </a:solidFill>
            <a:ln w="12700" cap="rnd" cmpd="sng">
              <a:solidFill>
                <a:schemeClr val="tx1"/>
              </a:solidFill>
              <a:prstDash val="solid"/>
              <a:round/>
              <a:headEnd type="none" w="sm" len="sm"/>
              <a:tailEnd type="none" w="sm" len="sm"/>
            </a:ln>
            <a:effectLst/>
          </p:spPr>
          <p:txBody>
            <a:bodyPr/>
            <a:lstStyle/>
            <a:p>
              <a:endParaRPr lang="en-US"/>
            </a:p>
          </p:txBody>
        </p:sp>
        <p:sp>
          <p:nvSpPr>
            <p:cNvPr id="13" name="Rectangle 113"/>
            <p:cNvSpPr>
              <a:spLocks noChangeArrowheads="1"/>
            </p:cNvSpPr>
            <p:nvPr/>
          </p:nvSpPr>
          <p:spPr bwMode="auto">
            <a:xfrm>
              <a:off x="1929573" y="2970995"/>
              <a:ext cx="1063625" cy="596900"/>
            </a:xfrm>
            <a:prstGeom prst="rect">
              <a:avLst/>
            </a:prstGeom>
            <a:noFill/>
            <a:ln w="9525">
              <a:noFill/>
              <a:miter lim="800000"/>
              <a:headEnd/>
              <a:tailEnd/>
            </a:ln>
            <a:effectLst/>
          </p:spPr>
          <p:txBody>
            <a:bodyPr lIns="92075" tIns="46038" rIns="92075" bIns="46038">
              <a:spAutoFit/>
            </a:bodyPr>
            <a:lstStyle/>
            <a:p>
              <a:pPr algn="ctr"/>
              <a:r>
                <a:rPr lang="en-US" sz="1100" b="1" dirty="0">
                  <a:solidFill>
                    <a:schemeClr val="bg1"/>
                  </a:solidFill>
                  <a:latin typeface="Arial" pitchFamily="34" charset="0"/>
                </a:rPr>
                <a:t>Initiate Development Interventions</a:t>
              </a:r>
            </a:p>
          </p:txBody>
        </p:sp>
      </p:grpSp>
      <p:sp>
        <p:nvSpPr>
          <p:cNvPr id="14" name="AutoShape 115"/>
          <p:cNvSpPr>
            <a:spLocks noChangeArrowheads="1"/>
          </p:cNvSpPr>
          <p:nvPr/>
        </p:nvSpPr>
        <p:spPr bwMode="auto">
          <a:xfrm rot="16200000">
            <a:off x="-337437" y="2853529"/>
            <a:ext cx="2185999" cy="525463"/>
          </a:xfrm>
          <a:prstGeom prst="bevel">
            <a:avLst>
              <a:gd name="adj" fmla="val 12500"/>
            </a:avLst>
          </a:prstGeom>
          <a:solidFill>
            <a:schemeClr val="tx2"/>
          </a:solidFill>
          <a:ln w="12700">
            <a:noFill/>
            <a:miter lim="800000"/>
            <a:headEnd type="none" w="sm" len="sm"/>
            <a:tailEnd type="none" w="sm" len="sm"/>
          </a:ln>
          <a:effectLst/>
        </p:spPr>
        <p:txBody>
          <a:bodyPr anchor="ctr"/>
          <a:lstStyle/>
          <a:p>
            <a:pPr algn="ctr"/>
            <a:r>
              <a:rPr lang="en-US" sz="1400" b="1" dirty="0">
                <a:solidFill>
                  <a:schemeClr val="bg1"/>
                </a:solidFill>
                <a:effectLst>
                  <a:outerShdw blurRad="38100" dist="38100" dir="2700000" algn="tl">
                    <a:srgbClr val="808080"/>
                  </a:outerShdw>
                </a:effectLst>
                <a:latin typeface="Arial" pitchFamily="34" charset="0"/>
              </a:rPr>
              <a:t>Initiate Development</a:t>
            </a:r>
          </a:p>
        </p:txBody>
      </p:sp>
      <p:sp>
        <p:nvSpPr>
          <p:cNvPr id="16" name="TextBox 15"/>
          <p:cNvSpPr txBox="1"/>
          <p:nvPr/>
        </p:nvSpPr>
        <p:spPr>
          <a:xfrm>
            <a:off x="6641324" y="1446980"/>
            <a:ext cx="2900394" cy="369332"/>
          </a:xfrm>
          <a:prstGeom prst="rect">
            <a:avLst/>
          </a:prstGeom>
          <a:noFill/>
        </p:spPr>
        <p:txBody>
          <a:bodyPr wrap="square" rtlCol="0">
            <a:spAutoFit/>
          </a:bodyPr>
          <a:lstStyle/>
          <a:p>
            <a:pPr algn="ctr"/>
            <a:r>
              <a:rPr lang="en-US" sz="1800" b="1" dirty="0" smtClean="0">
                <a:solidFill>
                  <a:srgbClr val="C00000"/>
                </a:solidFill>
              </a:rPr>
              <a:t>Example </a:t>
            </a:r>
          </a:p>
        </p:txBody>
      </p:sp>
      <p:sp>
        <p:nvSpPr>
          <p:cNvPr id="17" name="TextBox 16"/>
          <p:cNvSpPr txBox="1"/>
          <p:nvPr/>
        </p:nvSpPr>
        <p:spPr>
          <a:xfrm>
            <a:off x="610346" y="4347374"/>
            <a:ext cx="4097382" cy="369332"/>
          </a:xfrm>
          <a:prstGeom prst="rect">
            <a:avLst/>
          </a:prstGeom>
          <a:noFill/>
        </p:spPr>
        <p:txBody>
          <a:bodyPr wrap="square" rtlCol="0">
            <a:spAutoFit/>
          </a:bodyPr>
          <a:lstStyle/>
          <a:p>
            <a:r>
              <a:rPr lang="en-US" sz="1800" b="1" dirty="0" smtClean="0">
                <a:solidFill>
                  <a:srgbClr val="002776"/>
                </a:solidFill>
              </a:rPr>
              <a:t>Improvement Areas / Initiatives</a:t>
            </a:r>
          </a:p>
        </p:txBody>
      </p:sp>
      <p:sp>
        <p:nvSpPr>
          <p:cNvPr id="18" name="TextBox 17"/>
          <p:cNvSpPr txBox="1"/>
          <p:nvPr/>
        </p:nvSpPr>
        <p:spPr>
          <a:xfrm>
            <a:off x="149966" y="4853792"/>
            <a:ext cx="1473216" cy="1415772"/>
          </a:xfrm>
          <a:prstGeom prst="rect">
            <a:avLst/>
          </a:prstGeom>
          <a:noFill/>
        </p:spPr>
        <p:txBody>
          <a:bodyPr wrap="square" rtlCol="0">
            <a:spAutoFit/>
          </a:bodyPr>
          <a:lstStyle/>
          <a:p>
            <a:pPr algn="ctr"/>
            <a:r>
              <a:rPr lang="en-US" sz="1400" b="1" dirty="0" smtClean="0">
                <a:solidFill>
                  <a:srgbClr val="002776"/>
                </a:solidFill>
              </a:rPr>
              <a:t>Cost</a:t>
            </a:r>
          </a:p>
          <a:p>
            <a:pPr marL="109538" indent="-109538">
              <a:buFont typeface="Arial" pitchFamily="34" charset="0"/>
              <a:buChar char="•"/>
            </a:pPr>
            <a:r>
              <a:rPr lang="en-US" sz="1200" dirty="0" smtClean="0">
                <a:solidFill>
                  <a:srgbClr val="002776"/>
                </a:solidFill>
              </a:rPr>
              <a:t>Supplier mfg process improvement</a:t>
            </a:r>
          </a:p>
          <a:p>
            <a:pPr marL="109538" indent="-109538">
              <a:buFont typeface="Arial" pitchFamily="34" charset="0"/>
              <a:buChar char="•"/>
            </a:pPr>
            <a:r>
              <a:rPr lang="en-US" sz="1200" dirty="0" smtClean="0">
                <a:solidFill>
                  <a:srgbClr val="002776"/>
                </a:solidFill>
              </a:rPr>
              <a:t>Joint material sourcing</a:t>
            </a:r>
          </a:p>
          <a:p>
            <a:pPr marL="109538" indent="-109538">
              <a:buFont typeface="Arial" pitchFamily="34" charset="0"/>
              <a:buChar char="•"/>
            </a:pPr>
            <a:r>
              <a:rPr lang="en-US" sz="1200" dirty="0" smtClean="0">
                <a:solidFill>
                  <a:srgbClr val="002776"/>
                </a:solidFill>
              </a:rPr>
              <a:t>DFM</a:t>
            </a:r>
          </a:p>
        </p:txBody>
      </p:sp>
      <p:sp>
        <p:nvSpPr>
          <p:cNvPr id="19" name="TextBox 18"/>
          <p:cNvSpPr txBox="1"/>
          <p:nvPr/>
        </p:nvSpPr>
        <p:spPr>
          <a:xfrm>
            <a:off x="1779711" y="4853792"/>
            <a:ext cx="1473216" cy="1415772"/>
          </a:xfrm>
          <a:prstGeom prst="rect">
            <a:avLst/>
          </a:prstGeom>
          <a:noFill/>
        </p:spPr>
        <p:txBody>
          <a:bodyPr wrap="square" rtlCol="0">
            <a:spAutoFit/>
          </a:bodyPr>
          <a:lstStyle/>
          <a:p>
            <a:pPr algn="ctr"/>
            <a:r>
              <a:rPr lang="en-US" sz="1400" b="1" dirty="0" smtClean="0">
                <a:solidFill>
                  <a:srgbClr val="002776"/>
                </a:solidFill>
              </a:rPr>
              <a:t>Quality</a:t>
            </a:r>
          </a:p>
          <a:p>
            <a:pPr marL="109538" indent="-109538">
              <a:buFont typeface="Arial" pitchFamily="34" charset="0"/>
              <a:buChar char="•"/>
            </a:pPr>
            <a:r>
              <a:rPr lang="en-US" sz="1200" dirty="0" smtClean="0">
                <a:solidFill>
                  <a:srgbClr val="002776"/>
                </a:solidFill>
              </a:rPr>
              <a:t>Defect root cause analysis</a:t>
            </a:r>
          </a:p>
          <a:p>
            <a:pPr marL="109538" indent="-109538">
              <a:buFont typeface="Arial" pitchFamily="34" charset="0"/>
              <a:buChar char="•"/>
            </a:pPr>
            <a:r>
              <a:rPr lang="en-US" sz="1200" dirty="0" smtClean="0">
                <a:solidFill>
                  <a:srgbClr val="002776"/>
                </a:solidFill>
              </a:rPr>
              <a:t>6 sigma / other programs</a:t>
            </a:r>
          </a:p>
          <a:p>
            <a:pPr marL="109538" indent="-109538">
              <a:buFont typeface="Arial" pitchFamily="34" charset="0"/>
              <a:buChar char="•"/>
            </a:pPr>
            <a:r>
              <a:rPr lang="en-US" sz="1200" dirty="0" smtClean="0">
                <a:solidFill>
                  <a:srgbClr val="002776"/>
                </a:solidFill>
              </a:rPr>
              <a:t>Product/process redesign</a:t>
            </a:r>
          </a:p>
        </p:txBody>
      </p:sp>
      <p:sp>
        <p:nvSpPr>
          <p:cNvPr id="20" name="TextBox 19"/>
          <p:cNvSpPr txBox="1"/>
          <p:nvPr/>
        </p:nvSpPr>
        <p:spPr>
          <a:xfrm>
            <a:off x="3409456" y="4853792"/>
            <a:ext cx="1473216" cy="1446550"/>
          </a:xfrm>
          <a:prstGeom prst="rect">
            <a:avLst/>
          </a:prstGeom>
          <a:noFill/>
        </p:spPr>
        <p:txBody>
          <a:bodyPr wrap="square" rtlCol="0">
            <a:spAutoFit/>
          </a:bodyPr>
          <a:lstStyle/>
          <a:p>
            <a:pPr algn="ctr"/>
            <a:r>
              <a:rPr lang="en-US" sz="1400" b="1" dirty="0" smtClean="0">
                <a:solidFill>
                  <a:srgbClr val="002776"/>
                </a:solidFill>
              </a:rPr>
              <a:t>Delivery </a:t>
            </a:r>
            <a:br>
              <a:rPr lang="en-US" sz="1400" b="1" dirty="0" smtClean="0">
                <a:solidFill>
                  <a:srgbClr val="002776"/>
                </a:solidFill>
              </a:rPr>
            </a:br>
            <a:r>
              <a:rPr lang="en-US" sz="1400" b="1" dirty="0" smtClean="0">
                <a:solidFill>
                  <a:srgbClr val="002776"/>
                </a:solidFill>
              </a:rPr>
              <a:t>Performance</a:t>
            </a:r>
          </a:p>
          <a:p>
            <a:pPr marL="109538" indent="-109538">
              <a:buFont typeface="Arial" pitchFamily="34" charset="0"/>
              <a:buChar char="•"/>
            </a:pPr>
            <a:r>
              <a:rPr lang="en-US" sz="1200" dirty="0" smtClean="0">
                <a:solidFill>
                  <a:srgbClr val="002776"/>
                </a:solidFill>
              </a:rPr>
              <a:t>Exception reporting and root cause analysis</a:t>
            </a:r>
          </a:p>
          <a:p>
            <a:pPr marL="109538" indent="-109538">
              <a:buFont typeface="Arial" pitchFamily="34" charset="0"/>
              <a:buChar char="•"/>
            </a:pPr>
            <a:r>
              <a:rPr lang="en-US" sz="1200" dirty="0" smtClean="0">
                <a:solidFill>
                  <a:srgbClr val="002776"/>
                </a:solidFill>
              </a:rPr>
              <a:t>JIT program</a:t>
            </a:r>
          </a:p>
        </p:txBody>
      </p:sp>
      <p:sp>
        <p:nvSpPr>
          <p:cNvPr id="21" name="TextBox 20"/>
          <p:cNvSpPr txBox="1"/>
          <p:nvPr/>
        </p:nvSpPr>
        <p:spPr>
          <a:xfrm>
            <a:off x="5039201" y="4853792"/>
            <a:ext cx="1473216" cy="1231106"/>
          </a:xfrm>
          <a:prstGeom prst="rect">
            <a:avLst/>
          </a:prstGeom>
          <a:noFill/>
        </p:spPr>
        <p:txBody>
          <a:bodyPr wrap="square" rtlCol="0">
            <a:spAutoFit/>
          </a:bodyPr>
          <a:lstStyle/>
          <a:p>
            <a:pPr algn="ctr"/>
            <a:r>
              <a:rPr lang="en-US" sz="1400" b="1" dirty="0" smtClean="0">
                <a:solidFill>
                  <a:srgbClr val="002776"/>
                </a:solidFill>
              </a:rPr>
              <a:t>Technology</a:t>
            </a:r>
          </a:p>
          <a:p>
            <a:pPr marL="109538" indent="-109538">
              <a:buFont typeface="Arial" pitchFamily="34" charset="0"/>
              <a:buChar char="•"/>
            </a:pPr>
            <a:r>
              <a:rPr lang="en-US" sz="1200" dirty="0" smtClean="0">
                <a:solidFill>
                  <a:srgbClr val="002776"/>
                </a:solidFill>
              </a:rPr>
              <a:t>Maturing assessment &amp; benchmarking</a:t>
            </a:r>
          </a:p>
          <a:p>
            <a:pPr marL="109538" indent="-109538">
              <a:buFont typeface="Arial" pitchFamily="34" charset="0"/>
              <a:buChar char="•"/>
            </a:pPr>
            <a:r>
              <a:rPr lang="en-US" sz="1200" dirty="0" smtClean="0">
                <a:solidFill>
                  <a:srgbClr val="002776"/>
                </a:solidFill>
              </a:rPr>
              <a:t>Joint development</a:t>
            </a:r>
          </a:p>
        </p:txBody>
      </p:sp>
      <p:sp>
        <p:nvSpPr>
          <p:cNvPr id="22" name="TextBox 21"/>
          <p:cNvSpPr txBox="1"/>
          <p:nvPr/>
        </p:nvSpPr>
        <p:spPr>
          <a:xfrm>
            <a:off x="6668946" y="4853792"/>
            <a:ext cx="1473216" cy="1046440"/>
          </a:xfrm>
          <a:prstGeom prst="rect">
            <a:avLst/>
          </a:prstGeom>
          <a:noFill/>
        </p:spPr>
        <p:txBody>
          <a:bodyPr wrap="square" rtlCol="0">
            <a:spAutoFit/>
          </a:bodyPr>
          <a:lstStyle/>
          <a:p>
            <a:pPr algn="ctr"/>
            <a:r>
              <a:rPr lang="en-US" sz="1400" b="1" dirty="0" smtClean="0">
                <a:solidFill>
                  <a:srgbClr val="002776"/>
                </a:solidFill>
              </a:rPr>
              <a:t>Innovation</a:t>
            </a:r>
          </a:p>
          <a:p>
            <a:pPr marL="109538" indent="-109538">
              <a:buFont typeface="Arial" pitchFamily="34" charset="0"/>
              <a:buChar char="•"/>
            </a:pPr>
            <a:r>
              <a:rPr lang="en-US" sz="1200" dirty="0" smtClean="0">
                <a:solidFill>
                  <a:srgbClr val="002776"/>
                </a:solidFill>
              </a:rPr>
              <a:t>Evaluation</a:t>
            </a:r>
          </a:p>
          <a:p>
            <a:pPr marL="109538" indent="-109538">
              <a:buFont typeface="Arial" pitchFamily="34" charset="0"/>
              <a:buChar char="•"/>
            </a:pPr>
            <a:r>
              <a:rPr lang="en-US" sz="1200" dirty="0" smtClean="0">
                <a:solidFill>
                  <a:srgbClr val="002776"/>
                </a:solidFill>
              </a:rPr>
              <a:t>Process reviews</a:t>
            </a:r>
          </a:p>
          <a:p>
            <a:pPr marL="109538" indent="-109538">
              <a:buFont typeface="Arial" pitchFamily="34" charset="0"/>
              <a:buChar char="•"/>
            </a:pPr>
            <a:r>
              <a:rPr lang="en-US" sz="1200" dirty="0" smtClean="0">
                <a:solidFill>
                  <a:srgbClr val="002776"/>
                </a:solidFill>
              </a:rPr>
              <a:t>Network development</a:t>
            </a:r>
          </a:p>
        </p:txBody>
      </p:sp>
      <p:sp>
        <p:nvSpPr>
          <p:cNvPr id="23" name="TextBox 22"/>
          <p:cNvSpPr txBox="1"/>
          <p:nvPr/>
        </p:nvSpPr>
        <p:spPr>
          <a:xfrm>
            <a:off x="8298692" y="4853792"/>
            <a:ext cx="1473216" cy="1261884"/>
          </a:xfrm>
          <a:prstGeom prst="rect">
            <a:avLst/>
          </a:prstGeom>
          <a:noFill/>
        </p:spPr>
        <p:txBody>
          <a:bodyPr wrap="square" rtlCol="0">
            <a:spAutoFit/>
          </a:bodyPr>
          <a:lstStyle/>
          <a:p>
            <a:pPr algn="ctr"/>
            <a:r>
              <a:rPr lang="en-US" sz="1400" b="1" dirty="0" smtClean="0">
                <a:solidFill>
                  <a:srgbClr val="002776"/>
                </a:solidFill>
              </a:rPr>
              <a:t>Joint </a:t>
            </a:r>
            <a:br>
              <a:rPr lang="en-US" sz="1400" b="1" dirty="0" smtClean="0">
                <a:solidFill>
                  <a:srgbClr val="002776"/>
                </a:solidFill>
              </a:rPr>
            </a:br>
            <a:r>
              <a:rPr lang="en-US" sz="1400" b="1" dirty="0" smtClean="0">
                <a:solidFill>
                  <a:srgbClr val="002776"/>
                </a:solidFill>
              </a:rPr>
              <a:t>Value</a:t>
            </a:r>
          </a:p>
          <a:p>
            <a:pPr marL="109538" indent="-109538">
              <a:buFont typeface="Arial" pitchFamily="34" charset="0"/>
              <a:buChar char="•"/>
            </a:pPr>
            <a:r>
              <a:rPr lang="en-US" sz="1200" dirty="0" smtClean="0">
                <a:solidFill>
                  <a:srgbClr val="002776"/>
                </a:solidFill>
              </a:rPr>
              <a:t>Joint evaluation</a:t>
            </a:r>
          </a:p>
          <a:p>
            <a:pPr marL="109538" indent="-109538">
              <a:buFont typeface="Arial" pitchFamily="34" charset="0"/>
              <a:buChar char="•"/>
            </a:pPr>
            <a:r>
              <a:rPr lang="en-US" sz="1200" dirty="0" smtClean="0">
                <a:solidFill>
                  <a:srgbClr val="002776"/>
                </a:solidFill>
              </a:rPr>
              <a:t>Early vehicle life cycle engagement</a:t>
            </a:r>
          </a:p>
        </p:txBody>
      </p:sp>
      <p:sp>
        <p:nvSpPr>
          <p:cNvPr id="24" name="TextBox 23"/>
          <p:cNvSpPr txBox="1"/>
          <p:nvPr/>
        </p:nvSpPr>
        <p:spPr>
          <a:xfrm>
            <a:off x="402917" y="6636913"/>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The level of OEM investment in supplier improvement will differ by supplier category – more effort and resources for strategic or Level 1 suppliers, less for commodity suppliers.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Manage Supplier Portfolio</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103</a:t>
            </a:fld>
            <a:endParaRPr lang="en-US" dirty="0"/>
          </a:p>
        </p:txBody>
      </p:sp>
      <p:pic>
        <p:nvPicPr>
          <p:cNvPr id="229379" name="Picture 3"/>
          <p:cNvPicPr>
            <a:picLocks noChangeAspect="1" noChangeArrowheads="1"/>
          </p:cNvPicPr>
          <p:nvPr/>
        </p:nvPicPr>
        <p:blipFill>
          <a:blip r:embed="rId4"/>
          <a:srcRect/>
          <a:stretch>
            <a:fillRect/>
          </a:stretch>
        </p:blipFill>
        <p:spPr bwMode="auto">
          <a:xfrm>
            <a:off x="7193780" y="4347374"/>
            <a:ext cx="2589980" cy="891324"/>
          </a:xfrm>
          <a:prstGeom prst="rect">
            <a:avLst/>
          </a:prstGeom>
          <a:noFill/>
          <a:ln w="9525">
            <a:noFill/>
            <a:miter lim="800000"/>
            <a:headEnd/>
            <a:tailEnd/>
          </a:ln>
          <a:effectLst/>
        </p:spPr>
      </p:pic>
      <p:graphicFrame>
        <p:nvGraphicFramePr>
          <p:cNvPr id="229381" name="Object 5"/>
          <p:cNvGraphicFramePr>
            <a:graphicFrameLocks noChangeAspect="1"/>
          </p:cNvGraphicFramePr>
          <p:nvPr/>
        </p:nvGraphicFramePr>
        <p:xfrm>
          <a:off x="518270" y="4807754"/>
          <a:ext cx="4002604" cy="2486052"/>
        </p:xfrm>
        <a:graphic>
          <a:graphicData uri="http://schemas.openxmlformats.org/presentationml/2006/ole">
            <p:oleObj spid="_x0000_s229381" name="Visio" r:id="rId5" imgW="9035567" imgH="5522879" progId="Visio.Drawing.11">
              <p:embed/>
            </p:oleObj>
          </a:graphicData>
        </a:graphic>
      </p:graphicFrame>
      <p:sp>
        <p:nvSpPr>
          <p:cNvPr id="8" name="TextBox 7"/>
          <p:cNvSpPr txBox="1"/>
          <p:nvPr/>
        </p:nvSpPr>
        <p:spPr>
          <a:xfrm>
            <a:off x="380156" y="1446980"/>
            <a:ext cx="3544926" cy="3293209"/>
          </a:xfrm>
          <a:prstGeom prst="rect">
            <a:avLst/>
          </a:prstGeom>
          <a:noFill/>
        </p:spPr>
        <p:txBody>
          <a:bodyPr wrap="square" rtlCol="0">
            <a:spAutoFit/>
          </a:bodyPr>
          <a:lstStyle/>
          <a:p>
            <a:r>
              <a:rPr lang="en-US" sz="1600" dirty="0" smtClean="0">
                <a:solidFill>
                  <a:srgbClr val="002776"/>
                </a:solidFill>
                <a:latin typeface="Tahoma" pitchFamily="34" charset="0"/>
                <a:ea typeface="Tahoma" pitchFamily="34" charset="0"/>
                <a:cs typeface="Tahoma" pitchFamily="34" charset="0"/>
              </a:rPr>
              <a:t>Perform an annual review of the overall supplier portfolio:</a:t>
            </a:r>
          </a:p>
          <a:p>
            <a:pPr marL="114300" indent="-114300">
              <a:buFont typeface="Arial" pitchFamily="34" charset="0"/>
              <a:buChar char="•"/>
            </a:pPr>
            <a:r>
              <a:rPr lang="en-US" sz="1600" dirty="0" smtClean="0">
                <a:solidFill>
                  <a:srgbClr val="002776"/>
                </a:solidFill>
                <a:latin typeface="Tahoma" pitchFamily="34" charset="0"/>
                <a:ea typeface="Tahoma" pitchFamily="34" charset="0"/>
                <a:cs typeface="Tahoma" pitchFamily="34" charset="0"/>
              </a:rPr>
              <a:t>Update portfolio map and matrix of supplier / product family</a:t>
            </a:r>
          </a:p>
          <a:p>
            <a:pPr marL="114300" indent="-114300">
              <a:buFont typeface="Arial" pitchFamily="34" charset="0"/>
              <a:buChar char="•"/>
            </a:pPr>
            <a:r>
              <a:rPr lang="en-US" sz="1600" dirty="0" smtClean="0">
                <a:solidFill>
                  <a:srgbClr val="002776"/>
                </a:solidFill>
                <a:latin typeface="Tahoma" pitchFamily="34" charset="0"/>
                <a:ea typeface="Tahoma" pitchFamily="34" charset="0"/>
                <a:cs typeface="Tahoma" pitchFamily="34" charset="0"/>
              </a:rPr>
              <a:t>Review product family coverage</a:t>
            </a:r>
          </a:p>
          <a:p>
            <a:pPr marL="114300" indent="-114300">
              <a:buFont typeface="Arial" pitchFamily="34" charset="0"/>
              <a:buChar char="•"/>
            </a:pPr>
            <a:r>
              <a:rPr lang="en-US" sz="1600" dirty="0" smtClean="0">
                <a:solidFill>
                  <a:srgbClr val="002776"/>
                </a:solidFill>
                <a:latin typeface="Tahoma" pitchFamily="34" charset="0"/>
                <a:ea typeface="Tahoma" pitchFamily="34" charset="0"/>
                <a:cs typeface="Tahoma" pitchFamily="34" charset="0"/>
              </a:rPr>
              <a:t>Review supplier category / level assignments</a:t>
            </a:r>
          </a:p>
          <a:p>
            <a:pPr marL="114300" indent="-114300">
              <a:buFont typeface="Arial" pitchFamily="34" charset="0"/>
              <a:buChar char="•"/>
            </a:pPr>
            <a:r>
              <a:rPr lang="en-US" sz="1600" dirty="0" smtClean="0">
                <a:solidFill>
                  <a:srgbClr val="002776"/>
                </a:solidFill>
                <a:latin typeface="Tahoma" pitchFamily="34" charset="0"/>
                <a:ea typeface="Tahoma" pitchFamily="34" charset="0"/>
                <a:cs typeface="Tahoma" pitchFamily="34" charset="0"/>
              </a:rPr>
              <a:t>Identify concentration gaps vs. targets (too few or many suppliers in a category)</a:t>
            </a:r>
          </a:p>
          <a:p>
            <a:pPr marL="114300" indent="-114300">
              <a:buFont typeface="Arial" pitchFamily="34" charset="0"/>
              <a:buChar char="•"/>
            </a:pPr>
            <a:r>
              <a:rPr lang="en-US" sz="1600" dirty="0" smtClean="0">
                <a:solidFill>
                  <a:srgbClr val="002776"/>
                </a:solidFill>
                <a:latin typeface="Tahoma" pitchFamily="34" charset="0"/>
                <a:ea typeface="Tahoma" pitchFamily="34" charset="0"/>
                <a:cs typeface="Tahoma" pitchFamily="34" charset="0"/>
              </a:rPr>
              <a:t>Identify risk areas based on individual supplier performance and health</a:t>
            </a:r>
          </a:p>
        </p:txBody>
      </p:sp>
      <p:grpSp>
        <p:nvGrpSpPr>
          <p:cNvPr id="429" name="Group 428"/>
          <p:cNvGrpSpPr/>
          <p:nvPr/>
        </p:nvGrpSpPr>
        <p:grpSpPr>
          <a:xfrm>
            <a:off x="4581934" y="1078676"/>
            <a:ext cx="5143936" cy="3422843"/>
            <a:chOff x="4523576" y="1170752"/>
            <a:chExt cx="5143936" cy="3422843"/>
          </a:xfrm>
        </p:grpSpPr>
        <p:pic>
          <p:nvPicPr>
            <p:cNvPr id="229378" name="Picture 2"/>
            <p:cNvPicPr>
              <a:picLocks noChangeAspect="1" noChangeArrowheads="1"/>
            </p:cNvPicPr>
            <p:nvPr/>
          </p:nvPicPr>
          <p:blipFill>
            <a:blip r:embed="rId6"/>
            <a:srcRect/>
            <a:stretch>
              <a:fillRect/>
            </a:stretch>
          </p:blipFill>
          <p:spPr bwMode="auto">
            <a:xfrm>
              <a:off x="4523576" y="1170752"/>
              <a:ext cx="5143936" cy="3189499"/>
            </a:xfrm>
            <a:prstGeom prst="rect">
              <a:avLst/>
            </a:prstGeom>
            <a:noFill/>
            <a:ln w="9525">
              <a:noFill/>
              <a:miter lim="800000"/>
              <a:headEnd/>
              <a:tailEnd/>
            </a:ln>
            <a:effectLst/>
          </p:spPr>
        </p:pic>
        <p:sp>
          <p:nvSpPr>
            <p:cNvPr id="428" name="TextBox 427"/>
            <p:cNvSpPr txBox="1"/>
            <p:nvPr/>
          </p:nvSpPr>
          <p:spPr>
            <a:xfrm>
              <a:off x="5858678" y="4347374"/>
              <a:ext cx="2762280" cy="246221"/>
            </a:xfrm>
            <a:prstGeom prst="rect">
              <a:avLst/>
            </a:prstGeom>
            <a:noFill/>
          </p:spPr>
          <p:txBody>
            <a:bodyPr wrap="square" rtlCol="0">
              <a:spAutoFit/>
            </a:bodyPr>
            <a:lstStyle/>
            <a:p>
              <a:pPr algn="ctr"/>
              <a:r>
                <a:rPr lang="en-US" sz="1000" b="1" dirty="0" smtClean="0">
                  <a:latin typeface="Calibri" pitchFamily="34" charset="0"/>
                </a:rPr>
                <a:t>Market Complexity</a:t>
              </a:r>
            </a:p>
          </p:txBody>
        </p:sp>
      </p:grpSp>
      <p:sp>
        <p:nvSpPr>
          <p:cNvPr id="430" name="TextBox 429"/>
          <p:cNvSpPr txBox="1"/>
          <p:nvPr/>
        </p:nvSpPr>
        <p:spPr>
          <a:xfrm>
            <a:off x="5214146" y="5385848"/>
            <a:ext cx="4373610" cy="1815882"/>
          </a:xfrm>
          <a:prstGeom prst="rect">
            <a:avLst/>
          </a:prstGeom>
          <a:noFill/>
        </p:spPr>
        <p:txBody>
          <a:bodyPr wrap="square" rtlCol="0">
            <a:spAutoFit/>
          </a:bodyPr>
          <a:lstStyle/>
          <a:p>
            <a:r>
              <a:rPr lang="en-US" sz="1600" dirty="0" smtClean="0">
                <a:solidFill>
                  <a:srgbClr val="002776"/>
                </a:solidFill>
                <a:latin typeface="Tahoma" pitchFamily="34" charset="0"/>
                <a:ea typeface="Tahoma" pitchFamily="34" charset="0"/>
                <a:cs typeface="Tahoma" pitchFamily="34" charset="0"/>
              </a:rPr>
              <a:t>Identify supplier portfolio initiatives:</a:t>
            </a:r>
          </a:p>
          <a:p>
            <a:pPr marL="114300" indent="-114300">
              <a:buFont typeface="Arial" pitchFamily="34" charset="0"/>
              <a:buChar char="•"/>
            </a:pPr>
            <a:r>
              <a:rPr lang="en-US" sz="1600" dirty="0" smtClean="0">
                <a:solidFill>
                  <a:srgbClr val="002776"/>
                </a:solidFill>
                <a:latin typeface="Tahoma" pitchFamily="34" charset="0"/>
                <a:ea typeface="Tahoma" pitchFamily="34" charset="0"/>
                <a:cs typeface="Tahoma" pitchFamily="34" charset="0"/>
              </a:rPr>
              <a:t>Product families to add or reduce suppliers</a:t>
            </a:r>
          </a:p>
          <a:p>
            <a:pPr marL="114300" indent="-114300">
              <a:buFont typeface="Arial" pitchFamily="34" charset="0"/>
              <a:buChar char="•"/>
            </a:pPr>
            <a:r>
              <a:rPr lang="en-US" sz="1600" dirty="0" smtClean="0">
                <a:solidFill>
                  <a:srgbClr val="002776"/>
                </a:solidFill>
                <a:latin typeface="Tahoma" pitchFamily="34" charset="0"/>
                <a:ea typeface="Tahoma" pitchFamily="34" charset="0"/>
                <a:cs typeface="Tahoma" pitchFamily="34" charset="0"/>
              </a:rPr>
              <a:t>Suppliers that are candidates for level upgrade or downgrade</a:t>
            </a:r>
          </a:p>
          <a:p>
            <a:pPr marL="114300" indent="-114300">
              <a:buFont typeface="Arial" pitchFamily="34" charset="0"/>
              <a:buChar char="•"/>
            </a:pPr>
            <a:r>
              <a:rPr lang="en-US" sz="1600" dirty="0" smtClean="0">
                <a:solidFill>
                  <a:srgbClr val="002776"/>
                </a:solidFill>
                <a:latin typeface="Tahoma" pitchFamily="34" charset="0"/>
                <a:ea typeface="Tahoma" pitchFamily="34" charset="0"/>
                <a:cs typeface="Tahoma" pitchFamily="34" charset="0"/>
              </a:rPr>
              <a:t>Suppliers that are candidates for removal</a:t>
            </a:r>
          </a:p>
          <a:p>
            <a:pPr marL="114300" indent="-114300">
              <a:buFont typeface="Arial" pitchFamily="34" charset="0"/>
              <a:buChar char="•"/>
            </a:pPr>
            <a:r>
              <a:rPr lang="en-US" sz="1600" dirty="0" smtClean="0">
                <a:solidFill>
                  <a:srgbClr val="002776"/>
                </a:solidFill>
                <a:latin typeface="Tahoma" pitchFamily="34" charset="0"/>
                <a:ea typeface="Tahoma" pitchFamily="34" charset="0"/>
                <a:cs typeface="Tahoma" pitchFamily="34" charset="0"/>
              </a:rPr>
              <a:t>New suppliers to approach</a:t>
            </a:r>
          </a:p>
          <a:p>
            <a:pPr marL="114300" indent="-114300">
              <a:buFont typeface="Arial" pitchFamily="34" charset="0"/>
              <a:buChar char="•"/>
            </a:pPr>
            <a:r>
              <a:rPr lang="en-US" sz="1600" dirty="0" smtClean="0">
                <a:solidFill>
                  <a:srgbClr val="002776"/>
                </a:solidFill>
                <a:latin typeface="Tahoma" pitchFamily="34" charset="0"/>
                <a:ea typeface="Tahoma" pitchFamily="34" charset="0"/>
                <a:cs typeface="Tahoma" pitchFamily="34" charset="0"/>
              </a:rPr>
              <a:t>Verify responsibilities for actions (by supplier)</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dirty="0"/>
          </a:p>
        </p:txBody>
      </p:sp>
      <p:graphicFrame>
        <p:nvGraphicFramePr>
          <p:cNvPr id="4" name="Group 118"/>
          <p:cNvGraphicFramePr>
            <a:graphicFrameLocks noGrp="1"/>
          </p:cNvGraphicFramePr>
          <p:nvPr/>
        </p:nvGraphicFramePr>
        <p:xfrm>
          <a:off x="338138" y="1314452"/>
          <a:ext cx="8654256" cy="4325142"/>
        </p:xfrm>
        <a:graphic>
          <a:graphicData uri="http://schemas.openxmlformats.org/drawingml/2006/table">
            <a:tbl>
              <a:tblPr/>
              <a:tblGrid>
                <a:gridCol w="690024"/>
                <a:gridCol w="7964232"/>
              </a:tblGrid>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1</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Our Understanding</a:t>
                      </a:r>
                      <a:endPar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2</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The Global Automotive Industry – Our Point of View</a:t>
                      </a:r>
                      <a:endPar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3</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Our Perspectives on Acquisition Integration</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4</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Supplier Network Development</a:t>
                      </a:r>
                      <a:endPar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5</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N. American and Europe Supplier Markets</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6</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chemeClr val="bg1"/>
                          </a:solidFill>
                          <a:effectLst/>
                          <a:latin typeface="Verdana" pitchFamily="34" charset="0"/>
                          <a:ea typeface="宋体" pitchFamily="2" charset="-122"/>
                          <a:cs typeface="Arial" pitchFamily="34" charset="0"/>
                        </a:rPr>
                        <a:t>Next Steps</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02776"/>
                    </a:solidFill>
                  </a:tcPr>
                </a:tc>
              </a:tr>
            </a:tbl>
          </a:graphicData>
        </a:graphic>
      </p:graphicFrame>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1"/>
            <a:r>
              <a:rPr lang="en-US" sz="1800" dirty="0" smtClean="0"/>
              <a:t>The global automotive market faces a period of unprecedented change.</a:t>
            </a:r>
          </a:p>
          <a:p>
            <a:pPr lvl="2"/>
            <a:r>
              <a:rPr lang="en-US" sz="1600" dirty="0" smtClean="0"/>
              <a:t>Restructuring and failures</a:t>
            </a:r>
          </a:p>
          <a:p>
            <a:pPr lvl="2"/>
            <a:r>
              <a:rPr lang="en-US" sz="1600" dirty="0" smtClean="0"/>
              <a:t>Shifting demand</a:t>
            </a:r>
          </a:p>
          <a:p>
            <a:pPr lvl="2"/>
            <a:r>
              <a:rPr lang="en-US" sz="1600" dirty="0" smtClean="0"/>
              <a:t>Technology and regulatory disruptions</a:t>
            </a:r>
          </a:p>
          <a:p>
            <a:pPr lvl="1"/>
            <a:r>
              <a:rPr lang="en-US" sz="1800" dirty="0" smtClean="0"/>
              <a:t>There are many options and much uncertainty around the future direction of powertrain and other key auto component technologies.</a:t>
            </a:r>
          </a:p>
          <a:p>
            <a:pPr lvl="2"/>
            <a:r>
              <a:rPr lang="en-US" sz="1600" dirty="0" smtClean="0"/>
              <a:t>No one knows which scenarios and technologies will come to dominate.</a:t>
            </a:r>
          </a:p>
          <a:p>
            <a:pPr lvl="1"/>
            <a:r>
              <a:rPr lang="en-US" sz="1800" dirty="0" smtClean="0"/>
              <a:t>The market offers extraordinary risks, but also extraordinary investment opportunities.</a:t>
            </a:r>
          </a:p>
          <a:p>
            <a:pPr lvl="2"/>
            <a:r>
              <a:rPr lang="en-US" sz="1600" dirty="0" smtClean="0"/>
              <a:t>Historically cheap assets, many suppliers for sale.</a:t>
            </a:r>
          </a:p>
          <a:p>
            <a:pPr lvl="2"/>
            <a:r>
              <a:rPr lang="en-US" sz="1600" dirty="0" smtClean="0"/>
              <a:t>Available talent.</a:t>
            </a:r>
          </a:p>
          <a:p>
            <a:pPr lvl="1"/>
            <a:r>
              <a:rPr lang="en-US" sz="1800" dirty="0" smtClean="0"/>
              <a:t>This situation calls for a structured, careful approach to developing the strategy for your parts business.</a:t>
            </a:r>
          </a:p>
          <a:p>
            <a:pPr lvl="2"/>
            <a:r>
              <a:rPr lang="en-US" sz="1600" dirty="0" smtClean="0"/>
              <a:t>Answering the strategic questions and determining investment priorities.</a:t>
            </a:r>
          </a:p>
          <a:p>
            <a:pPr lvl="2"/>
            <a:r>
              <a:rPr lang="en-US" sz="1600" dirty="0" smtClean="0"/>
              <a:t>Part of this strategy will involve investing to create ‘capability options’ for the future.</a:t>
            </a:r>
          </a:p>
          <a:p>
            <a:pPr lvl="2"/>
            <a:endParaRPr lang="en-US" sz="1600" dirty="0"/>
          </a:p>
        </p:txBody>
      </p:sp>
      <p:sp>
        <p:nvSpPr>
          <p:cNvPr id="6" name="Title 5"/>
          <p:cNvSpPr>
            <a:spLocks noGrp="1"/>
          </p:cNvSpPr>
          <p:nvPr>
            <p:ph type="title"/>
          </p:nvPr>
        </p:nvSpPr>
        <p:spPr/>
        <p:txBody>
          <a:bodyPr/>
          <a:lstStyle/>
          <a:p>
            <a:r>
              <a:rPr lang="en-US" dirty="0" smtClean="0"/>
              <a:t>Key takeaways</a:t>
            </a:r>
            <a:endParaRPr lang="en-US" dirty="0"/>
          </a:p>
        </p:txBody>
      </p:sp>
      <p:sp>
        <p:nvSpPr>
          <p:cNvPr id="5" name="Slide Number Placeholder 4"/>
          <p:cNvSpPr>
            <a:spLocks noGrp="1"/>
          </p:cNvSpPr>
          <p:nvPr>
            <p:ph type="sldNum" sz="quarter" idx="10"/>
          </p:nvPr>
        </p:nvSpPr>
        <p:spPr/>
        <p:txBody>
          <a:bodyPr/>
          <a:lstStyle/>
          <a:p>
            <a:fld id="{02012106-F1AE-4C04-8E5F-85389AF4AC05}" type="slidenum">
              <a:rPr lang="en-US" smtClean="0"/>
              <a:pPr/>
              <a:t>105</a:t>
            </a:fld>
            <a:endParaRPr lang="en-US" dirty="0"/>
          </a:p>
        </p:txBody>
      </p:sp>
      <p:sp>
        <p:nvSpPr>
          <p:cNvPr id="8" name="TextBox 7"/>
          <p:cNvSpPr txBox="1"/>
          <p:nvPr/>
        </p:nvSpPr>
        <p:spPr>
          <a:xfrm>
            <a:off x="457994" y="6305902"/>
            <a:ext cx="9199077" cy="933892"/>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rgbClr val="002776"/>
                </a:solidFill>
                <a:latin typeface="Calibri" pitchFamily="34" charset="0"/>
              </a:rPr>
              <a:t>While we believe you should undertake the analyses to develop a robust strategy, there are steps you can take now to position the company to take advantage of the current opportunities.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6089" y="1349375"/>
            <a:ext cx="4736306" cy="5916613"/>
          </a:xfrm>
        </p:spPr>
        <p:txBody>
          <a:bodyPr/>
          <a:lstStyle/>
          <a:p>
            <a:pPr lvl="1">
              <a:tabLst>
                <a:tab pos="4635500" algn="l"/>
              </a:tabLst>
            </a:pPr>
            <a:r>
              <a:rPr lang="en-US" dirty="0" smtClean="0"/>
              <a:t>Confirm your strategic intent </a:t>
            </a:r>
            <a:br>
              <a:rPr lang="en-US" dirty="0" smtClean="0"/>
            </a:br>
            <a:r>
              <a:rPr lang="en-US" dirty="0" smtClean="0"/>
              <a:t>(1</a:t>
            </a:r>
            <a:r>
              <a:rPr lang="en-US" baseline="30000" dirty="0" smtClean="0"/>
              <a:t>st</a:t>
            </a:r>
            <a:r>
              <a:rPr lang="en-US" dirty="0" smtClean="0"/>
              <a:t> strategic question)</a:t>
            </a:r>
          </a:p>
          <a:p>
            <a:pPr lvl="1">
              <a:tabLst>
                <a:tab pos="4635500" algn="l"/>
              </a:tabLst>
            </a:pPr>
            <a:r>
              <a:rPr lang="en-US" dirty="0" smtClean="0"/>
              <a:t>Review analyses that have been completed, determine what remains to be done</a:t>
            </a:r>
          </a:p>
          <a:p>
            <a:pPr lvl="1">
              <a:tabLst>
                <a:tab pos="4635500" algn="l"/>
              </a:tabLst>
            </a:pPr>
            <a:r>
              <a:rPr lang="en-US" dirty="0" smtClean="0"/>
              <a:t>Complete analyses – answer the remaining strategic questions</a:t>
            </a:r>
          </a:p>
          <a:p>
            <a:pPr lvl="1">
              <a:tabLst>
                <a:tab pos="4635500" algn="l"/>
              </a:tabLst>
            </a:pPr>
            <a:r>
              <a:rPr lang="en-US" dirty="0" smtClean="0"/>
              <a:t>Complete strategy articulation and business case</a:t>
            </a:r>
          </a:p>
          <a:p>
            <a:pPr lvl="1">
              <a:tabLst>
                <a:tab pos="4635500" algn="l"/>
              </a:tabLst>
            </a:pPr>
            <a:r>
              <a:rPr lang="en-US" dirty="0" smtClean="0"/>
              <a:t>Secure board / executive management approval on strategy and business case</a:t>
            </a:r>
          </a:p>
          <a:p>
            <a:pPr lvl="1">
              <a:tabLst>
                <a:tab pos="4635500" algn="l"/>
              </a:tabLst>
            </a:pPr>
            <a:r>
              <a:rPr lang="en-US" dirty="0" smtClean="0"/>
              <a:t>Complete implementation roadmap</a:t>
            </a:r>
          </a:p>
          <a:p>
            <a:pPr lvl="1">
              <a:tabLst>
                <a:tab pos="4635500" algn="l"/>
              </a:tabLst>
            </a:pPr>
            <a:r>
              <a:rPr lang="en-US" dirty="0" smtClean="0"/>
              <a:t>Launch development and M&amp;A activities</a:t>
            </a:r>
          </a:p>
          <a:p>
            <a:pPr lvl="1">
              <a:tabLst>
                <a:tab pos="4635500" algn="l"/>
              </a:tabLst>
            </a:pPr>
            <a:endParaRPr lang="en-US" dirty="0"/>
          </a:p>
        </p:txBody>
      </p:sp>
      <p:sp>
        <p:nvSpPr>
          <p:cNvPr id="2" name="Title 1"/>
          <p:cNvSpPr>
            <a:spLocks noGrp="1"/>
          </p:cNvSpPr>
          <p:nvPr>
            <p:ph type="title"/>
          </p:nvPr>
        </p:nvSpPr>
        <p:spPr/>
        <p:txBody>
          <a:bodyPr/>
          <a:lstStyle/>
          <a:p>
            <a:r>
              <a:rPr lang="en-US" dirty="0" smtClean="0"/>
              <a:t>Next Steps</a:t>
            </a:r>
            <a:endParaRPr lang="en-US" dirty="0"/>
          </a:p>
        </p:txBody>
      </p:sp>
      <p:sp>
        <p:nvSpPr>
          <p:cNvPr id="3" name="Slide Number Placeholder 2"/>
          <p:cNvSpPr>
            <a:spLocks noGrp="1"/>
          </p:cNvSpPr>
          <p:nvPr>
            <p:ph type="sldNum" sz="quarter" idx="10"/>
          </p:nvPr>
        </p:nvSpPr>
        <p:spPr/>
        <p:txBody>
          <a:bodyPr/>
          <a:lstStyle/>
          <a:p>
            <a:fld id="{02012106-F1AE-4C04-8E5F-85389AF4AC05}" type="slidenum">
              <a:rPr lang="en-US" smtClean="0"/>
              <a:pPr/>
              <a:t>106</a:t>
            </a:fld>
            <a:endParaRPr lang="en-US" dirty="0"/>
          </a:p>
        </p:txBody>
      </p:sp>
      <p:pic>
        <p:nvPicPr>
          <p:cNvPr id="154625" name="Picture 1"/>
          <p:cNvPicPr>
            <a:picLocks noChangeAspect="1" noChangeArrowheads="1"/>
          </p:cNvPicPr>
          <p:nvPr/>
        </p:nvPicPr>
        <p:blipFill>
          <a:blip r:embed="rId3"/>
          <a:srcRect/>
          <a:stretch>
            <a:fillRect/>
          </a:stretch>
        </p:blipFill>
        <p:spPr bwMode="auto">
          <a:xfrm>
            <a:off x="6020594" y="991394"/>
            <a:ext cx="3728244" cy="2336266"/>
          </a:xfrm>
          <a:prstGeom prst="rect">
            <a:avLst/>
          </a:prstGeom>
          <a:noFill/>
          <a:ln w="9525">
            <a:noFill/>
            <a:miter lim="800000"/>
            <a:headEnd/>
            <a:tailEnd/>
          </a:ln>
          <a:effectLst/>
        </p:spPr>
      </p:pic>
      <p:pic>
        <p:nvPicPr>
          <p:cNvPr id="134146" name="Picture 2"/>
          <p:cNvPicPr>
            <a:picLocks noChangeAspect="1" noChangeArrowheads="1"/>
          </p:cNvPicPr>
          <p:nvPr/>
        </p:nvPicPr>
        <p:blipFill>
          <a:blip r:embed="rId4"/>
          <a:srcRect r="25649" b="28629"/>
          <a:stretch>
            <a:fillRect/>
          </a:stretch>
        </p:blipFill>
        <p:spPr bwMode="auto">
          <a:xfrm>
            <a:off x="6180944" y="3426614"/>
            <a:ext cx="3683040" cy="15936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Given the uncertainties in the market, the risks, and the magnitude of  potential investments, a rigorous analysis (as above) is prudent.</a:t>
            </a:r>
          </a:p>
          <a:p>
            <a:r>
              <a:rPr lang="en-US" dirty="0" smtClean="0"/>
              <a:t>However, you not need to wait for the completion of the analysis before taking action.  Immediate steps can include:</a:t>
            </a:r>
          </a:p>
          <a:p>
            <a:pPr lvl="1"/>
            <a:r>
              <a:rPr lang="en-US" dirty="0" smtClean="0"/>
              <a:t>Discussions with current JV partners on technology direction and planned investments.</a:t>
            </a:r>
          </a:p>
          <a:p>
            <a:pPr lvl="1"/>
            <a:r>
              <a:rPr lang="en-US" dirty="0" smtClean="0"/>
              <a:t>Discussions with other suppliers who are potential acquisitions or asset sellers (test the market).</a:t>
            </a:r>
          </a:p>
          <a:p>
            <a:pPr lvl="1"/>
            <a:r>
              <a:rPr lang="en-US" dirty="0" smtClean="0"/>
              <a:t>Discussions with non-traditional players (PE, venture capital) to ascertain interest and direction.</a:t>
            </a:r>
            <a:endParaRPr lang="en-US" dirty="0"/>
          </a:p>
        </p:txBody>
      </p:sp>
      <p:sp>
        <p:nvSpPr>
          <p:cNvPr id="3" name="Title 2"/>
          <p:cNvSpPr>
            <a:spLocks noGrp="1"/>
          </p:cNvSpPr>
          <p:nvPr>
            <p:ph type="title"/>
          </p:nvPr>
        </p:nvSpPr>
        <p:spPr/>
        <p:txBody>
          <a:bodyPr/>
          <a:lstStyle/>
          <a:p>
            <a:r>
              <a:rPr lang="en-US" dirty="0" smtClean="0"/>
              <a:t>Next Steps (cont.)</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107</a:t>
            </a:fld>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9" descr="DEL_PRI_RGB"/>
          <p:cNvPicPr>
            <a:picLocks noChangeAspect="1" noChangeArrowheads="1"/>
          </p:cNvPicPr>
          <p:nvPr/>
        </p:nvPicPr>
        <p:blipFill>
          <a:blip r:embed="rId3"/>
          <a:srcRect/>
          <a:stretch>
            <a:fillRect/>
          </a:stretch>
        </p:blipFill>
        <p:spPr bwMode="auto">
          <a:xfrm>
            <a:off x="379413" y="3389313"/>
            <a:ext cx="3795712" cy="89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p:cNvSpPr>
          <p:nvPr>
            <p:ph type="ctrTitle"/>
          </p:nvPr>
        </p:nvSpPr>
        <p:spPr/>
        <p:txBody>
          <a:bodyPr/>
          <a:lstStyle/>
          <a:p>
            <a:r>
              <a:rPr lang="en-US" dirty="0" smtClean="0"/>
              <a:t>Appendix – </a:t>
            </a:r>
            <a:br>
              <a:rPr lang="en-US" dirty="0" smtClean="0"/>
            </a:br>
            <a:r>
              <a:rPr lang="en-US" dirty="0" smtClean="0"/>
              <a:t>Deloitte Automotive Experience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Our view of the future industry (cont.)</a:t>
            </a:r>
            <a:endParaRPr lang="en-US" dirty="0"/>
          </a:p>
        </p:txBody>
      </p:sp>
      <p:sp>
        <p:nvSpPr>
          <p:cNvPr id="11" name="Content Placeholder 10"/>
          <p:cNvSpPr>
            <a:spLocks noGrp="1"/>
          </p:cNvSpPr>
          <p:nvPr>
            <p:ph idx="1"/>
          </p:nvPr>
        </p:nvSpPr>
        <p:spPr>
          <a:xfrm>
            <a:off x="446088" y="1219994"/>
            <a:ext cx="9266237" cy="5916613"/>
          </a:xfrm>
        </p:spPr>
        <p:txBody>
          <a:bodyPr/>
          <a:lstStyle/>
          <a:p>
            <a:r>
              <a:rPr lang="en-US" dirty="0" smtClean="0"/>
              <a:t>From the 2009 low point of 60%, global capacity utilization is projected to steadily improve to 80% by 2013 even as capacity increases from about 93 million to 100 million vehicles</a:t>
            </a:r>
          </a:p>
          <a:p>
            <a:endParaRPr lang="en-US" dirty="0"/>
          </a:p>
        </p:txBody>
      </p:sp>
      <p:sp>
        <p:nvSpPr>
          <p:cNvPr id="5" name="Text Box 8"/>
          <p:cNvSpPr txBox="1">
            <a:spLocks noChangeArrowheads="1"/>
          </p:cNvSpPr>
          <p:nvPr/>
        </p:nvSpPr>
        <p:spPr bwMode="gray">
          <a:xfrm>
            <a:off x="457200" y="7145923"/>
            <a:ext cx="4253289" cy="169277"/>
          </a:xfrm>
          <a:prstGeom prst="rect">
            <a:avLst/>
          </a:prstGeom>
          <a:noFill/>
          <a:ln w="9525">
            <a:noFill/>
            <a:miter lim="800000"/>
            <a:headEnd/>
            <a:tailEnd/>
          </a:ln>
          <a:effectLst>
            <a:prstShdw prst="shdw17" dist="17961" dir="2700000">
              <a:schemeClr val="accent2">
                <a:gamma/>
                <a:shade val="60000"/>
                <a:invGamma/>
              </a:schemeClr>
            </a:prstShdw>
          </a:effectLst>
        </p:spPr>
        <p:txBody>
          <a:bodyPr wrap="square" lIns="0" tIns="0" rIns="0" bIns="0" anchor="b">
            <a:spAutoFit/>
          </a:bodyPr>
          <a:lstStyle/>
          <a:p>
            <a:pPr>
              <a:spcBef>
                <a:spcPct val="20000"/>
              </a:spcBef>
              <a:tabLst>
                <a:tab pos="1592199" algn="l"/>
              </a:tabLst>
              <a:defRPr/>
            </a:pPr>
            <a:r>
              <a:rPr lang="en-US" altLang="ja-JP" sz="1100" dirty="0">
                <a:solidFill>
                  <a:srgbClr val="002776"/>
                </a:solidFill>
                <a:latin typeface="Arial" pitchFamily="34" charset="0"/>
                <a:ea typeface="MS PGothic" pitchFamily="50" charset="-128"/>
                <a:cs typeface="Arial" pitchFamily="34" charset="0"/>
              </a:rPr>
              <a:t>Source</a:t>
            </a:r>
            <a:r>
              <a:rPr lang="en-US" altLang="ja-JP" sz="1100" dirty="0" smtClean="0">
                <a:solidFill>
                  <a:srgbClr val="002776"/>
                </a:solidFill>
                <a:latin typeface="Arial" pitchFamily="34" charset="0"/>
                <a:ea typeface="MS PGothic" pitchFamily="50" charset="-128"/>
                <a:cs typeface="Arial" pitchFamily="34" charset="0"/>
              </a:rPr>
              <a:t>: CSM Worldwide (March 2009)</a:t>
            </a:r>
            <a:endParaRPr lang="en-US" altLang="ja-JP" sz="1100" dirty="0">
              <a:solidFill>
                <a:srgbClr val="002776"/>
              </a:solidFill>
              <a:latin typeface="Arial" pitchFamily="34" charset="0"/>
              <a:ea typeface="MS PGothic" pitchFamily="50" charset="-128"/>
              <a:cs typeface="Arial" pitchFamily="34" charset="0"/>
            </a:endParaRPr>
          </a:p>
        </p:txBody>
      </p:sp>
      <p:sp>
        <p:nvSpPr>
          <p:cNvPr id="7" name="Rectangle 6"/>
          <p:cNvSpPr/>
          <p:nvPr/>
        </p:nvSpPr>
        <p:spPr>
          <a:xfrm>
            <a:off x="8065294" y="5588794"/>
            <a:ext cx="381000" cy="107156"/>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65294" y="5265250"/>
            <a:ext cx="381000" cy="107156"/>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65294" y="4941704"/>
            <a:ext cx="381000" cy="107156"/>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65294" y="4294612"/>
            <a:ext cx="381000" cy="107156"/>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65294" y="3971066"/>
            <a:ext cx="381000" cy="107156"/>
          </a:xfrm>
          <a:prstGeom prst="rect">
            <a:avLst/>
          </a:prstGeom>
          <a:solidFill>
            <a:srgbClr val="C9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65294" y="3647520"/>
            <a:ext cx="381000" cy="107156"/>
          </a:xfrm>
          <a:prstGeom prst="rect">
            <a:avLst/>
          </a:prstGeom>
          <a:solidFill>
            <a:srgbClr val="7BC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4"/>
          <p:cNvGrpSpPr/>
          <p:nvPr/>
        </p:nvGrpSpPr>
        <p:grpSpPr>
          <a:xfrm>
            <a:off x="1348578" y="3018870"/>
            <a:ext cx="152400" cy="3810000"/>
            <a:chOff x="1348578" y="2877344"/>
            <a:chExt cx="152400" cy="3810000"/>
          </a:xfrm>
        </p:grpSpPr>
        <p:cxnSp>
          <p:nvCxnSpPr>
            <p:cNvPr id="16" name="Straight Connector 15"/>
            <p:cNvCxnSpPr/>
            <p:nvPr/>
          </p:nvCxnSpPr>
          <p:spPr>
            <a:xfrm rot="5400000">
              <a:off x="-431800" y="4782344"/>
              <a:ext cx="38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48578" y="2905125"/>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48578" y="304879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48578" y="320119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48578" y="335359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48578" y="350599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48578" y="365839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48578" y="381079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48578" y="396319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48578" y="411559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48578" y="426799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48578" y="442039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48578" y="457279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48578" y="472519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48578" y="4892675"/>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48578" y="50419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48578" y="52006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48578" y="5356225"/>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48578" y="5503069"/>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48578" y="5661025"/>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48578" y="58166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48578" y="59690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48578" y="6121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348578" y="62738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48578" y="6432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1453356" y="6719332"/>
            <a:ext cx="5638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2771775" y="6713776"/>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4152900" y="6713776"/>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5534025" y="6713776"/>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44"/>
          <p:cNvGrpSpPr/>
          <p:nvPr/>
        </p:nvGrpSpPr>
        <p:grpSpPr>
          <a:xfrm>
            <a:off x="1622425" y="3653076"/>
            <a:ext cx="5228034" cy="3060700"/>
            <a:chOff x="1622425" y="3511550"/>
            <a:chExt cx="5228034" cy="3060700"/>
          </a:xfrm>
        </p:grpSpPr>
        <p:sp>
          <p:nvSpPr>
            <p:cNvPr id="46" name="Rectangle 45"/>
            <p:cNvSpPr/>
            <p:nvPr/>
          </p:nvSpPr>
          <p:spPr>
            <a:xfrm>
              <a:off x="2324157" y="5762625"/>
              <a:ext cx="381000" cy="80962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626394" y="5757863"/>
              <a:ext cx="381000" cy="814387"/>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015059" y="5788819"/>
              <a:ext cx="381000" cy="783431"/>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694112" y="5761831"/>
              <a:ext cx="381000" cy="81041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89437" y="5755481"/>
              <a:ext cx="381000" cy="81676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469459" y="5740400"/>
              <a:ext cx="381000" cy="831850"/>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626394" y="5355432"/>
              <a:ext cx="381000" cy="400844"/>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626394" y="4836319"/>
              <a:ext cx="381000" cy="518319"/>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626394" y="4765676"/>
              <a:ext cx="381000" cy="69849"/>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623219" y="4191795"/>
              <a:ext cx="381000" cy="574674"/>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622425" y="4039393"/>
              <a:ext cx="381000" cy="161131"/>
            </a:xfrm>
            <a:prstGeom prst="rect">
              <a:avLst/>
            </a:prstGeom>
            <a:solidFill>
              <a:srgbClr val="C9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622425" y="3805634"/>
              <a:ext cx="381000" cy="233760"/>
            </a:xfrm>
            <a:prstGeom prst="rect">
              <a:avLst/>
            </a:prstGeom>
            <a:solidFill>
              <a:srgbClr val="7BC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324157" y="5292725"/>
              <a:ext cx="381000" cy="46990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324157" y="4765676"/>
              <a:ext cx="381000" cy="530224"/>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324157" y="4695032"/>
              <a:ext cx="381000" cy="69849"/>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324157" y="4131469"/>
              <a:ext cx="381000" cy="566737"/>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324157" y="3994149"/>
              <a:ext cx="381000" cy="161131"/>
            </a:xfrm>
            <a:prstGeom prst="rect">
              <a:avLst/>
            </a:prstGeom>
            <a:solidFill>
              <a:srgbClr val="C9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324157" y="3734594"/>
              <a:ext cx="381000" cy="262335"/>
            </a:xfrm>
            <a:prstGeom prst="rect">
              <a:avLst/>
            </a:prstGeom>
            <a:solidFill>
              <a:srgbClr val="7BC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015059" y="5287169"/>
              <a:ext cx="381000" cy="504825"/>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015059" y="4745832"/>
              <a:ext cx="381000" cy="545306"/>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015059" y="4675982"/>
              <a:ext cx="381000" cy="69849"/>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015059" y="4167188"/>
              <a:ext cx="381000" cy="514350"/>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015059" y="3976688"/>
              <a:ext cx="381000" cy="188117"/>
            </a:xfrm>
            <a:prstGeom prst="rect">
              <a:avLst/>
            </a:prstGeom>
            <a:solidFill>
              <a:srgbClr val="C9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015059" y="3690938"/>
              <a:ext cx="381000" cy="286941"/>
            </a:xfrm>
            <a:prstGeom prst="rect">
              <a:avLst/>
            </a:prstGeom>
            <a:solidFill>
              <a:srgbClr val="7BC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694112" y="5214938"/>
              <a:ext cx="381000" cy="547687"/>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694112" y="4676775"/>
              <a:ext cx="381000" cy="538163"/>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694112" y="4588669"/>
              <a:ext cx="381000" cy="85725"/>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94112" y="4074319"/>
              <a:ext cx="381000" cy="511969"/>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694112" y="3862388"/>
              <a:ext cx="381000" cy="207565"/>
            </a:xfrm>
            <a:prstGeom prst="rect">
              <a:avLst/>
            </a:prstGeom>
            <a:solidFill>
              <a:srgbClr val="C9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694112" y="3562351"/>
              <a:ext cx="381000" cy="302418"/>
            </a:xfrm>
            <a:prstGeom prst="rect">
              <a:avLst/>
            </a:prstGeom>
            <a:solidFill>
              <a:srgbClr val="7BC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389437" y="5199063"/>
              <a:ext cx="381000" cy="557212"/>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389437" y="4667250"/>
              <a:ext cx="381000" cy="531813"/>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389437" y="4572794"/>
              <a:ext cx="381000" cy="85725"/>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389437" y="4041776"/>
              <a:ext cx="381000" cy="530224"/>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389437" y="3844925"/>
              <a:ext cx="381000" cy="193675"/>
            </a:xfrm>
            <a:prstGeom prst="rect">
              <a:avLst/>
            </a:prstGeom>
            <a:solidFill>
              <a:srgbClr val="C9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389437" y="3511550"/>
              <a:ext cx="381000" cy="330200"/>
            </a:xfrm>
            <a:prstGeom prst="rect">
              <a:avLst/>
            </a:prstGeom>
            <a:solidFill>
              <a:srgbClr val="7BC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067300" y="5199063"/>
              <a:ext cx="381000" cy="557212"/>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067300" y="4657726"/>
              <a:ext cx="381000" cy="541338"/>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067300" y="4572794"/>
              <a:ext cx="381000" cy="85725"/>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5067300" y="4041776"/>
              <a:ext cx="381000" cy="530224"/>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5067300" y="3844925"/>
              <a:ext cx="381000" cy="193675"/>
            </a:xfrm>
            <a:prstGeom prst="rect">
              <a:avLst/>
            </a:prstGeom>
            <a:solidFill>
              <a:srgbClr val="C9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067300" y="3511550"/>
              <a:ext cx="381000" cy="330200"/>
            </a:xfrm>
            <a:prstGeom prst="rect">
              <a:avLst/>
            </a:prstGeom>
            <a:solidFill>
              <a:srgbClr val="7BC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791994" y="5755481"/>
              <a:ext cx="381000" cy="81676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791994" y="5199063"/>
              <a:ext cx="381000" cy="557212"/>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5791994" y="4654550"/>
              <a:ext cx="381000" cy="544513"/>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791994" y="4572794"/>
              <a:ext cx="381000" cy="85725"/>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791994" y="4041776"/>
              <a:ext cx="381000" cy="530224"/>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5791994" y="3844925"/>
              <a:ext cx="381000" cy="193675"/>
            </a:xfrm>
            <a:prstGeom prst="rect">
              <a:avLst/>
            </a:prstGeom>
            <a:solidFill>
              <a:srgbClr val="C9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791994" y="3511550"/>
              <a:ext cx="381000" cy="330200"/>
            </a:xfrm>
            <a:prstGeom prst="rect">
              <a:avLst/>
            </a:prstGeom>
            <a:solidFill>
              <a:srgbClr val="7BC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469459" y="5191125"/>
              <a:ext cx="381000" cy="55245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6469459" y="4657726"/>
              <a:ext cx="381000" cy="533399"/>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6469459" y="4572794"/>
              <a:ext cx="381000" cy="85725"/>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469459" y="4041776"/>
              <a:ext cx="381000" cy="530224"/>
            </a:xfrm>
            <a:prstGeom prst="rect">
              <a:avLst/>
            </a:prstGeom>
            <a:solidFill>
              <a:srgbClr val="3C8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469459" y="3844925"/>
              <a:ext cx="381000" cy="193675"/>
            </a:xfrm>
            <a:prstGeom prst="rect">
              <a:avLst/>
            </a:prstGeom>
            <a:solidFill>
              <a:srgbClr val="C9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6469459" y="3511550"/>
              <a:ext cx="381000" cy="330200"/>
            </a:xfrm>
            <a:prstGeom prst="rect">
              <a:avLst/>
            </a:prstGeom>
            <a:solidFill>
              <a:srgbClr val="7BC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067300" y="5755481"/>
              <a:ext cx="381000" cy="81676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1"/>
          <p:cNvGrpSpPr/>
          <p:nvPr/>
        </p:nvGrpSpPr>
        <p:grpSpPr>
          <a:xfrm>
            <a:off x="1677194" y="3250486"/>
            <a:ext cx="5135086" cy="1235234"/>
            <a:chOff x="1677194" y="3108960"/>
            <a:chExt cx="5135086" cy="1235234"/>
          </a:xfrm>
        </p:grpSpPr>
        <p:sp>
          <p:nvSpPr>
            <p:cNvPr id="103" name="Freeform 102"/>
            <p:cNvSpPr/>
            <p:nvPr/>
          </p:nvSpPr>
          <p:spPr>
            <a:xfrm>
              <a:off x="1790700" y="3253740"/>
              <a:ext cx="4899660" cy="960120"/>
            </a:xfrm>
            <a:custGeom>
              <a:avLst/>
              <a:gdLst>
                <a:gd name="connsiteX0" fmla="*/ 0 w 4899660"/>
                <a:gd name="connsiteY0" fmla="*/ 297180 h 960120"/>
                <a:gd name="connsiteX1" fmla="*/ 716280 w 4899660"/>
                <a:gd name="connsiteY1" fmla="*/ 960120 h 960120"/>
                <a:gd name="connsiteX2" fmla="*/ 1417320 w 4899660"/>
                <a:gd name="connsiteY2" fmla="*/ 655320 h 960120"/>
                <a:gd name="connsiteX3" fmla="*/ 2133600 w 4899660"/>
                <a:gd name="connsiteY3" fmla="*/ 403860 h 960120"/>
                <a:gd name="connsiteX4" fmla="*/ 2796540 w 4899660"/>
                <a:gd name="connsiteY4" fmla="*/ 220980 h 960120"/>
                <a:gd name="connsiteX5" fmla="*/ 3528060 w 4899660"/>
                <a:gd name="connsiteY5" fmla="*/ 38100 h 960120"/>
                <a:gd name="connsiteX6" fmla="*/ 4191000 w 4899660"/>
                <a:gd name="connsiteY6" fmla="*/ 114300 h 960120"/>
                <a:gd name="connsiteX7" fmla="*/ 4899660 w 4899660"/>
                <a:gd name="connsiteY7" fmla="*/ 0 h 960120"/>
                <a:gd name="connsiteX8" fmla="*/ 4899660 w 4899660"/>
                <a:gd name="connsiteY8" fmla="*/ 762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9660" h="960120">
                  <a:moveTo>
                    <a:pt x="0" y="297180"/>
                  </a:moveTo>
                  <a:lnTo>
                    <a:pt x="716280" y="960120"/>
                  </a:lnTo>
                  <a:lnTo>
                    <a:pt x="1417320" y="655320"/>
                  </a:lnTo>
                  <a:lnTo>
                    <a:pt x="2133600" y="403860"/>
                  </a:lnTo>
                  <a:lnTo>
                    <a:pt x="2796540" y="220980"/>
                  </a:lnTo>
                  <a:lnTo>
                    <a:pt x="3528060" y="38100"/>
                  </a:lnTo>
                  <a:lnTo>
                    <a:pt x="4191000" y="114300"/>
                  </a:lnTo>
                  <a:cubicBezTo>
                    <a:pt x="4427155" y="75797"/>
                    <a:pt x="4660387" y="0"/>
                    <a:pt x="4899660" y="0"/>
                  </a:cubicBezTo>
                  <a:lnTo>
                    <a:pt x="4899660" y="7620"/>
                  </a:lnTo>
                </a:path>
              </a:pathLst>
            </a:cu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Diamond 103"/>
            <p:cNvSpPr/>
            <p:nvPr/>
          </p:nvSpPr>
          <p:spPr>
            <a:xfrm>
              <a:off x="1677194" y="3429794"/>
              <a:ext cx="304800" cy="3048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2362994" y="4039394"/>
              <a:ext cx="304800" cy="3048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3048000" y="3764280"/>
              <a:ext cx="304800" cy="3048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3733800" y="3497580"/>
              <a:ext cx="304800" cy="3048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4427220" y="3313906"/>
              <a:ext cx="304800" cy="3048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120640" y="3137852"/>
              <a:ext cx="304800" cy="3048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5814854" y="3201194"/>
              <a:ext cx="304800" cy="3048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6507480" y="3108960"/>
              <a:ext cx="304800" cy="304800"/>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11"/>
          <p:cNvGrpSpPr/>
          <p:nvPr/>
        </p:nvGrpSpPr>
        <p:grpSpPr>
          <a:xfrm>
            <a:off x="7011194" y="3037920"/>
            <a:ext cx="152400" cy="3733800"/>
            <a:chOff x="7011194" y="2896394"/>
            <a:chExt cx="152400" cy="3733800"/>
          </a:xfrm>
        </p:grpSpPr>
        <p:cxnSp>
          <p:nvCxnSpPr>
            <p:cNvPr id="113" name="Straight Connector 112"/>
            <p:cNvCxnSpPr/>
            <p:nvPr/>
          </p:nvCxnSpPr>
          <p:spPr>
            <a:xfrm rot="5400000">
              <a:off x="5144294" y="4763294"/>
              <a:ext cx="3733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011194" y="289639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011194" y="3305969"/>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011194" y="371554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011194" y="412194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011194" y="4537869"/>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011194" y="4944269"/>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11194" y="535384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011194" y="5760244"/>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011194" y="6176169"/>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7177088" y="2944099"/>
            <a:ext cx="457200" cy="246221"/>
          </a:xfrm>
          <a:prstGeom prst="rect">
            <a:avLst/>
          </a:prstGeom>
          <a:noFill/>
        </p:spPr>
        <p:txBody>
          <a:bodyPr wrap="square" rtlCol="0">
            <a:spAutoFit/>
          </a:bodyPr>
          <a:lstStyle/>
          <a:p>
            <a:r>
              <a:rPr lang="en-US" sz="1000" dirty="0" smtClean="0"/>
              <a:t>90%</a:t>
            </a:r>
            <a:endParaRPr lang="en-US" sz="1000" dirty="0"/>
          </a:p>
        </p:txBody>
      </p:sp>
      <p:sp>
        <p:nvSpPr>
          <p:cNvPr id="124" name="TextBox 123"/>
          <p:cNvSpPr txBox="1"/>
          <p:nvPr/>
        </p:nvSpPr>
        <p:spPr>
          <a:xfrm>
            <a:off x="7177088" y="3325099"/>
            <a:ext cx="457200" cy="246221"/>
          </a:xfrm>
          <a:prstGeom prst="rect">
            <a:avLst/>
          </a:prstGeom>
          <a:noFill/>
        </p:spPr>
        <p:txBody>
          <a:bodyPr wrap="square" rtlCol="0">
            <a:spAutoFit/>
          </a:bodyPr>
          <a:lstStyle/>
          <a:p>
            <a:r>
              <a:rPr lang="en-US" sz="1000" dirty="0" smtClean="0"/>
              <a:t>80%</a:t>
            </a:r>
            <a:endParaRPr lang="en-US" sz="1000" dirty="0"/>
          </a:p>
        </p:txBody>
      </p:sp>
      <p:sp>
        <p:nvSpPr>
          <p:cNvPr id="125" name="TextBox 124"/>
          <p:cNvSpPr txBox="1"/>
          <p:nvPr/>
        </p:nvSpPr>
        <p:spPr>
          <a:xfrm>
            <a:off x="7177088" y="3723720"/>
            <a:ext cx="457200" cy="246221"/>
          </a:xfrm>
          <a:prstGeom prst="rect">
            <a:avLst/>
          </a:prstGeom>
          <a:noFill/>
        </p:spPr>
        <p:txBody>
          <a:bodyPr wrap="square" rtlCol="0">
            <a:spAutoFit/>
          </a:bodyPr>
          <a:lstStyle/>
          <a:p>
            <a:r>
              <a:rPr lang="en-US" sz="1000" dirty="0" smtClean="0"/>
              <a:t>70%</a:t>
            </a:r>
            <a:endParaRPr lang="en-US" sz="1000" dirty="0"/>
          </a:p>
        </p:txBody>
      </p:sp>
      <p:sp>
        <p:nvSpPr>
          <p:cNvPr id="126" name="TextBox 125"/>
          <p:cNvSpPr txBox="1"/>
          <p:nvPr/>
        </p:nvSpPr>
        <p:spPr>
          <a:xfrm>
            <a:off x="7177088" y="4133295"/>
            <a:ext cx="457200" cy="246221"/>
          </a:xfrm>
          <a:prstGeom prst="rect">
            <a:avLst/>
          </a:prstGeom>
          <a:noFill/>
        </p:spPr>
        <p:txBody>
          <a:bodyPr wrap="square" rtlCol="0">
            <a:spAutoFit/>
          </a:bodyPr>
          <a:lstStyle/>
          <a:p>
            <a:r>
              <a:rPr lang="en-US" sz="1000" dirty="0" smtClean="0"/>
              <a:t>60%</a:t>
            </a:r>
            <a:endParaRPr lang="en-US" sz="1000" dirty="0"/>
          </a:p>
        </p:txBody>
      </p:sp>
      <p:sp>
        <p:nvSpPr>
          <p:cNvPr id="127" name="TextBox 126"/>
          <p:cNvSpPr txBox="1"/>
          <p:nvPr/>
        </p:nvSpPr>
        <p:spPr>
          <a:xfrm>
            <a:off x="7177088" y="4557157"/>
            <a:ext cx="457200" cy="246221"/>
          </a:xfrm>
          <a:prstGeom prst="rect">
            <a:avLst/>
          </a:prstGeom>
          <a:noFill/>
        </p:spPr>
        <p:txBody>
          <a:bodyPr wrap="square" rtlCol="0">
            <a:spAutoFit/>
          </a:bodyPr>
          <a:lstStyle/>
          <a:p>
            <a:r>
              <a:rPr lang="en-US" sz="1000" dirty="0" smtClean="0"/>
              <a:t>50%</a:t>
            </a:r>
            <a:endParaRPr lang="en-US" sz="1000" dirty="0"/>
          </a:p>
        </p:txBody>
      </p:sp>
      <p:sp>
        <p:nvSpPr>
          <p:cNvPr id="128" name="TextBox 127"/>
          <p:cNvSpPr txBox="1"/>
          <p:nvPr/>
        </p:nvSpPr>
        <p:spPr>
          <a:xfrm>
            <a:off x="7177088" y="4946889"/>
            <a:ext cx="457200" cy="246221"/>
          </a:xfrm>
          <a:prstGeom prst="rect">
            <a:avLst/>
          </a:prstGeom>
          <a:noFill/>
        </p:spPr>
        <p:txBody>
          <a:bodyPr wrap="square" rtlCol="0">
            <a:spAutoFit/>
          </a:bodyPr>
          <a:lstStyle/>
          <a:p>
            <a:r>
              <a:rPr lang="en-US" sz="1000" dirty="0" smtClean="0"/>
              <a:t>40%</a:t>
            </a:r>
            <a:endParaRPr lang="en-US" sz="1000" dirty="0"/>
          </a:p>
        </p:txBody>
      </p:sp>
      <p:sp>
        <p:nvSpPr>
          <p:cNvPr id="129" name="TextBox 128"/>
          <p:cNvSpPr txBox="1"/>
          <p:nvPr/>
        </p:nvSpPr>
        <p:spPr>
          <a:xfrm>
            <a:off x="7177088" y="5362020"/>
            <a:ext cx="457200" cy="246221"/>
          </a:xfrm>
          <a:prstGeom prst="rect">
            <a:avLst/>
          </a:prstGeom>
          <a:noFill/>
        </p:spPr>
        <p:txBody>
          <a:bodyPr wrap="square" rtlCol="0">
            <a:spAutoFit/>
          </a:bodyPr>
          <a:lstStyle/>
          <a:p>
            <a:r>
              <a:rPr lang="en-US" sz="1000" dirty="0" smtClean="0"/>
              <a:t>30%</a:t>
            </a:r>
            <a:endParaRPr lang="en-US" sz="1000" dirty="0"/>
          </a:p>
        </p:txBody>
      </p:sp>
      <p:sp>
        <p:nvSpPr>
          <p:cNvPr id="130" name="TextBox 129"/>
          <p:cNvSpPr txBox="1"/>
          <p:nvPr/>
        </p:nvSpPr>
        <p:spPr>
          <a:xfrm>
            <a:off x="7177088" y="5770801"/>
            <a:ext cx="457200" cy="246221"/>
          </a:xfrm>
          <a:prstGeom prst="rect">
            <a:avLst/>
          </a:prstGeom>
          <a:noFill/>
        </p:spPr>
        <p:txBody>
          <a:bodyPr wrap="square" rtlCol="0">
            <a:spAutoFit/>
          </a:bodyPr>
          <a:lstStyle/>
          <a:p>
            <a:r>
              <a:rPr lang="en-US" sz="1000" dirty="0" smtClean="0"/>
              <a:t>20%</a:t>
            </a:r>
            <a:endParaRPr lang="en-US" sz="1000" dirty="0"/>
          </a:p>
        </p:txBody>
      </p:sp>
      <p:sp>
        <p:nvSpPr>
          <p:cNvPr id="131" name="TextBox 130"/>
          <p:cNvSpPr txBox="1"/>
          <p:nvPr/>
        </p:nvSpPr>
        <p:spPr>
          <a:xfrm>
            <a:off x="7177088" y="6170851"/>
            <a:ext cx="457200" cy="246221"/>
          </a:xfrm>
          <a:prstGeom prst="rect">
            <a:avLst/>
          </a:prstGeom>
          <a:noFill/>
        </p:spPr>
        <p:txBody>
          <a:bodyPr wrap="square" rtlCol="0">
            <a:spAutoFit/>
          </a:bodyPr>
          <a:lstStyle/>
          <a:p>
            <a:r>
              <a:rPr lang="en-US" sz="1000" dirty="0" smtClean="0"/>
              <a:t>10%</a:t>
            </a:r>
            <a:endParaRPr lang="en-US" sz="1000" dirty="0"/>
          </a:p>
        </p:txBody>
      </p:sp>
      <p:sp>
        <p:nvSpPr>
          <p:cNvPr id="132" name="TextBox 131"/>
          <p:cNvSpPr txBox="1"/>
          <p:nvPr/>
        </p:nvSpPr>
        <p:spPr>
          <a:xfrm>
            <a:off x="7061994" y="6593920"/>
            <a:ext cx="457200" cy="246221"/>
          </a:xfrm>
          <a:prstGeom prst="rect">
            <a:avLst/>
          </a:prstGeom>
          <a:noFill/>
        </p:spPr>
        <p:txBody>
          <a:bodyPr wrap="square" rtlCol="0">
            <a:spAutoFit/>
          </a:bodyPr>
          <a:lstStyle/>
          <a:p>
            <a:r>
              <a:rPr lang="en-US" sz="1000" dirty="0" smtClean="0"/>
              <a:t>0%</a:t>
            </a:r>
            <a:endParaRPr lang="en-US" sz="1000" dirty="0"/>
          </a:p>
        </p:txBody>
      </p:sp>
      <p:sp>
        <p:nvSpPr>
          <p:cNvPr id="133" name="TextBox 132"/>
          <p:cNvSpPr txBox="1"/>
          <p:nvPr/>
        </p:nvSpPr>
        <p:spPr>
          <a:xfrm>
            <a:off x="991394" y="2961720"/>
            <a:ext cx="304800" cy="153888"/>
          </a:xfrm>
          <a:prstGeom prst="rect">
            <a:avLst/>
          </a:prstGeom>
          <a:noFill/>
        </p:spPr>
        <p:txBody>
          <a:bodyPr wrap="square" lIns="0" tIns="0" rIns="0" bIns="0" rtlCol="0">
            <a:spAutoFit/>
          </a:bodyPr>
          <a:lstStyle/>
          <a:p>
            <a:r>
              <a:rPr lang="en-US" sz="1000" dirty="0" smtClean="0"/>
              <a:t>120</a:t>
            </a:r>
            <a:endParaRPr lang="en-US" sz="1000" dirty="0"/>
          </a:p>
        </p:txBody>
      </p:sp>
      <p:sp>
        <p:nvSpPr>
          <p:cNvPr id="134" name="TextBox 133"/>
          <p:cNvSpPr txBox="1"/>
          <p:nvPr/>
        </p:nvSpPr>
        <p:spPr>
          <a:xfrm>
            <a:off x="991394" y="3571320"/>
            <a:ext cx="304800" cy="153888"/>
          </a:xfrm>
          <a:prstGeom prst="rect">
            <a:avLst/>
          </a:prstGeom>
          <a:noFill/>
        </p:spPr>
        <p:txBody>
          <a:bodyPr wrap="square" lIns="0" tIns="0" rIns="0" bIns="0" rtlCol="0">
            <a:spAutoFit/>
          </a:bodyPr>
          <a:lstStyle/>
          <a:p>
            <a:r>
              <a:rPr lang="en-US" sz="1000" dirty="0" smtClean="0"/>
              <a:t>100</a:t>
            </a:r>
            <a:endParaRPr lang="en-US" sz="1000" dirty="0"/>
          </a:p>
        </p:txBody>
      </p:sp>
      <p:sp>
        <p:nvSpPr>
          <p:cNvPr id="135" name="TextBox 134"/>
          <p:cNvSpPr txBox="1"/>
          <p:nvPr/>
        </p:nvSpPr>
        <p:spPr>
          <a:xfrm>
            <a:off x="1067594" y="4180920"/>
            <a:ext cx="304800" cy="153888"/>
          </a:xfrm>
          <a:prstGeom prst="rect">
            <a:avLst/>
          </a:prstGeom>
          <a:noFill/>
        </p:spPr>
        <p:txBody>
          <a:bodyPr wrap="square" lIns="0" tIns="0" rIns="0" bIns="0" rtlCol="0">
            <a:spAutoFit/>
          </a:bodyPr>
          <a:lstStyle/>
          <a:p>
            <a:r>
              <a:rPr lang="en-US" sz="1000" dirty="0" smtClean="0"/>
              <a:t>80</a:t>
            </a:r>
            <a:endParaRPr lang="en-US" sz="1000" dirty="0"/>
          </a:p>
        </p:txBody>
      </p:sp>
      <p:sp>
        <p:nvSpPr>
          <p:cNvPr id="136" name="TextBox 135"/>
          <p:cNvSpPr txBox="1"/>
          <p:nvPr/>
        </p:nvSpPr>
        <p:spPr>
          <a:xfrm>
            <a:off x="1067594" y="4790520"/>
            <a:ext cx="304800" cy="153888"/>
          </a:xfrm>
          <a:prstGeom prst="rect">
            <a:avLst/>
          </a:prstGeom>
          <a:noFill/>
        </p:spPr>
        <p:txBody>
          <a:bodyPr wrap="square" lIns="0" tIns="0" rIns="0" bIns="0" rtlCol="0">
            <a:spAutoFit/>
          </a:bodyPr>
          <a:lstStyle/>
          <a:p>
            <a:r>
              <a:rPr lang="en-US" sz="1000" dirty="0" smtClean="0"/>
              <a:t>60</a:t>
            </a:r>
            <a:endParaRPr lang="en-US" sz="1000" dirty="0"/>
          </a:p>
        </p:txBody>
      </p:sp>
      <p:sp>
        <p:nvSpPr>
          <p:cNvPr id="137" name="TextBox 136"/>
          <p:cNvSpPr txBox="1"/>
          <p:nvPr/>
        </p:nvSpPr>
        <p:spPr>
          <a:xfrm>
            <a:off x="1067594" y="5400120"/>
            <a:ext cx="304800" cy="153888"/>
          </a:xfrm>
          <a:prstGeom prst="rect">
            <a:avLst/>
          </a:prstGeom>
          <a:noFill/>
        </p:spPr>
        <p:txBody>
          <a:bodyPr wrap="square" lIns="0" tIns="0" rIns="0" bIns="0" rtlCol="0">
            <a:spAutoFit/>
          </a:bodyPr>
          <a:lstStyle/>
          <a:p>
            <a:r>
              <a:rPr lang="en-US" sz="1000" dirty="0" smtClean="0"/>
              <a:t>40</a:t>
            </a:r>
            <a:endParaRPr lang="en-US" sz="1000" dirty="0"/>
          </a:p>
        </p:txBody>
      </p:sp>
      <p:sp>
        <p:nvSpPr>
          <p:cNvPr id="138" name="TextBox 137"/>
          <p:cNvSpPr txBox="1"/>
          <p:nvPr/>
        </p:nvSpPr>
        <p:spPr>
          <a:xfrm>
            <a:off x="1080294" y="6027282"/>
            <a:ext cx="304800" cy="153888"/>
          </a:xfrm>
          <a:prstGeom prst="rect">
            <a:avLst/>
          </a:prstGeom>
          <a:noFill/>
        </p:spPr>
        <p:txBody>
          <a:bodyPr wrap="square" lIns="0" tIns="0" rIns="0" bIns="0" rtlCol="0">
            <a:spAutoFit/>
          </a:bodyPr>
          <a:lstStyle/>
          <a:p>
            <a:r>
              <a:rPr lang="en-US" sz="1000" dirty="0" smtClean="0"/>
              <a:t>20</a:t>
            </a:r>
            <a:endParaRPr lang="en-US" sz="1000" dirty="0"/>
          </a:p>
        </p:txBody>
      </p:sp>
      <p:sp>
        <p:nvSpPr>
          <p:cNvPr id="139" name="TextBox 138"/>
          <p:cNvSpPr txBox="1"/>
          <p:nvPr/>
        </p:nvSpPr>
        <p:spPr>
          <a:xfrm>
            <a:off x="1213644" y="6651070"/>
            <a:ext cx="304800" cy="153888"/>
          </a:xfrm>
          <a:prstGeom prst="rect">
            <a:avLst/>
          </a:prstGeom>
          <a:noFill/>
        </p:spPr>
        <p:txBody>
          <a:bodyPr wrap="square" lIns="0" tIns="0" rIns="0" bIns="0" rtlCol="0">
            <a:spAutoFit/>
          </a:bodyPr>
          <a:lstStyle/>
          <a:p>
            <a:r>
              <a:rPr lang="en-US" sz="1000" dirty="0" smtClean="0"/>
              <a:t>0</a:t>
            </a:r>
            <a:endParaRPr lang="en-US" sz="1000" dirty="0"/>
          </a:p>
        </p:txBody>
      </p:sp>
      <p:sp>
        <p:nvSpPr>
          <p:cNvPr id="140" name="TextBox 139"/>
          <p:cNvSpPr txBox="1"/>
          <p:nvPr/>
        </p:nvSpPr>
        <p:spPr>
          <a:xfrm>
            <a:off x="1657350" y="6897926"/>
            <a:ext cx="304800" cy="153888"/>
          </a:xfrm>
          <a:prstGeom prst="rect">
            <a:avLst/>
          </a:prstGeom>
          <a:noFill/>
        </p:spPr>
        <p:txBody>
          <a:bodyPr wrap="square" lIns="0" tIns="0" rIns="0" bIns="0" rtlCol="0">
            <a:spAutoFit/>
          </a:bodyPr>
          <a:lstStyle/>
          <a:p>
            <a:r>
              <a:rPr lang="en-US" sz="1000" dirty="0" smtClean="0"/>
              <a:t>2008</a:t>
            </a:r>
            <a:endParaRPr lang="en-US" sz="1000" dirty="0"/>
          </a:p>
        </p:txBody>
      </p:sp>
      <p:sp>
        <p:nvSpPr>
          <p:cNvPr id="141" name="TextBox 140"/>
          <p:cNvSpPr txBox="1"/>
          <p:nvPr/>
        </p:nvSpPr>
        <p:spPr>
          <a:xfrm>
            <a:off x="2362994" y="6897926"/>
            <a:ext cx="304800" cy="153888"/>
          </a:xfrm>
          <a:prstGeom prst="rect">
            <a:avLst/>
          </a:prstGeom>
          <a:noFill/>
        </p:spPr>
        <p:txBody>
          <a:bodyPr wrap="square" lIns="0" tIns="0" rIns="0" bIns="0" rtlCol="0">
            <a:spAutoFit/>
          </a:bodyPr>
          <a:lstStyle/>
          <a:p>
            <a:r>
              <a:rPr lang="en-US" sz="1000" dirty="0" smtClean="0"/>
              <a:t>2009</a:t>
            </a:r>
            <a:endParaRPr lang="en-US" sz="1000" dirty="0"/>
          </a:p>
        </p:txBody>
      </p:sp>
      <p:sp>
        <p:nvSpPr>
          <p:cNvPr id="142" name="TextBox 141"/>
          <p:cNvSpPr txBox="1"/>
          <p:nvPr/>
        </p:nvSpPr>
        <p:spPr>
          <a:xfrm>
            <a:off x="3048794" y="6897926"/>
            <a:ext cx="304800" cy="153888"/>
          </a:xfrm>
          <a:prstGeom prst="rect">
            <a:avLst/>
          </a:prstGeom>
          <a:noFill/>
        </p:spPr>
        <p:txBody>
          <a:bodyPr wrap="square" lIns="0" tIns="0" rIns="0" bIns="0" rtlCol="0">
            <a:spAutoFit/>
          </a:bodyPr>
          <a:lstStyle/>
          <a:p>
            <a:r>
              <a:rPr lang="en-US" sz="1000" dirty="0" smtClean="0"/>
              <a:t>2010</a:t>
            </a:r>
            <a:endParaRPr lang="en-US" sz="1000" dirty="0"/>
          </a:p>
        </p:txBody>
      </p:sp>
      <p:sp>
        <p:nvSpPr>
          <p:cNvPr id="143" name="TextBox 142"/>
          <p:cNvSpPr txBox="1"/>
          <p:nvPr/>
        </p:nvSpPr>
        <p:spPr>
          <a:xfrm>
            <a:off x="3734594" y="6897926"/>
            <a:ext cx="304800" cy="153888"/>
          </a:xfrm>
          <a:prstGeom prst="rect">
            <a:avLst/>
          </a:prstGeom>
          <a:noFill/>
        </p:spPr>
        <p:txBody>
          <a:bodyPr wrap="square" lIns="0" tIns="0" rIns="0" bIns="0" rtlCol="0">
            <a:spAutoFit/>
          </a:bodyPr>
          <a:lstStyle/>
          <a:p>
            <a:r>
              <a:rPr lang="en-US" sz="1000" dirty="0" smtClean="0"/>
              <a:t>2011</a:t>
            </a:r>
            <a:endParaRPr lang="en-US" sz="1000" dirty="0"/>
          </a:p>
        </p:txBody>
      </p:sp>
      <p:sp>
        <p:nvSpPr>
          <p:cNvPr id="144" name="TextBox 143"/>
          <p:cNvSpPr txBox="1"/>
          <p:nvPr/>
        </p:nvSpPr>
        <p:spPr>
          <a:xfrm>
            <a:off x="4420394" y="6897926"/>
            <a:ext cx="304800" cy="153888"/>
          </a:xfrm>
          <a:prstGeom prst="rect">
            <a:avLst/>
          </a:prstGeom>
          <a:noFill/>
        </p:spPr>
        <p:txBody>
          <a:bodyPr wrap="square" lIns="0" tIns="0" rIns="0" bIns="0" rtlCol="0">
            <a:spAutoFit/>
          </a:bodyPr>
          <a:lstStyle/>
          <a:p>
            <a:r>
              <a:rPr lang="en-US" sz="1000" dirty="0" smtClean="0"/>
              <a:t>2012</a:t>
            </a:r>
            <a:endParaRPr lang="en-US" sz="1000" dirty="0"/>
          </a:p>
        </p:txBody>
      </p:sp>
      <p:sp>
        <p:nvSpPr>
          <p:cNvPr id="145" name="TextBox 144"/>
          <p:cNvSpPr txBox="1"/>
          <p:nvPr/>
        </p:nvSpPr>
        <p:spPr>
          <a:xfrm>
            <a:off x="5105400" y="6897926"/>
            <a:ext cx="304800" cy="153888"/>
          </a:xfrm>
          <a:prstGeom prst="rect">
            <a:avLst/>
          </a:prstGeom>
          <a:noFill/>
        </p:spPr>
        <p:txBody>
          <a:bodyPr wrap="square" lIns="0" tIns="0" rIns="0" bIns="0" rtlCol="0">
            <a:spAutoFit/>
          </a:bodyPr>
          <a:lstStyle/>
          <a:p>
            <a:r>
              <a:rPr lang="en-US" sz="1000" dirty="0" smtClean="0"/>
              <a:t>2013</a:t>
            </a:r>
            <a:endParaRPr lang="en-US" sz="1000" dirty="0"/>
          </a:p>
        </p:txBody>
      </p:sp>
      <p:sp>
        <p:nvSpPr>
          <p:cNvPr id="146" name="TextBox 145"/>
          <p:cNvSpPr txBox="1"/>
          <p:nvPr/>
        </p:nvSpPr>
        <p:spPr>
          <a:xfrm>
            <a:off x="5791994" y="6897926"/>
            <a:ext cx="304800" cy="153888"/>
          </a:xfrm>
          <a:prstGeom prst="rect">
            <a:avLst/>
          </a:prstGeom>
          <a:noFill/>
        </p:spPr>
        <p:txBody>
          <a:bodyPr wrap="square" lIns="0" tIns="0" rIns="0" bIns="0" rtlCol="0">
            <a:spAutoFit/>
          </a:bodyPr>
          <a:lstStyle/>
          <a:p>
            <a:r>
              <a:rPr lang="en-US" sz="1000" dirty="0" smtClean="0"/>
              <a:t>2014</a:t>
            </a:r>
            <a:endParaRPr lang="en-US" sz="1000" dirty="0"/>
          </a:p>
        </p:txBody>
      </p:sp>
      <p:sp>
        <p:nvSpPr>
          <p:cNvPr id="147" name="TextBox 146"/>
          <p:cNvSpPr txBox="1"/>
          <p:nvPr/>
        </p:nvSpPr>
        <p:spPr>
          <a:xfrm>
            <a:off x="6477794" y="6897926"/>
            <a:ext cx="304800" cy="153888"/>
          </a:xfrm>
          <a:prstGeom prst="rect">
            <a:avLst/>
          </a:prstGeom>
          <a:noFill/>
        </p:spPr>
        <p:txBody>
          <a:bodyPr wrap="square" lIns="0" tIns="0" rIns="0" bIns="0" rtlCol="0">
            <a:spAutoFit/>
          </a:bodyPr>
          <a:lstStyle/>
          <a:p>
            <a:r>
              <a:rPr lang="en-US" sz="1000" dirty="0" smtClean="0"/>
              <a:t>2015</a:t>
            </a:r>
            <a:endParaRPr lang="en-US" sz="1000" dirty="0"/>
          </a:p>
        </p:txBody>
      </p:sp>
      <p:sp>
        <p:nvSpPr>
          <p:cNvPr id="148" name="TextBox 147"/>
          <p:cNvSpPr txBox="1"/>
          <p:nvPr/>
        </p:nvSpPr>
        <p:spPr>
          <a:xfrm rot="16200000">
            <a:off x="-676568" y="4858281"/>
            <a:ext cx="2895600" cy="169277"/>
          </a:xfrm>
          <a:prstGeom prst="rect">
            <a:avLst/>
          </a:prstGeom>
          <a:noFill/>
        </p:spPr>
        <p:txBody>
          <a:bodyPr wrap="square" lIns="0" tIns="0" rIns="0" bIns="0" rtlCol="0">
            <a:spAutoFit/>
          </a:bodyPr>
          <a:lstStyle/>
          <a:p>
            <a:r>
              <a:rPr lang="en-US" sz="1100" b="1" dirty="0" smtClean="0"/>
              <a:t>Global Straight Time Capacity (Millions)</a:t>
            </a:r>
            <a:endParaRPr lang="en-US" sz="1100" b="1" dirty="0"/>
          </a:p>
        </p:txBody>
      </p:sp>
      <p:sp>
        <p:nvSpPr>
          <p:cNvPr id="149" name="TextBox 148"/>
          <p:cNvSpPr txBox="1"/>
          <p:nvPr/>
        </p:nvSpPr>
        <p:spPr>
          <a:xfrm rot="5400000">
            <a:off x="6333832" y="5086882"/>
            <a:ext cx="2895600" cy="169277"/>
          </a:xfrm>
          <a:prstGeom prst="rect">
            <a:avLst/>
          </a:prstGeom>
          <a:noFill/>
        </p:spPr>
        <p:txBody>
          <a:bodyPr wrap="square" lIns="0" tIns="0" rIns="0" bIns="0" rtlCol="0">
            <a:spAutoFit/>
          </a:bodyPr>
          <a:lstStyle/>
          <a:p>
            <a:r>
              <a:rPr lang="en-US" sz="1100" b="1" dirty="0" smtClean="0"/>
              <a:t>Global Straight Utilization %</a:t>
            </a:r>
            <a:endParaRPr lang="en-US" sz="1100" b="1" dirty="0"/>
          </a:p>
        </p:txBody>
      </p:sp>
      <p:sp>
        <p:nvSpPr>
          <p:cNvPr id="150" name="Rectangle 149"/>
          <p:cNvSpPr/>
          <p:nvPr/>
        </p:nvSpPr>
        <p:spPr>
          <a:xfrm>
            <a:off x="8065294" y="4618158"/>
            <a:ext cx="381000" cy="107156"/>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609600" y="2528550"/>
            <a:ext cx="4419600" cy="215444"/>
          </a:xfrm>
          <a:prstGeom prst="rect">
            <a:avLst/>
          </a:prstGeom>
          <a:noFill/>
        </p:spPr>
        <p:txBody>
          <a:bodyPr wrap="square" lIns="0" tIns="0" rIns="0" bIns="0" rtlCol="0">
            <a:spAutoFit/>
          </a:bodyPr>
          <a:lstStyle/>
          <a:p>
            <a:r>
              <a:rPr lang="en-US" sz="1400" b="1" dirty="0" smtClean="0">
                <a:solidFill>
                  <a:srgbClr val="002776"/>
                </a:solidFill>
              </a:rPr>
              <a:t>Global Capacity Utilization</a:t>
            </a:r>
            <a:endParaRPr lang="en-US" sz="1400" b="1" dirty="0">
              <a:solidFill>
                <a:srgbClr val="002776"/>
              </a:solidFill>
            </a:endParaRPr>
          </a:p>
        </p:txBody>
      </p:sp>
      <p:sp>
        <p:nvSpPr>
          <p:cNvPr id="152" name="TextBox 151"/>
          <p:cNvSpPr txBox="1"/>
          <p:nvPr/>
        </p:nvSpPr>
        <p:spPr>
          <a:xfrm>
            <a:off x="8433594" y="3544094"/>
            <a:ext cx="1292341" cy="2580194"/>
          </a:xfrm>
          <a:prstGeom prst="rect">
            <a:avLst/>
          </a:prstGeom>
          <a:noFill/>
        </p:spPr>
        <p:txBody>
          <a:bodyPr wrap="none" rtlCol="0">
            <a:spAutoFit/>
          </a:bodyPr>
          <a:lstStyle/>
          <a:p>
            <a:r>
              <a:rPr lang="en-US" sz="1000" dirty="0" smtClean="0"/>
              <a:t>South Asia</a:t>
            </a:r>
          </a:p>
          <a:p>
            <a:pPr>
              <a:spcBef>
                <a:spcPts val="1400"/>
              </a:spcBef>
            </a:pPr>
            <a:r>
              <a:rPr lang="en-US" sz="1000" dirty="0" smtClean="0"/>
              <a:t>South America</a:t>
            </a:r>
          </a:p>
          <a:p>
            <a:pPr>
              <a:spcBef>
                <a:spcPts val="1400"/>
              </a:spcBef>
            </a:pPr>
            <a:r>
              <a:rPr lang="en-US" sz="1000" dirty="0" smtClean="0"/>
              <a:t>North America</a:t>
            </a:r>
          </a:p>
          <a:p>
            <a:pPr>
              <a:spcBef>
                <a:spcPts val="1400"/>
              </a:spcBef>
            </a:pPr>
            <a:r>
              <a:rPr lang="en-US" sz="1000" dirty="0" smtClean="0"/>
              <a:t>Middle East/Africa</a:t>
            </a:r>
          </a:p>
          <a:p>
            <a:pPr>
              <a:spcBef>
                <a:spcPts val="1400"/>
              </a:spcBef>
            </a:pPr>
            <a:r>
              <a:rPr lang="en-US" sz="1000" dirty="0" smtClean="0"/>
              <a:t>Japan/Korea</a:t>
            </a:r>
          </a:p>
          <a:p>
            <a:pPr>
              <a:spcBef>
                <a:spcPts val="1400"/>
              </a:spcBef>
            </a:pPr>
            <a:r>
              <a:rPr lang="en-US" sz="1000" dirty="0" smtClean="0"/>
              <a:t>Greater China</a:t>
            </a:r>
          </a:p>
          <a:p>
            <a:pPr>
              <a:spcBef>
                <a:spcPts val="1400"/>
              </a:spcBef>
            </a:pPr>
            <a:r>
              <a:rPr lang="en-US" sz="1000" dirty="0" smtClean="0"/>
              <a:t>Europe</a:t>
            </a:r>
          </a:p>
          <a:p>
            <a:pPr>
              <a:spcBef>
                <a:spcPts val="1400"/>
              </a:spcBef>
            </a:pPr>
            <a:r>
              <a:rPr lang="en-US" sz="1000" dirty="0" smtClean="0"/>
              <a:t>Global Utilization %</a:t>
            </a:r>
          </a:p>
        </p:txBody>
      </p:sp>
      <p:sp>
        <p:nvSpPr>
          <p:cNvPr id="153" name="Slide Number Placeholder 152"/>
          <p:cNvSpPr>
            <a:spLocks noGrp="1"/>
          </p:cNvSpPr>
          <p:nvPr>
            <p:ph type="sldNum" sz="quarter" idx="10"/>
          </p:nvPr>
        </p:nvSpPr>
        <p:spPr/>
        <p:txBody>
          <a:bodyPr/>
          <a:lstStyle/>
          <a:p>
            <a:fld id="{02012106-F1AE-4C04-8E5F-85389AF4AC05}" type="slidenum">
              <a:rPr lang="en-US" smtClean="0"/>
              <a:pPr/>
              <a:t>11</a:t>
            </a:fld>
            <a:endParaRPr lang="en-US" dirty="0"/>
          </a:p>
        </p:txBody>
      </p:sp>
      <p:sp>
        <p:nvSpPr>
          <p:cNvPr id="155" name="Rectangle 154"/>
          <p:cNvSpPr/>
          <p:nvPr/>
        </p:nvSpPr>
        <p:spPr>
          <a:xfrm rot="2836883">
            <a:off x="8178955" y="5890695"/>
            <a:ext cx="112269" cy="116549"/>
          </a:xfrm>
          <a:prstGeom prst="rect">
            <a:avLst/>
          </a:prstGeom>
          <a:solidFill>
            <a:srgbClr val="CD3300"/>
          </a:solidFill>
          <a:ln>
            <a:solidFill>
              <a:srgbClr val="CD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p:cNvCxnSpPr/>
          <p:nvPr/>
        </p:nvCxnSpPr>
        <p:spPr>
          <a:xfrm>
            <a:off x="8044589" y="5953933"/>
            <a:ext cx="381000" cy="0"/>
          </a:xfrm>
          <a:prstGeom prst="line">
            <a:avLst/>
          </a:prstGeom>
          <a:ln w="15875">
            <a:solidFill>
              <a:srgbClr val="CD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pPr lvl="1"/>
            <a:r>
              <a:rPr lang="en-US" dirty="0" smtClean="0"/>
              <a:t>We know the automotive industry and serve the </a:t>
            </a:r>
            <a:r>
              <a:rPr lang="en-US" b="1" dirty="0" smtClean="0"/>
              <a:t>entire automotive value chain</a:t>
            </a:r>
            <a:r>
              <a:rPr lang="en-US" dirty="0" smtClean="0"/>
              <a:t>, including OEMs, suppliers, distributors and retailers</a:t>
            </a:r>
          </a:p>
          <a:p>
            <a:pPr lvl="1"/>
            <a:r>
              <a:rPr lang="en-US" dirty="0" smtClean="0"/>
              <a:t>Deloitte serves </a:t>
            </a:r>
            <a:r>
              <a:rPr lang="en-US" b="1" dirty="0" smtClean="0"/>
              <a:t>32 of the 35 top automotive companies </a:t>
            </a:r>
            <a:r>
              <a:rPr lang="en-US" dirty="0" smtClean="0"/>
              <a:t>in the Global Fortune 500 and offers a broad range of audit, tax, consulting and financial advisory services</a:t>
            </a:r>
          </a:p>
          <a:p>
            <a:pPr lvl="1"/>
            <a:r>
              <a:rPr lang="en-US" dirty="0" smtClean="0"/>
              <a:t>Client service teams, drawn from a pool of </a:t>
            </a:r>
            <a:r>
              <a:rPr lang="en-US" b="1" dirty="0" smtClean="0"/>
              <a:t>over 2,500</a:t>
            </a:r>
            <a:r>
              <a:rPr lang="en-US" dirty="0" smtClean="0"/>
              <a:t> dedicated automotive professionals in all corners of the world, combine insight and innovation from multiple disciplines with business knowledge and industry specialization</a:t>
            </a:r>
          </a:p>
          <a:p>
            <a:pPr lvl="1"/>
            <a:r>
              <a:rPr lang="en-US" dirty="0" smtClean="0"/>
              <a:t>Our client service approach integrates our </a:t>
            </a:r>
            <a:r>
              <a:rPr lang="en-US" b="1" dirty="0" smtClean="0"/>
              <a:t>broad service capabilities</a:t>
            </a:r>
            <a:r>
              <a:rPr lang="en-US" dirty="0" smtClean="0"/>
              <a:t>, including audit, tax, financial advisory, risk management, and management consulting</a:t>
            </a:r>
          </a:p>
          <a:p>
            <a:pPr lvl="1"/>
            <a:r>
              <a:rPr lang="en-US" dirty="0" smtClean="0"/>
              <a:t>Deloitte serves </a:t>
            </a:r>
            <a:r>
              <a:rPr lang="en-US" b="1" dirty="0" smtClean="0"/>
              <a:t>88%</a:t>
            </a:r>
            <a:r>
              <a:rPr lang="en-US" dirty="0" smtClean="0"/>
              <a:t> of the manufacturing companies on the Fortune Global 500</a:t>
            </a:r>
            <a:r>
              <a:rPr lang="en-US" baseline="30000" dirty="0" smtClean="0"/>
              <a:t>®</a:t>
            </a:r>
          </a:p>
          <a:p>
            <a:pPr lvl="1"/>
            <a:endParaRPr lang="en-US" dirty="0"/>
          </a:p>
        </p:txBody>
      </p:sp>
      <p:sp>
        <p:nvSpPr>
          <p:cNvPr id="18437" name="Rectangle 5"/>
          <p:cNvSpPr>
            <a:spLocks noGrp="1" noChangeArrowheads="1"/>
          </p:cNvSpPr>
          <p:nvPr>
            <p:ph type="title"/>
          </p:nvPr>
        </p:nvSpPr>
        <p:spPr/>
        <p:txBody>
          <a:bodyPr/>
          <a:lstStyle/>
          <a:p>
            <a:r>
              <a:rPr lang="en-US" dirty="0" smtClean="0"/>
              <a:t>Deloitte has extensive global automotive experience</a:t>
            </a:r>
          </a:p>
        </p:txBody>
      </p:sp>
      <p:sp>
        <p:nvSpPr>
          <p:cNvPr id="18442" name="Line 10"/>
          <p:cNvSpPr>
            <a:spLocks noChangeShapeType="1"/>
          </p:cNvSpPr>
          <p:nvPr/>
        </p:nvSpPr>
        <p:spPr bwMode="auto">
          <a:xfrm>
            <a:off x="434885" y="1430630"/>
            <a:ext cx="0" cy="6003246"/>
          </a:xfrm>
          <a:prstGeom prst="line">
            <a:avLst/>
          </a:prstGeom>
          <a:noFill/>
          <a:ln w="12700">
            <a:noFill/>
            <a:round/>
            <a:headEnd/>
            <a:tailEnd/>
          </a:ln>
        </p:spPr>
        <p:txBody>
          <a:bodyPr wrap="none" lIns="101901" tIns="50950" rIns="101901" bIns="50950"/>
          <a:lstStyle/>
          <a:p>
            <a:endParaRPr lang="en-US"/>
          </a:p>
        </p:txBody>
      </p:sp>
      <p:sp>
        <p:nvSpPr>
          <p:cNvPr id="16" name="Rectangle 7"/>
          <p:cNvSpPr txBox="1">
            <a:spLocks noChangeArrowheads="1"/>
          </p:cNvSpPr>
          <p:nvPr/>
        </p:nvSpPr>
        <p:spPr bwMode="auto">
          <a:xfrm>
            <a:off x="1829594" y="6249194"/>
            <a:ext cx="5650706" cy="6588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1019175" rtl="0" eaLnBrk="0" fontAlgn="base" latinLnBrk="0" hangingPunct="0">
              <a:lnSpc>
                <a:spcPct val="100000"/>
              </a:lnSpc>
              <a:spcBef>
                <a:spcPts val="100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For more information visit our web site: </a:t>
            </a:r>
            <a:r>
              <a:rPr kumimoji="0" lang="en-US" sz="1400" b="1" i="0" u="none" strike="noStrike" kern="1200" cap="none" spc="0" normalizeH="0" baseline="0" noProof="0" dirty="0" smtClean="0">
                <a:ln>
                  <a:noFill/>
                </a:ln>
                <a:solidFill>
                  <a:schemeClr val="tx2"/>
                </a:solidFill>
                <a:effectLst/>
                <a:uLnTx/>
                <a:uFillTx/>
                <a:latin typeface="Verdana" pitchFamily="34" charset="0"/>
                <a:ea typeface="Verdana" pitchFamily="34" charset="0"/>
                <a:cs typeface="Verdana" pitchFamily="34" charset="0"/>
              </a:rPr>
              <a:t>www.deloitte.com/manufacturing</a:t>
            </a:r>
          </a:p>
        </p:txBody>
      </p:sp>
      <p:pic>
        <p:nvPicPr>
          <p:cNvPr id="17" name="Picture 8" descr="ind_man_glb_ho_174_hi.jpg"/>
          <p:cNvPicPr>
            <a:picLocks noChangeAspect="1"/>
          </p:cNvPicPr>
          <p:nvPr/>
        </p:nvPicPr>
        <p:blipFill>
          <a:blip r:embed="rId3"/>
          <a:srcRect/>
          <a:stretch>
            <a:fillRect/>
          </a:stretch>
        </p:blipFill>
        <p:spPr bwMode="auto">
          <a:xfrm>
            <a:off x="7239794" y="5791994"/>
            <a:ext cx="2052475" cy="136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p:txBody>
          <a:bodyPr/>
          <a:lstStyle/>
          <a:p>
            <a:r>
              <a:rPr lang="en-US" dirty="0" smtClean="0"/>
              <a:t>Our experience encompasses OEM’s, suppliers, finance companies, dealerships, and other segments</a:t>
            </a:r>
          </a:p>
        </p:txBody>
      </p:sp>
      <p:graphicFrame>
        <p:nvGraphicFramePr>
          <p:cNvPr id="8" name="Table 7"/>
          <p:cNvGraphicFramePr>
            <a:graphicFrameLocks noGrp="1"/>
          </p:cNvGraphicFramePr>
          <p:nvPr/>
        </p:nvGraphicFramePr>
        <p:xfrm>
          <a:off x="457200" y="1559719"/>
          <a:ext cx="9220200" cy="6204655"/>
        </p:xfrm>
        <a:graphic>
          <a:graphicData uri="http://schemas.openxmlformats.org/drawingml/2006/table">
            <a:tbl>
              <a:tblPr firstRow="1" bandRow="1">
                <a:tableStyleId>{073A0DAA-6AF3-43AB-8588-CEC1D06C72B9}</a:tableStyleId>
              </a:tblPr>
              <a:tblGrid>
                <a:gridCol w="2305050"/>
                <a:gridCol w="2305050"/>
                <a:gridCol w="2305050"/>
                <a:gridCol w="2305050"/>
              </a:tblGrid>
              <a:tr h="299077">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OEMs</a:t>
                      </a:r>
                    </a:p>
                  </a:txBody>
                  <a:tcPr marL="100600" marR="100600" marT="51827" marB="51827" anchor="ctr">
                    <a:lnL w="9525"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0277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83082">
                <a:tc>
                  <a:txBody>
                    <a:bodyPr/>
                    <a:lstStyle/>
                    <a:p>
                      <a:pPr marL="119063" indent="-119063">
                        <a:buFont typeface="Arial" pitchFamily="34" charset="0"/>
                        <a:buChar char="•"/>
                      </a:pPr>
                      <a:r>
                        <a:rPr lang="en-US" sz="1100" baseline="0" dirty="0" smtClean="0">
                          <a:solidFill>
                            <a:srgbClr val="002776"/>
                          </a:solidFill>
                        </a:rPr>
                        <a:t>BMW</a:t>
                      </a:r>
                    </a:p>
                    <a:p>
                      <a:pPr marL="119063" indent="-119063">
                        <a:buFont typeface="Arial" pitchFamily="34" charset="0"/>
                        <a:buChar char="•"/>
                      </a:pPr>
                      <a:r>
                        <a:rPr lang="en-US" sz="1100" baseline="0" dirty="0" smtClean="0">
                          <a:solidFill>
                            <a:srgbClr val="002776"/>
                          </a:solidFill>
                        </a:rPr>
                        <a:t>Brilliance</a:t>
                      </a:r>
                    </a:p>
                    <a:p>
                      <a:pPr marL="119063" indent="-119063">
                        <a:buFont typeface="Arial" pitchFamily="34" charset="0"/>
                        <a:buChar char="•"/>
                      </a:pPr>
                      <a:r>
                        <a:rPr lang="en-US" sz="1100" baseline="0" dirty="0" smtClean="0">
                          <a:solidFill>
                            <a:srgbClr val="002776"/>
                          </a:solidFill>
                        </a:rPr>
                        <a:t>Chrysler</a:t>
                      </a:r>
                    </a:p>
                    <a:p>
                      <a:pPr marL="119063" indent="-119063">
                        <a:buFont typeface="Arial" pitchFamily="34" charset="0"/>
                        <a:buChar char="•"/>
                      </a:pPr>
                      <a:r>
                        <a:rPr lang="en-US" sz="1100" baseline="0" dirty="0" smtClean="0">
                          <a:solidFill>
                            <a:srgbClr val="002776"/>
                          </a:solidFill>
                        </a:rPr>
                        <a:t>Daimler</a:t>
                      </a:r>
                    </a:p>
                    <a:p>
                      <a:pPr marL="119063" indent="-119063">
                        <a:buFont typeface="Arial" pitchFamily="34" charset="0"/>
                        <a:buChar char="•"/>
                      </a:pPr>
                      <a:r>
                        <a:rPr lang="en-US" sz="1100" baseline="0" dirty="0" smtClean="0">
                          <a:solidFill>
                            <a:srgbClr val="002776"/>
                          </a:solidFill>
                        </a:rPr>
                        <a:t>FAW</a:t>
                      </a:r>
                    </a:p>
                    <a:p>
                      <a:pPr marL="119063" indent="-119063">
                        <a:buFont typeface="Arial" pitchFamily="34" charset="0"/>
                        <a:buChar char="•"/>
                      </a:pPr>
                      <a:r>
                        <a:rPr lang="en-US" sz="1100" baseline="0" dirty="0" smtClean="0">
                          <a:solidFill>
                            <a:srgbClr val="002776"/>
                          </a:solidFill>
                        </a:rPr>
                        <a:t>Fiat</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100" baseline="0" dirty="0" smtClean="0">
                          <a:solidFill>
                            <a:srgbClr val="002776"/>
                          </a:solidFill>
                        </a:rPr>
                        <a:t>Automobile Manufacturer #5</a:t>
                      </a:r>
                      <a:endParaRPr lang="en-US" sz="1100" baseline="0" dirty="0" smtClean="0">
                        <a:solidFill>
                          <a:srgbClr val="002776"/>
                        </a:solidFill>
                      </a:endParaRPr>
                    </a:p>
                    <a:p>
                      <a:pPr marL="119063" indent="-119063">
                        <a:buFont typeface="Arial" pitchFamily="34" charset="0"/>
                        <a:buChar char="•"/>
                      </a:pPr>
                      <a:r>
                        <a:rPr lang="en-US" sz="1100" baseline="0" dirty="0" smtClean="0">
                          <a:solidFill>
                            <a:srgbClr val="002776"/>
                          </a:solidFill>
                        </a:rPr>
                        <a:t>General Motors</a:t>
                      </a:r>
                    </a:p>
                    <a:p>
                      <a:pPr marL="119063" indent="-119063">
                        <a:buFont typeface="Arial" pitchFamily="34" charset="0"/>
                        <a:buChar char="•"/>
                      </a:pPr>
                      <a:r>
                        <a:rPr lang="en-US" sz="1100" baseline="0" dirty="0" err="1" smtClean="0">
                          <a:solidFill>
                            <a:srgbClr val="002776"/>
                          </a:solidFill>
                        </a:rPr>
                        <a:t>Geely</a:t>
                      </a:r>
                      <a:endParaRPr lang="en-US" sz="1100" baseline="0" dirty="0" smtClean="0">
                        <a:solidFill>
                          <a:srgbClr val="002776"/>
                        </a:solidFill>
                      </a:endParaRPr>
                    </a:p>
                    <a:p>
                      <a:pPr marL="119063" indent="-119063">
                        <a:buFont typeface="Arial" pitchFamily="34" charset="0"/>
                        <a:buChar char="•"/>
                      </a:pPr>
                      <a:r>
                        <a:rPr lang="en-US" sz="1100" baseline="0" dirty="0" smtClean="0">
                          <a:solidFill>
                            <a:srgbClr val="002776"/>
                          </a:solidFill>
                        </a:rPr>
                        <a:t>Honda</a:t>
                      </a:r>
                    </a:p>
                    <a:p>
                      <a:pPr marL="119063" indent="-119063">
                        <a:buFont typeface="Arial" pitchFamily="34" charset="0"/>
                        <a:buChar char="•"/>
                      </a:pPr>
                      <a:r>
                        <a:rPr lang="en-US" sz="1100" baseline="0" dirty="0" smtClean="0">
                          <a:solidFill>
                            <a:srgbClr val="002776"/>
                          </a:solidFill>
                        </a:rPr>
                        <a:t>Automobile Manufacturer #3</a:t>
                      </a:r>
                      <a:endParaRPr lang="en-US" sz="1100" baseline="0" dirty="0" smtClean="0">
                        <a:solidFill>
                          <a:srgbClr val="002776"/>
                        </a:solidFill>
                      </a:endParaRPr>
                    </a:p>
                    <a:p>
                      <a:pPr marL="119063" indent="-119063">
                        <a:buFont typeface="Arial" pitchFamily="34" charset="0"/>
                        <a:buChar char="•"/>
                      </a:pPr>
                      <a:r>
                        <a:rPr lang="en-US" sz="1100" baseline="0" dirty="0" smtClean="0">
                          <a:solidFill>
                            <a:srgbClr val="002776"/>
                          </a:solidFill>
                        </a:rPr>
                        <a:t>Jaguar/Land Rover</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100" baseline="0" dirty="0" smtClean="0">
                          <a:solidFill>
                            <a:srgbClr val="002776"/>
                          </a:solidFill>
                        </a:rPr>
                        <a:t>Kia</a:t>
                      </a:r>
                    </a:p>
                    <a:p>
                      <a:pPr marL="119063" indent="-119063">
                        <a:buFont typeface="Arial" pitchFamily="34" charset="0"/>
                        <a:buChar char="•"/>
                      </a:pPr>
                      <a:r>
                        <a:rPr lang="en-US" sz="1100" baseline="0" dirty="0" smtClean="0">
                          <a:solidFill>
                            <a:srgbClr val="002776"/>
                          </a:solidFill>
                        </a:rPr>
                        <a:t>Mitsubishi</a:t>
                      </a:r>
                    </a:p>
                    <a:p>
                      <a:pPr marL="119063" indent="-119063">
                        <a:buFont typeface="Arial" pitchFamily="34" charset="0"/>
                        <a:buChar char="•"/>
                      </a:pPr>
                      <a:r>
                        <a:rPr lang="en-US" sz="1100" baseline="0" dirty="0" smtClean="0">
                          <a:solidFill>
                            <a:srgbClr val="002776"/>
                          </a:solidFill>
                        </a:rPr>
                        <a:t>Automobile Manufacturer</a:t>
                      </a:r>
                      <a:endParaRPr lang="en-US" sz="1100" baseline="0" dirty="0" smtClean="0">
                        <a:solidFill>
                          <a:srgbClr val="002776"/>
                        </a:solidFill>
                      </a:endParaRPr>
                    </a:p>
                    <a:p>
                      <a:pPr marL="119063" indent="-119063">
                        <a:buFont typeface="Arial" pitchFamily="34" charset="0"/>
                        <a:buChar char="•"/>
                      </a:pPr>
                      <a:r>
                        <a:rPr lang="en-US" sz="1100" baseline="0" dirty="0" smtClean="0">
                          <a:solidFill>
                            <a:srgbClr val="002776"/>
                          </a:solidFill>
                        </a:rPr>
                        <a:t>PSA Peugeot/</a:t>
                      </a:r>
                      <a:r>
                        <a:rPr lang="en-US" sz="1100" baseline="0" dirty="0" err="1" smtClean="0">
                          <a:solidFill>
                            <a:srgbClr val="002776"/>
                          </a:solidFill>
                        </a:rPr>
                        <a:t>Citröen</a:t>
                      </a:r>
                      <a:endParaRPr lang="en-US" sz="1100" baseline="0" dirty="0" smtClean="0">
                        <a:solidFill>
                          <a:srgbClr val="002776"/>
                        </a:solidFill>
                      </a:endParaRPr>
                    </a:p>
                    <a:p>
                      <a:pPr marL="119063" indent="-119063">
                        <a:buFont typeface="Arial" pitchFamily="34" charset="0"/>
                        <a:buChar char="•"/>
                      </a:pPr>
                      <a:r>
                        <a:rPr lang="en-US" sz="1100" baseline="0" dirty="0" smtClean="0">
                          <a:solidFill>
                            <a:srgbClr val="002776"/>
                          </a:solidFill>
                        </a:rPr>
                        <a:t>Porsche</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de-DE" sz="1100" baseline="0" dirty="0" smtClean="0">
                          <a:solidFill>
                            <a:srgbClr val="002776"/>
                          </a:solidFill>
                        </a:rPr>
                        <a:t>Renault</a:t>
                      </a:r>
                    </a:p>
                    <a:p>
                      <a:pPr marL="119063" indent="-119063">
                        <a:buFont typeface="Arial" pitchFamily="34" charset="0"/>
                        <a:buChar char="•"/>
                      </a:pPr>
                      <a:r>
                        <a:rPr lang="de-DE" sz="1100" baseline="0" dirty="0" smtClean="0">
                          <a:solidFill>
                            <a:srgbClr val="002776"/>
                          </a:solidFill>
                        </a:rPr>
                        <a:t>SAIC</a:t>
                      </a:r>
                    </a:p>
                    <a:p>
                      <a:pPr marL="119063" indent="-119063">
                        <a:buFont typeface="Arial" pitchFamily="34" charset="0"/>
                        <a:buChar char="•"/>
                      </a:pPr>
                      <a:r>
                        <a:rPr lang="de-DE" sz="1100" baseline="0" dirty="0" smtClean="0">
                          <a:solidFill>
                            <a:srgbClr val="002776"/>
                          </a:solidFill>
                        </a:rPr>
                        <a:t>Tata</a:t>
                      </a:r>
                    </a:p>
                    <a:p>
                      <a:pPr marL="119063" indent="-119063">
                        <a:buFont typeface="Arial" pitchFamily="34" charset="0"/>
                        <a:buChar char="•"/>
                      </a:pPr>
                      <a:r>
                        <a:rPr lang="de-DE" sz="1100" baseline="0" dirty="0" smtClean="0">
                          <a:solidFill>
                            <a:srgbClr val="002776"/>
                          </a:solidFill>
                        </a:rPr>
                        <a:t>Automobile Manufacturer #6</a:t>
                      </a:r>
                      <a:endParaRPr lang="de-DE" sz="1100" baseline="0" dirty="0" smtClean="0">
                        <a:solidFill>
                          <a:srgbClr val="002776"/>
                        </a:solidFill>
                      </a:endParaRPr>
                    </a:p>
                    <a:p>
                      <a:pPr marL="119063" indent="-119063">
                        <a:buFont typeface="Arial" pitchFamily="34" charset="0"/>
                        <a:buChar char="•"/>
                      </a:pPr>
                      <a:r>
                        <a:rPr lang="de-DE" sz="1100" baseline="0" dirty="0" smtClean="0">
                          <a:solidFill>
                            <a:srgbClr val="002776"/>
                          </a:solidFill>
                        </a:rPr>
                        <a:t>Automobile Manufacturer #1</a:t>
                      </a:r>
                      <a:endParaRPr lang="de-DE" sz="1100" baseline="0" dirty="0" smtClean="0">
                        <a:solidFill>
                          <a:srgbClr val="002776"/>
                        </a:solidFill>
                      </a:endParaRP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99077">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Off Highway/Trucks/Recreation OEMs</a:t>
                      </a:r>
                    </a:p>
                  </a:txBody>
                  <a:tcPr marL="100600" marR="100600" marT="51827" marB="51827" anchor="ctr">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77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endParaRP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A1D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endParaRP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A1D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endParaRP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A1DE"/>
                    </a:solidFill>
                  </a:tcPr>
                </a:tc>
              </a:tr>
              <a:tr h="808104">
                <a:tc>
                  <a:txBody>
                    <a:bodyPr/>
                    <a:lstStyle/>
                    <a:p>
                      <a:pPr marL="119063" indent="-119063">
                        <a:buFont typeface="Arial" pitchFamily="34" charset="0"/>
                        <a:buChar char="•"/>
                      </a:pPr>
                      <a:r>
                        <a:rPr lang="en-US" sz="1100" baseline="0" dirty="0" smtClean="0">
                          <a:solidFill>
                            <a:srgbClr val="002776"/>
                          </a:solidFill>
                        </a:rPr>
                        <a:t>Bombardier</a:t>
                      </a:r>
                    </a:p>
                    <a:p>
                      <a:pPr marL="119063" indent="-119063">
                        <a:buFont typeface="Arial" pitchFamily="34" charset="0"/>
                        <a:buChar char="•"/>
                      </a:pPr>
                      <a:r>
                        <a:rPr lang="en-US" sz="1100" baseline="0" dirty="0" smtClean="0">
                          <a:solidFill>
                            <a:srgbClr val="002776"/>
                          </a:solidFill>
                        </a:rPr>
                        <a:t>Case New Holland</a:t>
                      </a:r>
                    </a:p>
                    <a:p>
                      <a:pPr marL="119063" indent="-119063">
                        <a:buFont typeface="Arial" pitchFamily="34" charset="0"/>
                        <a:buChar char="•"/>
                      </a:pPr>
                      <a:r>
                        <a:rPr lang="en-US" sz="1100" baseline="0" dirty="0" smtClean="0">
                          <a:solidFill>
                            <a:srgbClr val="002776"/>
                          </a:solidFill>
                        </a:rPr>
                        <a:t>Construction Machinery Manufacturer #1</a:t>
                      </a:r>
                      <a:endParaRPr lang="en-US" sz="1100" baseline="0" dirty="0" smtClean="0">
                        <a:solidFill>
                          <a:srgbClr val="002776"/>
                        </a:solidFill>
                      </a:endParaRPr>
                    </a:p>
                    <a:p>
                      <a:pPr marL="119063" indent="-119063">
                        <a:buFont typeface="Arial" pitchFamily="34" charset="0"/>
                        <a:buChar char="•"/>
                      </a:pPr>
                      <a:r>
                        <a:rPr lang="en-US" sz="1100" baseline="0" dirty="0" smtClean="0">
                          <a:solidFill>
                            <a:srgbClr val="002776"/>
                          </a:solidFill>
                        </a:rPr>
                        <a:t>Club Car (Ingersoll-Rand)</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100" baseline="0" dirty="0" smtClean="0">
                          <a:solidFill>
                            <a:srgbClr val="002776"/>
                          </a:solidFill>
                        </a:rPr>
                        <a:t>Daimler Trucks</a:t>
                      </a:r>
                    </a:p>
                    <a:p>
                      <a:pPr marL="119063" indent="-119063">
                        <a:buFont typeface="Arial" pitchFamily="34" charset="0"/>
                        <a:buChar char="•"/>
                      </a:pPr>
                      <a:r>
                        <a:rPr lang="en-US" sz="1100" baseline="0" dirty="0" smtClean="0">
                          <a:solidFill>
                            <a:srgbClr val="002776"/>
                          </a:solidFill>
                        </a:rPr>
                        <a:t>Deere</a:t>
                      </a:r>
                    </a:p>
                    <a:p>
                      <a:pPr marL="119063" indent="-119063">
                        <a:buFont typeface="Arial" pitchFamily="34" charset="0"/>
                        <a:buChar char="•"/>
                      </a:pPr>
                      <a:r>
                        <a:rPr lang="en-US" sz="1100" baseline="0" dirty="0" smtClean="0">
                          <a:solidFill>
                            <a:srgbClr val="002776"/>
                          </a:solidFill>
                        </a:rPr>
                        <a:t>Fuso</a:t>
                      </a:r>
                    </a:p>
                    <a:p>
                      <a:pPr marL="119063" indent="-119063">
                        <a:buFont typeface="Arial" pitchFamily="34" charset="0"/>
                        <a:buChar char="•"/>
                      </a:pPr>
                      <a:r>
                        <a:rPr lang="en-US" sz="1100" baseline="0" dirty="0" smtClean="0">
                          <a:solidFill>
                            <a:srgbClr val="002776"/>
                          </a:solidFill>
                        </a:rPr>
                        <a:t>Harley Davidson</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100" baseline="0" dirty="0" smtClean="0">
                          <a:solidFill>
                            <a:srgbClr val="002776"/>
                          </a:solidFill>
                        </a:rPr>
                        <a:t>J. B. Poindexter</a:t>
                      </a:r>
                    </a:p>
                    <a:p>
                      <a:pPr marL="119063" indent="-119063">
                        <a:buFont typeface="Arial" pitchFamily="34" charset="0"/>
                        <a:buChar char="•"/>
                      </a:pPr>
                      <a:r>
                        <a:rPr lang="en-US" sz="1100" baseline="0" dirty="0" smtClean="0">
                          <a:solidFill>
                            <a:srgbClr val="002776"/>
                          </a:solidFill>
                        </a:rPr>
                        <a:t>Komatsu</a:t>
                      </a:r>
                    </a:p>
                    <a:p>
                      <a:pPr marL="119063" indent="-119063">
                        <a:buFont typeface="Arial" pitchFamily="34" charset="0"/>
                        <a:buChar char="•"/>
                      </a:pPr>
                      <a:r>
                        <a:rPr lang="en-US" sz="1100" baseline="0" dirty="0" smtClean="0">
                          <a:solidFill>
                            <a:srgbClr val="002776"/>
                          </a:solidFill>
                        </a:rPr>
                        <a:t>Navistar</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de-DE" sz="1100" baseline="0" dirty="0" smtClean="0">
                          <a:solidFill>
                            <a:srgbClr val="002776"/>
                          </a:solidFill>
                        </a:rPr>
                        <a:t>Scania</a:t>
                      </a:r>
                    </a:p>
                    <a:p>
                      <a:pPr marL="119063" indent="-119063">
                        <a:buFont typeface="Arial" pitchFamily="34" charset="0"/>
                        <a:buChar char="•"/>
                      </a:pPr>
                      <a:r>
                        <a:rPr lang="de-DE" sz="1100" baseline="0" dirty="0" smtClean="0">
                          <a:solidFill>
                            <a:srgbClr val="002776"/>
                          </a:solidFill>
                        </a:rPr>
                        <a:t>Acquired Company...</a:t>
                      </a:r>
                      <a:endParaRPr lang="de-DE" sz="1100" baseline="0" dirty="0" smtClean="0">
                        <a:solidFill>
                          <a:srgbClr val="002776"/>
                        </a:solidFill>
                      </a:endParaRPr>
                    </a:p>
                    <a:p>
                      <a:pPr marL="119063" indent="-119063">
                        <a:buFont typeface="Arial" pitchFamily="34" charset="0"/>
                        <a:buChar char="•"/>
                      </a:pPr>
                      <a:r>
                        <a:rPr lang="de-DE" sz="1100" baseline="0" dirty="0" smtClean="0">
                          <a:solidFill>
                            <a:srgbClr val="002776"/>
                          </a:solidFill>
                        </a:rPr>
                        <a:t>Yamaha</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9907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mn-lt"/>
                          <a:ea typeface="+mn-ea"/>
                          <a:cs typeface="+mn-cs"/>
                        </a:rPr>
                        <a:t>Captive Finance Companies</a:t>
                      </a:r>
                    </a:p>
                  </a:txBody>
                  <a:tcPr marL="100600" marR="100600" marT="51827" marB="51827" anchor="ctr">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776"/>
                    </a:solidFill>
                  </a:tcPr>
                </a:tc>
                <a:tc hMerge="1">
                  <a:txBody>
                    <a:bodyPr/>
                    <a:lstStyle/>
                    <a:p>
                      <a:pPr marL="119063" indent="-119063">
                        <a:buFont typeface="Arial" pitchFamily="34" charset="0"/>
                        <a:buChar char="•"/>
                      </a:pPr>
                      <a:endParaRPr lang="en-US" sz="1100" baseline="0" dirty="0" smtClean="0">
                        <a:solidFill>
                          <a:srgbClr val="002776"/>
                        </a:solidFill>
                      </a:endParaRP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19063" indent="-119063">
                        <a:buFont typeface="Arial" pitchFamily="34" charset="0"/>
                        <a:buChar char="•"/>
                      </a:pPr>
                      <a:endParaRPr lang="en-US" sz="1100" baseline="0" dirty="0" smtClean="0">
                        <a:solidFill>
                          <a:srgbClr val="002776"/>
                        </a:solidFill>
                      </a:endParaRP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19063" indent="-119063">
                        <a:buFont typeface="Arial" pitchFamily="34" charset="0"/>
                        <a:buChar char="•"/>
                      </a:pPr>
                      <a:endParaRPr lang="de-DE" sz="1100" baseline="0" dirty="0" smtClean="0">
                        <a:solidFill>
                          <a:srgbClr val="002776"/>
                        </a:solidFill>
                      </a:endParaRP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633126">
                <a:tc>
                  <a:txBody>
                    <a:bodyPr/>
                    <a:lstStyle/>
                    <a:p>
                      <a:pPr marL="119063" indent="-119063">
                        <a:buFont typeface="Arial" pitchFamily="34" charset="0"/>
                        <a:buChar char="•"/>
                      </a:pPr>
                      <a:r>
                        <a:rPr lang="en-US" sz="1100" baseline="0" dirty="0" smtClean="0">
                          <a:solidFill>
                            <a:srgbClr val="002776"/>
                          </a:solidFill>
                        </a:rPr>
                        <a:t>BMW Financial Services</a:t>
                      </a:r>
                    </a:p>
                    <a:p>
                      <a:pPr marL="119063" indent="-119063">
                        <a:buFont typeface="Arial" pitchFamily="34" charset="0"/>
                        <a:buChar char="•"/>
                      </a:pPr>
                      <a:r>
                        <a:rPr lang="en-US" sz="1100" baseline="0" dirty="0" smtClean="0">
                          <a:solidFill>
                            <a:srgbClr val="002776"/>
                          </a:solidFill>
                        </a:rPr>
                        <a:t>Chrysler Financial Services</a:t>
                      </a:r>
                    </a:p>
                    <a:p>
                      <a:pPr marL="119063" indent="-119063">
                        <a:buFont typeface="Arial" pitchFamily="34" charset="0"/>
                        <a:buChar char="•"/>
                      </a:pPr>
                      <a:r>
                        <a:rPr lang="en-US" sz="1100" baseline="0" dirty="0" smtClean="0">
                          <a:solidFill>
                            <a:srgbClr val="002776"/>
                          </a:solidFill>
                        </a:rPr>
                        <a:t>Daimler Financial Services</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100" baseline="0" dirty="0" smtClean="0">
                          <a:solidFill>
                            <a:srgbClr val="002776"/>
                          </a:solidFill>
                        </a:rPr>
                        <a:t>Automobile Manufacturer #5 </a:t>
                      </a:r>
                      <a:r>
                        <a:rPr lang="en-US" sz="1100" baseline="0" dirty="0" smtClean="0">
                          <a:solidFill>
                            <a:srgbClr val="002776"/>
                          </a:solidFill>
                        </a:rPr>
                        <a:t>Motor Credit</a:t>
                      </a:r>
                    </a:p>
                    <a:p>
                      <a:pPr marL="119063" indent="-119063">
                        <a:buFont typeface="Arial" pitchFamily="34" charset="0"/>
                        <a:buChar char="•"/>
                      </a:pPr>
                      <a:r>
                        <a:rPr lang="en-US" sz="1100" baseline="0" dirty="0" smtClean="0">
                          <a:solidFill>
                            <a:srgbClr val="002776"/>
                          </a:solidFill>
                        </a:rPr>
                        <a:t>GMAC</a:t>
                      </a:r>
                    </a:p>
                    <a:p>
                      <a:pPr marL="119063" indent="-119063">
                        <a:buFont typeface="Arial" pitchFamily="34" charset="0"/>
                        <a:buChar char="•"/>
                      </a:pPr>
                      <a:r>
                        <a:rPr lang="en-US" sz="1100" baseline="0" dirty="0" smtClean="0">
                          <a:solidFill>
                            <a:srgbClr val="002776"/>
                          </a:solidFill>
                        </a:rPr>
                        <a:t>John Deere Credit</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100" baseline="0" dirty="0" smtClean="0">
                          <a:solidFill>
                            <a:srgbClr val="002776"/>
                          </a:solidFill>
                        </a:rPr>
                        <a:t>Automobile Manufacturer </a:t>
                      </a:r>
                      <a:r>
                        <a:rPr lang="en-US" sz="1100" baseline="0" dirty="0" smtClean="0">
                          <a:solidFill>
                            <a:srgbClr val="002776"/>
                          </a:solidFill>
                        </a:rPr>
                        <a:t>Acceptance</a:t>
                      </a:r>
                    </a:p>
                    <a:p>
                      <a:pPr marL="119063" indent="-119063">
                        <a:buFont typeface="Arial" pitchFamily="34" charset="0"/>
                        <a:buChar char="•"/>
                      </a:pPr>
                      <a:r>
                        <a:rPr lang="en-US" sz="1100" baseline="0" dirty="0" smtClean="0">
                          <a:solidFill>
                            <a:srgbClr val="002776"/>
                          </a:solidFill>
                        </a:rPr>
                        <a:t>Renault Credit International</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de-DE" sz="1100" baseline="0" dirty="0" smtClean="0">
                          <a:solidFill>
                            <a:srgbClr val="002776"/>
                          </a:solidFill>
                        </a:rPr>
                        <a:t>Automobile Manufacturer #6 </a:t>
                      </a:r>
                      <a:r>
                        <a:rPr lang="de-DE" sz="1100" baseline="0" dirty="0" smtClean="0">
                          <a:solidFill>
                            <a:srgbClr val="002776"/>
                          </a:solidFill>
                        </a:rPr>
                        <a:t>Motor Credit</a:t>
                      </a:r>
                    </a:p>
                    <a:p>
                      <a:pPr marL="119063" indent="-119063">
                        <a:buFont typeface="Arial" pitchFamily="34" charset="0"/>
                        <a:buChar char="•"/>
                      </a:pPr>
                      <a:r>
                        <a:rPr lang="de-DE" sz="1100" baseline="0" dirty="0" smtClean="0">
                          <a:solidFill>
                            <a:srgbClr val="002776"/>
                          </a:solidFill>
                        </a:rPr>
                        <a:t>Acquired Company... </a:t>
                      </a:r>
                      <a:r>
                        <a:rPr lang="de-DE" sz="1100" baseline="0" dirty="0" smtClean="0">
                          <a:solidFill>
                            <a:srgbClr val="002776"/>
                          </a:solidFill>
                        </a:rPr>
                        <a:t>Commercial Finance</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9907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mn-lt"/>
                          <a:ea typeface="+mn-ea"/>
                          <a:cs typeface="+mn-cs"/>
                        </a:rPr>
                        <a:t>Suppliers</a:t>
                      </a:r>
                    </a:p>
                  </a:txBody>
                  <a:tcPr marL="100600" marR="100600" marT="51827" marB="51827" anchor="ctr">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776"/>
                    </a:solidFill>
                  </a:tcPr>
                </a:tc>
                <a:tc hMerge="1">
                  <a:txBody>
                    <a:bodyPr/>
                    <a:lstStyle/>
                    <a:p>
                      <a:pPr marL="119063" indent="-119063">
                        <a:buFont typeface="Arial" pitchFamily="34" charset="0"/>
                        <a:buChar char="•"/>
                      </a:pPr>
                      <a:endParaRPr lang="en-US" sz="1100" baseline="0" dirty="0" smtClean="0">
                        <a:solidFill>
                          <a:srgbClr val="002776"/>
                        </a:solidFill>
                      </a:endParaRP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A1DE"/>
                    </a:solidFill>
                  </a:tcPr>
                </a:tc>
                <a:tc hMerge="1">
                  <a:txBody>
                    <a:bodyPr/>
                    <a:lstStyle/>
                    <a:p>
                      <a:pPr marL="119063" indent="-119063">
                        <a:buFont typeface="Arial" pitchFamily="34" charset="0"/>
                        <a:buChar char="•"/>
                      </a:pPr>
                      <a:endParaRPr lang="en-US" sz="1100" baseline="0" dirty="0" smtClean="0">
                        <a:solidFill>
                          <a:srgbClr val="002776"/>
                        </a:solidFill>
                      </a:endParaRP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A1DE"/>
                    </a:solidFill>
                  </a:tcPr>
                </a:tc>
                <a:tc hMerge="1">
                  <a:txBody>
                    <a:bodyPr/>
                    <a:lstStyle/>
                    <a:p>
                      <a:pPr marL="119063" indent="-119063">
                        <a:buFont typeface="Arial" pitchFamily="34" charset="0"/>
                        <a:buChar char="•"/>
                      </a:pPr>
                      <a:endParaRPr lang="de-DE" sz="1100" baseline="0" dirty="0" smtClean="0">
                        <a:solidFill>
                          <a:srgbClr val="002776"/>
                        </a:solidFill>
                      </a:endParaRP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A1DE"/>
                    </a:solidFill>
                  </a:tcPr>
                </a:tc>
              </a:tr>
              <a:tr h="1158060">
                <a:tc>
                  <a:txBody>
                    <a:bodyPr/>
                    <a:lstStyle/>
                    <a:p>
                      <a:pPr marL="119063" indent="-119063">
                        <a:buFont typeface="Arial" pitchFamily="34" charset="0"/>
                        <a:buChar char="•"/>
                      </a:pPr>
                      <a:r>
                        <a:rPr lang="en-US" sz="1100" baseline="0" dirty="0" smtClean="0">
                          <a:solidFill>
                            <a:srgbClr val="002776"/>
                          </a:solidFill>
                        </a:rPr>
                        <a:t>Aisin</a:t>
                      </a:r>
                    </a:p>
                    <a:p>
                      <a:pPr marL="119063" indent="-119063">
                        <a:buFont typeface="Arial" pitchFamily="34" charset="0"/>
                        <a:buChar char="•"/>
                      </a:pPr>
                      <a:r>
                        <a:rPr lang="en-US" sz="1100" baseline="0" dirty="0" smtClean="0">
                          <a:solidFill>
                            <a:srgbClr val="002776"/>
                          </a:solidFill>
                        </a:rPr>
                        <a:t>American Axle</a:t>
                      </a:r>
                    </a:p>
                    <a:p>
                      <a:pPr marL="119063" indent="-119063">
                        <a:buFont typeface="Arial" pitchFamily="34" charset="0"/>
                        <a:buChar char="•"/>
                      </a:pPr>
                      <a:r>
                        <a:rPr lang="en-US" sz="1100" baseline="0" dirty="0" smtClean="0">
                          <a:solidFill>
                            <a:srgbClr val="002776"/>
                          </a:solidFill>
                        </a:rPr>
                        <a:t>ArvinMeritor</a:t>
                      </a:r>
                    </a:p>
                    <a:p>
                      <a:pPr marL="119063" indent="-119063">
                        <a:buFont typeface="Arial" pitchFamily="34" charset="0"/>
                        <a:buChar char="•"/>
                      </a:pPr>
                      <a:r>
                        <a:rPr lang="en-US" sz="1100" baseline="0" dirty="0" smtClean="0">
                          <a:solidFill>
                            <a:srgbClr val="002776"/>
                          </a:solidFill>
                        </a:rPr>
                        <a:t>BorgWarner</a:t>
                      </a:r>
                    </a:p>
                    <a:p>
                      <a:pPr marL="119063" indent="-119063">
                        <a:buFont typeface="Arial" pitchFamily="34" charset="0"/>
                        <a:buChar char="•"/>
                      </a:pPr>
                      <a:r>
                        <a:rPr lang="en-US" sz="1100" baseline="0" dirty="0" smtClean="0">
                          <a:solidFill>
                            <a:srgbClr val="002776"/>
                          </a:solidFill>
                        </a:rPr>
                        <a:t>Bosch</a:t>
                      </a:r>
                    </a:p>
                    <a:p>
                      <a:pPr marL="119063" indent="-119063">
                        <a:buFont typeface="Arial" pitchFamily="34" charset="0"/>
                        <a:buChar char="•"/>
                      </a:pPr>
                      <a:r>
                        <a:rPr lang="en-US" sz="1100" baseline="0" dirty="0" smtClean="0">
                          <a:solidFill>
                            <a:srgbClr val="002776"/>
                          </a:solidFill>
                        </a:rPr>
                        <a:t>Bridgestone/Firestone</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it-IT" sz="1100" baseline="0" dirty="0" smtClean="0">
                          <a:solidFill>
                            <a:srgbClr val="002776"/>
                          </a:solidFill>
                        </a:rPr>
                        <a:t>Continental/Schaeffler</a:t>
                      </a:r>
                    </a:p>
                    <a:p>
                      <a:pPr marL="119063" indent="-119063">
                        <a:buFont typeface="Arial" pitchFamily="34" charset="0"/>
                        <a:buChar char="•"/>
                      </a:pPr>
                      <a:r>
                        <a:rPr lang="it-IT" sz="1100" baseline="0" dirty="0" smtClean="0">
                          <a:solidFill>
                            <a:srgbClr val="002776"/>
                          </a:solidFill>
                        </a:rPr>
                        <a:t>Dana</a:t>
                      </a:r>
                    </a:p>
                    <a:p>
                      <a:pPr marL="119063" indent="-119063">
                        <a:buFont typeface="Arial" pitchFamily="34" charset="0"/>
                        <a:buChar char="•"/>
                      </a:pPr>
                      <a:r>
                        <a:rPr lang="it-IT" sz="1100" baseline="0" dirty="0" smtClean="0">
                          <a:solidFill>
                            <a:srgbClr val="002776"/>
                          </a:solidFill>
                        </a:rPr>
                        <a:t>Delphi</a:t>
                      </a:r>
                    </a:p>
                    <a:p>
                      <a:pPr marL="119063" indent="-119063">
                        <a:buFont typeface="Arial" pitchFamily="34" charset="0"/>
                        <a:buChar char="•"/>
                      </a:pPr>
                      <a:r>
                        <a:rPr lang="it-IT" sz="1100" baseline="0" dirty="0" smtClean="0">
                          <a:solidFill>
                            <a:srgbClr val="002776"/>
                          </a:solidFill>
                        </a:rPr>
                        <a:t>Denso</a:t>
                      </a:r>
                    </a:p>
                    <a:p>
                      <a:pPr marL="119063" indent="-119063">
                        <a:buFont typeface="Arial" pitchFamily="34" charset="0"/>
                        <a:buChar char="•"/>
                      </a:pPr>
                      <a:r>
                        <a:rPr lang="it-IT" sz="1100" baseline="0" dirty="0" smtClean="0">
                          <a:solidFill>
                            <a:srgbClr val="002776"/>
                          </a:solidFill>
                        </a:rPr>
                        <a:t>Eaton</a:t>
                      </a:r>
                    </a:p>
                    <a:p>
                      <a:pPr marL="119063" indent="-119063">
                        <a:buFont typeface="Arial" pitchFamily="34" charset="0"/>
                        <a:buChar char="•"/>
                      </a:pPr>
                      <a:r>
                        <a:rPr lang="it-IT" sz="1100" baseline="0" dirty="0" smtClean="0">
                          <a:solidFill>
                            <a:srgbClr val="002776"/>
                          </a:solidFill>
                        </a:rPr>
                        <a:t>Federal-Mogul</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sv-SE" sz="1100" baseline="0" dirty="0" smtClean="0">
                          <a:solidFill>
                            <a:srgbClr val="002776"/>
                          </a:solidFill>
                        </a:rPr>
                        <a:t>GKN</a:t>
                      </a:r>
                    </a:p>
                    <a:p>
                      <a:pPr marL="119063" indent="-119063">
                        <a:buFont typeface="Arial" pitchFamily="34" charset="0"/>
                        <a:buChar char="•"/>
                      </a:pPr>
                      <a:r>
                        <a:rPr lang="sv-SE" sz="1100" baseline="0" dirty="0" smtClean="0">
                          <a:solidFill>
                            <a:srgbClr val="002776"/>
                          </a:solidFill>
                        </a:rPr>
                        <a:t>Keihin</a:t>
                      </a:r>
                    </a:p>
                    <a:p>
                      <a:pPr marL="119063" indent="-119063">
                        <a:buFont typeface="Arial" pitchFamily="34" charset="0"/>
                        <a:buChar char="•"/>
                      </a:pPr>
                      <a:r>
                        <a:rPr lang="sv-SE" sz="1100" baseline="0" dirty="0" smtClean="0">
                          <a:solidFill>
                            <a:srgbClr val="002776"/>
                          </a:solidFill>
                        </a:rPr>
                        <a:t>Lear</a:t>
                      </a:r>
                    </a:p>
                    <a:p>
                      <a:pPr marL="119063" indent="-119063">
                        <a:buFont typeface="Arial" pitchFamily="34" charset="0"/>
                        <a:buChar char="•"/>
                      </a:pPr>
                      <a:r>
                        <a:rPr lang="sv-SE" sz="1100" baseline="0" dirty="0" smtClean="0">
                          <a:solidFill>
                            <a:srgbClr val="002776"/>
                          </a:solidFill>
                        </a:rPr>
                        <a:t>Linamar</a:t>
                      </a:r>
                    </a:p>
                    <a:p>
                      <a:pPr marL="119063" indent="-119063">
                        <a:buFont typeface="Arial" pitchFamily="34" charset="0"/>
                        <a:buChar char="•"/>
                      </a:pPr>
                      <a:r>
                        <a:rPr lang="sv-SE" sz="1100" baseline="0" dirty="0" smtClean="0">
                          <a:solidFill>
                            <a:srgbClr val="002776"/>
                          </a:solidFill>
                        </a:rPr>
                        <a:t>Automobile Parts Manufacturer #1</a:t>
                      </a:r>
                      <a:endParaRPr lang="sv-SE" sz="1100" baseline="0" dirty="0" smtClean="0">
                        <a:solidFill>
                          <a:srgbClr val="002776"/>
                        </a:solidFill>
                      </a:endParaRPr>
                    </a:p>
                    <a:p>
                      <a:pPr marL="119063" indent="-119063">
                        <a:buFont typeface="Arial" pitchFamily="34" charset="0"/>
                        <a:buChar char="•"/>
                      </a:pPr>
                      <a:r>
                        <a:rPr lang="sv-SE" sz="1100" baseline="0" dirty="0" smtClean="0">
                          <a:solidFill>
                            <a:srgbClr val="002776"/>
                          </a:solidFill>
                        </a:rPr>
                        <a:t>Mahle</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de-DE" sz="1100" baseline="0" dirty="0" smtClean="0">
                          <a:solidFill>
                            <a:srgbClr val="002776"/>
                          </a:solidFill>
                        </a:rPr>
                        <a:t>Michelin</a:t>
                      </a:r>
                    </a:p>
                    <a:p>
                      <a:pPr marL="119063" indent="-119063">
                        <a:buFont typeface="Arial" pitchFamily="34" charset="0"/>
                        <a:buChar char="•"/>
                      </a:pPr>
                      <a:r>
                        <a:rPr lang="de-DE" sz="1100" baseline="0" dirty="0" smtClean="0">
                          <a:solidFill>
                            <a:srgbClr val="002776"/>
                          </a:solidFill>
                        </a:rPr>
                        <a:t>ThyssenKrupp</a:t>
                      </a:r>
                    </a:p>
                    <a:p>
                      <a:pPr marL="119063" indent="-119063">
                        <a:buFont typeface="Arial" pitchFamily="34" charset="0"/>
                        <a:buChar char="•"/>
                      </a:pPr>
                      <a:r>
                        <a:rPr lang="de-DE" sz="1100" baseline="0" dirty="0" smtClean="0">
                          <a:solidFill>
                            <a:srgbClr val="002776"/>
                          </a:solidFill>
                        </a:rPr>
                        <a:t>Timken</a:t>
                      </a:r>
                    </a:p>
                    <a:p>
                      <a:pPr marL="119063" indent="-119063">
                        <a:buFont typeface="Arial" pitchFamily="34" charset="0"/>
                        <a:buChar char="•"/>
                      </a:pPr>
                      <a:r>
                        <a:rPr lang="de-DE" sz="1100" baseline="0" dirty="0" smtClean="0">
                          <a:solidFill>
                            <a:srgbClr val="002776"/>
                          </a:solidFill>
                        </a:rPr>
                        <a:t>TRW</a:t>
                      </a:r>
                    </a:p>
                    <a:p>
                      <a:pPr marL="119063" indent="-119063">
                        <a:buFont typeface="Arial" pitchFamily="34" charset="0"/>
                        <a:buChar char="•"/>
                      </a:pPr>
                      <a:r>
                        <a:rPr lang="de-DE" sz="1100" baseline="0" dirty="0" smtClean="0">
                          <a:solidFill>
                            <a:srgbClr val="002776"/>
                          </a:solidFill>
                        </a:rPr>
                        <a:t>Valeo</a:t>
                      </a:r>
                    </a:p>
                    <a:p>
                      <a:pPr marL="119063" indent="-119063">
                        <a:buFont typeface="Arial" pitchFamily="34" charset="0"/>
                        <a:buChar char="•"/>
                      </a:pPr>
                      <a:r>
                        <a:rPr lang="de-DE" sz="1100" baseline="0" dirty="0" smtClean="0">
                          <a:solidFill>
                            <a:srgbClr val="002776"/>
                          </a:solidFill>
                        </a:rPr>
                        <a:t>ZF</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99077">
                <a:tc gridSpan="4">
                  <a:txBody>
                    <a:bodyPr/>
                    <a:lstStyle/>
                    <a:p>
                      <a:pPr marL="119063" indent="-119063">
                        <a:buFont typeface="Arial" pitchFamily="34" charset="0"/>
                        <a:buNone/>
                      </a:pPr>
                      <a:r>
                        <a:rPr kumimoji="0" lang="en-US" sz="1200" b="1" i="0" u="none" strike="noStrike" kern="1200" cap="none" spc="0" normalizeH="0" baseline="0" noProof="0" dirty="0" smtClean="0">
                          <a:ln>
                            <a:noFill/>
                          </a:ln>
                          <a:solidFill>
                            <a:srgbClr val="FFFFFF"/>
                          </a:solidFill>
                          <a:effectLst/>
                          <a:uLnTx/>
                          <a:uFillTx/>
                          <a:latin typeface="+mn-lt"/>
                          <a:ea typeface="+mn-ea"/>
                          <a:cs typeface="+mn-cs"/>
                        </a:rPr>
                        <a:t>Dealerships, Distribution and Support</a:t>
                      </a:r>
                    </a:p>
                  </a:txBody>
                  <a:tcPr marL="100600" marR="100600" marT="51827" marB="51827" anchor="ctr">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2776"/>
                    </a:solidFill>
                  </a:tcPr>
                </a:tc>
                <a:tc hMerge="1">
                  <a:txBody>
                    <a:bodyPr/>
                    <a:lstStyle/>
                    <a:p>
                      <a:pPr marL="119063" indent="-119063">
                        <a:buFont typeface="Arial" pitchFamily="34" charset="0"/>
                        <a:buChar char="•"/>
                      </a:pPr>
                      <a:endParaRPr lang="en-US" sz="1100" baseline="0" dirty="0" smtClean="0">
                        <a:solidFill>
                          <a:srgbClr val="002776"/>
                        </a:solidFill>
                      </a:endParaRPr>
                    </a:p>
                  </a:txBody>
                  <a:tcPr marL="100600" marR="100600" marT="51827" marB="51827">
                    <a:lnL w="12700" cmpd="sng">
                      <a:noFill/>
                    </a:lnL>
                    <a:lnR w="12700" cmpd="sng">
                      <a:noFill/>
                    </a:lnR>
                    <a:lnT w="38100" cmpd="sng">
                      <a:noFill/>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solidFill>
                      <a:srgbClr val="00A1DE"/>
                    </a:solidFill>
                  </a:tcPr>
                </a:tc>
                <a:tc hMerge="1">
                  <a:txBody>
                    <a:bodyPr/>
                    <a:lstStyle/>
                    <a:p>
                      <a:pPr marL="119063" indent="-119063">
                        <a:buFont typeface="Arial" pitchFamily="34" charset="0"/>
                        <a:buChar char="•"/>
                      </a:pPr>
                      <a:endParaRPr lang="en-US" sz="1100" baseline="0" dirty="0" smtClean="0">
                        <a:solidFill>
                          <a:srgbClr val="002776"/>
                        </a:solidFill>
                      </a:endParaRPr>
                    </a:p>
                  </a:txBody>
                  <a:tcPr marL="100600" marR="100600" marT="51827" marB="51827">
                    <a:lnL w="12700" cmpd="sng">
                      <a:noFill/>
                    </a:lnL>
                    <a:lnR w="12700" cmpd="sng">
                      <a:noFill/>
                    </a:lnR>
                    <a:lnT w="38100" cmpd="sng">
                      <a:noFill/>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solidFill>
                      <a:srgbClr val="00A1DE"/>
                    </a:solidFill>
                  </a:tcPr>
                </a:tc>
                <a:tc hMerge="1">
                  <a:txBody>
                    <a:bodyPr/>
                    <a:lstStyle/>
                    <a:p>
                      <a:pPr marL="119063" indent="-119063">
                        <a:buFont typeface="Arial" pitchFamily="34" charset="0"/>
                        <a:buChar char="•"/>
                      </a:pPr>
                      <a:endParaRPr lang="de-DE" sz="1100" baseline="0" dirty="0" smtClean="0">
                        <a:solidFill>
                          <a:srgbClr val="002776"/>
                        </a:solidFill>
                      </a:endParaRPr>
                    </a:p>
                  </a:txBody>
                  <a:tcPr marL="100600" marR="100600" marT="51827" marB="51827">
                    <a:lnL w="12700" cmpd="sng">
                      <a:noFill/>
                    </a:lnL>
                    <a:lnR w="12700" cmpd="sng">
                      <a:noFill/>
                    </a:lnR>
                    <a:lnT w="38100" cmpd="sng">
                      <a:noFill/>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solidFill>
                      <a:srgbClr val="00A1DE"/>
                    </a:solidFill>
                  </a:tcPr>
                </a:tc>
              </a:tr>
              <a:tr h="458148">
                <a:tc>
                  <a:txBody>
                    <a:bodyPr/>
                    <a:lstStyle/>
                    <a:p>
                      <a:pPr marL="119063" indent="-119063">
                        <a:buFont typeface="Arial" pitchFamily="34" charset="0"/>
                        <a:buChar char="•"/>
                      </a:pPr>
                      <a:r>
                        <a:rPr lang="en-US" sz="1100" baseline="0" dirty="0" smtClean="0">
                          <a:solidFill>
                            <a:srgbClr val="002776"/>
                          </a:solidFill>
                        </a:rPr>
                        <a:t>Allied Holdings</a:t>
                      </a:r>
                    </a:p>
                    <a:p>
                      <a:pPr marL="119063" indent="-119063">
                        <a:buFont typeface="Arial" pitchFamily="34" charset="0"/>
                        <a:buChar char="•"/>
                      </a:pPr>
                      <a:r>
                        <a:rPr lang="en-US" sz="1100" baseline="0" dirty="0" smtClean="0">
                          <a:solidFill>
                            <a:srgbClr val="002776"/>
                          </a:solidFill>
                        </a:rPr>
                        <a:t>AutoNation</a:t>
                      </a:r>
                    </a:p>
                  </a:txBody>
                  <a:tcPr marL="100600" marR="100600" marT="51827" marB="51827">
                    <a:lnL w="12700" cmpd="sng">
                      <a:noFill/>
                    </a:lnL>
                    <a:lnR w="12700" cmpd="sng">
                      <a:noFill/>
                    </a:lnR>
                    <a:lnT w="38100" cmpd="sng">
                      <a:noFill/>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it-IT" sz="1100" baseline="0" dirty="0" smtClean="0">
                          <a:solidFill>
                            <a:srgbClr val="002776"/>
                          </a:solidFill>
                        </a:rPr>
                        <a:t>Construction Machinery Manufacturer #1 </a:t>
                      </a:r>
                      <a:r>
                        <a:rPr lang="it-IT" sz="1100" baseline="0" dirty="0" smtClean="0">
                          <a:solidFill>
                            <a:srgbClr val="002776"/>
                          </a:solidFill>
                        </a:rPr>
                        <a:t>Logistics</a:t>
                      </a:r>
                    </a:p>
                    <a:p>
                      <a:pPr marL="119063" indent="-119063">
                        <a:buFont typeface="Arial" pitchFamily="34" charset="0"/>
                        <a:buChar char="•"/>
                      </a:pPr>
                      <a:r>
                        <a:rPr lang="it-IT" sz="1100" baseline="0" dirty="0" smtClean="0">
                          <a:solidFill>
                            <a:srgbClr val="002776"/>
                          </a:solidFill>
                        </a:rPr>
                        <a:t>CN Rail</a:t>
                      </a:r>
                    </a:p>
                  </a:txBody>
                  <a:tcPr marL="100600" marR="100600" marT="51827" marB="51827">
                    <a:lnL>
                      <a:noFill/>
                    </a:lnL>
                    <a:lnB w="9525" cap="flat" cmpd="sng" algn="ctr">
                      <a:solidFill>
                        <a:srgbClr val="00A1DE"/>
                      </a:solidFill>
                      <a:prstDash val="solid"/>
                      <a:round/>
                      <a:headEnd type="none" w="med" len="med"/>
                      <a:tailEnd type="none" w="med" len="med"/>
                    </a:lnB>
                    <a:noFill/>
                  </a:tcPr>
                </a:tc>
                <a:tc>
                  <a:txBody>
                    <a:bodyPr/>
                    <a:lstStyle/>
                    <a:p>
                      <a:pPr marL="119063" indent="-119063">
                        <a:buFont typeface="Arial" pitchFamily="34" charset="0"/>
                        <a:buChar char="•"/>
                      </a:pPr>
                      <a:r>
                        <a:rPr lang="sv-SE" sz="1100" baseline="0" dirty="0" smtClean="0">
                          <a:solidFill>
                            <a:srgbClr val="002776"/>
                          </a:solidFill>
                        </a:rPr>
                        <a:t>OnStar</a:t>
                      </a:r>
                    </a:p>
                    <a:p>
                      <a:pPr marL="119063" indent="-119063">
                        <a:buFont typeface="Arial" pitchFamily="34" charset="0"/>
                        <a:buChar char="•"/>
                      </a:pPr>
                      <a:r>
                        <a:rPr lang="sv-SE" sz="1100" baseline="0" dirty="0" smtClean="0">
                          <a:solidFill>
                            <a:srgbClr val="002776"/>
                          </a:solidFill>
                        </a:rPr>
                        <a:t>MBCL (China)</a:t>
                      </a:r>
                    </a:p>
                  </a:txBody>
                  <a:tcPr marL="100600" marR="100600" marT="51827" marB="51827">
                    <a:lnB w="9525" cap="flat" cmpd="sng" algn="ctr">
                      <a:solidFill>
                        <a:srgbClr val="00A1DE"/>
                      </a:solidFill>
                      <a:prstDash val="solid"/>
                      <a:round/>
                      <a:headEnd type="none" w="med" len="med"/>
                      <a:tailEnd type="none" w="med" len="med"/>
                    </a:lnB>
                    <a:noFill/>
                  </a:tcPr>
                </a:tc>
                <a:tc>
                  <a:txBody>
                    <a:bodyPr/>
                    <a:lstStyle/>
                    <a:p>
                      <a:pPr marL="119063" indent="-119063">
                        <a:buFont typeface="Arial" pitchFamily="34" charset="0"/>
                        <a:buChar char="•"/>
                      </a:pPr>
                      <a:r>
                        <a:rPr lang="de-DE" sz="1100" baseline="0" dirty="0" smtClean="0">
                          <a:solidFill>
                            <a:srgbClr val="002776"/>
                          </a:solidFill>
                        </a:rPr>
                        <a:t>Vector</a:t>
                      </a:r>
                    </a:p>
                  </a:txBody>
                  <a:tcPr marL="100600" marR="100600" marT="51827" marB="51827">
                    <a:lnB w="9525" cap="flat" cmpd="sng" algn="ctr">
                      <a:solidFill>
                        <a:srgbClr val="00A1DE"/>
                      </a:solidFill>
                      <a:prstDash val="solid"/>
                      <a:round/>
                      <a:headEnd type="none" w="med" len="med"/>
                      <a:tailEnd type="none" w="med" len="med"/>
                    </a:lnB>
                    <a:noFill/>
                  </a:tcPr>
                </a:tc>
              </a:tr>
            </a:tbl>
          </a:graphicData>
        </a:graphic>
      </p:graphicFrame>
      <p:sp>
        <p:nvSpPr>
          <p:cNvPr id="12" name="Slide Number Placeholder 11"/>
          <p:cNvSpPr>
            <a:spLocks noGrp="1"/>
          </p:cNvSpPr>
          <p:nvPr>
            <p:ph type="sldNum" sz="quarter" idx="10"/>
          </p:nvPr>
        </p:nvSpPr>
        <p:spPr/>
        <p:txBody>
          <a:bodyPr/>
          <a:lstStyle/>
          <a:p>
            <a:fld id="{02012106-F1AE-4C04-8E5F-85389AF4AC05}" type="slidenum">
              <a:rPr lang="en-US" smtClean="0"/>
              <a:pPr/>
              <a:t>111</a:t>
            </a:fld>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r>
              <a:rPr lang="en-US" dirty="0" smtClean="0"/>
              <a:t>Our global automotive network of 2,500 professionals covers all major markets, including:</a:t>
            </a:r>
          </a:p>
        </p:txBody>
      </p:sp>
      <p:sp>
        <p:nvSpPr>
          <p:cNvPr id="20482" name="Rectangle 2"/>
          <p:cNvSpPr>
            <a:spLocks noGrp="1" noChangeArrowheads="1"/>
          </p:cNvSpPr>
          <p:nvPr>
            <p:ph type="title"/>
          </p:nvPr>
        </p:nvSpPr>
        <p:spPr/>
        <p:txBody>
          <a:bodyPr/>
          <a:lstStyle/>
          <a:p>
            <a:r>
              <a:rPr lang="en-US" dirty="0" smtClean="0"/>
              <a:t>We have a large, global network of professionals serving the industry</a:t>
            </a:r>
          </a:p>
        </p:txBody>
      </p:sp>
      <p:sp>
        <p:nvSpPr>
          <p:cNvPr id="75" name="Slide Number Placeholder 74"/>
          <p:cNvSpPr>
            <a:spLocks noGrp="1"/>
          </p:cNvSpPr>
          <p:nvPr>
            <p:ph type="sldNum" sz="quarter" idx="10"/>
          </p:nvPr>
        </p:nvSpPr>
        <p:spPr/>
        <p:txBody>
          <a:bodyPr/>
          <a:lstStyle/>
          <a:p>
            <a:fld id="{02012106-F1AE-4C04-8E5F-85389AF4AC05}" type="slidenum">
              <a:rPr lang="en-US" smtClean="0"/>
              <a:pPr/>
              <a:t>112</a:t>
            </a:fld>
            <a:endParaRPr lang="en-US"/>
          </a:p>
        </p:txBody>
      </p:sp>
      <p:grpSp>
        <p:nvGrpSpPr>
          <p:cNvPr id="2" name="Group 4"/>
          <p:cNvGrpSpPr>
            <a:grpSpLocks/>
          </p:cNvGrpSpPr>
          <p:nvPr/>
        </p:nvGrpSpPr>
        <p:grpSpPr bwMode="auto">
          <a:xfrm>
            <a:off x="880249" y="1849921"/>
            <a:ext cx="7838407" cy="4896533"/>
            <a:chOff x="422" y="993"/>
            <a:chExt cx="4849" cy="2688"/>
          </a:xfrm>
          <a:solidFill>
            <a:srgbClr val="72C7E7"/>
          </a:solidFill>
        </p:grpSpPr>
        <p:sp>
          <p:nvSpPr>
            <p:cNvPr id="20488" name="Freeform 5"/>
            <p:cNvSpPr>
              <a:spLocks noChangeAspect="1"/>
            </p:cNvSpPr>
            <p:nvPr/>
          </p:nvSpPr>
          <p:spPr bwMode="gray">
            <a:xfrm>
              <a:off x="2725" y="2080"/>
              <a:ext cx="941" cy="1290"/>
            </a:xfrm>
            <a:custGeom>
              <a:avLst/>
              <a:gdLst>
                <a:gd name="T0" fmla="*/ 650 w 937"/>
                <a:gd name="T1" fmla="*/ 411 h 1214"/>
                <a:gd name="T2" fmla="*/ 554 w 937"/>
                <a:gd name="T3" fmla="*/ 492 h 1214"/>
                <a:gd name="T4" fmla="*/ 483 w 937"/>
                <a:gd name="T5" fmla="*/ 350 h 1214"/>
                <a:gd name="T6" fmla="*/ 447 w 937"/>
                <a:gd name="T7" fmla="*/ 43 h 1214"/>
                <a:gd name="T8" fmla="*/ 336 w 937"/>
                <a:gd name="T9" fmla="*/ 43 h 1214"/>
                <a:gd name="T10" fmla="*/ 244 w 937"/>
                <a:gd name="T11" fmla="*/ 150 h 1214"/>
                <a:gd name="T12" fmla="*/ 151 w 937"/>
                <a:gd name="T13" fmla="*/ 342 h 1214"/>
                <a:gd name="T14" fmla="*/ 78 w 937"/>
                <a:gd name="T15" fmla="*/ 667 h 1214"/>
                <a:gd name="T16" fmla="*/ 4 w 937"/>
                <a:gd name="T17" fmla="*/ 1149 h 1214"/>
                <a:gd name="T18" fmla="*/ 0 w 937"/>
                <a:gd name="T19" fmla="*/ 1709 h 1214"/>
                <a:gd name="T20" fmla="*/ 52 w 937"/>
                <a:gd name="T21" fmla="*/ 2077 h 1214"/>
                <a:gd name="T22" fmla="*/ 96 w 937"/>
                <a:gd name="T23" fmla="*/ 2332 h 1214"/>
                <a:gd name="T24" fmla="*/ 202 w 937"/>
                <a:gd name="T25" fmla="*/ 2541 h 1214"/>
                <a:gd name="T26" fmla="*/ 306 w 937"/>
                <a:gd name="T27" fmla="*/ 2356 h 1214"/>
                <a:gd name="T28" fmla="*/ 411 w 937"/>
                <a:gd name="T29" fmla="*/ 2512 h 1214"/>
                <a:gd name="T30" fmla="*/ 386 w 937"/>
                <a:gd name="T31" fmla="*/ 2788 h 1214"/>
                <a:gd name="T32" fmla="*/ 447 w 937"/>
                <a:gd name="T33" fmla="*/ 3240 h 1214"/>
                <a:gd name="T34" fmla="*/ 442 w 937"/>
                <a:gd name="T35" fmla="*/ 3813 h 1214"/>
                <a:gd name="T36" fmla="*/ 421 w 937"/>
                <a:gd name="T37" fmla="*/ 4179 h 1214"/>
                <a:gd name="T38" fmla="*/ 439 w 937"/>
                <a:gd name="T39" fmla="*/ 4396 h 1214"/>
                <a:gd name="T40" fmla="*/ 497 w 937"/>
                <a:gd name="T41" fmla="*/ 5019 h 1214"/>
                <a:gd name="T42" fmla="*/ 513 w 937"/>
                <a:gd name="T43" fmla="*/ 5455 h 1214"/>
                <a:gd name="T44" fmla="*/ 616 w 937"/>
                <a:gd name="T45" fmla="*/ 5535 h 1214"/>
                <a:gd name="T46" fmla="*/ 692 w 937"/>
                <a:gd name="T47" fmla="*/ 5209 h 1214"/>
                <a:gd name="T48" fmla="*/ 710 w 937"/>
                <a:gd name="T49" fmla="*/ 4963 h 1214"/>
                <a:gd name="T50" fmla="*/ 781 w 937"/>
                <a:gd name="T51" fmla="*/ 4697 h 1214"/>
                <a:gd name="T52" fmla="*/ 766 w 937"/>
                <a:gd name="T53" fmla="*/ 4396 h 1214"/>
                <a:gd name="T54" fmla="*/ 858 w 937"/>
                <a:gd name="T55" fmla="*/ 4198 h 1214"/>
                <a:gd name="T56" fmla="*/ 866 w 937"/>
                <a:gd name="T57" fmla="*/ 3796 h 1214"/>
                <a:gd name="T58" fmla="*/ 854 w 937"/>
                <a:gd name="T59" fmla="*/ 3351 h 1214"/>
                <a:gd name="T60" fmla="*/ 942 w 937"/>
                <a:gd name="T61" fmla="*/ 2926 h 1214"/>
                <a:gd name="T62" fmla="*/ 999 w 937"/>
                <a:gd name="T63" fmla="*/ 2691 h 1214"/>
                <a:gd name="T64" fmla="*/ 1028 w 937"/>
                <a:gd name="T65" fmla="*/ 2471 h 1214"/>
                <a:gd name="T66" fmla="*/ 1028 w 937"/>
                <a:gd name="T67" fmla="*/ 2140 h 1214"/>
                <a:gd name="T68" fmla="*/ 993 w 937"/>
                <a:gd name="T69" fmla="*/ 2190 h 1214"/>
                <a:gd name="T70" fmla="*/ 836 w 937"/>
                <a:gd name="T71" fmla="*/ 1709 h 1214"/>
                <a:gd name="T72" fmla="*/ 781 w 937"/>
                <a:gd name="T73" fmla="*/ 914 h 1214"/>
                <a:gd name="T74" fmla="*/ 755 w 937"/>
                <a:gd name="T75" fmla="*/ 524 h 12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7"/>
                <a:gd name="T115" fmla="*/ 0 h 1214"/>
                <a:gd name="T116" fmla="*/ 937 w 937"/>
                <a:gd name="T117" fmla="*/ 1214 h 12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7" h="1214">
                  <a:moveTo>
                    <a:pt x="680" y="115"/>
                  </a:moveTo>
                  <a:lnTo>
                    <a:pt x="579" y="90"/>
                  </a:lnTo>
                  <a:lnTo>
                    <a:pt x="519" y="82"/>
                  </a:lnTo>
                  <a:lnTo>
                    <a:pt x="504" y="107"/>
                  </a:lnTo>
                  <a:lnTo>
                    <a:pt x="468" y="107"/>
                  </a:lnTo>
                  <a:lnTo>
                    <a:pt x="433" y="77"/>
                  </a:lnTo>
                  <a:lnTo>
                    <a:pt x="382" y="71"/>
                  </a:lnTo>
                  <a:lnTo>
                    <a:pt x="397" y="8"/>
                  </a:lnTo>
                  <a:lnTo>
                    <a:pt x="347" y="0"/>
                  </a:lnTo>
                  <a:lnTo>
                    <a:pt x="311" y="8"/>
                  </a:lnTo>
                  <a:lnTo>
                    <a:pt x="271" y="8"/>
                  </a:lnTo>
                  <a:lnTo>
                    <a:pt x="219" y="33"/>
                  </a:lnTo>
                  <a:lnTo>
                    <a:pt x="152" y="38"/>
                  </a:lnTo>
                  <a:lnTo>
                    <a:pt x="126" y="74"/>
                  </a:lnTo>
                  <a:lnTo>
                    <a:pt x="93" y="94"/>
                  </a:lnTo>
                  <a:lnTo>
                    <a:pt x="78" y="146"/>
                  </a:lnTo>
                  <a:lnTo>
                    <a:pt x="45" y="178"/>
                  </a:lnTo>
                  <a:lnTo>
                    <a:pt x="4" y="250"/>
                  </a:lnTo>
                  <a:lnTo>
                    <a:pt x="14" y="306"/>
                  </a:lnTo>
                  <a:lnTo>
                    <a:pt x="0" y="374"/>
                  </a:lnTo>
                  <a:lnTo>
                    <a:pt x="10" y="428"/>
                  </a:lnTo>
                  <a:lnTo>
                    <a:pt x="52" y="456"/>
                  </a:lnTo>
                  <a:lnTo>
                    <a:pt x="63" y="501"/>
                  </a:lnTo>
                  <a:lnTo>
                    <a:pt x="96" y="512"/>
                  </a:lnTo>
                  <a:lnTo>
                    <a:pt x="116" y="542"/>
                  </a:lnTo>
                  <a:lnTo>
                    <a:pt x="177" y="557"/>
                  </a:lnTo>
                  <a:lnTo>
                    <a:pt x="258" y="545"/>
                  </a:lnTo>
                  <a:lnTo>
                    <a:pt x="281" y="517"/>
                  </a:lnTo>
                  <a:lnTo>
                    <a:pt x="319" y="550"/>
                  </a:lnTo>
                  <a:lnTo>
                    <a:pt x="361" y="550"/>
                  </a:lnTo>
                  <a:lnTo>
                    <a:pt x="377" y="572"/>
                  </a:lnTo>
                  <a:lnTo>
                    <a:pt x="344" y="611"/>
                  </a:lnTo>
                  <a:lnTo>
                    <a:pt x="347" y="664"/>
                  </a:lnTo>
                  <a:lnTo>
                    <a:pt x="397" y="710"/>
                  </a:lnTo>
                  <a:lnTo>
                    <a:pt x="405" y="776"/>
                  </a:lnTo>
                  <a:lnTo>
                    <a:pt x="392" y="837"/>
                  </a:lnTo>
                  <a:lnTo>
                    <a:pt x="385" y="878"/>
                  </a:lnTo>
                  <a:lnTo>
                    <a:pt x="371" y="915"/>
                  </a:lnTo>
                  <a:lnTo>
                    <a:pt x="385" y="936"/>
                  </a:lnTo>
                  <a:lnTo>
                    <a:pt x="389" y="964"/>
                  </a:lnTo>
                  <a:lnTo>
                    <a:pt x="423" y="991"/>
                  </a:lnTo>
                  <a:lnTo>
                    <a:pt x="447" y="1101"/>
                  </a:lnTo>
                  <a:lnTo>
                    <a:pt x="463" y="1117"/>
                  </a:lnTo>
                  <a:lnTo>
                    <a:pt x="463" y="1195"/>
                  </a:lnTo>
                  <a:lnTo>
                    <a:pt x="480" y="1213"/>
                  </a:lnTo>
                  <a:lnTo>
                    <a:pt x="556" y="1213"/>
                  </a:lnTo>
                  <a:lnTo>
                    <a:pt x="605" y="1187"/>
                  </a:lnTo>
                  <a:lnTo>
                    <a:pt x="617" y="1142"/>
                  </a:lnTo>
                  <a:lnTo>
                    <a:pt x="635" y="1129"/>
                  </a:lnTo>
                  <a:lnTo>
                    <a:pt x="635" y="1088"/>
                  </a:lnTo>
                  <a:lnTo>
                    <a:pt x="668" y="1071"/>
                  </a:lnTo>
                  <a:lnTo>
                    <a:pt x="706" y="1030"/>
                  </a:lnTo>
                  <a:lnTo>
                    <a:pt x="706" y="997"/>
                  </a:lnTo>
                  <a:lnTo>
                    <a:pt x="691" y="964"/>
                  </a:lnTo>
                  <a:lnTo>
                    <a:pt x="709" y="944"/>
                  </a:lnTo>
                  <a:lnTo>
                    <a:pt x="774" y="920"/>
                  </a:lnTo>
                  <a:lnTo>
                    <a:pt x="784" y="883"/>
                  </a:lnTo>
                  <a:lnTo>
                    <a:pt x="780" y="832"/>
                  </a:lnTo>
                  <a:lnTo>
                    <a:pt x="771" y="817"/>
                  </a:lnTo>
                  <a:lnTo>
                    <a:pt x="771" y="735"/>
                  </a:lnTo>
                  <a:lnTo>
                    <a:pt x="797" y="686"/>
                  </a:lnTo>
                  <a:lnTo>
                    <a:pt x="842" y="643"/>
                  </a:lnTo>
                  <a:lnTo>
                    <a:pt x="873" y="628"/>
                  </a:lnTo>
                  <a:lnTo>
                    <a:pt x="899" y="590"/>
                  </a:lnTo>
                  <a:lnTo>
                    <a:pt x="903" y="565"/>
                  </a:lnTo>
                  <a:lnTo>
                    <a:pt x="928" y="542"/>
                  </a:lnTo>
                  <a:lnTo>
                    <a:pt x="936" y="501"/>
                  </a:lnTo>
                  <a:lnTo>
                    <a:pt x="928" y="468"/>
                  </a:lnTo>
                  <a:lnTo>
                    <a:pt x="906" y="468"/>
                  </a:lnTo>
                  <a:lnTo>
                    <a:pt x="893" y="481"/>
                  </a:lnTo>
                  <a:lnTo>
                    <a:pt x="842" y="478"/>
                  </a:lnTo>
                  <a:lnTo>
                    <a:pt x="757" y="374"/>
                  </a:lnTo>
                  <a:lnTo>
                    <a:pt x="746" y="316"/>
                  </a:lnTo>
                  <a:lnTo>
                    <a:pt x="706" y="201"/>
                  </a:lnTo>
                  <a:lnTo>
                    <a:pt x="683" y="132"/>
                  </a:lnTo>
                  <a:lnTo>
                    <a:pt x="680" y="115"/>
                  </a:lnTo>
                </a:path>
              </a:pathLst>
            </a:custGeom>
            <a:grpFill/>
            <a:ln w="12700" cap="rnd">
              <a:noFill/>
              <a:round/>
              <a:headEnd/>
              <a:tailEnd/>
            </a:ln>
          </p:spPr>
          <p:txBody>
            <a:bodyPr/>
            <a:lstStyle/>
            <a:p>
              <a:endParaRPr lang="en-US"/>
            </a:p>
          </p:txBody>
        </p:sp>
        <p:sp>
          <p:nvSpPr>
            <p:cNvPr id="20489" name="Freeform 6"/>
            <p:cNvSpPr>
              <a:spLocks noChangeAspect="1"/>
            </p:cNvSpPr>
            <p:nvPr/>
          </p:nvSpPr>
          <p:spPr bwMode="gray">
            <a:xfrm>
              <a:off x="2859" y="1252"/>
              <a:ext cx="2412" cy="1527"/>
            </a:xfrm>
            <a:custGeom>
              <a:avLst/>
              <a:gdLst>
                <a:gd name="T0" fmla="*/ 2333 w 2406"/>
                <a:gd name="T1" fmla="*/ 825 h 1439"/>
                <a:gd name="T2" fmla="*/ 1985 w 2406"/>
                <a:gd name="T3" fmla="*/ 578 h 1439"/>
                <a:gd name="T4" fmla="*/ 1750 w 2406"/>
                <a:gd name="T5" fmla="*/ 558 h 1439"/>
                <a:gd name="T6" fmla="*/ 1510 w 2406"/>
                <a:gd name="T7" fmla="*/ 339 h 1439"/>
                <a:gd name="T8" fmla="*/ 1217 w 2406"/>
                <a:gd name="T9" fmla="*/ 220 h 1439"/>
                <a:gd name="T10" fmla="*/ 1100 w 2406"/>
                <a:gd name="T11" fmla="*/ 578 h 1439"/>
                <a:gd name="T12" fmla="*/ 963 w 2406"/>
                <a:gd name="T13" fmla="*/ 497 h 1439"/>
                <a:gd name="T14" fmla="*/ 855 w 2406"/>
                <a:gd name="T15" fmla="*/ 808 h 1439"/>
                <a:gd name="T16" fmla="*/ 683 w 2406"/>
                <a:gd name="T17" fmla="*/ 808 h 1439"/>
                <a:gd name="T18" fmla="*/ 543 w 2406"/>
                <a:gd name="T19" fmla="*/ 960 h 1439"/>
                <a:gd name="T20" fmla="*/ 628 w 2406"/>
                <a:gd name="T21" fmla="*/ 768 h 1439"/>
                <a:gd name="T22" fmla="*/ 478 w 2406"/>
                <a:gd name="T23" fmla="*/ 613 h 1439"/>
                <a:gd name="T24" fmla="*/ 303 w 2406"/>
                <a:gd name="T25" fmla="*/ 825 h 1439"/>
                <a:gd name="T26" fmla="*/ 190 w 2406"/>
                <a:gd name="T27" fmla="*/ 1658 h 1439"/>
                <a:gd name="T28" fmla="*/ 323 w 2406"/>
                <a:gd name="T29" fmla="*/ 2036 h 1439"/>
                <a:gd name="T30" fmla="*/ 371 w 2406"/>
                <a:gd name="T31" fmla="*/ 1386 h 1439"/>
                <a:gd name="T32" fmla="*/ 420 w 2406"/>
                <a:gd name="T33" fmla="*/ 1603 h 1439"/>
                <a:gd name="T34" fmla="*/ 415 w 2406"/>
                <a:gd name="T35" fmla="*/ 1766 h 1439"/>
                <a:gd name="T36" fmla="*/ 283 w 2406"/>
                <a:gd name="T37" fmla="*/ 2073 h 1439"/>
                <a:gd name="T38" fmla="*/ 255 w 2406"/>
                <a:gd name="T39" fmla="*/ 2105 h 1439"/>
                <a:gd name="T40" fmla="*/ 55 w 2406"/>
                <a:gd name="T41" fmla="*/ 2630 h 1439"/>
                <a:gd name="T42" fmla="*/ 48 w 2406"/>
                <a:gd name="T43" fmla="*/ 2951 h 1439"/>
                <a:gd name="T44" fmla="*/ 48 w 2406"/>
                <a:gd name="T45" fmla="*/ 3539 h 1439"/>
                <a:gd name="T46" fmla="*/ 179 w 2406"/>
                <a:gd name="T47" fmla="*/ 3145 h 1439"/>
                <a:gd name="T48" fmla="*/ 338 w 2406"/>
                <a:gd name="T49" fmla="*/ 3198 h 1439"/>
                <a:gd name="T50" fmla="*/ 387 w 2406"/>
                <a:gd name="T51" fmla="*/ 3277 h 1439"/>
                <a:gd name="T52" fmla="*/ 348 w 2406"/>
                <a:gd name="T53" fmla="*/ 3069 h 1439"/>
                <a:gd name="T54" fmla="*/ 415 w 2406"/>
                <a:gd name="T55" fmla="*/ 3466 h 1439"/>
                <a:gd name="T56" fmla="*/ 435 w 2406"/>
                <a:gd name="T57" fmla="*/ 3277 h 1439"/>
                <a:gd name="T58" fmla="*/ 548 w 2406"/>
                <a:gd name="T59" fmla="*/ 3636 h 1439"/>
                <a:gd name="T60" fmla="*/ 595 w 2406"/>
                <a:gd name="T61" fmla="*/ 3889 h 1439"/>
                <a:gd name="T62" fmla="*/ 690 w 2406"/>
                <a:gd name="T63" fmla="*/ 4574 h 1439"/>
                <a:gd name="T64" fmla="*/ 812 w 2406"/>
                <a:gd name="T65" fmla="*/ 5342 h 1439"/>
                <a:gd name="T66" fmla="*/ 977 w 2406"/>
                <a:gd name="T67" fmla="*/ 4740 h 1439"/>
                <a:gd name="T68" fmla="*/ 855 w 2406"/>
                <a:gd name="T69" fmla="*/ 4492 h 1439"/>
                <a:gd name="T70" fmla="*/ 938 w 2406"/>
                <a:gd name="T71" fmla="*/ 4409 h 1439"/>
                <a:gd name="T72" fmla="*/ 1163 w 2406"/>
                <a:gd name="T73" fmla="*/ 5187 h 1439"/>
                <a:gd name="T74" fmla="*/ 1323 w 2406"/>
                <a:gd name="T75" fmla="*/ 4934 h 1439"/>
                <a:gd name="T76" fmla="*/ 1510 w 2406"/>
                <a:gd name="T77" fmla="*/ 5293 h 1439"/>
                <a:gd name="T78" fmla="*/ 1622 w 2406"/>
                <a:gd name="T79" fmla="*/ 6336 h 1439"/>
                <a:gd name="T80" fmla="*/ 1617 w 2406"/>
                <a:gd name="T81" fmla="*/ 5790 h 1439"/>
                <a:gd name="T82" fmla="*/ 1622 w 2406"/>
                <a:gd name="T83" fmla="*/ 5068 h 1439"/>
                <a:gd name="T84" fmla="*/ 1745 w 2406"/>
                <a:gd name="T85" fmla="*/ 4887 h 1439"/>
                <a:gd name="T86" fmla="*/ 1857 w 2406"/>
                <a:gd name="T87" fmla="*/ 4185 h 1439"/>
                <a:gd name="T88" fmla="*/ 1774 w 2406"/>
                <a:gd name="T89" fmla="*/ 3588 h 1439"/>
                <a:gd name="T90" fmla="*/ 1870 w 2406"/>
                <a:gd name="T91" fmla="*/ 3732 h 1439"/>
                <a:gd name="T92" fmla="*/ 1911 w 2406"/>
                <a:gd name="T93" fmla="*/ 3615 h 1439"/>
                <a:gd name="T94" fmla="*/ 2037 w 2406"/>
                <a:gd name="T95" fmla="*/ 2630 h 1439"/>
                <a:gd name="T96" fmla="*/ 1956 w 2406"/>
                <a:gd name="T97" fmla="*/ 1956 h 1439"/>
                <a:gd name="T98" fmla="*/ 2145 w 2406"/>
                <a:gd name="T99" fmla="*/ 1766 h 1439"/>
                <a:gd name="T100" fmla="*/ 2173 w 2406"/>
                <a:gd name="T101" fmla="*/ 2036 h 1439"/>
                <a:gd name="T102" fmla="*/ 2293 w 2406"/>
                <a:gd name="T103" fmla="*/ 1988 h 1439"/>
                <a:gd name="T104" fmla="*/ 2395 w 2406"/>
                <a:gd name="T105" fmla="*/ 1678 h 1439"/>
                <a:gd name="T106" fmla="*/ 2462 w 2406"/>
                <a:gd name="T107" fmla="*/ 1351 h 1439"/>
                <a:gd name="T108" fmla="*/ 2555 w 2406"/>
                <a:gd name="T109" fmla="*/ 1299 h 14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06"/>
                <a:gd name="T166" fmla="*/ 0 h 1439"/>
                <a:gd name="T167" fmla="*/ 2406 w 2406"/>
                <a:gd name="T168" fmla="*/ 1439 h 14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06" h="1439">
                  <a:moveTo>
                    <a:pt x="2405" y="276"/>
                  </a:moveTo>
                  <a:lnTo>
                    <a:pt x="2347" y="238"/>
                  </a:lnTo>
                  <a:lnTo>
                    <a:pt x="2279" y="233"/>
                  </a:lnTo>
                  <a:lnTo>
                    <a:pt x="2187" y="188"/>
                  </a:lnTo>
                  <a:lnTo>
                    <a:pt x="2025" y="188"/>
                  </a:lnTo>
                  <a:lnTo>
                    <a:pt x="1985" y="169"/>
                  </a:lnTo>
                  <a:lnTo>
                    <a:pt x="1894" y="157"/>
                  </a:lnTo>
                  <a:lnTo>
                    <a:pt x="1860" y="131"/>
                  </a:lnTo>
                  <a:lnTo>
                    <a:pt x="1742" y="108"/>
                  </a:lnTo>
                  <a:lnTo>
                    <a:pt x="1754" y="131"/>
                  </a:lnTo>
                  <a:lnTo>
                    <a:pt x="1708" y="131"/>
                  </a:lnTo>
                  <a:lnTo>
                    <a:pt x="1650" y="126"/>
                  </a:lnTo>
                  <a:lnTo>
                    <a:pt x="1640" y="151"/>
                  </a:lnTo>
                  <a:lnTo>
                    <a:pt x="1587" y="99"/>
                  </a:lnTo>
                  <a:lnTo>
                    <a:pt x="1493" y="81"/>
                  </a:lnTo>
                  <a:lnTo>
                    <a:pt x="1410" y="76"/>
                  </a:lnTo>
                  <a:lnTo>
                    <a:pt x="1430" y="20"/>
                  </a:lnTo>
                  <a:lnTo>
                    <a:pt x="1337" y="0"/>
                  </a:lnTo>
                  <a:lnTo>
                    <a:pt x="1255" y="32"/>
                  </a:lnTo>
                  <a:lnTo>
                    <a:pt x="1142" y="50"/>
                  </a:lnTo>
                  <a:lnTo>
                    <a:pt x="1117" y="88"/>
                  </a:lnTo>
                  <a:lnTo>
                    <a:pt x="1070" y="94"/>
                  </a:lnTo>
                  <a:lnTo>
                    <a:pt x="1070" y="126"/>
                  </a:lnTo>
                  <a:lnTo>
                    <a:pt x="1025" y="131"/>
                  </a:lnTo>
                  <a:lnTo>
                    <a:pt x="1000" y="108"/>
                  </a:lnTo>
                  <a:lnTo>
                    <a:pt x="1017" y="169"/>
                  </a:lnTo>
                  <a:lnTo>
                    <a:pt x="970" y="99"/>
                  </a:lnTo>
                  <a:lnTo>
                    <a:pt x="913" y="113"/>
                  </a:lnTo>
                  <a:lnTo>
                    <a:pt x="888" y="169"/>
                  </a:lnTo>
                  <a:lnTo>
                    <a:pt x="833" y="139"/>
                  </a:lnTo>
                  <a:lnTo>
                    <a:pt x="815" y="157"/>
                  </a:lnTo>
                  <a:lnTo>
                    <a:pt x="805" y="183"/>
                  </a:lnTo>
                  <a:lnTo>
                    <a:pt x="732" y="188"/>
                  </a:lnTo>
                  <a:lnTo>
                    <a:pt x="693" y="218"/>
                  </a:lnTo>
                  <a:lnTo>
                    <a:pt x="668" y="188"/>
                  </a:lnTo>
                  <a:lnTo>
                    <a:pt x="633" y="183"/>
                  </a:lnTo>
                  <a:lnTo>
                    <a:pt x="650" y="233"/>
                  </a:lnTo>
                  <a:lnTo>
                    <a:pt x="610" y="271"/>
                  </a:lnTo>
                  <a:lnTo>
                    <a:pt x="562" y="271"/>
                  </a:lnTo>
                  <a:lnTo>
                    <a:pt x="518" y="218"/>
                  </a:lnTo>
                  <a:lnTo>
                    <a:pt x="562" y="218"/>
                  </a:lnTo>
                  <a:lnTo>
                    <a:pt x="585" y="238"/>
                  </a:lnTo>
                  <a:lnTo>
                    <a:pt x="630" y="225"/>
                  </a:lnTo>
                  <a:lnTo>
                    <a:pt x="590" y="175"/>
                  </a:lnTo>
                  <a:lnTo>
                    <a:pt x="527" y="139"/>
                  </a:lnTo>
                  <a:lnTo>
                    <a:pt x="513" y="151"/>
                  </a:lnTo>
                  <a:lnTo>
                    <a:pt x="476" y="126"/>
                  </a:lnTo>
                  <a:lnTo>
                    <a:pt x="453" y="139"/>
                  </a:lnTo>
                  <a:lnTo>
                    <a:pt x="405" y="126"/>
                  </a:lnTo>
                  <a:lnTo>
                    <a:pt x="375" y="146"/>
                  </a:lnTo>
                  <a:lnTo>
                    <a:pt x="318" y="151"/>
                  </a:lnTo>
                  <a:lnTo>
                    <a:pt x="278" y="188"/>
                  </a:lnTo>
                  <a:lnTo>
                    <a:pt x="306" y="195"/>
                  </a:lnTo>
                  <a:lnTo>
                    <a:pt x="278" y="264"/>
                  </a:lnTo>
                  <a:lnTo>
                    <a:pt x="200" y="314"/>
                  </a:lnTo>
                  <a:lnTo>
                    <a:pt x="190" y="376"/>
                  </a:lnTo>
                  <a:lnTo>
                    <a:pt x="223" y="401"/>
                  </a:lnTo>
                  <a:lnTo>
                    <a:pt x="258" y="395"/>
                  </a:lnTo>
                  <a:lnTo>
                    <a:pt x="278" y="419"/>
                  </a:lnTo>
                  <a:lnTo>
                    <a:pt x="298" y="462"/>
                  </a:lnTo>
                  <a:lnTo>
                    <a:pt x="332" y="451"/>
                  </a:lnTo>
                  <a:lnTo>
                    <a:pt x="352" y="390"/>
                  </a:lnTo>
                  <a:lnTo>
                    <a:pt x="370" y="376"/>
                  </a:lnTo>
                  <a:lnTo>
                    <a:pt x="346" y="314"/>
                  </a:lnTo>
                  <a:lnTo>
                    <a:pt x="390" y="251"/>
                  </a:lnTo>
                  <a:lnTo>
                    <a:pt x="430" y="244"/>
                  </a:lnTo>
                  <a:lnTo>
                    <a:pt x="395" y="294"/>
                  </a:lnTo>
                  <a:lnTo>
                    <a:pt x="395" y="363"/>
                  </a:lnTo>
                  <a:lnTo>
                    <a:pt x="476" y="370"/>
                  </a:lnTo>
                  <a:lnTo>
                    <a:pt x="418" y="390"/>
                  </a:lnTo>
                  <a:lnTo>
                    <a:pt x="430" y="413"/>
                  </a:lnTo>
                  <a:lnTo>
                    <a:pt x="390" y="401"/>
                  </a:lnTo>
                  <a:lnTo>
                    <a:pt x="385" y="444"/>
                  </a:lnTo>
                  <a:lnTo>
                    <a:pt x="332" y="482"/>
                  </a:lnTo>
                  <a:lnTo>
                    <a:pt x="298" y="470"/>
                  </a:lnTo>
                  <a:lnTo>
                    <a:pt x="258" y="470"/>
                  </a:lnTo>
                  <a:lnTo>
                    <a:pt x="258" y="426"/>
                  </a:lnTo>
                  <a:lnTo>
                    <a:pt x="230" y="419"/>
                  </a:lnTo>
                  <a:lnTo>
                    <a:pt x="213" y="444"/>
                  </a:lnTo>
                  <a:lnTo>
                    <a:pt x="230" y="477"/>
                  </a:lnTo>
                  <a:lnTo>
                    <a:pt x="185" y="488"/>
                  </a:lnTo>
                  <a:lnTo>
                    <a:pt x="170" y="531"/>
                  </a:lnTo>
                  <a:lnTo>
                    <a:pt x="118" y="569"/>
                  </a:lnTo>
                  <a:lnTo>
                    <a:pt x="55" y="596"/>
                  </a:lnTo>
                  <a:lnTo>
                    <a:pt x="78" y="619"/>
                  </a:lnTo>
                  <a:lnTo>
                    <a:pt x="101" y="637"/>
                  </a:lnTo>
                  <a:lnTo>
                    <a:pt x="88" y="683"/>
                  </a:lnTo>
                  <a:lnTo>
                    <a:pt x="48" y="670"/>
                  </a:lnTo>
                  <a:lnTo>
                    <a:pt x="0" y="688"/>
                  </a:lnTo>
                  <a:lnTo>
                    <a:pt x="0" y="737"/>
                  </a:lnTo>
                  <a:lnTo>
                    <a:pt x="15" y="787"/>
                  </a:lnTo>
                  <a:lnTo>
                    <a:pt x="48" y="802"/>
                  </a:lnTo>
                  <a:lnTo>
                    <a:pt x="131" y="775"/>
                  </a:lnTo>
                  <a:lnTo>
                    <a:pt x="121" y="744"/>
                  </a:lnTo>
                  <a:lnTo>
                    <a:pt x="147" y="726"/>
                  </a:lnTo>
                  <a:lnTo>
                    <a:pt x="179" y="713"/>
                  </a:lnTo>
                  <a:lnTo>
                    <a:pt x="179" y="695"/>
                  </a:lnTo>
                  <a:lnTo>
                    <a:pt x="245" y="675"/>
                  </a:lnTo>
                  <a:lnTo>
                    <a:pt x="278" y="706"/>
                  </a:lnTo>
                  <a:lnTo>
                    <a:pt x="313" y="726"/>
                  </a:lnTo>
                  <a:lnTo>
                    <a:pt x="323" y="775"/>
                  </a:lnTo>
                  <a:lnTo>
                    <a:pt x="341" y="769"/>
                  </a:lnTo>
                  <a:lnTo>
                    <a:pt x="341" y="744"/>
                  </a:lnTo>
                  <a:lnTo>
                    <a:pt x="362" y="744"/>
                  </a:lnTo>
                  <a:lnTo>
                    <a:pt x="328" y="719"/>
                  </a:lnTo>
                  <a:lnTo>
                    <a:pt x="288" y="683"/>
                  </a:lnTo>
                  <a:lnTo>
                    <a:pt x="288" y="643"/>
                  </a:lnTo>
                  <a:lnTo>
                    <a:pt x="323" y="695"/>
                  </a:lnTo>
                  <a:lnTo>
                    <a:pt x="352" y="706"/>
                  </a:lnTo>
                  <a:lnTo>
                    <a:pt x="375" y="749"/>
                  </a:lnTo>
                  <a:lnTo>
                    <a:pt x="390" y="769"/>
                  </a:lnTo>
                  <a:lnTo>
                    <a:pt x="390" y="787"/>
                  </a:lnTo>
                  <a:lnTo>
                    <a:pt x="405" y="782"/>
                  </a:lnTo>
                  <a:lnTo>
                    <a:pt x="418" y="813"/>
                  </a:lnTo>
                  <a:lnTo>
                    <a:pt x="445" y="787"/>
                  </a:lnTo>
                  <a:lnTo>
                    <a:pt x="410" y="744"/>
                  </a:lnTo>
                  <a:lnTo>
                    <a:pt x="458" y="737"/>
                  </a:lnTo>
                  <a:lnTo>
                    <a:pt x="453" y="756"/>
                  </a:lnTo>
                  <a:lnTo>
                    <a:pt x="488" y="813"/>
                  </a:lnTo>
                  <a:lnTo>
                    <a:pt x="523" y="825"/>
                  </a:lnTo>
                  <a:lnTo>
                    <a:pt x="551" y="805"/>
                  </a:lnTo>
                  <a:lnTo>
                    <a:pt x="575" y="820"/>
                  </a:lnTo>
                  <a:lnTo>
                    <a:pt x="562" y="863"/>
                  </a:lnTo>
                  <a:lnTo>
                    <a:pt x="570" y="881"/>
                  </a:lnTo>
                  <a:lnTo>
                    <a:pt x="546" y="889"/>
                  </a:lnTo>
                  <a:lnTo>
                    <a:pt x="570" y="988"/>
                  </a:lnTo>
                  <a:lnTo>
                    <a:pt x="605" y="1006"/>
                  </a:lnTo>
                  <a:lnTo>
                    <a:pt x="640" y="1038"/>
                  </a:lnTo>
                  <a:lnTo>
                    <a:pt x="640" y="1082"/>
                  </a:lnTo>
                  <a:lnTo>
                    <a:pt x="689" y="1150"/>
                  </a:lnTo>
                  <a:lnTo>
                    <a:pt x="693" y="1207"/>
                  </a:lnTo>
                  <a:lnTo>
                    <a:pt x="762" y="1212"/>
                  </a:lnTo>
                  <a:lnTo>
                    <a:pt x="820" y="1176"/>
                  </a:lnTo>
                  <a:lnTo>
                    <a:pt x="888" y="1156"/>
                  </a:lnTo>
                  <a:lnTo>
                    <a:pt x="888" y="1107"/>
                  </a:lnTo>
                  <a:lnTo>
                    <a:pt x="927" y="1075"/>
                  </a:lnTo>
                  <a:lnTo>
                    <a:pt x="908" y="1038"/>
                  </a:lnTo>
                  <a:lnTo>
                    <a:pt x="868" y="1013"/>
                  </a:lnTo>
                  <a:lnTo>
                    <a:pt x="833" y="1019"/>
                  </a:lnTo>
                  <a:lnTo>
                    <a:pt x="805" y="1019"/>
                  </a:lnTo>
                  <a:lnTo>
                    <a:pt x="775" y="993"/>
                  </a:lnTo>
                  <a:lnTo>
                    <a:pt x="762" y="944"/>
                  </a:lnTo>
                  <a:lnTo>
                    <a:pt x="820" y="988"/>
                  </a:lnTo>
                  <a:lnTo>
                    <a:pt x="888" y="1000"/>
                  </a:lnTo>
                  <a:lnTo>
                    <a:pt x="951" y="1026"/>
                  </a:lnTo>
                  <a:lnTo>
                    <a:pt x="1035" y="1026"/>
                  </a:lnTo>
                  <a:lnTo>
                    <a:pt x="1065" y="1082"/>
                  </a:lnTo>
                  <a:lnTo>
                    <a:pt x="1088" y="1176"/>
                  </a:lnTo>
                  <a:lnTo>
                    <a:pt x="1137" y="1275"/>
                  </a:lnTo>
                  <a:lnTo>
                    <a:pt x="1175" y="1263"/>
                  </a:lnTo>
                  <a:lnTo>
                    <a:pt x="1187" y="1163"/>
                  </a:lnTo>
                  <a:lnTo>
                    <a:pt x="1248" y="1118"/>
                  </a:lnTo>
                  <a:lnTo>
                    <a:pt x="1327" y="1082"/>
                  </a:lnTo>
                  <a:lnTo>
                    <a:pt x="1352" y="1138"/>
                  </a:lnTo>
                  <a:lnTo>
                    <a:pt x="1377" y="1212"/>
                  </a:lnTo>
                  <a:lnTo>
                    <a:pt x="1410" y="1199"/>
                  </a:lnTo>
                  <a:lnTo>
                    <a:pt x="1435" y="1282"/>
                  </a:lnTo>
                  <a:lnTo>
                    <a:pt x="1440" y="1331"/>
                  </a:lnTo>
                  <a:lnTo>
                    <a:pt x="1484" y="1412"/>
                  </a:lnTo>
                  <a:lnTo>
                    <a:pt x="1522" y="1438"/>
                  </a:lnTo>
                  <a:lnTo>
                    <a:pt x="1498" y="1375"/>
                  </a:lnTo>
                  <a:lnTo>
                    <a:pt x="1465" y="1319"/>
                  </a:lnTo>
                  <a:lnTo>
                    <a:pt x="1479" y="1270"/>
                  </a:lnTo>
                  <a:lnTo>
                    <a:pt x="1517" y="1313"/>
                  </a:lnTo>
                  <a:lnTo>
                    <a:pt x="1567" y="1306"/>
                  </a:lnTo>
                  <a:lnTo>
                    <a:pt x="1600" y="1252"/>
                  </a:lnTo>
                  <a:lnTo>
                    <a:pt x="1580" y="1199"/>
                  </a:lnTo>
                  <a:lnTo>
                    <a:pt x="1522" y="1150"/>
                  </a:lnTo>
                  <a:lnTo>
                    <a:pt x="1557" y="1113"/>
                  </a:lnTo>
                  <a:lnTo>
                    <a:pt x="1587" y="1113"/>
                  </a:lnTo>
                  <a:lnTo>
                    <a:pt x="1595" y="1145"/>
                  </a:lnTo>
                  <a:lnTo>
                    <a:pt x="1645" y="1107"/>
                  </a:lnTo>
                  <a:lnTo>
                    <a:pt x="1698" y="1089"/>
                  </a:lnTo>
                  <a:lnTo>
                    <a:pt x="1708" y="1057"/>
                  </a:lnTo>
                  <a:lnTo>
                    <a:pt x="1742" y="993"/>
                  </a:lnTo>
                  <a:lnTo>
                    <a:pt x="1747" y="950"/>
                  </a:lnTo>
                  <a:lnTo>
                    <a:pt x="1698" y="889"/>
                  </a:lnTo>
                  <a:lnTo>
                    <a:pt x="1727" y="856"/>
                  </a:lnTo>
                  <a:lnTo>
                    <a:pt x="1679" y="838"/>
                  </a:lnTo>
                  <a:lnTo>
                    <a:pt x="1674" y="813"/>
                  </a:lnTo>
                  <a:lnTo>
                    <a:pt x="1704" y="787"/>
                  </a:lnTo>
                  <a:lnTo>
                    <a:pt x="1712" y="820"/>
                  </a:lnTo>
                  <a:lnTo>
                    <a:pt x="1762" y="813"/>
                  </a:lnTo>
                  <a:lnTo>
                    <a:pt x="1757" y="845"/>
                  </a:lnTo>
                  <a:lnTo>
                    <a:pt x="1767" y="901"/>
                  </a:lnTo>
                  <a:lnTo>
                    <a:pt x="1812" y="901"/>
                  </a:lnTo>
                  <a:lnTo>
                    <a:pt x="1820" y="856"/>
                  </a:lnTo>
                  <a:lnTo>
                    <a:pt x="1790" y="820"/>
                  </a:lnTo>
                  <a:lnTo>
                    <a:pt x="1831" y="749"/>
                  </a:lnTo>
                  <a:lnTo>
                    <a:pt x="1825" y="719"/>
                  </a:lnTo>
                  <a:lnTo>
                    <a:pt x="1898" y="683"/>
                  </a:lnTo>
                  <a:lnTo>
                    <a:pt x="1912" y="596"/>
                  </a:lnTo>
                  <a:lnTo>
                    <a:pt x="1894" y="531"/>
                  </a:lnTo>
                  <a:lnTo>
                    <a:pt x="1840" y="518"/>
                  </a:lnTo>
                  <a:lnTo>
                    <a:pt x="1802" y="502"/>
                  </a:lnTo>
                  <a:lnTo>
                    <a:pt x="1831" y="444"/>
                  </a:lnTo>
                  <a:lnTo>
                    <a:pt x="1894" y="413"/>
                  </a:lnTo>
                  <a:lnTo>
                    <a:pt x="1967" y="432"/>
                  </a:lnTo>
                  <a:lnTo>
                    <a:pt x="2020" y="439"/>
                  </a:lnTo>
                  <a:lnTo>
                    <a:pt x="2020" y="401"/>
                  </a:lnTo>
                  <a:lnTo>
                    <a:pt x="2060" y="376"/>
                  </a:lnTo>
                  <a:lnTo>
                    <a:pt x="2117" y="376"/>
                  </a:lnTo>
                  <a:lnTo>
                    <a:pt x="2084" y="426"/>
                  </a:lnTo>
                  <a:lnTo>
                    <a:pt x="2048" y="462"/>
                  </a:lnTo>
                  <a:lnTo>
                    <a:pt x="2069" y="569"/>
                  </a:lnTo>
                  <a:lnTo>
                    <a:pt x="2099" y="601"/>
                  </a:lnTo>
                  <a:lnTo>
                    <a:pt x="2147" y="518"/>
                  </a:lnTo>
                  <a:lnTo>
                    <a:pt x="2154" y="451"/>
                  </a:lnTo>
                  <a:lnTo>
                    <a:pt x="2117" y="444"/>
                  </a:lnTo>
                  <a:lnTo>
                    <a:pt x="2124" y="413"/>
                  </a:lnTo>
                  <a:lnTo>
                    <a:pt x="2172" y="419"/>
                  </a:lnTo>
                  <a:lnTo>
                    <a:pt x="2245" y="381"/>
                  </a:lnTo>
                  <a:lnTo>
                    <a:pt x="2309" y="370"/>
                  </a:lnTo>
                  <a:lnTo>
                    <a:pt x="2309" y="337"/>
                  </a:lnTo>
                  <a:lnTo>
                    <a:pt x="2276" y="307"/>
                  </a:lnTo>
                  <a:lnTo>
                    <a:pt x="2312" y="307"/>
                  </a:lnTo>
                  <a:lnTo>
                    <a:pt x="2362" y="325"/>
                  </a:lnTo>
                  <a:lnTo>
                    <a:pt x="2400" y="325"/>
                  </a:lnTo>
                  <a:lnTo>
                    <a:pt x="2377" y="307"/>
                  </a:lnTo>
                  <a:lnTo>
                    <a:pt x="2405" y="294"/>
                  </a:lnTo>
                  <a:lnTo>
                    <a:pt x="2405" y="276"/>
                  </a:lnTo>
                </a:path>
              </a:pathLst>
            </a:custGeom>
            <a:grpFill/>
            <a:ln w="12700" cap="rnd">
              <a:noFill/>
              <a:round/>
              <a:headEnd/>
              <a:tailEnd/>
            </a:ln>
          </p:spPr>
          <p:txBody>
            <a:bodyPr/>
            <a:lstStyle/>
            <a:p>
              <a:endParaRPr lang="en-US"/>
            </a:p>
          </p:txBody>
        </p:sp>
        <p:sp>
          <p:nvSpPr>
            <p:cNvPr id="20490" name="Freeform 7"/>
            <p:cNvSpPr>
              <a:spLocks noChangeAspect="1"/>
            </p:cNvSpPr>
            <p:nvPr/>
          </p:nvSpPr>
          <p:spPr bwMode="gray">
            <a:xfrm>
              <a:off x="4229" y="2553"/>
              <a:ext cx="17" cy="81"/>
            </a:xfrm>
            <a:custGeom>
              <a:avLst/>
              <a:gdLst>
                <a:gd name="T0" fmla="*/ 0 w 17"/>
                <a:gd name="T1" fmla="*/ 0 h 76"/>
                <a:gd name="T2" fmla="*/ 16 w 17"/>
                <a:gd name="T3" fmla="*/ 58 h 76"/>
                <a:gd name="T4" fmla="*/ 0 w 17"/>
                <a:gd name="T5" fmla="*/ 372 h 76"/>
                <a:gd name="T6" fmla="*/ 0 w 17"/>
                <a:gd name="T7" fmla="*/ 0 h 76"/>
                <a:gd name="T8" fmla="*/ 0 60000 65536"/>
                <a:gd name="T9" fmla="*/ 0 60000 65536"/>
                <a:gd name="T10" fmla="*/ 0 60000 65536"/>
                <a:gd name="T11" fmla="*/ 0 60000 65536"/>
                <a:gd name="T12" fmla="*/ 0 w 17"/>
                <a:gd name="T13" fmla="*/ 0 h 76"/>
                <a:gd name="T14" fmla="*/ 17 w 17"/>
                <a:gd name="T15" fmla="*/ 76 h 76"/>
              </a:gdLst>
              <a:ahLst/>
              <a:cxnLst>
                <a:cxn ang="T8">
                  <a:pos x="T0" y="T1"/>
                </a:cxn>
                <a:cxn ang="T9">
                  <a:pos x="T2" y="T3"/>
                </a:cxn>
                <a:cxn ang="T10">
                  <a:pos x="T4" y="T5"/>
                </a:cxn>
                <a:cxn ang="T11">
                  <a:pos x="T6" y="T7"/>
                </a:cxn>
              </a:cxnLst>
              <a:rect l="T12" t="T13" r="T14" b="T15"/>
              <a:pathLst>
                <a:path w="17" h="76">
                  <a:moveTo>
                    <a:pt x="0" y="0"/>
                  </a:moveTo>
                  <a:lnTo>
                    <a:pt x="16" y="12"/>
                  </a:lnTo>
                  <a:lnTo>
                    <a:pt x="0" y="75"/>
                  </a:lnTo>
                  <a:lnTo>
                    <a:pt x="0" y="0"/>
                  </a:lnTo>
                </a:path>
              </a:pathLst>
            </a:custGeom>
            <a:grpFill/>
            <a:ln w="12700" cap="rnd">
              <a:noFill/>
              <a:round/>
              <a:headEnd/>
              <a:tailEnd/>
            </a:ln>
          </p:spPr>
          <p:txBody>
            <a:bodyPr/>
            <a:lstStyle/>
            <a:p>
              <a:endParaRPr lang="en-US"/>
            </a:p>
          </p:txBody>
        </p:sp>
        <p:sp>
          <p:nvSpPr>
            <p:cNvPr id="20491" name="Freeform 8"/>
            <p:cNvSpPr>
              <a:spLocks noChangeAspect="1"/>
            </p:cNvSpPr>
            <p:nvPr/>
          </p:nvSpPr>
          <p:spPr bwMode="gray">
            <a:xfrm>
              <a:off x="4820" y="1909"/>
              <a:ext cx="74" cy="91"/>
            </a:xfrm>
            <a:custGeom>
              <a:avLst/>
              <a:gdLst>
                <a:gd name="T0" fmla="*/ 73 w 74"/>
                <a:gd name="T1" fmla="*/ 0 h 88"/>
                <a:gd name="T2" fmla="*/ 61 w 74"/>
                <a:gd name="T3" fmla="*/ 86 h 88"/>
                <a:gd name="T4" fmla="*/ 0 w 74"/>
                <a:gd name="T5" fmla="*/ 200 h 88"/>
                <a:gd name="T6" fmla="*/ 69 w 74"/>
                <a:gd name="T7" fmla="*/ 86 h 88"/>
                <a:gd name="T8" fmla="*/ 73 w 74"/>
                <a:gd name="T9" fmla="*/ 0 h 88"/>
                <a:gd name="T10" fmla="*/ 0 60000 65536"/>
                <a:gd name="T11" fmla="*/ 0 60000 65536"/>
                <a:gd name="T12" fmla="*/ 0 60000 65536"/>
                <a:gd name="T13" fmla="*/ 0 60000 65536"/>
                <a:gd name="T14" fmla="*/ 0 60000 65536"/>
                <a:gd name="T15" fmla="*/ 0 w 74"/>
                <a:gd name="T16" fmla="*/ 0 h 88"/>
                <a:gd name="T17" fmla="*/ 74 w 74"/>
                <a:gd name="T18" fmla="*/ 88 h 88"/>
              </a:gdLst>
              <a:ahLst/>
              <a:cxnLst>
                <a:cxn ang="T10">
                  <a:pos x="T0" y="T1"/>
                </a:cxn>
                <a:cxn ang="T11">
                  <a:pos x="T2" y="T3"/>
                </a:cxn>
                <a:cxn ang="T12">
                  <a:pos x="T4" y="T5"/>
                </a:cxn>
                <a:cxn ang="T13">
                  <a:pos x="T6" y="T7"/>
                </a:cxn>
                <a:cxn ang="T14">
                  <a:pos x="T8" y="T9"/>
                </a:cxn>
              </a:cxnLst>
              <a:rect l="T15" t="T16" r="T17" b="T18"/>
              <a:pathLst>
                <a:path w="74" h="88">
                  <a:moveTo>
                    <a:pt x="73" y="0"/>
                  </a:moveTo>
                  <a:lnTo>
                    <a:pt x="61" y="38"/>
                  </a:lnTo>
                  <a:lnTo>
                    <a:pt x="0" y="87"/>
                  </a:lnTo>
                  <a:lnTo>
                    <a:pt x="69" y="38"/>
                  </a:lnTo>
                  <a:lnTo>
                    <a:pt x="73" y="0"/>
                  </a:lnTo>
                </a:path>
              </a:pathLst>
            </a:custGeom>
            <a:grpFill/>
            <a:ln w="12700" cap="rnd">
              <a:noFill/>
              <a:round/>
              <a:headEnd/>
              <a:tailEnd/>
            </a:ln>
          </p:spPr>
          <p:txBody>
            <a:bodyPr/>
            <a:lstStyle/>
            <a:p>
              <a:endParaRPr lang="en-US"/>
            </a:p>
          </p:txBody>
        </p:sp>
        <p:sp>
          <p:nvSpPr>
            <p:cNvPr id="20492" name="Freeform 9"/>
            <p:cNvSpPr>
              <a:spLocks noChangeAspect="1"/>
            </p:cNvSpPr>
            <p:nvPr/>
          </p:nvSpPr>
          <p:spPr bwMode="gray">
            <a:xfrm>
              <a:off x="4647" y="2300"/>
              <a:ext cx="83" cy="56"/>
            </a:xfrm>
            <a:custGeom>
              <a:avLst/>
              <a:gdLst>
                <a:gd name="T0" fmla="*/ 144 w 81"/>
                <a:gd name="T1" fmla="*/ 0 h 51"/>
                <a:gd name="T2" fmla="*/ 99 w 81"/>
                <a:gd name="T3" fmla="*/ 315 h 51"/>
                <a:gd name="T4" fmla="*/ 0 w 81"/>
                <a:gd name="T5" fmla="*/ 515 h 51"/>
                <a:gd name="T6" fmla="*/ 91 w 81"/>
                <a:gd name="T7" fmla="*/ 260 h 51"/>
                <a:gd name="T8" fmla="*/ 144 w 81"/>
                <a:gd name="T9" fmla="*/ 0 h 51"/>
                <a:gd name="T10" fmla="*/ 0 60000 65536"/>
                <a:gd name="T11" fmla="*/ 0 60000 65536"/>
                <a:gd name="T12" fmla="*/ 0 60000 65536"/>
                <a:gd name="T13" fmla="*/ 0 60000 65536"/>
                <a:gd name="T14" fmla="*/ 0 60000 65536"/>
                <a:gd name="T15" fmla="*/ 0 w 81"/>
                <a:gd name="T16" fmla="*/ 0 h 51"/>
                <a:gd name="T17" fmla="*/ 81 w 81"/>
                <a:gd name="T18" fmla="*/ 51 h 51"/>
              </a:gdLst>
              <a:ahLst/>
              <a:cxnLst>
                <a:cxn ang="T10">
                  <a:pos x="T0" y="T1"/>
                </a:cxn>
                <a:cxn ang="T11">
                  <a:pos x="T2" y="T3"/>
                </a:cxn>
                <a:cxn ang="T12">
                  <a:pos x="T4" y="T5"/>
                </a:cxn>
                <a:cxn ang="T13">
                  <a:pos x="T6" y="T7"/>
                </a:cxn>
                <a:cxn ang="T14">
                  <a:pos x="T8" y="T9"/>
                </a:cxn>
              </a:cxnLst>
              <a:rect l="T15" t="T16" r="T17" b="T18"/>
              <a:pathLst>
                <a:path w="81" h="51">
                  <a:moveTo>
                    <a:pt x="80" y="0"/>
                  </a:moveTo>
                  <a:lnTo>
                    <a:pt x="55" y="31"/>
                  </a:lnTo>
                  <a:lnTo>
                    <a:pt x="0" y="50"/>
                  </a:lnTo>
                  <a:lnTo>
                    <a:pt x="51" y="25"/>
                  </a:lnTo>
                  <a:lnTo>
                    <a:pt x="80" y="0"/>
                  </a:lnTo>
                </a:path>
              </a:pathLst>
            </a:custGeom>
            <a:grpFill/>
            <a:ln w="12700" cap="rnd">
              <a:noFill/>
              <a:round/>
              <a:headEnd/>
              <a:tailEnd/>
            </a:ln>
          </p:spPr>
          <p:txBody>
            <a:bodyPr/>
            <a:lstStyle/>
            <a:p>
              <a:endParaRPr lang="en-US"/>
            </a:p>
          </p:txBody>
        </p:sp>
        <p:sp>
          <p:nvSpPr>
            <p:cNvPr id="20493" name="Freeform 10"/>
            <p:cNvSpPr>
              <a:spLocks noChangeAspect="1"/>
            </p:cNvSpPr>
            <p:nvPr/>
          </p:nvSpPr>
          <p:spPr bwMode="gray">
            <a:xfrm>
              <a:off x="5045" y="2803"/>
              <a:ext cx="56" cy="46"/>
            </a:xfrm>
            <a:custGeom>
              <a:avLst/>
              <a:gdLst>
                <a:gd name="T0" fmla="*/ 0 w 54"/>
                <a:gd name="T1" fmla="*/ 709 h 41"/>
                <a:gd name="T2" fmla="*/ 84 w 54"/>
                <a:gd name="T3" fmla="*/ 585 h 41"/>
                <a:gd name="T4" fmla="*/ 129 w 54"/>
                <a:gd name="T5" fmla="*/ 0 h 41"/>
                <a:gd name="T6" fmla="*/ 108 w 54"/>
                <a:gd name="T7" fmla="*/ 709 h 41"/>
                <a:gd name="T8" fmla="*/ 0 w 54"/>
                <a:gd name="T9" fmla="*/ 709 h 41"/>
                <a:gd name="T10" fmla="*/ 0 60000 65536"/>
                <a:gd name="T11" fmla="*/ 0 60000 65536"/>
                <a:gd name="T12" fmla="*/ 0 60000 65536"/>
                <a:gd name="T13" fmla="*/ 0 60000 65536"/>
                <a:gd name="T14" fmla="*/ 0 60000 65536"/>
                <a:gd name="T15" fmla="*/ 0 w 54"/>
                <a:gd name="T16" fmla="*/ 0 h 41"/>
                <a:gd name="T17" fmla="*/ 54 w 54"/>
                <a:gd name="T18" fmla="*/ 41 h 41"/>
              </a:gdLst>
              <a:ahLst/>
              <a:cxnLst>
                <a:cxn ang="T10">
                  <a:pos x="T0" y="T1"/>
                </a:cxn>
                <a:cxn ang="T11">
                  <a:pos x="T2" y="T3"/>
                </a:cxn>
                <a:cxn ang="T12">
                  <a:pos x="T4" y="T5"/>
                </a:cxn>
                <a:cxn ang="T13">
                  <a:pos x="T6" y="T7"/>
                </a:cxn>
                <a:cxn ang="T14">
                  <a:pos x="T8" y="T9"/>
                </a:cxn>
              </a:cxnLst>
              <a:rect l="T15" t="T16" r="T17" b="T18"/>
              <a:pathLst>
                <a:path w="54" h="41">
                  <a:moveTo>
                    <a:pt x="0" y="40"/>
                  </a:moveTo>
                  <a:lnTo>
                    <a:pt x="35" y="33"/>
                  </a:lnTo>
                  <a:lnTo>
                    <a:pt x="53" y="0"/>
                  </a:lnTo>
                  <a:lnTo>
                    <a:pt x="43" y="40"/>
                  </a:lnTo>
                  <a:lnTo>
                    <a:pt x="0" y="40"/>
                  </a:lnTo>
                </a:path>
              </a:pathLst>
            </a:custGeom>
            <a:grpFill/>
            <a:ln w="12700" cap="rnd">
              <a:noFill/>
              <a:round/>
              <a:headEnd/>
              <a:tailEnd/>
            </a:ln>
          </p:spPr>
          <p:txBody>
            <a:bodyPr/>
            <a:lstStyle/>
            <a:p>
              <a:endParaRPr lang="en-US"/>
            </a:p>
          </p:txBody>
        </p:sp>
        <p:sp>
          <p:nvSpPr>
            <p:cNvPr id="20494" name="Freeform 11"/>
            <p:cNvSpPr>
              <a:spLocks noChangeAspect="1"/>
            </p:cNvSpPr>
            <p:nvPr/>
          </p:nvSpPr>
          <p:spPr bwMode="gray">
            <a:xfrm>
              <a:off x="5116" y="2819"/>
              <a:ext cx="141" cy="76"/>
            </a:xfrm>
            <a:custGeom>
              <a:avLst/>
              <a:gdLst>
                <a:gd name="T0" fmla="*/ 0 w 140"/>
                <a:gd name="T1" fmla="*/ 0 h 70"/>
                <a:gd name="T2" fmla="*/ 119 w 140"/>
                <a:gd name="T3" fmla="*/ 88 h 70"/>
                <a:gd name="T4" fmla="*/ 164 w 140"/>
                <a:gd name="T5" fmla="*/ 539 h 70"/>
                <a:gd name="T6" fmla="*/ 114 w 140"/>
                <a:gd name="T7" fmla="*/ 191 h 70"/>
                <a:gd name="T8" fmla="*/ 0 w 140"/>
                <a:gd name="T9" fmla="*/ 0 h 70"/>
                <a:gd name="T10" fmla="*/ 0 60000 65536"/>
                <a:gd name="T11" fmla="*/ 0 60000 65536"/>
                <a:gd name="T12" fmla="*/ 0 60000 65536"/>
                <a:gd name="T13" fmla="*/ 0 60000 65536"/>
                <a:gd name="T14" fmla="*/ 0 60000 65536"/>
                <a:gd name="T15" fmla="*/ 0 w 140"/>
                <a:gd name="T16" fmla="*/ 0 h 70"/>
                <a:gd name="T17" fmla="*/ 140 w 140"/>
                <a:gd name="T18" fmla="*/ 70 h 70"/>
              </a:gdLst>
              <a:ahLst/>
              <a:cxnLst>
                <a:cxn ang="T10">
                  <a:pos x="T0" y="T1"/>
                </a:cxn>
                <a:cxn ang="T11">
                  <a:pos x="T2" y="T3"/>
                </a:cxn>
                <a:cxn ang="T12">
                  <a:pos x="T4" y="T5"/>
                </a:cxn>
                <a:cxn ang="T13">
                  <a:pos x="T6" y="T7"/>
                </a:cxn>
                <a:cxn ang="T14">
                  <a:pos x="T8" y="T9"/>
                </a:cxn>
              </a:cxnLst>
              <a:rect l="T15" t="T16" r="T17" b="T18"/>
              <a:pathLst>
                <a:path w="140" h="70">
                  <a:moveTo>
                    <a:pt x="0" y="0"/>
                  </a:moveTo>
                  <a:lnTo>
                    <a:pt x="94" y="12"/>
                  </a:lnTo>
                  <a:lnTo>
                    <a:pt x="139" y="69"/>
                  </a:lnTo>
                  <a:lnTo>
                    <a:pt x="89" y="25"/>
                  </a:lnTo>
                  <a:lnTo>
                    <a:pt x="0" y="0"/>
                  </a:lnTo>
                </a:path>
              </a:pathLst>
            </a:custGeom>
            <a:grpFill/>
            <a:ln w="12700" cap="rnd">
              <a:noFill/>
              <a:round/>
              <a:headEnd/>
              <a:tailEnd/>
            </a:ln>
          </p:spPr>
          <p:txBody>
            <a:bodyPr/>
            <a:lstStyle/>
            <a:p>
              <a:endParaRPr lang="en-US"/>
            </a:p>
          </p:txBody>
        </p:sp>
        <p:sp>
          <p:nvSpPr>
            <p:cNvPr id="20495" name="Freeform 12"/>
            <p:cNvSpPr>
              <a:spLocks noChangeAspect="1"/>
            </p:cNvSpPr>
            <p:nvPr/>
          </p:nvSpPr>
          <p:spPr bwMode="gray">
            <a:xfrm>
              <a:off x="3010" y="2034"/>
              <a:ext cx="29" cy="22"/>
            </a:xfrm>
            <a:custGeom>
              <a:avLst/>
              <a:gdLst>
                <a:gd name="T0" fmla="*/ 959 w 25"/>
                <a:gd name="T1" fmla="*/ 0 h 21"/>
                <a:gd name="T2" fmla="*/ 1 w 25"/>
                <a:gd name="T3" fmla="*/ 3 h 21"/>
                <a:gd name="T4" fmla="*/ 0 w 25"/>
                <a:gd name="T5" fmla="*/ 48 h 21"/>
                <a:gd name="T6" fmla="*/ 445 w 25"/>
                <a:gd name="T7" fmla="*/ 60 h 21"/>
                <a:gd name="T8" fmla="*/ 455 w 25"/>
                <a:gd name="T9" fmla="*/ 8 h 21"/>
                <a:gd name="T10" fmla="*/ 959 w 25"/>
                <a:gd name="T11" fmla="*/ 0 h 21"/>
                <a:gd name="T12" fmla="*/ 0 60000 65536"/>
                <a:gd name="T13" fmla="*/ 0 60000 65536"/>
                <a:gd name="T14" fmla="*/ 0 60000 65536"/>
                <a:gd name="T15" fmla="*/ 0 60000 65536"/>
                <a:gd name="T16" fmla="*/ 0 60000 65536"/>
                <a:gd name="T17" fmla="*/ 0 60000 65536"/>
                <a:gd name="T18" fmla="*/ 0 w 25"/>
                <a:gd name="T19" fmla="*/ 0 h 21"/>
                <a:gd name="T20" fmla="*/ 25 w 2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5" h="21">
                  <a:moveTo>
                    <a:pt x="24" y="0"/>
                  </a:moveTo>
                  <a:lnTo>
                    <a:pt x="1" y="3"/>
                  </a:lnTo>
                  <a:lnTo>
                    <a:pt x="0" y="15"/>
                  </a:lnTo>
                  <a:lnTo>
                    <a:pt x="10" y="20"/>
                  </a:lnTo>
                  <a:lnTo>
                    <a:pt x="11" y="8"/>
                  </a:lnTo>
                  <a:lnTo>
                    <a:pt x="24" y="0"/>
                  </a:lnTo>
                </a:path>
              </a:pathLst>
            </a:custGeom>
            <a:grpFill/>
            <a:ln w="12700" cap="rnd">
              <a:noFill/>
              <a:round/>
              <a:headEnd/>
              <a:tailEnd/>
            </a:ln>
          </p:spPr>
          <p:txBody>
            <a:bodyPr/>
            <a:lstStyle/>
            <a:p>
              <a:endParaRPr lang="en-US"/>
            </a:p>
          </p:txBody>
        </p:sp>
        <p:sp>
          <p:nvSpPr>
            <p:cNvPr id="20496" name="Freeform 13"/>
            <p:cNvSpPr>
              <a:spLocks noChangeAspect="1"/>
            </p:cNvSpPr>
            <p:nvPr/>
          </p:nvSpPr>
          <p:spPr bwMode="gray">
            <a:xfrm>
              <a:off x="3380" y="2127"/>
              <a:ext cx="28" cy="18"/>
            </a:xfrm>
            <a:custGeom>
              <a:avLst/>
              <a:gdLst>
                <a:gd name="T0" fmla="*/ 14 w 29"/>
                <a:gd name="T1" fmla="*/ 0 h 17"/>
                <a:gd name="T2" fmla="*/ 14 w 29"/>
                <a:gd name="T3" fmla="*/ 5 h 17"/>
                <a:gd name="T4" fmla="*/ 0 w 29"/>
                <a:gd name="T5" fmla="*/ 8 h 17"/>
                <a:gd name="T6" fmla="*/ 5 w 29"/>
                <a:gd name="T7" fmla="*/ 62 h 17"/>
                <a:gd name="T8" fmla="*/ 14 w 29"/>
                <a:gd name="T9" fmla="*/ 62 h 17"/>
                <a:gd name="T10" fmla="*/ 14 w 29"/>
                <a:gd name="T11" fmla="*/ 0 h 17"/>
                <a:gd name="T12" fmla="*/ 0 60000 65536"/>
                <a:gd name="T13" fmla="*/ 0 60000 65536"/>
                <a:gd name="T14" fmla="*/ 0 60000 65536"/>
                <a:gd name="T15" fmla="*/ 0 60000 65536"/>
                <a:gd name="T16" fmla="*/ 0 60000 65536"/>
                <a:gd name="T17" fmla="*/ 0 60000 65536"/>
                <a:gd name="T18" fmla="*/ 0 w 29"/>
                <a:gd name="T19" fmla="*/ 0 h 17"/>
                <a:gd name="T20" fmla="*/ 29 w 2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9" h="17">
                  <a:moveTo>
                    <a:pt x="28" y="0"/>
                  </a:moveTo>
                  <a:lnTo>
                    <a:pt x="14" y="5"/>
                  </a:lnTo>
                  <a:lnTo>
                    <a:pt x="0" y="8"/>
                  </a:lnTo>
                  <a:lnTo>
                    <a:pt x="5" y="16"/>
                  </a:lnTo>
                  <a:lnTo>
                    <a:pt x="24" y="16"/>
                  </a:lnTo>
                  <a:lnTo>
                    <a:pt x="28" y="0"/>
                  </a:lnTo>
                </a:path>
              </a:pathLst>
            </a:custGeom>
            <a:grpFill/>
            <a:ln w="12700" cap="rnd">
              <a:noFill/>
              <a:round/>
              <a:headEnd/>
              <a:tailEnd/>
            </a:ln>
          </p:spPr>
          <p:txBody>
            <a:bodyPr/>
            <a:lstStyle/>
            <a:p>
              <a:endParaRPr lang="en-US"/>
            </a:p>
          </p:txBody>
        </p:sp>
        <p:sp>
          <p:nvSpPr>
            <p:cNvPr id="20497" name="Freeform 14"/>
            <p:cNvSpPr>
              <a:spLocks noChangeAspect="1"/>
            </p:cNvSpPr>
            <p:nvPr/>
          </p:nvSpPr>
          <p:spPr bwMode="gray">
            <a:xfrm>
              <a:off x="2891" y="1676"/>
              <a:ext cx="17" cy="31"/>
            </a:xfrm>
            <a:custGeom>
              <a:avLst/>
              <a:gdLst>
                <a:gd name="T0" fmla="*/ 16 w 17"/>
                <a:gd name="T1" fmla="*/ 0 h 29"/>
                <a:gd name="T2" fmla="*/ 11 w 17"/>
                <a:gd name="T3" fmla="*/ 47 h 29"/>
                <a:gd name="T4" fmla="*/ 13 w 17"/>
                <a:gd name="T5" fmla="*/ 144 h 29"/>
                <a:gd name="T6" fmla="*/ 0 w 17"/>
                <a:gd name="T7" fmla="*/ 47 h 29"/>
                <a:gd name="T8" fmla="*/ 16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0"/>
                  </a:moveTo>
                  <a:lnTo>
                    <a:pt x="11" y="8"/>
                  </a:lnTo>
                  <a:lnTo>
                    <a:pt x="13" y="28"/>
                  </a:lnTo>
                  <a:lnTo>
                    <a:pt x="0" y="8"/>
                  </a:lnTo>
                  <a:lnTo>
                    <a:pt x="16" y="0"/>
                  </a:lnTo>
                </a:path>
              </a:pathLst>
            </a:custGeom>
            <a:grpFill/>
            <a:ln w="12700" cap="rnd">
              <a:noFill/>
              <a:round/>
              <a:headEnd/>
              <a:tailEnd/>
            </a:ln>
          </p:spPr>
          <p:txBody>
            <a:bodyPr/>
            <a:lstStyle/>
            <a:p>
              <a:endParaRPr lang="en-US"/>
            </a:p>
          </p:txBody>
        </p:sp>
        <p:sp>
          <p:nvSpPr>
            <p:cNvPr id="20498" name="Freeform 15"/>
            <p:cNvSpPr>
              <a:spLocks noChangeAspect="1"/>
            </p:cNvSpPr>
            <p:nvPr/>
          </p:nvSpPr>
          <p:spPr bwMode="gray">
            <a:xfrm>
              <a:off x="2964" y="1602"/>
              <a:ext cx="20" cy="31"/>
            </a:xfrm>
            <a:custGeom>
              <a:avLst/>
              <a:gdLst>
                <a:gd name="T0" fmla="*/ 10 w 21"/>
                <a:gd name="T1" fmla="*/ 0 h 32"/>
                <a:gd name="T2" fmla="*/ 10 w 21"/>
                <a:gd name="T3" fmla="*/ 11 h 32"/>
                <a:gd name="T4" fmla="*/ 0 w 21"/>
                <a:gd name="T5" fmla="*/ 16 h 32"/>
                <a:gd name="T6" fmla="*/ 10 w 21"/>
                <a:gd name="T7" fmla="*/ 16 h 32"/>
                <a:gd name="T8" fmla="*/ 10 w 21"/>
                <a:gd name="T9" fmla="*/ 16 h 32"/>
                <a:gd name="T10" fmla="*/ 10 w 21"/>
                <a:gd name="T11" fmla="*/ 0 h 32"/>
                <a:gd name="T12" fmla="*/ 0 60000 65536"/>
                <a:gd name="T13" fmla="*/ 0 60000 65536"/>
                <a:gd name="T14" fmla="*/ 0 60000 65536"/>
                <a:gd name="T15" fmla="*/ 0 60000 65536"/>
                <a:gd name="T16" fmla="*/ 0 60000 65536"/>
                <a:gd name="T17" fmla="*/ 0 60000 65536"/>
                <a:gd name="T18" fmla="*/ 0 w 21"/>
                <a:gd name="T19" fmla="*/ 0 h 32"/>
                <a:gd name="T20" fmla="*/ 21 w 2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1" h="32">
                  <a:moveTo>
                    <a:pt x="19" y="0"/>
                  </a:moveTo>
                  <a:lnTo>
                    <a:pt x="15" y="11"/>
                  </a:lnTo>
                  <a:lnTo>
                    <a:pt x="0" y="21"/>
                  </a:lnTo>
                  <a:lnTo>
                    <a:pt x="12" y="31"/>
                  </a:lnTo>
                  <a:lnTo>
                    <a:pt x="20" y="18"/>
                  </a:lnTo>
                  <a:lnTo>
                    <a:pt x="19" y="0"/>
                  </a:lnTo>
                </a:path>
              </a:pathLst>
            </a:custGeom>
            <a:grpFill/>
            <a:ln w="12700" cap="rnd">
              <a:noFill/>
              <a:round/>
              <a:headEnd/>
              <a:tailEnd/>
            </a:ln>
          </p:spPr>
          <p:txBody>
            <a:bodyPr/>
            <a:lstStyle/>
            <a:p>
              <a:endParaRPr lang="en-US"/>
            </a:p>
          </p:txBody>
        </p:sp>
        <p:sp>
          <p:nvSpPr>
            <p:cNvPr id="20499" name="Freeform 16"/>
            <p:cNvSpPr>
              <a:spLocks noChangeAspect="1"/>
            </p:cNvSpPr>
            <p:nvPr/>
          </p:nvSpPr>
          <p:spPr bwMode="gray">
            <a:xfrm>
              <a:off x="3607" y="1934"/>
              <a:ext cx="83" cy="200"/>
            </a:xfrm>
            <a:custGeom>
              <a:avLst/>
              <a:gdLst>
                <a:gd name="T0" fmla="*/ 38 w 85"/>
                <a:gd name="T1" fmla="*/ 62 h 189"/>
                <a:gd name="T2" fmla="*/ 26 w 85"/>
                <a:gd name="T3" fmla="*/ 0 h 189"/>
                <a:gd name="T4" fmla="*/ 21 w 85"/>
                <a:gd name="T5" fmla="*/ 1 h 189"/>
                <a:gd name="T6" fmla="*/ 3 w 85"/>
                <a:gd name="T7" fmla="*/ 128 h 189"/>
                <a:gd name="T8" fmla="*/ 0 w 85"/>
                <a:gd name="T9" fmla="*/ 242 h 189"/>
                <a:gd name="T10" fmla="*/ 13 w 85"/>
                <a:gd name="T11" fmla="*/ 291 h 189"/>
                <a:gd name="T12" fmla="*/ 21 w 85"/>
                <a:gd name="T13" fmla="*/ 332 h 189"/>
                <a:gd name="T14" fmla="*/ 21 w 85"/>
                <a:gd name="T15" fmla="*/ 466 h 189"/>
                <a:gd name="T16" fmla="*/ 21 w 85"/>
                <a:gd name="T17" fmla="*/ 576 h 189"/>
                <a:gd name="T18" fmla="*/ 21 w 85"/>
                <a:gd name="T19" fmla="*/ 658 h 189"/>
                <a:gd name="T20" fmla="*/ 21 w 85"/>
                <a:gd name="T21" fmla="*/ 731 h 189"/>
                <a:gd name="T22" fmla="*/ 45 w 85"/>
                <a:gd name="T23" fmla="*/ 774 h 189"/>
                <a:gd name="T24" fmla="*/ 48 w 85"/>
                <a:gd name="T25" fmla="*/ 638 h 189"/>
                <a:gd name="T26" fmla="*/ 36 w 85"/>
                <a:gd name="T27" fmla="*/ 453 h 189"/>
                <a:gd name="T28" fmla="*/ 26 w 85"/>
                <a:gd name="T29" fmla="*/ 281 h 189"/>
                <a:gd name="T30" fmla="*/ 21 w 85"/>
                <a:gd name="T31" fmla="*/ 179 h 189"/>
                <a:gd name="T32" fmla="*/ 33 w 85"/>
                <a:gd name="T33" fmla="*/ 93 h 189"/>
                <a:gd name="T34" fmla="*/ 38 w 85"/>
                <a:gd name="T35" fmla="*/ 62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189"/>
                <a:gd name="T56" fmla="*/ 85 w 85"/>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189">
                  <a:moveTo>
                    <a:pt x="64" y="16"/>
                  </a:moveTo>
                  <a:lnTo>
                    <a:pt x="51" y="0"/>
                  </a:lnTo>
                  <a:lnTo>
                    <a:pt x="25" y="1"/>
                  </a:lnTo>
                  <a:lnTo>
                    <a:pt x="3" y="31"/>
                  </a:lnTo>
                  <a:lnTo>
                    <a:pt x="0" y="59"/>
                  </a:lnTo>
                  <a:lnTo>
                    <a:pt x="13" y="71"/>
                  </a:lnTo>
                  <a:lnTo>
                    <a:pt x="31" y="81"/>
                  </a:lnTo>
                  <a:lnTo>
                    <a:pt x="35" y="114"/>
                  </a:lnTo>
                  <a:lnTo>
                    <a:pt x="30" y="140"/>
                  </a:lnTo>
                  <a:lnTo>
                    <a:pt x="38" y="161"/>
                  </a:lnTo>
                  <a:lnTo>
                    <a:pt x="46" y="178"/>
                  </a:lnTo>
                  <a:lnTo>
                    <a:pt x="78" y="188"/>
                  </a:lnTo>
                  <a:lnTo>
                    <a:pt x="84" y="155"/>
                  </a:lnTo>
                  <a:lnTo>
                    <a:pt x="61" y="110"/>
                  </a:lnTo>
                  <a:lnTo>
                    <a:pt x="51" y="69"/>
                  </a:lnTo>
                  <a:lnTo>
                    <a:pt x="21" y="43"/>
                  </a:lnTo>
                  <a:lnTo>
                    <a:pt x="58" y="23"/>
                  </a:lnTo>
                  <a:lnTo>
                    <a:pt x="64" y="16"/>
                  </a:lnTo>
                </a:path>
              </a:pathLst>
            </a:custGeom>
            <a:grpFill/>
            <a:ln w="12700" cap="rnd">
              <a:noFill/>
              <a:round/>
              <a:headEnd/>
              <a:tailEnd/>
            </a:ln>
          </p:spPr>
          <p:txBody>
            <a:bodyPr/>
            <a:lstStyle/>
            <a:p>
              <a:endParaRPr lang="en-US"/>
            </a:p>
          </p:txBody>
        </p:sp>
        <p:sp>
          <p:nvSpPr>
            <p:cNvPr id="20500" name="Freeform 17"/>
            <p:cNvSpPr>
              <a:spLocks noChangeAspect="1"/>
            </p:cNvSpPr>
            <p:nvPr/>
          </p:nvSpPr>
          <p:spPr bwMode="gray">
            <a:xfrm>
              <a:off x="3346" y="1923"/>
              <a:ext cx="185" cy="107"/>
            </a:xfrm>
            <a:custGeom>
              <a:avLst/>
              <a:gdLst>
                <a:gd name="T0" fmla="*/ 31 w 184"/>
                <a:gd name="T1" fmla="*/ 0 h 101"/>
                <a:gd name="T2" fmla="*/ 16 w 184"/>
                <a:gd name="T3" fmla="*/ 71 h 101"/>
                <a:gd name="T4" fmla="*/ 16 w 184"/>
                <a:gd name="T5" fmla="*/ 188 h 101"/>
                <a:gd name="T6" fmla="*/ 0 w 184"/>
                <a:gd name="T7" fmla="*/ 272 h 101"/>
                <a:gd name="T8" fmla="*/ 9 w 184"/>
                <a:gd name="T9" fmla="*/ 387 h 101"/>
                <a:gd name="T10" fmla="*/ 42 w 184"/>
                <a:gd name="T11" fmla="*/ 410 h 101"/>
                <a:gd name="T12" fmla="*/ 72 w 184"/>
                <a:gd name="T13" fmla="*/ 323 h 101"/>
                <a:gd name="T14" fmla="*/ 135 w 184"/>
                <a:gd name="T15" fmla="*/ 356 h 101"/>
                <a:gd name="T16" fmla="*/ 160 w 184"/>
                <a:gd name="T17" fmla="*/ 423 h 101"/>
                <a:gd name="T18" fmla="*/ 208 w 184"/>
                <a:gd name="T19" fmla="*/ 399 h 101"/>
                <a:gd name="T20" fmla="*/ 163 w 184"/>
                <a:gd name="T21" fmla="*/ 260 h 101"/>
                <a:gd name="T22" fmla="*/ 144 w 184"/>
                <a:gd name="T23" fmla="*/ 237 h 101"/>
                <a:gd name="T24" fmla="*/ 135 w 184"/>
                <a:gd name="T25" fmla="*/ 194 h 101"/>
                <a:gd name="T26" fmla="*/ 59 w 184"/>
                <a:gd name="T27" fmla="*/ 204 h 101"/>
                <a:gd name="T28" fmla="*/ 51 w 184"/>
                <a:gd name="T29" fmla="*/ 79 h 101"/>
                <a:gd name="T30" fmla="*/ 31 w 184"/>
                <a:gd name="T31" fmla="*/ 0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01"/>
                <a:gd name="T50" fmla="*/ 184 w 184"/>
                <a:gd name="T51" fmla="*/ 101 h 1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01">
                  <a:moveTo>
                    <a:pt x="31" y="0"/>
                  </a:moveTo>
                  <a:lnTo>
                    <a:pt x="16" y="18"/>
                  </a:lnTo>
                  <a:lnTo>
                    <a:pt x="16" y="44"/>
                  </a:lnTo>
                  <a:lnTo>
                    <a:pt x="0" y="64"/>
                  </a:lnTo>
                  <a:lnTo>
                    <a:pt x="9" y="92"/>
                  </a:lnTo>
                  <a:lnTo>
                    <a:pt x="42" y="97"/>
                  </a:lnTo>
                  <a:lnTo>
                    <a:pt x="72" y="76"/>
                  </a:lnTo>
                  <a:lnTo>
                    <a:pt x="110" y="84"/>
                  </a:lnTo>
                  <a:lnTo>
                    <a:pt x="135" y="100"/>
                  </a:lnTo>
                  <a:lnTo>
                    <a:pt x="183" y="94"/>
                  </a:lnTo>
                  <a:lnTo>
                    <a:pt x="138" y="61"/>
                  </a:lnTo>
                  <a:lnTo>
                    <a:pt x="119" y="56"/>
                  </a:lnTo>
                  <a:lnTo>
                    <a:pt x="110" y="46"/>
                  </a:lnTo>
                  <a:lnTo>
                    <a:pt x="59" y="48"/>
                  </a:lnTo>
                  <a:lnTo>
                    <a:pt x="51" y="20"/>
                  </a:lnTo>
                  <a:lnTo>
                    <a:pt x="31" y="0"/>
                  </a:lnTo>
                </a:path>
              </a:pathLst>
            </a:custGeom>
            <a:grpFill/>
            <a:ln w="12700" cap="rnd">
              <a:noFill/>
              <a:round/>
              <a:headEnd/>
              <a:tailEnd/>
            </a:ln>
          </p:spPr>
          <p:txBody>
            <a:bodyPr/>
            <a:lstStyle/>
            <a:p>
              <a:endParaRPr lang="en-US"/>
            </a:p>
          </p:txBody>
        </p:sp>
        <p:sp>
          <p:nvSpPr>
            <p:cNvPr id="20501" name="Freeform 18"/>
            <p:cNvSpPr>
              <a:spLocks noChangeAspect="1"/>
            </p:cNvSpPr>
            <p:nvPr/>
          </p:nvSpPr>
          <p:spPr bwMode="gray">
            <a:xfrm>
              <a:off x="3432" y="1903"/>
              <a:ext cx="32" cy="45"/>
            </a:xfrm>
            <a:custGeom>
              <a:avLst/>
              <a:gdLst>
                <a:gd name="T0" fmla="*/ 16 w 33"/>
                <a:gd name="T1" fmla="*/ 0 h 41"/>
                <a:gd name="T2" fmla="*/ 5 w 33"/>
                <a:gd name="T3" fmla="*/ 114 h 41"/>
                <a:gd name="T4" fmla="*/ 0 w 33"/>
                <a:gd name="T5" fmla="*/ 410 h 41"/>
                <a:gd name="T6" fmla="*/ 16 w 33"/>
                <a:gd name="T7" fmla="*/ 410 h 41"/>
                <a:gd name="T8" fmla="*/ 16 w 33"/>
                <a:gd name="T9" fmla="*/ 199 h 41"/>
                <a:gd name="T10" fmla="*/ 16 w 33"/>
                <a:gd name="T11" fmla="*/ 0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0" y="0"/>
                  </a:moveTo>
                  <a:lnTo>
                    <a:pt x="5" y="12"/>
                  </a:lnTo>
                  <a:lnTo>
                    <a:pt x="0" y="40"/>
                  </a:lnTo>
                  <a:lnTo>
                    <a:pt x="18" y="40"/>
                  </a:lnTo>
                  <a:lnTo>
                    <a:pt x="32" y="20"/>
                  </a:lnTo>
                  <a:lnTo>
                    <a:pt x="30" y="0"/>
                  </a:lnTo>
                </a:path>
              </a:pathLst>
            </a:custGeom>
            <a:grpFill/>
            <a:ln w="12700" cap="rnd">
              <a:noFill/>
              <a:round/>
              <a:headEnd/>
              <a:tailEnd/>
            </a:ln>
          </p:spPr>
          <p:txBody>
            <a:bodyPr/>
            <a:lstStyle/>
            <a:p>
              <a:endParaRPr lang="en-US"/>
            </a:p>
          </p:txBody>
        </p:sp>
        <p:sp>
          <p:nvSpPr>
            <p:cNvPr id="20502" name="Freeform 19"/>
            <p:cNvSpPr>
              <a:spLocks noChangeAspect="1"/>
            </p:cNvSpPr>
            <p:nvPr/>
          </p:nvSpPr>
          <p:spPr bwMode="gray">
            <a:xfrm>
              <a:off x="3742" y="1947"/>
              <a:ext cx="35" cy="35"/>
            </a:xfrm>
            <a:custGeom>
              <a:avLst/>
              <a:gdLst>
                <a:gd name="T0" fmla="*/ 15 w 34"/>
                <a:gd name="T1" fmla="*/ 0 h 31"/>
                <a:gd name="T2" fmla="*/ 0 w 34"/>
                <a:gd name="T3" fmla="*/ 159 h 31"/>
                <a:gd name="T4" fmla="*/ 0 w 34"/>
                <a:gd name="T5" fmla="*/ 622 h 31"/>
                <a:gd name="T6" fmla="*/ 45 w 34"/>
                <a:gd name="T7" fmla="*/ 598 h 31"/>
                <a:gd name="T8" fmla="*/ 64 w 34"/>
                <a:gd name="T9" fmla="*/ 330 h 31"/>
                <a:gd name="T10" fmla="*/ 45 w 34"/>
                <a:gd name="T11" fmla="*/ 259 h 31"/>
                <a:gd name="T12" fmla="*/ 15 w 34"/>
                <a:gd name="T13" fmla="*/ 0 h 31"/>
                <a:gd name="T14" fmla="*/ 0 60000 65536"/>
                <a:gd name="T15" fmla="*/ 0 60000 65536"/>
                <a:gd name="T16" fmla="*/ 0 60000 65536"/>
                <a:gd name="T17" fmla="*/ 0 60000 65536"/>
                <a:gd name="T18" fmla="*/ 0 60000 65536"/>
                <a:gd name="T19" fmla="*/ 0 60000 65536"/>
                <a:gd name="T20" fmla="*/ 0 60000 65536"/>
                <a:gd name="T21" fmla="*/ 0 w 34"/>
                <a:gd name="T22" fmla="*/ 0 h 31"/>
                <a:gd name="T23" fmla="*/ 34 w 34"/>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1">
                  <a:moveTo>
                    <a:pt x="15" y="0"/>
                  </a:moveTo>
                  <a:lnTo>
                    <a:pt x="0" y="8"/>
                  </a:lnTo>
                  <a:lnTo>
                    <a:pt x="0" y="30"/>
                  </a:lnTo>
                  <a:lnTo>
                    <a:pt x="20" y="28"/>
                  </a:lnTo>
                  <a:lnTo>
                    <a:pt x="33" y="16"/>
                  </a:lnTo>
                  <a:lnTo>
                    <a:pt x="20" y="12"/>
                  </a:lnTo>
                  <a:lnTo>
                    <a:pt x="15" y="0"/>
                  </a:lnTo>
                </a:path>
              </a:pathLst>
            </a:custGeom>
            <a:grpFill/>
            <a:ln w="12700" cap="rnd">
              <a:noFill/>
              <a:round/>
              <a:headEnd/>
              <a:tailEnd/>
            </a:ln>
          </p:spPr>
          <p:txBody>
            <a:bodyPr/>
            <a:lstStyle/>
            <a:p>
              <a:endParaRPr lang="en-US"/>
            </a:p>
          </p:txBody>
        </p:sp>
        <p:sp>
          <p:nvSpPr>
            <p:cNvPr id="20503" name="Freeform 20"/>
            <p:cNvSpPr>
              <a:spLocks noChangeAspect="1"/>
            </p:cNvSpPr>
            <p:nvPr/>
          </p:nvSpPr>
          <p:spPr bwMode="gray">
            <a:xfrm>
              <a:off x="3217" y="1127"/>
              <a:ext cx="101" cy="34"/>
            </a:xfrm>
            <a:custGeom>
              <a:avLst/>
              <a:gdLst>
                <a:gd name="T0" fmla="*/ 0 w 100"/>
                <a:gd name="T1" fmla="*/ 5 h 33"/>
                <a:gd name="T2" fmla="*/ 117 w 100"/>
                <a:gd name="T3" fmla="*/ 0 h 33"/>
                <a:gd name="T4" fmla="*/ 124 w 100"/>
                <a:gd name="T5" fmla="*/ 15 h 33"/>
                <a:gd name="T6" fmla="*/ 104 w 100"/>
                <a:gd name="T7" fmla="*/ 47 h 33"/>
                <a:gd name="T8" fmla="*/ 48 w 100"/>
                <a:gd name="T9" fmla="*/ 64 h 33"/>
                <a:gd name="T10" fmla="*/ 19 w 100"/>
                <a:gd name="T11" fmla="*/ 49 h 33"/>
                <a:gd name="T12" fmla="*/ 36 w 100"/>
                <a:gd name="T13" fmla="*/ 15 h 33"/>
                <a:gd name="T14" fmla="*/ 0 w 100"/>
                <a:gd name="T15" fmla="*/ 5 h 33"/>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33"/>
                <a:gd name="T26" fmla="*/ 100 w 100"/>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33">
                  <a:moveTo>
                    <a:pt x="0" y="5"/>
                  </a:moveTo>
                  <a:lnTo>
                    <a:pt x="92" y="0"/>
                  </a:lnTo>
                  <a:lnTo>
                    <a:pt x="99" y="15"/>
                  </a:lnTo>
                  <a:lnTo>
                    <a:pt x="79" y="22"/>
                  </a:lnTo>
                  <a:lnTo>
                    <a:pt x="48" y="32"/>
                  </a:lnTo>
                  <a:lnTo>
                    <a:pt x="19" y="24"/>
                  </a:lnTo>
                  <a:lnTo>
                    <a:pt x="36" y="15"/>
                  </a:lnTo>
                  <a:lnTo>
                    <a:pt x="0" y="5"/>
                  </a:lnTo>
                </a:path>
              </a:pathLst>
            </a:custGeom>
            <a:grpFill/>
            <a:ln w="12700" cap="rnd">
              <a:noFill/>
              <a:round/>
              <a:headEnd/>
              <a:tailEnd/>
            </a:ln>
          </p:spPr>
          <p:txBody>
            <a:bodyPr/>
            <a:lstStyle/>
            <a:p>
              <a:endParaRPr lang="en-US"/>
            </a:p>
          </p:txBody>
        </p:sp>
        <p:sp>
          <p:nvSpPr>
            <p:cNvPr id="20504" name="Freeform 21"/>
            <p:cNvSpPr>
              <a:spLocks noChangeAspect="1"/>
            </p:cNvSpPr>
            <p:nvPr/>
          </p:nvSpPr>
          <p:spPr bwMode="gray">
            <a:xfrm>
              <a:off x="3700" y="1112"/>
              <a:ext cx="39" cy="19"/>
            </a:xfrm>
            <a:custGeom>
              <a:avLst/>
              <a:gdLst>
                <a:gd name="T0" fmla="*/ 10 w 39"/>
                <a:gd name="T1" fmla="*/ 0 h 17"/>
                <a:gd name="T2" fmla="*/ 0 w 39"/>
                <a:gd name="T3" fmla="*/ 230 h 17"/>
                <a:gd name="T4" fmla="*/ 38 w 39"/>
                <a:gd name="T5" fmla="*/ 257 h 17"/>
                <a:gd name="T6" fmla="*/ 37 w 39"/>
                <a:gd name="T7" fmla="*/ 4 h 17"/>
                <a:gd name="T8" fmla="*/ 10 w 39"/>
                <a:gd name="T9" fmla="*/ 0 h 17"/>
                <a:gd name="T10" fmla="*/ 0 60000 65536"/>
                <a:gd name="T11" fmla="*/ 0 60000 65536"/>
                <a:gd name="T12" fmla="*/ 0 60000 65536"/>
                <a:gd name="T13" fmla="*/ 0 60000 65536"/>
                <a:gd name="T14" fmla="*/ 0 60000 65536"/>
                <a:gd name="T15" fmla="*/ 0 w 39"/>
                <a:gd name="T16" fmla="*/ 0 h 17"/>
                <a:gd name="T17" fmla="*/ 39 w 39"/>
                <a:gd name="T18" fmla="*/ 17 h 17"/>
              </a:gdLst>
              <a:ahLst/>
              <a:cxnLst>
                <a:cxn ang="T10">
                  <a:pos x="T0" y="T1"/>
                </a:cxn>
                <a:cxn ang="T11">
                  <a:pos x="T2" y="T3"/>
                </a:cxn>
                <a:cxn ang="T12">
                  <a:pos x="T4" y="T5"/>
                </a:cxn>
                <a:cxn ang="T13">
                  <a:pos x="T6" y="T7"/>
                </a:cxn>
                <a:cxn ang="T14">
                  <a:pos x="T8" y="T9"/>
                </a:cxn>
              </a:cxnLst>
              <a:rect l="T15" t="T16" r="T17" b="T18"/>
              <a:pathLst>
                <a:path w="39" h="17">
                  <a:moveTo>
                    <a:pt x="10" y="0"/>
                  </a:moveTo>
                  <a:lnTo>
                    <a:pt x="0" y="14"/>
                  </a:lnTo>
                  <a:lnTo>
                    <a:pt x="38" y="16"/>
                  </a:lnTo>
                  <a:lnTo>
                    <a:pt x="37" y="4"/>
                  </a:lnTo>
                  <a:lnTo>
                    <a:pt x="10" y="0"/>
                  </a:lnTo>
                </a:path>
              </a:pathLst>
            </a:custGeom>
            <a:grpFill/>
            <a:ln w="12700" cap="rnd">
              <a:noFill/>
              <a:round/>
              <a:headEnd/>
              <a:tailEnd/>
            </a:ln>
          </p:spPr>
          <p:txBody>
            <a:bodyPr/>
            <a:lstStyle/>
            <a:p>
              <a:endParaRPr lang="en-US"/>
            </a:p>
          </p:txBody>
        </p:sp>
        <p:sp>
          <p:nvSpPr>
            <p:cNvPr id="20505" name="Freeform 22"/>
            <p:cNvSpPr>
              <a:spLocks noChangeAspect="1"/>
            </p:cNvSpPr>
            <p:nvPr/>
          </p:nvSpPr>
          <p:spPr bwMode="gray">
            <a:xfrm>
              <a:off x="3626" y="1092"/>
              <a:ext cx="27" cy="27"/>
            </a:xfrm>
            <a:custGeom>
              <a:avLst/>
              <a:gdLst>
                <a:gd name="T0" fmla="*/ 0 w 25"/>
                <a:gd name="T1" fmla="*/ 0 h 26"/>
                <a:gd name="T2" fmla="*/ 141 w 25"/>
                <a:gd name="T3" fmla="*/ 11 h 26"/>
                <a:gd name="T4" fmla="*/ 164 w 25"/>
                <a:gd name="T5" fmla="*/ 61 h 26"/>
                <a:gd name="T6" fmla="*/ 0 w 25"/>
                <a:gd name="T7" fmla="*/ 53 h 26"/>
                <a:gd name="T8" fmla="*/ 0 w 25"/>
                <a:gd name="T9" fmla="*/ 0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0" y="0"/>
                  </a:moveTo>
                  <a:lnTo>
                    <a:pt x="20" y="11"/>
                  </a:lnTo>
                  <a:lnTo>
                    <a:pt x="24" y="25"/>
                  </a:lnTo>
                  <a:lnTo>
                    <a:pt x="0" y="21"/>
                  </a:lnTo>
                  <a:lnTo>
                    <a:pt x="0" y="0"/>
                  </a:lnTo>
                </a:path>
              </a:pathLst>
            </a:custGeom>
            <a:grpFill/>
            <a:ln w="12700" cap="rnd">
              <a:noFill/>
              <a:round/>
              <a:headEnd/>
              <a:tailEnd/>
            </a:ln>
          </p:spPr>
          <p:txBody>
            <a:bodyPr/>
            <a:lstStyle/>
            <a:p>
              <a:endParaRPr lang="en-US"/>
            </a:p>
          </p:txBody>
        </p:sp>
        <p:sp>
          <p:nvSpPr>
            <p:cNvPr id="20506" name="Freeform 23"/>
            <p:cNvSpPr>
              <a:spLocks noChangeAspect="1"/>
            </p:cNvSpPr>
            <p:nvPr/>
          </p:nvSpPr>
          <p:spPr bwMode="gray">
            <a:xfrm>
              <a:off x="5085" y="1407"/>
              <a:ext cx="71" cy="31"/>
            </a:xfrm>
            <a:custGeom>
              <a:avLst/>
              <a:gdLst>
                <a:gd name="T0" fmla="*/ 42 w 68"/>
                <a:gd name="T1" fmla="*/ 0 h 30"/>
                <a:gd name="T2" fmla="*/ 0 w 68"/>
                <a:gd name="T3" fmla="*/ 11 h 30"/>
                <a:gd name="T4" fmla="*/ 42 w 68"/>
                <a:gd name="T5" fmla="*/ 63 h 30"/>
                <a:gd name="T6" fmla="*/ 195 w 68"/>
                <a:gd name="T7" fmla="*/ 11 h 30"/>
                <a:gd name="T8" fmla="*/ 42 w 68"/>
                <a:gd name="T9" fmla="*/ 0 h 30"/>
                <a:gd name="T10" fmla="*/ 0 60000 65536"/>
                <a:gd name="T11" fmla="*/ 0 60000 65536"/>
                <a:gd name="T12" fmla="*/ 0 60000 65536"/>
                <a:gd name="T13" fmla="*/ 0 60000 65536"/>
                <a:gd name="T14" fmla="*/ 0 60000 65536"/>
                <a:gd name="T15" fmla="*/ 0 w 68"/>
                <a:gd name="T16" fmla="*/ 0 h 30"/>
                <a:gd name="T17" fmla="*/ 68 w 68"/>
                <a:gd name="T18" fmla="*/ 30 h 30"/>
              </a:gdLst>
              <a:ahLst/>
              <a:cxnLst>
                <a:cxn ang="T10">
                  <a:pos x="T0" y="T1"/>
                </a:cxn>
                <a:cxn ang="T11">
                  <a:pos x="T2" y="T3"/>
                </a:cxn>
                <a:cxn ang="T12">
                  <a:pos x="T4" y="T5"/>
                </a:cxn>
                <a:cxn ang="T13">
                  <a:pos x="T6" y="T7"/>
                </a:cxn>
                <a:cxn ang="T14">
                  <a:pos x="T8" y="T9"/>
                </a:cxn>
              </a:cxnLst>
              <a:rect l="T15" t="T16" r="T17" b="T18"/>
              <a:pathLst>
                <a:path w="68" h="30">
                  <a:moveTo>
                    <a:pt x="13" y="0"/>
                  </a:moveTo>
                  <a:lnTo>
                    <a:pt x="0" y="11"/>
                  </a:lnTo>
                  <a:lnTo>
                    <a:pt x="13" y="29"/>
                  </a:lnTo>
                  <a:lnTo>
                    <a:pt x="67" y="11"/>
                  </a:lnTo>
                  <a:lnTo>
                    <a:pt x="13" y="0"/>
                  </a:lnTo>
                </a:path>
              </a:pathLst>
            </a:custGeom>
            <a:grpFill/>
            <a:ln w="12700" cap="rnd">
              <a:noFill/>
              <a:round/>
              <a:headEnd/>
              <a:tailEnd/>
            </a:ln>
          </p:spPr>
          <p:txBody>
            <a:bodyPr/>
            <a:lstStyle/>
            <a:p>
              <a:endParaRPr lang="en-US"/>
            </a:p>
          </p:txBody>
        </p:sp>
        <p:sp>
          <p:nvSpPr>
            <p:cNvPr id="20507" name="Freeform 24"/>
            <p:cNvSpPr>
              <a:spLocks noChangeAspect="1"/>
            </p:cNvSpPr>
            <p:nvPr/>
          </p:nvSpPr>
          <p:spPr bwMode="gray">
            <a:xfrm>
              <a:off x="4552" y="2553"/>
              <a:ext cx="32" cy="72"/>
            </a:xfrm>
            <a:custGeom>
              <a:avLst/>
              <a:gdLst>
                <a:gd name="T0" fmla="*/ 20 w 32"/>
                <a:gd name="T1" fmla="*/ 0 h 69"/>
                <a:gd name="T2" fmla="*/ 0 w 32"/>
                <a:gd name="T3" fmla="*/ 195 h 69"/>
                <a:gd name="T4" fmla="*/ 31 w 32"/>
                <a:gd name="T5" fmla="*/ 53 h 69"/>
                <a:gd name="T6" fmla="*/ 20 w 32"/>
                <a:gd name="T7" fmla="*/ 0 h 69"/>
                <a:gd name="T8" fmla="*/ 0 60000 65536"/>
                <a:gd name="T9" fmla="*/ 0 60000 65536"/>
                <a:gd name="T10" fmla="*/ 0 60000 65536"/>
                <a:gd name="T11" fmla="*/ 0 60000 65536"/>
                <a:gd name="T12" fmla="*/ 0 w 32"/>
                <a:gd name="T13" fmla="*/ 0 h 69"/>
                <a:gd name="T14" fmla="*/ 32 w 32"/>
                <a:gd name="T15" fmla="*/ 69 h 69"/>
              </a:gdLst>
              <a:ahLst/>
              <a:cxnLst>
                <a:cxn ang="T8">
                  <a:pos x="T0" y="T1"/>
                </a:cxn>
                <a:cxn ang="T9">
                  <a:pos x="T2" y="T3"/>
                </a:cxn>
                <a:cxn ang="T10">
                  <a:pos x="T4" y="T5"/>
                </a:cxn>
                <a:cxn ang="T11">
                  <a:pos x="T6" y="T7"/>
                </a:cxn>
              </a:cxnLst>
              <a:rect l="T12" t="T13" r="T14" b="T15"/>
              <a:pathLst>
                <a:path w="32" h="69">
                  <a:moveTo>
                    <a:pt x="20" y="0"/>
                  </a:moveTo>
                  <a:lnTo>
                    <a:pt x="0" y="68"/>
                  </a:lnTo>
                  <a:lnTo>
                    <a:pt x="31" y="19"/>
                  </a:lnTo>
                  <a:lnTo>
                    <a:pt x="20" y="0"/>
                  </a:lnTo>
                </a:path>
              </a:pathLst>
            </a:custGeom>
            <a:grpFill/>
            <a:ln w="12700" cap="rnd">
              <a:noFill/>
              <a:round/>
              <a:headEnd/>
              <a:tailEnd/>
            </a:ln>
          </p:spPr>
          <p:txBody>
            <a:bodyPr/>
            <a:lstStyle/>
            <a:p>
              <a:endParaRPr lang="en-US"/>
            </a:p>
          </p:txBody>
        </p:sp>
        <p:sp>
          <p:nvSpPr>
            <p:cNvPr id="20508" name="Freeform 25"/>
            <p:cNvSpPr>
              <a:spLocks noChangeAspect="1"/>
            </p:cNvSpPr>
            <p:nvPr/>
          </p:nvSpPr>
          <p:spPr bwMode="gray">
            <a:xfrm>
              <a:off x="3297" y="2103"/>
              <a:ext cx="41" cy="24"/>
            </a:xfrm>
            <a:custGeom>
              <a:avLst/>
              <a:gdLst>
                <a:gd name="T0" fmla="*/ 6 w 39"/>
                <a:gd name="T1" fmla="*/ 0 h 21"/>
                <a:gd name="T2" fmla="*/ 62 w 39"/>
                <a:gd name="T3" fmla="*/ 163 h 21"/>
                <a:gd name="T4" fmla="*/ 129 w 39"/>
                <a:gd name="T5" fmla="*/ 3 h 21"/>
                <a:gd name="T6" fmla="*/ 110 w 39"/>
                <a:gd name="T7" fmla="*/ 450 h 21"/>
                <a:gd name="T8" fmla="*/ 48 w 39"/>
                <a:gd name="T9" fmla="*/ 557 h 21"/>
                <a:gd name="T10" fmla="*/ 0 w 39"/>
                <a:gd name="T11" fmla="*/ 318 h 21"/>
                <a:gd name="T12" fmla="*/ 6 w 39"/>
                <a:gd name="T13" fmla="*/ 0 h 21"/>
                <a:gd name="T14" fmla="*/ 0 60000 65536"/>
                <a:gd name="T15" fmla="*/ 0 60000 65536"/>
                <a:gd name="T16" fmla="*/ 0 60000 65536"/>
                <a:gd name="T17" fmla="*/ 0 60000 65536"/>
                <a:gd name="T18" fmla="*/ 0 60000 65536"/>
                <a:gd name="T19" fmla="*/ 0 60000 65536"/>
                <a:gd name="T20" fmla="*/ 0 60000 65536"/>
                <a:gd name="T21" fmla="*/ 0 w 39"/>
                <a:gd name="T22" fmla="*/ 0 h 21"/>
                <a:gd name="T23" fmla="*/ 39 w 39"/>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1">
                  <a:moveTo>
                    <a:pt x="6" y="0"/>
                  </a:moveTo>
                  <a:lnTo>
                    <a:pt x="19" y="6"/>
                  </a:lnTo>
                  <a:lnTo>
                    <a:pt x="38" y="3"/>
                  </a:lnTo>
                  <a:lnTo>
                    <a:pt x="31" y="16"/>
                  </a:lnTo>
                  <a:lnTo>
                    <a:pt x="14" y="20"/>
                  </a:lnTo>
                  <a:lnTo>
                    <a:pt x="0" y="11"/>
                  </a:lnTo>
                  <a:lnTo>
                    <a:pt x="6" y="0"/>
                  </a:lnTo>
                </a:path>
              </a:pathLst>
            </a:custGeom>
            <a:grpFill/>
            <a:ln w="12700" cap="rnd">
              <a:noFill/>
              <a:round/>
              <a:headEnd/>
              <a:tailEnd/>
            </a:ln>
          </p:spPr>
          <p:txBody>
            <a:bodyPr/>
            <a:lstStyle/>
            <a:p>
              <a:endParaRPr lang="en-US"/>
            </a:p>
          </p:txBody>
        </p:sp>
        <p:sp>
          <p:nvSpPr>
            <p:cNvPr id="20509" name="Freeform 26"/>
            <p:cNvSpPr>
              <a:spLocks noChangeAspect="1"/>
            </p:cNvSpPr>
            <p:nvPr/>
          </p:nvSpPr>
          <p:spPr bwMode="gray">
            <a:xfrm>
              <a:off x="4720" y="1831"/>
              <a:ext cx="77" cy="213"/>
            </a:xfrm>
            <a:custGeom>
              <a:avLst/>
              <a:gdLst>
                <a:gd name="T0" fmla="*/ 0 w 77"/>
                <a:gd name="T1" fmla="*/ 0 h 202"/>
                <a:gd name="T2" fmla="*/ 12 w 77"/>
                <a:gd name="T3" fmla="*/ 286 h 202"/>
                <a:gd name="T4" fmla="*/ 18 w 77"/>
                <a:gd name="T5" fmla="*/ 761 h 202"/>
                <a:gd name="T6" fmla="*/ 53 w 77"/>
                <a:gd name="T7" fmla="*/ 638 h 202"/>
                <a:gd name="T8" fmla="*/ 30 w 77"/>
                <a:gd name="T9" fmla="*/ 431 h 202"/>
                <a:gd name="T10" fmla="*/ 43 w 77"/>
                <a:gd name="T11" fmla="*/ 353 h 202"/>
                <a:gd name="T12" fmla="*/ 63 w 77"/>
                <a:gd name="T13" fmla="*/ 454 h 202"/>
                <a:gd name="T14" fmla="*/ 76 w 77"/>
                <a:gd name="T15" fmla="*/ 403 h 202"/>
                <a:gd name="T16" fmla="*/ 48 w 77"/>
                <a:gd name="T17" fmla="*/ 308 h 202"/>
                <a:gd name="T18" fmla="*/ 33 w 77"/>
                <a:gd name="T19" fmla="*/ 270 h 202"/>
                <a:gd name="T20" fmla="*/ 0 w 77"/>
                <a:gd name="T21" fmla="*/ 0 h 2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202"/>
                <a:gd name="T35" fmla="*/ 77 w 77"/>
                <a:gd name="T36" fmla="*/ 202 h 2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202">
                  <a:moveTo>
                    <a:pt x="0" y="0"/>
                  </a:moveTo>
                  <a:lnTo>
                    <a:pt x="12" y="76"/>
                  </a:lnTo>
                  <a:lnTo>
                    <a:pt x="18" y="201"/>
                  </a:lnTo>
                  <a:lnTo>
                    <a:pt x="53" y="170"/>
                  </a:lnTo>
                  <a:lnTo>
                    <a:pt x="30" y="114"/>
                  </a:lnTo>
                  <a:lnTo>
                    <a:pt x="43" y="94"/>
                  </a:lnTo>
                  <a:lnTo>
                    <a:pt x="63" y="120"/>
                  </a:lnTo>
                  <a:lnTo>
                    <a:pt x="76" y="107"/>
                  </a:lnTo>
                  <a:lnTo>
                    <a:pt x="48" y="82"/>
                  </a:lnTo>
                  <a:lnTo>
                    <a:pt x="33" y="71"/>
                  </a:lnTo>
                  <a:lnTo>
                    <a:pt x="0" y="0"/>
                  </a:lnTo>
                </a:path>
              </a:pathLst>
            </a:custGeom>
            <a:grpFill/>
            <a:ln w="12700" cap="rnd">
              <a:noFill/>
              <a:round/>
              <a:headEnd/>
              <a:tailEnd/>
            </a:ln>
          </p:spPr>
          <p:txBody>
            <a:bodyPr/>
            <a:lstStyle/>
            <a:p>
              <a:endParaRPr lang="en-US"/>
            </a:p>
          </p:txBody>
        </p:sp>
        <p:sp>
          <p:nvSpPr>
            <p:cNvPr id="20510" name="Freeform 27"/>
            <p:cNvSpPr>
              <a:spLocks noChangeAspect="1"/>
            </p:cNvSpPr>
            <p:nvPr/>
          </p:nvSpPr>
          <p:spPr bwMode="gray">
            <a:xfrm>
              <a:off x="4690" y="2063"/>
              <a:ext cx="146" cy="147"/>
            </a:xfrm>
            <a:custGeom>
              <a:avLst/>
              <a:gdLst>
                <a:gd name="T0" fmla="*/ 77 w 148"/>
                <a:gd name="T1" fmla="*/ 0 h 138"/>
                <a:gd name="T2" fmla="*/ 81 w 148"/>
                <a:gd name="T3" fmla="*/ 238 h 138"/>
                <a:gd name="T4" fmla="*/ 48 w 148"/>
                <a:gd name="T5" fmla="*/ 450 h 138"/>
                <a:gd name="T6" fmla="*/ 15 w 148"/>
                <a:gd name="T7" fmla="*/ 511 h 138"/>
                <a:gd name="T8" fmla="*/ 0 w 148"/>
                <a:gd name="T9" fmla="*/ 604 h 138"/>
                <a:gd name="T10" fmla="*/ 48 w 148"/>
                <a:gd name="T11" fmla="*/ 567 h 138"/>
                <a:gd name="T12" fmla="*/ 62 w 148"/>
                <a:gd name="T13" fmla="*/ 668 h 138"/>
                <a:gd name="T14" fmla="*/ 103 w 148"/>
                <a:gd name="T15" fmla="*/ 423 h 138"/>
                <a:gd name="T16" fmla="*/ 98 w 148"/>
                <a:gd name="T17" fmla="*/ 238 h 138"/>
                <a:gd name="T18" fmla="*/ 88 w 148"/>
                <a:gd name="T19" fmla="*/ 0 h 138"/>
                <a:gd name="T20" fmla="*/ 77 w 148"/>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138"/>
                <a:gd name="T35" fmla="*/ 148 w 148"/>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138">
                  <a:moveTo>
                    <a:pt x="102" y="0"/>
                  </a:moveTo>
                  <a:lnTo>
                    <a:pt x="106" y="49"/>
                  </a:lnTo>
                  <a:lnTo>
                    <a:pt x="73" y="92"/>
                  </a:lnTo>
                  <a:lnTo>
                    <a:pt x="15" y="105"/>
                  </a:lnTo>
                  <a:lnTo>
                    <a:pt x="0" y="125"/>
                  </a:lnTo>
                  <a:lnTo>
                    <a:pt x="73" y="117"/>
                  </a:lnTo>
                  <a:lnTo>
                    <a:pt x="87" y="137"/>
                  </a:lnTo>
                  <a:lnTo>
                    <a:pt x="147" y="87"/>
                  </a:lnTo>
                  <a:lnTo>
                    <a:pt x="137" y="49"/>
                  </a:lnTo>
                  <a:lnTo>
                    <a:pt x="117" y="0"/>
                  </a:lnTo>
                  <a:lnTo>
                    <a:pt x="102" y="0"/>
                  </a:lnTo>
                </a:path>
              </a:pathLst>
            </a:custGeom>
            <a:grpFill/>
            <a:ln w="12700" cap="rnd">
              <a:noFill/>
              <a:round/>
              <a:headEnd/>
              <a:tailEnd/>
            </a:ln>
          </p:spPr>
          <p:txBody>
            <a:bodyPr/>
            <a:lstStyle/>
            <a:p>
              <a:endParaRPr lang="en-US"/>
            </a:p>
          </p:txBody>
        </p:sp>
        <p:sp>
          <p:nvSpPr>
            <p:cNvPr id="20511" name="Freeform 28"/>
            <p:cNvSpPr>
              <a:spLocks noChangeAspect="1"/>
            </p:cNvSpPr>
            <p:nvPr/>
          </p:nvSpPr>
          <p:spPr bwMode="gray">
            <a:xfrm>
              <a:off x="4592" y="2348"/>
              <a:ext cx="40" cy="67"/>
            </a:xfrm>
            <a:custGeom>
              <a:avLst/>
              <a:gdLst>
                <a:gd name="T0" fmla="*/ 20 w 41"/>
                <a:gd name="T1" fmla="*/ 0 h 65"/>
                <a:gd name="T2" fmla="*/ 10 w 41"/>
                <a:gd name="T3" fmla="*/ 0 h 65"/>
                <a:gd name="T4" fmla="*/ 0 w 41"/>
                <a:gd name="T5" fmla="*/ 92 h 65"/>
                <a:gd name="T6" fmla="*/ 5 w 41"/>
                <a:gd name="T7" fmla="*/ 135 h 65"/>
                <a:gd name="T8" fmla="*/ 20 w 41"/>
                <a:gd name="T9" fmla="*/ 77 h 65"/>
                <a:gd name="T10" fmla="*/ 20 w 41"/>
                <a:gd name="T11" fmla="*/ 0 h 65"/>
                <a:gd name="T12" fmla="*/ 0 60000 65536"/>
                <a:gd name="T13" fmla="*/ 0 60000 65536"/>
                <a:gd name="T14" fmla="*/ 0 60000 65536"/>
                <a:gd name="T15" fmla="*/ 0 60000 65536"/>
                <a:gd name="T16" fmla="*/ 0 60000 65536"/>
                <a:gd name="T17" fmla="*/ 0 60000 65536"/>
                <a:gd name="T18" fmla="*/ 0 w 41"/>
                <a:gd name="T19" fmla="*/ 0 h 65"/>
                <a:gd name="T20" fmla="*/ 41 w 4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41" h="65">
                  <a:moveTo>
                    <a:pt x="40" y="0"/>
                  </a:moveTo>
                  <a:lnTo>
                    <a:pt x="10" y="0"/>
                  </a:lnTo>
                  <a:lnTo>
                    <a:pt x="0" y="44"/>
                  </a:lnTo>
                  <a:lnTo>
                    <a:pt x="5" y="64"/>
                  </a:lnTo>
                  <a:lnTo>
                    <a:pt x="30" y="38"/>
                  </a:lnTo>
                  <a:lnTo>
                    <a:pt x="40" y="0"/>
                  </a:lnTo>
                </a:path>
              </a:pathLst>
            </a:custGeom>
            <a:grpFill/>
            <a:ln w="12700" cap="rnd">
              <a:noFill/>
              <a:round/>
              <a:headEnd/>
              <a:tailEnd/>
            </a:ln>
          </p:spPr>
          <p:txBody>
            <a:bodyPr/>
            <a:lstStyle/>
            <a:p>
              <a:endParaRPr lang="en-US"/>
            </a:p>
          </p:txBody>
        </p:sp>
        <p:sp>
          <p:nvSpPr>
            <p:cNvPr id="20512" name="Freeform 29"/>
            <p:cNvSpPr>
              <a:spLocks noChangeAspect="1"/>
            </p:cNvSpPr>
            <p:nvPr/>
          </p:nvSpPr>
          <p:spPr bwMode="gray">
            <a:xfrm>
              <a:off x="4583" y="2460"/>
              <a:ext cx="62" cy="136"/>
            </a:xfrm>
            <a:custGeom>
              <a:avLst/>
              <a:gdLst>
                <a:gd name="T0" fmla="*/ 5 w 64"/>
                <a:gd name="T1" fmla="*/ 0 h 126"/>
                <a:gd name="T2" fmla="*/ 16 w 64"/>
                <a:gd name="T3" fmla="*/ 78 h 126"/>
                <a:gd name="T4" fmla="*/ 16 w 64"/>
                <a:gd name="T5" fmla="*/ 380 h 126"/>
                <a:gd name="T6" fmla="*/ 30 w 64"/>
                <a:gd name="T7" fmla="*/ 586 h 126"/>
                <a:gd name="T8" fmla="*/ 27 w 64"/>
                <a:gd name="T9" fmla="*/ 854 h 126"/>
                <a:gd name="T10" fmla="*/ 16 w 64"/>
                <a:gd name="T11" fmla="*/ 633 h 126"/>
                <a:gd name="T12" fmla="*/ 0 w 64"/>
                <a:gd name="T13" fmla="*/ 465 h 126"/>
                <a:gd name="T14" fmla="*/ 5 w 64"/>
                <a:gd name="T15" fmla="*/ 0 h 126"/>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126"/>
                <a:gd name="T26" fmla="*/ 64 w 64"/>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126">
                  <a:moveTo>
                    <a:pt x="5" y="0"/>
                  </a:moveTo>
                  <a:lnTo>
                    <a:pt x="28" y="12"/>
                  </a:lnTo>
                  <a:lnTo>
                    <a:pt x="28" y="56"/>
                  </a:lnTo>
                  <a:lnTo>
                    <a:pt x="63" y="87"/>
                  </a:lnTo>
                  <a:lnTo>
                    <a:pt x="58" y="125"/>
                  </a:lnTo>
                  <a:lnTo>
                    <a:pt x="38" y="94"/>
                  </a:lnTo>
                  <a:lnTo>
                    <a:pt x="0" y="69"/>
                  </a:lnTo>
                  <a:lnTo>
                    <a:pt x="5" y="0"/>
                  </a:lnTo>
                </a:path>
              </a:pathLst>
            </a:custGeom>
            <a:grpFill/>
            <a:ln w="12700" cap="rnd">
              <a:noFill/>
              <a:round/>
              <a:headEnd/>
              <a:tailEnd/>
            </a:ln>
          </p:spPr>
          <p:txBody>
            <a:bodyPr/>
            <a:lstStyle/>
            <a:p>
              <a:endParaRPr lang="en-US"/>
            </a:p>
          </p:txBody>
        </p:sp>
        <p:sp>
          <p:nvSpPr>
            <p:cNvPr id="20513" name="Freeform 30"/>
            <p:cNvSpPr>
              <a:spLocks noChangeAspect="1"/>
            </p:cNvSpPr>
            <p:nvPr/>
          </p:nvSpPr>
          <p:spPr bwMode="gray">
            <a:xfrm>
              <a:off x="4573" y="2732"/>
              <a:ext cx="93" cy="147"/>
            </a:xfrm>
            <a:custGeom>
              <a:avLst/>
              <a:gdLst>
                <a:gd name="T0" fmla="*/ 57 w 95"/>
                <a:gd name="T1" fmla="*/ 0 h 137"/>
                <a:gd name="T2" fmla="*/ 47 w 95"/>
                <a:gd name="T3" fmla="*/ 62 h 137"/>
                <a:gd name="T4" fmla="*/ 23 w 95"/>
                <a:gd name="T5" fmla="*/ 102 h 137"/>
                <a:gd name="T6" fmla="*/ 0 w 95"/>
                <a:gd name="T7" fmla="*/ 327 h 137"/>
                <a:gd name="T8" fmla="*/ 0 w 95"/>
                <a:gd name="T9" fmla="*/ 545 h 137"/>
                <a:gd name="T10" fmla="*/ 0 w 95"/>
                <a:gd name="T11" fmla="*/ 785 h 137"/>
                <a:gd name="T12" fmla="*/ 23 w 95"/>
                <a:gd name="T13" fmla="*/ 506 h 137"/>
                <a:gd name="T14" fmla="*/ 29 w 95"/>
                <a:gd name="T15" fmla="*/ 626 h 137"/>
                <a:gd name="T16" fmla="*/ 39 w 95"/>
                <a:gd name="T17" fmla="*/ 473 h 137"/>
                <a:gd name="T18" fmla="*/ 24 w 95"/>
                <a:gd name="T19" fmla="*/ 362 h 137"/>
                <a:gd name="T20" fmla="*/ 39 w 95"/>
                <a:gd name="T21" fmla="*/ 221 h 137"/>
                <a:gd name="T22" fmla="*/ 23 w 95"/>
                <a:gd name="T23" fmla="*/ 179 h 137"/>
                <a:gd name="T24" fmla="*/ 51 w 95"/>
                <a:gd name="T25" fmla="*/ 139 h 137"/>
                <a:gd name="T26" fmla="*/ 57 w 95"/>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137"/>
                <a:gd name="T44" fmla="*/ 95 w 95"/>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137">
                  <a:moveTo>
                    <a:pt x="94" y="0"/>
                  </a:moveTo>
                  <a:lnTo>
                    <a:pt x="74" y="11"/>
                  </a:lnTo>
                  <a:lnTo>
                    <a:pt x="24" y="18"/>
                  </a:lnTo>
                  <a:lnTo>
                    <a:pt x="0" y="56"/>
                  </a:lnTo>
                  <a:lnTo>
                    <a:pt x="0" y="94"/>
                  </a:lnTo>
                  <a:lnTo>
                    <a:pt x="0" y="136"/>
                  </a:lnTo>
                  <a:lnTo>
                    <a:pt x="34" y="87"/>
                  </a:lnTo>
                  <a:lnTo>
                    <a:pt x="54" y="107"/>
                  </a:lnTo>
                  <a:lnTo>
                    <a:pt x="64" y="82"/>
                  </a:lnTo>
                  <a:lnTo>
                    <a:pt x="49" y="62"/>
                  </a:lnTo>
                  <a:lnTo>
                    <a:pt x="64" y="38"/>
                  </a:lnTo>
                  <a:lnTo>
                    <a:pt x="39" y="31"/>
                  </a:lnTo>
                  <a:lnTo>
                    <a:pt x="82" y="24"/>
                  </a:lnTo>
                  <a:lnTo>
                    <a:pt x="94" y="0"/>
                  </a:lnTo>
                </a:path>
              </a:pathLst>
            </a:custGeom>
            <a:grpFill/>
            <a:ln w="12700" cap="rnd">
              <a:noFill/>
              <a:round/>
              <a:headEnd/>
              <a:tailEnd/>
            </a:ln>
          </p:spPr>
          <p:txBody>
            <a:bodyPr/>
            <a:lstStyle/>
            <a:p>
              <a:endParaRPr lang="en-US"/>
            </a:p>
          </p:txBody>
        </p:sp>
        <p:sp>
          <p:nvSpPr>
            <p:cNvPr id="20514" name="Freeform 31"/>
            <p:cNvSpPr>
              <a:spLocks noChangeAspect="1"/>
            </p:cNvSpPr>
            <p:nvPr/>
          </p:nvSpPr>
          <p:spPr bwMode="gray">
            <a:xfrm>
              <a:off x="4611" y="2600"/>
              <a:ext cx="79" cy="81"/>
            </a:xfrm>
            <a:custGeom>
              <a:avLst/>
              <a:gdLst>
                <a:gd name="T0" fmla="*/ 55 w 79"/>
                <a:gd name="T1" fmla="*/ 0 h 75"/>
                <a:gd name="T2" fmla="*/ 38 w 79"/>
                <a:gd name="T3" fmla="*/ 156 h 75"/>
                <a:gd name="T4" fmla="*/ 10 w 79"/>
                <a:gd name="T5" fmla="*/ 206 h 75"/>
                <a:gd name="T6" fmla="*/ 0 w 79"/>
                <a:gd name="T7" fmla="*/ 370 h 75"/>
                <a:gd name="T8" fmla="*/ 30 w 79"/>
                <a:gd name="T9" fmla="*/ 294 h 75"/>
                <a:gd name="T10" fmla="*/ 35 w 79"/>
                <a:gd name="T11" fmla="*/ 508 h 75"/>
                <a:gd name="T12" fmla="*/ 78 w 79"/>
                <a:gd name="T13" fmla="*/ 294 h 75"/>
                <a:gd name="T14" fmla="*/ 60 w 79"/>
                <a:gd name="T15" fmla="*/ 206 h 75"/>
                <a:gd name="T16" fmla="*/ 55 w 79"/>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5"/>
                <a:gd name="T29" fmla="*/ 79 w 79"/>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5">
                  <a:moveTo>
                    <a:pt x="55" y="0"/>
                  </a:moveTo>
                  <a:lnTo>
                    <a:pt x="38" y="23"/>
                  </a:lnTo>
                  <a:lnTo>
                    <a:pt x="10" y="30"/>
                  </a:lnTo>
                  <a:lnTo>
                    <a:pt x="0" y="54"/>
                  </a:lnTo>
                  <a:lnTo>
                    <a:pt x="30" y="43"/>
                  </a:lnTo>
                  <a:lnTo>
                    <a:pt x="35" y="74"/>
                  </a:lnTo>
                  <a:lnTo>
                    <a:pt x="78" y="43"/>
                  </a:lnTo>
                  <a:lnTo>
                    <a:pt x="60" y="30"/>
                  </a:lnTo>
                  <a:lnTo>
                    <a:pt x="55" y="0"/>
                  </a:lnTo>
                </a:path>
              </a:pathLst>
            </a:custGeom>
            <a:grpFill/>
            <a:ln w="12700" cap="rnd">
              <a:noFill/>
              <a:round/>
              <a:headEnd/>
              <a:tailEnd/>
            </a:ln>
          </p:spPr>
          <p:txBody>
            <a:bodyPr/>
            <a:lstStyle/>
            <a:p>
              <a:endParaRPr lang="en-US"/>
            </a:p>
          </p:txBody>
        </p:sp>
        <p:sp>
          <p:nvSpPr>
            <p:cNvPr id="20515" name="Freeform 32"/>
            <p:cNvSpPr>
              <a:spLocks noChangeAspect="1"/>
            </p:cNvSpPr>
            <p:nvPr/>
          </p:nvSpPr>
          <p:spPr bwMode="gray">
            <a:xfrm>
              <a:off x="4418" y="2866"/>
              <a:ext cx="260" cy="66"/>
            </a:xfrm>
            <a:custGeom>
              <a:avLst/>
              <a:gdLst>
                <a:gd name="T0" fmla="*/ 0 w 256"/>
                <a:gd name="T1" fmla="*/ 0 h 62"/>
                <a:gd name="T2" fmla="*/ 88 w 256"/>
                <a:gd name="T3" fmla="*/ 126 h 62"/>
                <a:gd name="T4" fmla="*/ 251 w 256"/>
                <a:gd name="T5" fmla="*/ 235 h 62"/>
                <a:gd name="T6" fmla="*/ 374 w 256"/>
                <a:gd name="T7" fmla="*/ 145 h 62"/>
                <a:gd name="T8" fmla="*/ 344 w 256"/>
                <a:gd name="T9" fmla="*/ 269 h 62"/>
                <a:gd name="T10" fmla="*/ 156 w 256"/>
                <a:gd name="T11" fmla="*/ 288 h 62"/>
                <a:gd name="T12" fmla="*/ 15 w 256"/>
                <a:gd name="T13" fmla="*/ 145 h 62"/>
                <a:gd name="T14" fmla="*/ 0 w 256"/>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62"/>
                <a:gd name="T26" fmla="*/ 256 w 256"/>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62">
                  <a:moveTo>
                    <a:pt x="0" y="0"/>
                  </a:moveTo>
                  <a:lnTo>
                    <a:pt x="63" y="26"/>
                  </a:lnTo>
                  <a:lnTo>
                    <a:pt x="170" y="49"/>
                  </a:lnTo>
                  <a:lnTo>
                    <a:pt x="255" y="31"/>
                  </a:lnTo>
                  <a:lnTo>
                    <a:pt x="233" y="56"/>
                  </a:lnTo>
                  <a:lnTo>
                    <a:pt x="106" y="61"/>
                  </a:lnTo>
                  <a:lnTo>
                    <a:pt x="15" y="31"/>
                  </a:lnTo>
                  <a:lnTo>
                    <a:pt x="0" y="0"/>
                  </a:lnTo>
                </a:path>
              </a:pathLst>
            </a:custGeom>
            <a:grpFill/>
            <a:ln w="12700" cap="rnd">
              <a:noFill/>
              <a:round/>
              <a:headEnd/>
              <a:tailEnd/>
            </a:ln>
          </p:spPr>
          <p:txBody>
            <a:bodyPr/>
            <a:lstStyle/>
            <a:p>
              <a:endParaRPr lang="en-US"/>
            </a:p>
          </p:txBody>
        </p:sp>
        <p:sp>
          <p:nvSpPr>
            <p:cNvPr id="20516" name="Freeform 33"/>
            <p:cNvSpPr>
              <a:spLocks noChangeAspect="1"/>
            </p:cNvSpPr>
            <p:nvPr/>
          </p:nvSpPr>
          <p:spPr bwMode="gray">
            <a:xfrm>
              <a:off x="4714" y="2779"/>
              <a:ext cx="442" cy="185"/>
            </a:xfrm>
            <a:custGeom>
              <a:avLst/>
              <a:gdLst>
                <a:gd name="T0" fmla="*/ 79 w 442"/>
                <a:gd name="T1" fmla="*/ 144 h 174"/>
                <a:gd name="T2" fmla="*/ 55 w 442"/>
                <a:gd name="T3" fmla="*/ 0 h 174"/>
                <a:gd name="T4" fmla="*/ 0 w 442"/>
                <a:gd name="T5" fmla="*/ 0 h 174"/>
                <a:gd name="T6" fmla="*/ 64 w 442"/>
                <a:gd name="T7" fmla="*/ 175 h 174"/>
                <a:gd name="T8" fmla="*/ 25 w 442"/>
                <a:gd name="T9" fmla="*/ 198 h 174"/>
                <a:gd name="T10" fmla="*/ 31 w 442"/>
                <a:gd name="T11" fmla="*/ 287 h 174"/>
                <a:gd name="T12" fmla="*/ 114 w 442"/>
                <a:gd name="T13" fmla="*/ 372 h 174"/>
                <a:gd name="T14" fmla="*/ 101 w 442"/>
                <a:gd name="T15" fmla="*/ 572 h 174"/>
                <a:gd name="T16" fmla="*/ 167 w 442"/>
                <a:gd name="T17" fmla="*/ 634 h 174"/>
                <a:gd name="T18" fmla="*/ 193 w 442"/>
                <a:gd name="T19" fmla="*/ 572 h 174"/>
                <a:gd name="T20" fmla="*/ 241 w 442"/>
                <a:gd name="T21" fmla="*/ 776 h 174"/>
                <a:gd name="T22" fmla="*/ 319 w 442"/>
                <a:gd name="T23" fmla="*/ 776 h 174"/>
                <a:gd name="T24" fmla="*/ 334 w 442"/>
                <a:gd name="T25" fmla="*/ 634 h 174"/>
                <a:gd name="T26" fmla="*/ 428 w 442"/>
                <a:gd name="T27" fmla="*/ 801 h 174"/>
                <a:gd name="T28" fmla="*/ 441 w 442"/>
                <a:gd name="T29" fmla="*/ 663 h 174"/>
                <a:gd name="T30" fmla="*/ 369 w 442"/>
                <a:gd name="T31" fmla="*/ 598 h 174"/>
                <a:gd name="T32" fmla="*/ 309 w 442"/>
                <a:gd name="T33" fmla="*/ 320 h 174"/>
                <a:gd name="T34" fmla="*/ 256 w 442"/>
                <a:gd name="T35" fmla="*/ 410 h 174"/>
                <a:gd name="T36" fmla="*/ 167 w 442"/>
                <a:gd name="T37" fmla="*/ 287 h 174"/>
                <a:gd name="T38" fmla="*/ 107 w 442"/>
                <a:gd name="T39" fmla="*/ 79 h 174"/>
                <a:gd name="T40" fmla="*/ 79 w 442"/>
                <a:gd name="T41" fmla="*/ 144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2"/>
                <a:gd name="T64" fmla="*/ 0 h 174"/>
                <a:gd name="T65" fmla="*/ 442 w 442"/>
                <a:gd name="T66" fmla="*/ 174 h 1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2" h="174">
                  <a:moveTo>
                    <a:pt x="79" y="31"/>
                  </a:moveTo>
                  <a:lnTo>
                    <a:pt x="55" y="0"/>
                  </a:lnTo>
                  <a:lnTo>
                    <a:pt x="0" y="0"/>
                  </a:lnTo>
                  <a:lnTo>
                    <a:pt x="64" y="38"/>
                  </a:lnTo>
                  <a:lnTo>
                    <a:pt x="25" y="43"/>
                  </a:lnTo>
                  <a:lnTo>
                    <a:pt x="31" y="63"/>
                  </a:lnTo>
                  <a:lnTo>
                    <a:pt x="114" y="81"/>
                  </a:lnTo>
                  <a:lnTo>
                    <a:pt x="101" y="124"/>
                  </a:lnTo>
                  <a:lnTo>
                    <a:pt x="167" y="137"/>
                  </a:lnTo>
                  <a:lnTo>
                    <a:pt x="193" y="124"/>
                  </a:lnTo>
                  <a:lnTo>
                    <a:pt x="241" y="168"/>
                  </a:lnTo>
                  <a:lnTo>
                    <a:pt x="319" y="168"/>
                  </a:lnTo>
                  <a:lnTo>
                    <a:pt x="334" y="137"/>
                  </a:lnTo>
                  <a:lnTo>
                    <a:pt x="428" y="173"/>
                  </a:lnTo>
                  <a:lnTo>
                    <a:pt x="441" y="142"/>
                  </a:lnTo>
                  <a:lnTo>
                    <a:pt x="369" y="130"/>
                  </a:lnTo>
                  <a:lnTo>
                    <a:pt x="309" y="68"/>
                  </a:lnTo>
                  <a:lnTo>
                    <a:pt x="256" y="88"/>
                  </a:lnTo>
                  <a:lnTo>
                    <a:pt x="167" y="63"/>
                  </a:lnTo>
                  <a:lnTo>
                    <a:pt x="107" y="18"/>
                  </a:lnTo>
                  <a:lnTo>
                    <a:pt x="79" y="31"/>
                  </a:lnTo>
                </a:path>
              </a:pathLst>
            </a:custGeom>
            <a:grpFill/>
            <a:ln w="12700" cap="rnd">
              <a:noFill/>
              <a:round/>
              <a:headEnd/>
              <a:tailEnd/>
            </a:ln>
          </p:spPr>
          <p:txBody>
            <a:bodyPr/>
            <a:lstStyle/>
            <a:p>
              <a:endParaRPr lang="en-US"/>
            </a:p>
          </p:txBody>
        </p:sp>
        <p:sp>
          <p:nvSpPr>
            <p:cNvPr id="20517" name="Freeform 34"/>
            <p:cNvSpPr>
              <a:spLocks noChangeAspect="1"/>
            </p:cNvSpPr>
            <p:nvPr/>
          </p:nvSpPr>
          <p:spPr bwMode="gray">
            <a:xfrm>
              <a:off x="4697" y="2208"/>
              <a:ext cx="39" cy="62"/>
            </a:xfrm>
            <a:custGeom>
              <a:avLst/>
              <a:gdLst>
                <a:gd name="T0" fmla="*/ 0 w 43"/>
                <a:gd name="T1" fmla="*/ 54 h 57"/>
                <a:gd name="T2" fmla="*/ 5 w 43"/>
                <a:gd name="T3" fmla="*/ 0 h 57"/>
                <a:gd name="T4" fmla="*/ 5 w 43"/>
                <a:gd name="T5" fmla="*/ 452 h 57"/>
                <a:gd name="T6" fmla="*/ 5 w 43"/>
                <a:gd name="T7" fmla="*/ 405 h 57"/>
                <a:gd name="T8" fmla="*/ 0 w 43"/>
                <a:gd name="T9" fmla="*/ 54 h 57"/>
                <a:gd name="T10" fmla="*/ 0 60000 65536"/>
                <a:gd name="T11" fmla="*/ 0 60000 65536"/>
                <a:gd name="T12" fmla="*/ 0 60000 65536"/>
                <a:gd name="T13" fmla="*/ 0 60000 65536"/>
                <a:gd name="T14" fmla="*/ 0 60000 65536"/>
                <a:gd name="T15" fmla="*/ 0 w 43"/>
                <a:gd name="T16" fmla="*/ 0 h 57"/>
                <a:gd name="T17" fmla="*/ 43 w 43"/>
                <a:gd name="T18" fmla="*/ 57 h 57"/>
              </a:gdLst>
              <a:ahLst/>
              <a:cxnLst>
                <a:cxn ang="T10">
                  <a:pos x="T0" y="T1"/>
                </a:cxn>
                <a:cxn ang="T11">
                  <a:pos x="T2" y="T3"/>
                </a:cxn>
                <a:cxn ang="T12">
                  <a:pos x="T4" y="T5"/>
                </a:cxn>
                <a:cxn ang="T13">
                  <a:pos x="T6" y="T7"/>
                </a:cxn>
                <a:cxn ang="T14">
                  <a:pos x="T8" y="T9"/>
                </a:cxn>
              </a:cxnLst>
              <a:rect l="T15" t="T16" r="T17" b="T18"/>
              <a:pathLst>
                <a:path w="43" h="57">
                  <a:moveTo>
                    <a:pt x="0" y="6"/>
                  </a:moveTo>
                  <a:lnTo>
                    <a:pt x="42" y="0"/>
                  </a:lnTo>
                  <a:lnTo>
                    <a:pt x="42" y="56"/>
                  </a:lnTo>
                  <a:lnTo>
                    <a:pt x="14" y="49"/>
                  </a:lnTo>
                  <a:lnTo>
                    <a:pt x="0" y="6"/>
                  </a:lnTo>
                </a:path>
              </a:pathLst>
            </a:custGeom>
            <a:grpFill/>
            <a:ln w="12700" cap="rnd">
              <a:noFill/>
              <a:round/>
              <a:headEnd/>
              <a:tailEnd/>
            </a:ln>
          </p:spPr>
          <p:txBody>
            <a:bodyPr/>
            <a:lstStyle/>
            <a:p>
              <a:endParaRPr lang="en-US"/>
            </a:p>
          </p:txBody>
        </p:sp>
        <p:sp>
          <p:nvSpPr>
            <p:cNvPr id="20518" name="Freeform 35"/>
            <p:cNvSpPr>
              <a:spLocks noChangeAspect="1"/>
            </p:cNvSpPr>
            <p:nvPr/>
          </p:nvSpPr>
          <p:spPr bwMode="gray">
            <a:xfrm>
              <a:off x="4758" y="2023"/>
              <a:ext cx="62" cy="62"/>
            </a:xfrm>
            <a:custGeom>
              <a:avLst/>
              <a:gdLst>
                <a:gd name="T0" fmla="*/ 0 w 61"/>
                <a:gd name="T1" fmla="*/ 83 h 57"/>
                <a:gd name="T2" fmla="*/ 70 w 61"/>
                <a:gd name="T3" fmla="*/ 0 h 57"/>
                <a:gd name="T4" fmla="*/ 85 w 61"/>
                <a:gd name="T5" fmla="*/ 83 h 57"/>
                <a:gd name="T6" fmla="*/ 22 w 61"/>
                <a:gd name="T7" fmla="*/ 452 h 57"/>
                <a:gd name="T8" fmla="*/ 7 w 61"/>
                <a:gd name="T9" fmla="*/ 246 h 57"/>
                <a:gd name="T10" fmla="*/ 0 w 61"/>
                <a:gd name="T11" fmla="*/ 83 h 57"/>
                <a:gd name="T12" fmla="*/ 0 60000 65536"/>
                <a:gd name="T13" fmla="*/ 0 60000 65536"/>
                <a:gd name="T14" fmla="*/ 0 60000 65536"/>
                <a:gd name="T15" fmla="*/ 0 60000 65536"/>
                <a:gd name="T16" fmla="*/ 0 60000 65536"/>
                <a:gd name="T17" fmla="*/ 0 60000 65536"/>
                <a:gd name="T18" fmla="*/ 0 w 61"/>
                <a:gd name="T19" fmla="*/ 0 h 57"/>
                <a:gd name="T20" fmla="*/ 61 w 6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1" h="57">
                  <a:moveTo>
                    <a:pt x="0" y="11"/>
                  </a:moveTo>
                  <a:lnTo>
                    <a:pt x="45" y="0"/>
                  </a:lnTo>
                  <a:lnTo>
                    <a:pt x="60" y="11"/>
                  </a:lnTo>
                  <a:lnTo>
                    <a:pt x="22" y="56"/>
                  </a:lnTo>
                  <a:lnTo>
                    <a:pt x="7" y="30"/>
                  </a:lnTo>
                  <a:lnTo>
                    <a:pt x="0" y="11"/>
                  </a:lnTo>
                </a:path>
              </a:pathLst>
            </a:custGeom>
            <a:grpFill/>
            <a:ln w="12700" cap="rnd">
              <a:noFill/>
              <a:round/>
              <a:headEnd/>
              <a:tailEnd/>
            </a:ln>
          </p:spPr>
          <p:txBody>
            <a:bodyPr/>
            <a:lstStyle/>
            <a:p>
              <a:endParaRPr lang="en-US"/>
            </a:p>
          </p:txBody>
        </p:sp>
        <p:sp>
          <p:nvSpPr>
            <p:cNvPr id="20519" name="Freeform 36"/>
            <p:cNvSpPr>
              <a:spLocks noChangeAspect="1"/>
            </p:cNvSpPr>
            <p:nvPr/>
          </p:nvSpPr>
          <p:spPr bwMode="gray">
            <a:xfrm>
              <a:off x="4573" y="1272"/>
              <a:ext cx="180" cy="49"/>
            </a:xfrm>
            <a:custGeom>
              <a:avLst/>
              <a:gdLst>
                <a:gd name="T0" fmla="*/ 133 w 182"/>
                <a:gd name="T1" fmla="*/ 631 h 44"/>
                <a:gd name="T2" fmla="*/ 128 w 182"/>
                <a:gd name="T3" fmla="*/ 368 h 44"/>
                <a:gd name="T4" fmla="*/ 45 w 182"/>
                <a:gd name="T5" fmla="*/ 101 h 44"/>
                <a:gd name="T6" fmla="*/ 45 w 182"/>
                <a:gd name="T7" fmla="*/ 266 h 44"/>
                <a:gd name="T8" fmla="*/ 4 w 182"/>
                <a:gd name="T9" fmla="*/ 0 h 44"/>
                <a:gd name="T10" fmla="*/ 0 w 182"/>
                <a:gd name="T11" fmla="*/ 437 h 44"/>
                <a:gd name="T12" fmla="*/ 45 w 182"/>
                <a:gd name="T13" fmla="*/ 631 h 44"/>
                <a:gd name="T14" fmla="*/ 74 w 182"/>
                <a:gd name="T15" fmla="*/ 437 h 44"/>
                <a:gd name="T16" fmla="*/ 133 w 182"/>
                <a:gd name="T17" fmla="*/ 631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44"/>
                <a:gd name="T29" fmla="*/ 182 w 182"/>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44">
                  <a:moveTo>
                    <a:pt x="181" y="43"/>
                  </a:moveTo>
                  <a:lnTo>
                    <a:pt x="171" y="25"/>
                  </a:lnTo>
                  <a:lnTo>
                    <a:pt x="64" y="7"/>
                  </a:lnTo>
                  <a:lnTo>
                    <a:pt x="46" y="18"/>
                  </a:lnTo>
                  <a:lnTo>
                    <a:pt x="4" y="0"/>
                  </a:lnTo>
                  <a:lnTo>
                    <a:pt x="0" y="30"/>
                  </a:lnTo>
                  <a:lnTo>
                    <a:pt x="69" y="43"/>
                  </a:lnTo>
                  <a:lnTo>
                    <a:pt x="99" y="30"/>
                  </a:lnTo>
                  <a:lnTo>
                    <a:pt x="181" y="43"/>
                  </a:lnTo>
                </a:path>
              </a:pathLst>
            </a:custGeom>
            <a:grpFill/>
            <a:ln w="12700" cap="rnd">
              <a:noFill/>
              <a:round/>
              <a:headEnd/>
              <a:tailEnd/>
            </a:ln>
          </p:spPr>
          <p:txBody>
            <a:bodyPr/>
            <a:lstStyle/>
            <a:p>
              <a:endParaRPr lang="en-US"/>
            </a:p>
          </p:txBody>
        </p:sp>
        <p:sp>
          <p:nvSpPr>
            <p:cNvPr id="20520" name="Freeform 37"/>
            <p:cNvSpPr>
              <a:spLocks noChangeAspect="1"/>
            </p:cNvSpPr>
            <p:nvPr/>
          </p:nvSpPr>
          <p:spPr bwMode="gray">
            <a:xfrm>
              <a:off x="3084" y="1982"/>
              <a:ext cx="37" cy="81"/>
            </a:xfrm>
            <a:custGeom>
              <a:avLst/>
              <a:gdLst>
                <a:gd name="T0" fmla="*/ 106 w 34"/>
                <a:gd name="T1" fmla="*/ 0 h 79"/>
                <a:gd name="T2" fmla="*/ 190 w 34"/>
                <a:gd name="T3" fmla="*/ 7 h 79"/>
                <a:gd name="T4" fmla="*/ 269 w 34"/>
                <a:gd name="T5" fmla="*/ 55 h 79"/>
                <a:gd name="T6" fmla="*/ 190 w 34"/>
                <a:gd name="T7" fmla="*/ 64 h 79"/>
                <a:gd name="T8" fmla="*/ 260 w 34"/>
                <a:gd name="T9" fmla="*/ 92 h 79"/>
                <a:gd name="T10" fmla="*/ 175 w 34"/>
                <a:gd name="T11" fmla="*/ 143 h 79"/>
                <a:gd name="T12" fmla="*/ 0 w 34"/>
                <a:gd name="T13" fmla="*/ 143 h 79"/>
                <a:gd name="T14" fmla="*/ 0 w 34"/>
                <a:gd name="T15" fmla="*/ 86 h 79"/>
                <a:gd name="T16" fmla="*/ 106 w 34"/>
                <a:gd name="T17" fmla="*/ 66 h 79"/>
                <a:gd name="T18" fmla="*/ 82 w 34"/>
                <a:gd name="T19" fmla="*/ 12 h 79"/>
                <a:gd name="T20" fmla="*/ 106 w 34"/>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79"/>
                <a:gd name="T35" fmla="*/ 34 w 34"/>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79">
                  <a:moveTo>
                    <a:pt x="13" y="0"/>
                  </a:moveTo>
                  <a:lnTo>
                    <a:pt x="23" y="7"/>
                  </a:lnTo>
                  <a:lnTo>
                    <a:pt x="33" y="30"/>
                  </a:lnTo>
                  <a:lnTo>
                    <a:pt x="23" y="37"/>
                  </a:lnTo>
                  <a:lnTo>
                    <a:pt x="31" y="51"/>
                  </a:lnTo>
                  <a:lnTo>
                    <a:pt x="21" y="78"/>
                  </a:lnTo>
                  <a:lnTo>
                    <a:pt x="0" y="78"/>
                  </a:lnTo>
                  <a:lnTo>
                    <a:pt x="0" y="48"/>
                  </a:lnTo>
                  <a:lnTo>
                    <a:pt x="13" y="38"/>
                  </a:lnTo>
                  <a:lnTo>
                    <a:pt x="10" y="12"/>
                  </a:lnTo>
                  <a:lnTo>
                    <a:pt x="13" y="0"/>
                  </a:lnTo>
                </a:path>
              </a:pathLst>
            </a:custGeom>
            <a:grpFill/>
            <a:ln w="12700" cap="rnd">
              <a:noFill/>
              <a:round/>
              <a:headEnd/>
              <a:tailEnd/>
            </a:ln>
          </p:spPr>
          <p:txBody>
            <a:bodyPr/>
            <a:lstStyle/>
            <a:p>
              <a:endParaRPr lang="en-US"/>
            </a:p>
          </p:txBody>
        </p:sp>
        <p:sp>
          <p:nvSpPr>
            <p:cNvPr id="20521" name="Freeform 38"/>
            <p:cNvSpPr>
              <a:spLocks noChangeAspect="1"/>
            </p:cNvSpPr>
            <p:nvPr/>
          </p:nvSpPr>
          <p:spPr bwMode="gray">
            <a:xfrm>
              <a:off x="3540" y="2925"/>
              <a:ext cx="95" cy="228"/>
            </a:xfrm>
            <a:custGeom>
              <a:avLst/>
              <a:gdLst>
                <a:gd name="T0" fmla="*/ 48 w 96"/>
                <a:gd name="T1" fmla="*/ 3 h 217"/>
                <a:gd name="T2" fmla="*/ 48 w 96"/>
                <a:gd name="T3" fmla="*/ 175 h 217"/>
                <a:gd name="T4" fmla="*/ 6 w 96"/>
                <a:gd name="T5" fmla="*/ 267 h 217"/>
                <a:gd name="T6" fmla="*/ 0 w 96"/>
                <a:gd name="T7" fmla="*/ 551 h 217"/>
                <a:gd name="T8" fmla="*/ 9 w 96"/>
                <a:gd name="T9" fmla="*/ 746 h 217"/>
                <a:gd name="T10" fmla="*/ 48 w 96"/>
                <a:gd name="T11" fmla="*/ 746 h 217"/>
                <a:gd name="T12" fmla="*/ 54 w 96"/>
                <a:gd name="T13" fmla="*/ 397 h 217"/>
                <a:gd name="T14" fmla="*/ 70 w 96"/>
                <a:gd name="T15" fmla="*/ 184 h 217"/>
                <a:gd name="T16" fmla="*/ 57 w 96"/>
                <a:gd name="T17" fmla="*/ 0 h 217"/>
                <a:gd name="T18" fmla="*/ 48 w 96"/>
                <a:gd name="T19" fmla="*/ 3 h 2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217"/>
                <a:gd name="T32" fmla="*/ 96 w 96"/>
                <a:gd name="T33" fmla="*/ 217 h 2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217">
                  <a:moveTo>
                    <a:pt x="72" y="3"/>
                  </a:moveTo>
                  <a:lnTo>
                    <a:pt x="56" y="51"/>
                  </a:lnTo>
                  <a:lnTo>
                    <a:pt x="6" y="77"/>
                  </a:lnTo>
                  <a:lnTo>
                    <a:pt x="0" y="160"/>
                  </a:lnTo>
                  <a:lnTo>
                    <a:pt x="9" y="216"/>
                  </a:lnTo>
                  <a:lnTo>
                    <a:pt x="56" y="216"/>
                  </a:lnTo>
                  <a:lnTo>
                    <a:pt x="79" y="115"/>
                  </a:lnTo>
                  <a:lnTo>
                    <a:pt x="95" y="54"/>
                  </a:lnTo>
                  <a:lnTo>
                    <a:pt x="82" y="0"/>
                  </a:lnTo>
                  <a:lnTo>
                    <a:pt x="72" y="3"/>
                  </a:lnTo>
                </a:path>
              </a:pathLst>
            </a:custGeom>
            <a:grpFill/>
            <a:ln w="12700" cap="rnd">
              <a:noFill/>
              <a:round/>
              <a:headEnd/>
              <a:tailEnd/>
            </a:ln>
          </p:spPr>
          <p:txBody>
            <a:bodyPr/>
            <a:lstStyle/>
            <a:p>
              <a:endParaRPr lang="en-US"/>
            </a:p>
          </p:txBody>
        </p:sp>
        <p:sp>
          <p:nvSpPr>
            <p:cNvPr id="20522" name="Freeform 39"/>
            <p:cNvSpPr>
              <a:spLocks noChangeAspect="1"/>
            </p:cNvSpPr>
            <p:nvPr/>
          </p:nvSpPr>
          <p:spPr bwMode="gray">
            <a:xfrm>
              <a:off x="4043" y="2562"/>
              <a:ext cx="44" cy="72"/>
            </a:xfrm>
            <a:custGeom>
              <a:avLst/>
              <a:gdLst>
                <a:gd name="T0" fmla="*/ 17 w 44"/>
                <a:gd name="T1" fmla="*/ 0 h 68"/>
                <a:gd name="T2" fmla="*/ 0 w 44"/>
                <a:gd name="T3" fmla="*/ 183 h 68"/>
                <a:gd name="T4" fmla="*/ 17 w 44"/>
                <a:gd name="T5" fmla="*/ 280 h 68"/>
                <a:gd name="T6" fmla="*/ 43 w 44"/>
                <a:gd name="T7" fmla="*/ 231 h 68"/>
                <a:gd name="T8" fmla="*/ 33 w 44"/>
                <a:gd name="T9" fmla="*/ 129 h 68"/>
                <a:gd name="T10" fmla="*/ 17 w 44"/>
                <a:gd name="T11" fmla="*/ 0 h 68"/>
                <a:gd name="T12" fmla="*/ 0 60000 65536"/>
                <a:gd name="T13" fmla="*/ 0 60000 65536"/>
                <a:gd name="T14" fmla="*/ 0 60000 65536"/>
                <a:gd name="T15" fmla="*/ 0 60000 65536"/>
                <a:gd name="T16" fmla="*/ 0 60000 65536"/>
                <a:gd name="T17" fmla="*/ 0 60000 65536"/>
                <a:gd name="T18" fmla="*/ 0 w 44"/>
                <a:gd name="T19" fmla="*/ 0 h 68"/>
                <a:gd name="T20" fmla="*/ 44 w 44"/>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44" h="68">
                  <a:moveTo>
                    <a:pt x="17" y="0"/>
                  </a:moveTo>
                  <a:lnTo>
                    <a:pt x="0" y="43"/>
                  </a:lnTo>
                  <a:lnTo>
                    <a:pt x="17" y="67"/>
                  </a:lnTo>
                  <a:lnTo>
                    <a:pt x="43" y="56"/>
                  </a:lnTo>
                  <a:lnTo>
                    <a:pt x="33" y="31"/>
                  </a:lnTo>
                  <a:lnTo>
                    <a:pt x="17" y="0"/>
                  </a:lnTo>
                </a:path>
              </a:pathLst>
            </a:custGeom>
            <a:grpFill/>
            <a:ln w="12700" cap="rnd">
              <a:noFill/>
              <a:round/>
              <a:headEnd/>
              <a:tailEnd/>
            </a:ln>
          </p:spPr>
          <p:txBody>
            <a:bodyPr/>
            <a:lstStyle/>
            <a:p>
              <a:endParaRPr lang="en-US"/>
            </a:p>
          </p:txBody>
        </p:sp>
        <p:sp>
          <p:nvSpPr>
            <p:cNvPr id="20523" name="Freeform 40"/>
            <p:cNvSpPr>
              <a:spLocks noChangeAspect="1"/>
            </p:cNvSpPr>
            <p:nvPr/>
          </p:nvSpPr>
          <p:spPr bwMode="gray">
            <a:xfrm>
              <a:off x="4439" y="2648"/>
              <a:ext cx="134" cy="177"/>
            </a:xfrm>
            <a:custGeom>
              <a:avLst/>
              <a:gdLst>
                <a:gd name="T0" fmla="*/ 123 w 134"/>
                <a:gd name="T1" fmla="*/ 54 h 169"/>
                <a:gd name="T2" fmla="*/ 109 w 134"/>
                <a:gd name="T3" fmla="*/ 0 h 169"/>
                <a:gd name="T4" fmla="*/ 65 w 134"/>
                <a:gd name="T5" fmla="*/ 196 h 169"/>
                <a:gd name="T6" fmla="*/ 5 w 134"/>
                <a:gd name="T7" fmla="*/ 258 h 169"/>
                <a:gd name="T8" fmla="*/ 0 w 134"/>
                <a:gd name="T9" fmla="*/ 356 h 169"/>
                <a:gd name="T10" fmla="*/ 35 w 134"/>
                <a:gd name="T11" fmla="*/ 516 h 169"/>
                <a:gd name="T12" fmla="*/ 88 w 134"/>
                <a:gd name="T13" fmla="*/ 536 h 169"/>
                <a:gd name="T14" fmla="*/ 109 w 134"/>
                <a:gd name="T15" fmla="*/ 396 h 169"/>
                <a:gd name="T16" fmla="*/ 133 w 134"/>
                <a:gd name="T17" fmla="*/ 334 h 169"/>
                <a:gd name="T18" fmla="*/ 123 w 134"/>
                <a:gd name="T19" fmla="*/ 217 h 169"/>
                <a:gd name="T20" fmla="*/ 133 w 134"/>
                <a:gd name="T21" fmla="*/ 136 h 169"/>
                <a:gd name="T22" fmla="*/ 123 w 134"/>
                <a:gd name="T23" fmla="*/ 54 h 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169"/>
                <a:gd name="T38" fmla="*/ 134 w 134"/>
                <a:gd name="T39" fmla="*/ 169 h 1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169">
                  <a:moveTo>
                    <a:pt x="123" y="18"/>
                  </a:moveTo>
                  <a:lnTo>
                    <a:pt x="109" y="0"/>
                  </a:lnTo>
                  <a:lnTo>
                    <a:pt x="65" y="62"/>
                  </a:lnTo>
                  <a:lnTo>
                    <a:pt x="5" y="81"/>
                  </a:lnTo>
                  <a:lnTo>
                    <a:pt x="0" y="112"/>
                  </a:lnTo>
                  <a:lnTo>
                    <a:pt x="35" y="163"/>
                  </a:lnTo>
                  <a:lnTo>
                    <a:pt x="88" y="168"/>
                  </a:lnTo>
                  <a:lnTo>
                    <a:pt x="109" y="125"/>
                  </a:lnTo>
                  <a:lnTo>
                    <a:pt x="133" y="105"/>
                  </a:lnTo>
                  <a:lnTo>
                    <a:pt x="123" y="69"/>
                  </a:lnTo>
                  <a:lnTo>
                    <a:pt x="133" y="43"/>
                  </a:lnTo>
                  <a:lnTo>
                    <a:pt x="123" y="18"/>
                  </a:lnTo>
                </a:path>
              </a:pathLst>
            </a:custGeom>
            <a:grpFill/>
            <a:ln w="12700" cap="rnd">
              <a:noFill/>
              <a:round/>
              <a:headEnd/>
              <a:tailEnd/>
            </a:ln>
          </p:spPr>
          <p:txBody>
            <a:bodyPr/>
            <a:lstStyle/>
            <a:p>
              <a:endParaRPr lang="en-US"/>
            </a:p>
          </p:txBody>
        </p:sp>
        <p:sp>
          <p:nvSpPr>
            <p:cNvPr id="20524" name="Freeform 41"/>
            <p:cNvSpPr>
              <a:spLocks noChangeAspect="1"/>
            </p:cNvSpPr>
            <p:nvPr/>
          </p:nvSpPr>
          <p:spPr bwMode="gray">
            <a:xfrm>
              <a:off x="4233" y="2659"/>
              <a:ext cx="174" cy="207"/>
            </a:xfrm>
            <a:custGeom>
              <a:avLst/>
              <a:gdLst>
                <a:gd name="T0" fmla="*/ 0 w 173"/>
                <a:gd name="T1" fmla="*/ 0 h 196"/>
                <a:gd name="T2" fmla="*/ 40 w 173"/>
                <a:gd name="T3" fmla="*/ 75 h 196"/>
                <a:gd name="T4" fmla="*/ 75 w 173"/>
                <a:gd name="T5" fmla="*/ 297 h 196"/>
                <a:gd name="T6" fmla="*/ 153 w 173"/>
                <a:gd name="T7" fmla="*/ 466 h 196"/>
                <a:gd name="T8" fmla="*/ 197 w 173"/>
                <a:gd name="T9" fmla="*/ 572 h 196"/>
                <a:gd name="T10" fmla="*/ 182 w 173"/>
                <a:gd name="T11" fmla="*/ 766 h 196"/>
                <a:gd name="T12" fmla="*/ 129 w 173"/>
                <a:gd name="T13" fmla="*/ 690 h 196"/>
                <a:gd name="T14" fmla="*/ 60 w 173"/>
                <a:gd name="T15" fmla="*/ 371 h 196"/>
                <a:gd name="T16" fmla="*/ 27 w 173"/>
                <a:gd name="T17" fmla="*/ 146 h 196"/>
                <a:gd name="T18" fmla="*/ 0 w 173"/>
                <a:gd name="T19" fmla="*/ 0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96"/>
                <a:gd name="T32" fmla="*/ 173 w 173"/>
                <a:gd name="T33" fmla="*/ 196 h 1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96">
                  <a:moveTo>
                    <a:pt x="0" y="0"/>
                  </a:moveTo>
                  <a:lnTo>
                    <a:pt x="40" y="20"/>
                  </a:lnTo>
                  <a:lnTo>
                    <a:pt x="75" y="76"/>
                  </a:lnTo>
                  <a:lnTo>
                    <a:pt x="128" y="119"/>
                  </a:lnTo>
                  <a:lnTo>
                    <a:pt x="172" y="145"/>
                  </a:lnTo>
                  <a:lnTo>
                    <a:pt x="157" y="195"/>
                  </a:lnTo>
                  <a:lnTo>
                    <a:pt x="104" y="177"/>
                  </a:lnTo>
                  <a:lnTo>
                    <a:pt x="60" y="94"/>
                  </a:lnTo>
                  <a:lnTo>
                    <a:pt x="27" y="38"/>
                  </a:lnTo>
                  <a:lnTo>
                    <a:pt x="0" y="0"/>
                  </a:lnTo>
                </a:path>
              </a:pathLst>
            </a:custGeom>
            <a:grpFill/>
            <a:ln w="12700" cap="rnd">
              <a:noFill/>
              <a:round/>
              <a:headEnd/>
              <a:tailEnd/>
            </a:ln>
          </p:spPr>
          <p:txBody>
            <a:bodyPr/>
            <a:lstStyle/>
            <a:p>
              <a:endParaRPr lang="en-US"/>
            </a:p>
          </p:txBody>
        </p:sp>
        <p:sp>
          <p:nvSpPr>
            <p:cNvPr id="20525" name="Freeform 42"/>
            <p:cNvSpPr>
              <a:spLocks noChangeAspect="1"/>
            </p:cNvSpPr>
            <p:nvPr/>
          </p:nvSpPr>
          <p:spPr bwMode="gray">
            <a:xfrm>
              <a:off x="4816" y="3467"/>
              <a:ext cx="75" cy="72"/>
            </a:xfrm>
            <a:custGeom>
              <a:avLst/>
              <a:gdLst>
                <a:gd name="T0" fmla="*/ 10 w 74"/>
                <a:gd name="T1" fmla="*/ 0 h 69"/>
                <a:gd name="T2" fmla="*/ 63 w 74"/>
                <a:gd name="T3" fmla="*/ 39 h 69"/>
                <a:gd name="T4" fmla="*/ 98 w 74"/>
                <a:gd name="T5" fmla="*/ 7 h 69"/>
                <a:gd name="T6" fmla="*/ 93 w 74"/>
                <a:gd name="T7" fmla="*/ 122 h 69"/>
                <a:gd name="T8" fmla="*/ 15 w 74"/>
                <a:gd name="T9" fmla="*/ 195 h 69"/>
                <a:gd name="T10" fmla="*/ 0 w 74"/>
                <a:gd name="T11" fmla="*/ 68 h 69"/>
                <a:gd name="T12" fmla="*/ 10 w 74"/>
                <a:gd name="T13" fmla="*/ 0 h 69"/>
                <a:gd name="T14" fmla="*/ 0 60000 65536"/>
                <a:gd name="T15" fmla="*/ 0 60000 65536"/>
                <a:gd name="T16" fmla="*/ 0 60000 65536"/>
                <a:gd name="T17" fmla="*/ 0 60000 65536"/>
                <a:gd name="T18" fmla="*/ 0 60000 65536"/>
                <a:gd name="T19" fmla="*/ 0 60000 65536"/>
                <a:gd name="T20" fmla="*/ 0 60000 65536"/>
                <a:gd name="T21" fmla="*/ 0 w 74"/>
                <a:gd name="T22" fmla="*/ 0 h 69"/>
                <a:gd name="T23" fmla="*/ 74 w 74"/>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69">
                  <a:moveTo>
                    <a:pt x="10" y="0"/>
                  </a:moveTo>
                  <a:lnTo>
                    <a:pt x="38" y="12"/>
                  </a:lnTo>
                  <a:lnTo>
                    <a:pt x="73" y="7"/>
                  </a:lnTo>
                  <a:lnTo>
                    <a:pt x="68" y="43"/>
                  </a:lnTo>
                  <a:lnTo>
                    <a:pt x="15" y="68"/>
                  </a:lnTo>
                  <a:lnTo>
                    <a:pt x="0" y="25"/>
                  </a:lnTo>
                  <a:lnTo>
                    <a:pt x="10" y="0"/>
                  </a:lnTo>
                </a:path>
              </a:pathLst>
            </a:custGeom>
            <a:grpFill/>
            <a:ln w="12700" cap="rnd">
              <a:noFill/>
              <a:round/>
              <a:headEnd/>
              <a:tailEnd/>
            </a:ln>
          </p:spPr>
          <p:txBody>
            <a:bodyPr/>
            <a:lstStyle/>
            <a:p>
              <a:endParaRPr lang="en-US"/>
            </a:p>
          </p:txBody>
        </p:sp>
        <p:sp>
          <p:nvSpPr>
            <p:cNvPr id="20526" name="Freeform 43"/>
            <p:cNvSpPr>
              <a:spLocks noChangeAspect="1"/>
            </p:cNvSpPr>
            <p:nvPr/>
          </p:nvSpPr>
          <p:spPr bwMode="gray">
            <a:xfrm>
              <a:off x="5094" y="3487"/>
              <a:ext cx="124" cy="132"/>
            </a:xfrm>
            <a:custGeom>
              <a:avLst/>
              <a:gdLst>
                <a:gd name="T0" fmla="*/ 134 w 123"/>
                <a:gd name="T1" fmla="*/ 0 h 126"/>
                <a:gd name="T2" fmla="*/ 147 w 123"/>
                <a:gd name="T3" fmla="*/ 54 h 126"/>
                <a:gd name="T4" fmla="*/ 134 w 123"/>
                <a:gd name="T5" fmla="*/ 179 h 126"/>
                <a:gd name="T6" fmla="*/ 94 w 123"/>
                <a:gd name="T7" fmla="*/ 243 h 126"/>
                <a:gd name="T8" fmla="*/ 21 w 123"/>
                <a:gd name="T9" fmla="*/ 401 h 126"/>
                <a:gd name="T10" fmla="*/ 0 w 123"/>
                <a:gd name="T11" fmla="*/ 340 h 126"/>
                <a:gd name="T12" fmla="*/ 59 w 123"/>
                <a:gd name="T13" fmla="*/ 156 h 126"/>
                <a:gd name="T14" fmla="*/ 117 w 123"/>
                <a:gd name="T15" fmla="*/ 72 h 126"/>
                <a:gd name="T16" fmla="*/ 134 w 123"/>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126"/>
                <a:gd name="T29" fmla="*/ 123 w 123"/>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126">
                  <a:moveTo>
                    <a:pt x="109" y="0"/>
                  </a:moveTo>
                  <a:lnTo>
                    <a:pt x="122" y="18"/>
                  </a:lnTo>
                  <a:lnTo>
                    <a:pt x="109" y="56"/>
                  </a:lnTo>
                  <a:lnTo>
                    <a:pt x="69" y="75"/>
                  </a:lnTo>
                  <a:lnTo>
                    <a:pt x="21" y="125"/>
                  </a:lnTo>
                  <a:lnTo>
                    <a:pt x="0" y="107"/>
                  </a:lnTo>
                  <a:lnTo>
                    <a:pt x="59" y="49"/>
                  </a:lnTo>
                  <a:lnTo>
                    <a:pt x="92" y="24"/>
                  </a:lnTo>
                  <a:lnTo>
                    <a:pt x="109" y="0"/>
                  </a:lnTo>
                </a:path>
              </a:pathLst>
            </a:custGeom>
            <a:grpFill/>
            <a:ln w="12700" cap="rnd">
              <a:noFill/>
              <a:round/>
              <a:headEnd/>
              <a:tailEnd/>
            </a:ln>
            <a:effectLst>
              <a:prstShdw prst="shdw17" dist="17961" dir="2700000">
                <a:srgbClr val="DDDDDD"/>
              </a:prstShdw>
            </a:effectLst>
          </p:spPr>
          <p:txBody>
            <a:bodyPr/>
            <a:lstStyle/>
            <a:p>
              <a:endParaRPr lang="en-US"/>
            </a:p>
          </p:txBody>
        </p:sp>
        <p:sp>
          <p:nvSpPr>
            <p:cNvPr id="20527" name="Freeform 44"/>
            <p:cNvSpPr>
              <a:spLocks noChangeAspect="1"/>
            </p:cNvSpPr>
            <p:nvPr/>
          </p:nvSpPr>
          <p:spPr bwMode="gray">
            <a:xfrm>
              <a:off x="4456" y="2950"/>
              <a:ext cx="563" cy="502"/>
            </a:xfrm>
            <a:custGeom>
              <a:avLst/>
              <a:gdLst>
                <a:gd name="T0" fmla="*/ 420 w 563"/>
                <a:gd name="T1" fmla="*/ 0 h 474"/>
                <a:gd name="T2" fmla="*/ 398 w 563"/>
                <a:gd name="T3" fmla="*/ 207 h 474"/>
                <a:gd name="T4" fmla="*/ 398 w 563"/>
                <a:gd name="T5" fmla="*/ 415 h 474"/>
                <a:gd name="T6" fmla="*/ 350 w 563"/>
                <a:gd name="T7" fmla="*/ 362 h 474"/>
                <a:gd name="T8" fmla="*/ 335 w 563"/>
                <a:gd name="T9" fmla="*/ 70 h 474"/>
                <a:gd name="T10" fmla="*/ 273 w 563"/>
                <a:gd name="T11" fmla="*/ 0 h 474"/>
                <a:gd name="T12" fmla="*/ 239 w 563"/>
                <a:gd name="T13" fmla="*/ 70 h 474"/>
                <a:gd name="T14" fmla="*/ 223 w 563"/>
                <a:gd name="T15" fmla="*/ 226 h 474"/>
                <a:gd name="T16" fmla="*/ 193 w 563"/>
                <a:gd name="T17" fmla="*/ 146 h 474"/>
                <a:gd name="T18" fmla="*/ 162 w 563"/>
                <a:gd name="T19" fmla="*/ 342 h 474"/>
                <a:gd name="T20" fmla="*/ 120 w 563"/>
                <a:gd name="T21" fmla="*/ 384 h 474"/>
                <a:gd name="T22" fmla="*/ 116 w 563"/>
                <a:gd name="T23" fmla="*/ 548 h 474"/>
                <a:gd name="T24" fmla="*/ 13 w 563"/>
                <a:gd name="T25" fmla="*/ 711 h 474"/>
                <a:gd name="T26" fmla="*/ 0 w 563"/>
                <a:gd name="T27" fmla="*/ 1074 h 474"/>
                <a:gd name="T28" fmla="*/ 28 w 563"/>
                <a:gd name="T29" fmla="*/ 1409 h 474"/>
                <a:gd name="T30" fmla="*/ 0 w 563"/>
                <a:gd name="T31" fmla="*/ 1514 h 474"/>
                <a:gd name="T32" fmla="*/ 23 w 563"/>
                <a:gd name="T33" fmla="*/ 1619 h 474"/>
                <a:gd name="T34" fmla="*/ 102 w 563"/>
                <a:gd name="T35" fmla="*/ 1653 h 474"/>
                <a:gd name="T36" fmla="*/ 175 w 563"/>
                <a:gd name="T37" fmla="*/ 1465 h 474"/>
                <a:gd name="T38" fmla="*/ 233 w 563"/>
                <a:gd name="T39" fmla="*/ 1409 h 474"/>
                <a:gd name="T40" fmla="*/ 287 w 563"/>
                <a:gd name="T41" fmla="*/ 1665 h 474"/>
                <a:gd name="T42" fmla="*/ 311 w 563"/>
                <a:gd name="T43" fmla="*/ 1542 h 474"/>
                <a:gd name="T44" fmla="*/ 327 w 563"/>
                <a:gd name="T45" fmla="*/ 1825 h 474"/>
                <a:gd name="T46" fmla="*/ 360 w 563"/>
                <a:gd name="T47" fmla="*/ 1914 h 474"/>
                <a:gd name="T48" fmla="*/ 403 w 563"/>
                <a:gd name="T49" fmla="*/ 1858 h 474"/>
                <a:gd name="T50" fmla="*/ 439 w 563"/>
                <a:gd name="T51" fmla="*/ 1987 h 474"/>
                <a:gd name="T52" fmla="*/ 501 w 563"/>
                <a:gd name="T53" fmla="*/ 1696 h 474"/>
                <a:gd name="T54" fmla="*/ 532 w 563"/>
                <a:gd name="T55" fmla="*/ 1335 h 474"/>
                <a:gd name="T56" fmla="*/ 562 w 563"/>
                <a:gd name="T57" fmla="*/ 1280 h 474"/>
                <a:gd name="T58" fmla="*/ 547 w 563"/>
                <a:gd name="T59" fmla="*/ 1014 h 474"/>
                <a:gd name="T60" fmla="*/ 512 w 563"/>
                <a:gd name="T61" fmla="*/ 808 h 474"/>
                <a:gd name="T62" fmla="*/ 489 w 563"/>
                <a:gd name="T63" fmla="*/ 567 h 474"/>
                <a:gd name="T64" fmla="*/ 451 w 563"/>
                <a:gd name="T65" fmla="*/ 518 h 474"/>
                <a:gd name="T66" fmla="*/ 433 w 563"/>
                <a:gd name="T67" fmla="*/ 146 h 474"/>
                <a:gd name="T68" fmla="*/ 420 w 563"/>
                <a:gd name="T69" fmla="*/ 0 h 4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3"/>
                <a:gd name="T106" fmla="*/ 0 h 474"/>
                <a:gd name="T107" fmla="*/ 563 w 563"/>
                <a:gd name="T108" fmla="*/ 474 h 4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3" h="474">
                  <a:moveTo>
                    <a:pt x="420" y="0"/>
                  </a:moveTo>
                  <a:lnTo>
                    <a:pt x="398" y="50"/>
                  </a:lnTo>
                  <a:lnTo>
                    <a:pt x="398" y="99"/>
                  </a:lnTo>
                  <a:lnTo>
                    <a:pt x="350" y="86"/>
                  </a:lnTo>
                  <a:lnTo>
                    <a:pt x="335" y="18"/>
                  </a:lnTo>
                  <a:lnTo>
                    <a:pt x="273" y="0"/>
                  </a:lnTo>
                  <a:lnTo>
                    <a:pt x="239" y="18"/>
                  </a:lnTo>
                  <a:lnTo>
                    <a:pt x="223" y="54"/>
                  </a:lnTo>
                  <a:lnTo>
                    <a:pt x="193" y="36"/>
                  </a:lnTo>
                  <a:lnTo>
                    <a:pt x="162" y="81"/>
                  </a:lnTo>
                  <a:lnTo>
                    <a:pt x="120" y="92"/>
                  </a:lnTo>
                  <a:lnTo>
                    <a:pt x="116" y="130"/>
                  </a:lnTo>
                  <a:lnTo>
                    <a:pt x="13" y="168"/>
                  </a:lnTo>
                  <a:lnTo>
                    <a:pt x="0" y="256"/>
                  </a:lnTo>
                  <a:lnTo>
                    <a:pt x="28" y="336"/>
                  </a:lnTo>
                  <a:lnTo>
                    <a:pt x="0" y="361"/>
                  </a:lnTo>
                  <a:lnTo>
                    <a:pt x="23" y="386"/>
                  </a:lnTo>
                  <a:lnTo>
                    <a:pt x="102" y="394"/>
                  </a:lnTo>
                  <a:lnTo>
                    <a:pt x="175" y="348"/>
                  </a:lnTo>
                  <a:lnTo>
                    <a:pt x="233" y="336"/>
                  </a:lnTo>
                  <a:lnTo>
                    <a:pt x="287" y="397"/>
                  </a:lnTo>
                  <a:lnTo>
                    <a:pt x="311" y="368"/>
                  </a:lnTo>
                  <a:lnTo>
                    <a:pt x="327" y="435"/>
                  </a:lnTo>
                  <a:lnTo>
                    <a:pt x="360" y="455"/>
                  </a:lnTo>
                  <a:lnTo>
                    <a:pt x="403" y="444"/>
                  </a:lnTo>
                  <a:lnTo>
                    <a:pt x="439" y="473"/>
                  </a:lnTo>
                  <a:lnTo>
                    <a:pt x="501" y="404"/>
                  </a:lnTo>
                  <a:lnTo>
                    <a:pt x="532" y="318"/>
                  </a:lnTo>
                  <a:lnTo>
                    <a:pt x="562" y="305"/>
                  </a:lnTo>
                  <a:lnTo>
                    <a:pt x="547" y="242"/>
                  </a:lnTo>
                  <a:lnTo>
                    <a:pt x="512" y="193"/>
                  </a:lnTo>
                  <a:lnTo>
                    <a:pt x="489" y="135"/>
                  </a:lnTo>
                  <a:lnTo>
                    <a:pt x="451" y="124"/>
                  </a:lnTo>
                  <a:lnTo>
                    <a:pt x="433" y="36"/>
                  </a:lnTo>
                  <a:lnTo>
                    <a:pt x="420" y="0"/>
                  </a:lnTo>
                </a:path>
              </a:pathLst>
            </a:custGeom>
            <a:grpFill/>
            <a:ln w="12700" cap="rnd">
              <a:noFill/>
              <a:round/>
              <a:headEnd/>
              <a:tailEnd/>
            </a:ln>
          </p:spPr>
          <p:txBody>
            <a:bodyPr/>
            <a:lstStyle/>
            <a:p>
              <a:endParaRPr lang="en-US"/>
            </a:p>
          </p:txBody>
        </p:sp>
        <p:sp>
          <p:nvSpPr>
            <p:cNvPr id="20528" name="Freeform 45"/>
            <p:cNvSpPr>
              <a:spLocks noChangeAspect="1"/>
            </p:cNvSpPr>
            <p:nvPr/>
          </p:nvSpPr>
          <p:spPr bwMode="gray">
            <a:xfrm>
              <a:off x="3115" y="1127"/>
              <a:ext cx="178" cy="106"/>
            </a:xfrm>
            <a:custGeom>
              <a:avLst/>
              <a:gdLst>
                <a:gd name="T0" fmla="*/ 263 w 175"/>
                <a:gd name="T1" fmla="*/ 273 h 100"/>
                <a:gd name="T2" fmla="*/ 201 w 175"/>
                <a:gd name="T3" fmla="*/ 205 h 100"/>
                <a:gd name="T4" fmla="*/ 132 w 175"/>
                <a:gd name="T5" fmla="*/ 5 h 100"/>
                <a:gd name="T6" fmla="*/ 87 w 175"/>
                <a:gd name="T7" fmla="*/ 0 h 100"/>
                <a:gd name="T8" fmla="*/ 80 w 175"/>
                <a:gd name="T9" fmla="*/ 61 h 100"/>
                <a:gd name="T10" fmla="*/ 4 w 175"/>
                <a:gd name="T11" fmla="*/ 61 h 100"/>
                <a:gd name="T12" fmla="*/ 0 w 175"/>
                <a:gd name="T13" fmla="*/ 162 h 100"/>
                <a:gd name="T14" fmla="*/ 67 w 175"/>
                <a:gd name="T15" fmla="*/ 235 h 100"/>
                <a:gd name="T16" fmla="*/ 55 w 175"/>
                <a:gd name="T17" fmla="*/ 292 h 100"/>
                <a:gd name="T18" fmla="*/ 82 w 175"/>
                <a:gd name="T19" fmla="*/ 423 h 100"/>
                <a:gd name="T20" fmla="*/ 134 w 175"/>
                <a:gd name="T21" fmla="*/ 343 h 100"/>
                <a:gd name="T22" fmla="*/ 164 w 175"/>
                <a:gd name="T23" fmla="*/ 182 h 100"/>
                <a:gd name="T24" fmla="*/ 194 w 175"/>
                <a:gd name="T25" fmla="*/ 249 h 100"/>
                <a:gd name="T26" fmla="*/ 168 w 175"/>
                <a:gd name="T27" fmla="*/ 329 h 100"/>
                <a:gd name="T28" fmla="*/ 230 w 175"/>
                <a:gd name="T29" fmla="*/ 376 h 100"/>
                <a:gd name="T30" fmla="*/ 257 w 175"/>
                <a:gd name="T31" fmla="*/ 343 h 100"/>
                <a:gd name="T32" fmla="*/ 263 w 175"/>
                <a:gd name="T33" fmla="*/ 273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5"/>
                <a:gd name="T52" fmla="*/ 0 h 100"/>
                <a:gd name="T53" fmla="*/ 175 w 175"/>
                <a:gd name="T54" fmla="*/ 100 h 1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5" h="100">
                  <a:moveTo>
                    <a:pt x="174" y="63"/>
                  </a:moveTo>
                  <a:lnTo>
                    <a:pt x="133" y="48"/>
                  </a:lnTo>
                  <a:lnTo>
                    <a:pt x="85" y="5"/>
                  </a:lnTo>
                  <a:lnTo>
                    <a:pt x="62" y="0"/>
                  </a:lnTo>
                  <a:lnTo>
                    <a:pt x="55" y="15"/>
                  </a:lnTo>
                  <a:lnTo>
                    <a:pt x="4" y="15"/>
                  </a:lnTo>
                  <a:lnTo>
                    <a:pt x="0" y="38"/>
                  </a:lnTo>
                  <a:lnTo>
                    <a:pt x="42" y="55"/>
                  </a:lnTo>
                  <a:lnTo>
                    <a:pt x="30" y="68"/>
                  </a:lnTo>
                  <a:lnTo>
                    <a:pt x="57" y="99"/>
                  </a:lnTo>
                  <a:lnTo>
                    <a:pt x="86" y="80"/>
                  </a:lnTo>
                  <a:lnTo>
                    <a:pt x="108" y="42"/>
                  </a:lnTo>
                  <a:lnTo>
                    <a:pt x="128" y="58"/>
                  </a:lnTo>
                  <a:lnTo>
                    <a:pt x="111" y="76"/>
                  </a:lnTo>
                  <a:lnTo>
                    <a:pt x="149" y="88"/>
                  </a:lnTo>
                  <a:lnTo>
                    <a:pt x="169" y="80"/>
                  </a:lnTo>
                  <a:lnTo>
                    <a:pt x="174" y="63"/>
                  </a:lnTo>
                </a:path>
              </a:pathLst>
            </a:custGeom>
            <a:grpFill/>
            <a:ln w="12700" cap="rnd">
              <a:noFill/>
              <a:round/>
              <a:headEnd/>
              <a:tailEnd/>
            </a:ln>
          </p:spPr>
          <p:txBody>
            <a:bodyPr/>
            <a:lstStyle/>
            <a:p>
              <a:endParaRPr lang="en-US"/>
            </a:p>
          </p:txBody>
        </p:sp>
        <p:sp>
          <p:nvSpPr>
            <p:cNvPr id="20529" name="Freeform 46"/>
            <p:cNvSpPr>
              <a:spLocks noChangeAspect="1"/>
            </p:cNvSpPr>
            <p:nvPr/>
          </p:nvSpPr>
          <p:spPr bwMode="gray">
            <a:xfrm>
              <a:off x="3595" y="1227"/>
              <a:ext cx="190" cy="165"/>
            </a:xfrm>
            <a:custGeom>
              <a:avLst/>
              <a:gdLst>
                <a:gd name="T0" fmla="*/ 165 w 191"/>
                <a:gd name="T1" fmla="*/ 2 h 155"/>
                <a:gd name="T2" fmla="*/ 134 w 191"/>
                <a:gd name="T3" fmla="*/ 0 h 155"/>
                <a:gd name="T4" fmla="*/ 109 w 191"/>
                <a:gd name="T5" fmla="*/ 86 h 155"/>
                <a:gd name="T6" fmla="*/ 76 w 191"/>
                <a:gd name="T7" fmla="*/ 152 h 155"/>
                <a:gd name="T8" fmla="*/ 31 w 191"/>
                <a:gd name="T9" fmla="*/ 238 h 155"/>
                <a:gd name="T10" fmla="*/ 17 w 191"/>
                <a:gd name="T11" fmla="*/ 411 h 155"/>
                <a:gd name="T12" fmla="*/ 0 w 191"/>
                <a:gd name="T13" fmla="*/ 629 h 155"/>
                <a:gd name="T14" fmla="*/ 31 w 191"/>
                <a:gd name="T15" fmla="*/ 737 h 155"/>
                <a:gd name="T16" fmla="*/ 68 w 191"/>
                <a:gd name="T17" fmla="*/ 692 h 155"/>
                <a:gd name="T18" fmla="*/ 48 w 191"/>
                <a:gd name="T19" fmla="*/ 581 h 155"/>
                <a:gd name="T20" fmla="*/ 71 w 191"/>
                <a:gd name="T21" fmla="*/ 315 h 155"/>
                <a:gd name="T22" fmla="*/ 96 w 191"/>
                <a:gd name="T23" fmla="*/ 208 h 155"/>
                <a:gd name="T24" fmla="*/ 165 w 191"/>
                <a:gd name="T25" fmla="*/ 104 h 155"/>
                <a:gd name="T26" fmla="*/ 165 w 191"/>
                <a:gd name="T27" fmla="*/ 2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1"/>
                <a:gd name="T43" fmla="*/ 0 h 155"/>
                <a:gd name="T44" fmla="*/ 191 w 191"/>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1" h="155">
                  <a:moveTo>
                    <a:pt x="190" y="2"/>
                  </a:moveTo>
                  <a:lnTo>
                    <a:pt x="159" y="0"/>
                  </a:lnTo>
                  <a:lnTo>
                    <a:pt x="134" y="19"/>
                  </a:lnTo>
                  <a:lnTo>
                    <a:pt x="76" y="32"/>
                  </a:lnTo>
                  <a:lnTo>
                    <a:pt x="31" y="50"/>
                  </a:lnTo>
                  <a:lnTo>
                    <a:pt x="17" y="86"/>
                  </a:lnTo>
                  <a:lnTo>
                    <a:pt x="0" y="131"/>
                  </a:lnTo>
                  <a:lnTo>
                    <a:pt x="31" y="154"/>
                  </a:lnTo>
                  <a:lnTo>
                    <a:pt x="68" y="145"/>
                  </a:lnTo>
                  <a:lnTo>
                    <a:pt x="48" y="122"/>
                  </a:lnTo>
                  <a:lnTo>
                    <a:pt x="71" y="66"/>
                  </a:lnTo>
                  <a:lnTo>
                    <a:pt x="121" y="43"/>
                  </a:lnTo>
                  <a:lnTo>
                    <a:pt x="190" y="22"/>
                  </a:lnTo>
                  <a:lnTo>
                    <a:pt x="190" y="2"/>
                  </a:lnTo>
                </a:path>
              </a:pathLst>
            </a:custGeom>
            <a:grpFill/>
            <a:ln w="12700" cap="rnd">
              <a:noFill/>
              <a:round/>
              <a:headEnd/>
              <a:tailEnd/>
            </a:ln>
          </p:spPr>
          <p:txBody>
            <a:bodyPr/>
            <a:lstStyle/>
            <a:p>
              <a:endParaRPr lang="en-US"/>
            </a:p>
          </p:txBody>
        </p:sp>
        <p:sp>
          <p:nvSpPr>
            <p:cNvPr id="20530" name="Freeform 47"/>
            <p:cNvSpPr>
              <a:spLocks noChangeAspect="1"/>
            </p:cNvSpPr>
            <p:nvPr/>
          </p:nvSpPr>
          <p:spPr bwMode="gray">
            <a:xfrm>
              <a:off x="3655" y="1112"/>
              <a:ext cx="33" cy="33"/>
            </a:xfrm>
            <a:custGeom>
              <a:avLst/>
              <a:gdLst>
                <a:gd name="T0" fmla="*/ 41 w 32"/>
                <a:gd name="T1" fmla="*/ 0 h 29"/>
                <a:gd name="T2" fmla="*/ 63 w 32"/>
                <a:gd name="T3" fmla="*/ 191 h 29"/>
                <a:gd name="T4" fmla="*/ 48 w 32"/>
                <a:gd name="T5" fmla="*/ 694 h 29"/>
                <a:gd name="T6" fmla="*/ 0 w 32"/>
                <a:gd name="T7" fmla="*/ 320 h 29"/>
                <a:gd name="T8" fmla="*/ 41 w 32"/>
                <a:gd name="T9" fmla="*/ 0 h 29"/>
                <a:gd name="T10" fmla="*/ 0 60000 65536"/>
                <a:gd name="T11" fmla="*/ 0 60000 65536"/>
                <a:gd name="T12" fmla="*/ 0 60000 65536"/>
                <a:gd name="T13" fmla="*/ 0 60000 65536"/>
                <a:gd name="T14" fmla="*/ 0 60000 65536"/>
                <a:gd name="T15" fmla="*/ 0 w 32"/>
                <a:gd name="T16" fmla="*/ 0 h 29"/>
                <a:gd name="T17" fmla="*/ 32 w 32"/>
                <a:gd name="T18" fmla="*/ 29 h 29"/>
              </a:gdLst>
              <a:ahLst/>
              <a:cxnLst>
                <a:cxn ang="T10">
                  <a:pos x="T0" y="T1"/>
                </a:cxn>
                <a:cxn ang="T11">
                  <a:pos x="T2" y="T3"/>
                </a:cxn>
                <a:cxn ang="T12">
                  <a:pos x="T4" y="T5"/>
                </a:cxn>
                <a:cxn ang="T13">
                  <a:pos x="T6" y="T7"/>
                </a:cxn>
                <a:cxn ang="T14">
                  <a:pos x="T8" y="T9"/>
                </a:cxn>
              </a:cxnLst>
              <a:rect l="T15" t="T16" r="T17" b="T18"/>
              <a:pathLst>
                <a:path w="32" h="29">
                  <a:moveTo>
                    <a:pt x="16" y="0"/>
                  </a:moveTo>
                  <a:lnTo>
                    <a:pt x="31" y="8"/>
                  </a:lnTo>
                  <a:lnTo>
                    <a:pt x="23" y="28"/>
                  </a:lnTo>
                  <a:lnTo>
                    <a:pt x="0" y="13"/>
                  </a:lnTo>
                  <a:lnTo>
                    <a:pt x="16" y="0"/>
                  </a:lnTo>
                </a:path>
              </a:pathLst>
            </a:custGeom>
            <a:grpFill/>
            <a:ln w="12700" cap="rnd">
              <a:noFill/>
              <a:round/>
              <a:headEnd/>
              <a:tailEnd/>
            </a:ln>
          </p:spPr>
          <p:txBody>
            <a:bodyPr/>
            <a:lstStyle/>
            <a:p>
              <a:endParaRPr lang="en-US"/>
            </a:p>
          </p:txBody>
        </p:sp>
        <p:sp>
          <p:nvSpPr>
            <p:cNvPr id="20531" name="Freeform 48"/>
            <p:cNvSpPr>
              <a:spLocks noChangeAspect="1"/>
            </p:cNvSpPr>
            <p:nvPr/>
          </p:nvSpPr>
          <p:spPr bwMode="gray">
            <a:xfrm>
              <a:off x="3521" y="1106"/>
              <a:ext cx="114" cy="49"/>
            </a:xfrm>
            <a:custGeom>
              <a:avLst/>
              <a:gdLst>
                <a:gd name="T0" fmla="*/ 73 w 115"/>
                <a:gd name="T1" fmla="*/ 126 h 46"/>
                <a:gd name="T2" fmla="*/ 89 w 115"/>
                <a:gd name="T3" fmla="*/ 196 h 46"/>
                <a:gd name="T4" fmla="*/ 57 w 115"/>
                <a:gd name="T5" fmla="*/ 222 h 46"/>
                <a:gd name="T6" fmla="*/ 35 w 115"/>
                <a:gd name="T7" fmla="*/ 59 h 46"/>
                <a:gd name="T8" fmla="*/ 0 w 115"/>
                <a:gd name="T9" fmla="*/ 126 h 46"/>
                <a:gd name="T10" fmla="*/ 12 w 115"/>
                <a:gd name="T11" fmla="*/ 55 h 46"/>
                <a:gd name="T12" fmla="*/ 48 w 115"/>
                <a:gd name="T13" fmla="*/ 0 h 46"/>
                <a:gd name="T14" fmla="*/ 57 w 115"/>
                <a:gd name="T15" fmla="*/ 98 h 46"/>
                <a:gd name="T16" fmla="*/ 73 w 115"/>
                <a:gd name="T17" fmla="*/ 12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46"/>
                <a:gd name="T29" fmla="*/ 115 w 11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46">
                  <a:moveTo>
                    <a:pt x="98" y="26"/>
                  </a:moveTo>
                  <a:lnTo>
                    <a:pt x="114" y="40"/>
                  </a:lnTo>
                  <a:lnTo>
                    <a:pt x="75" y="45"/>
                  </a:lnTo>
                  <a:lnTo>
                    <a:pt x="35" y="13"/>
                  </a:lnTo>
                  <a:lnTo>
                    <a:pt x="0" y="26"/>
                  </a:lnTo>
                  <a:lnTo>
                    <a:pt x="12" y="12"/>
                  </a:lnTo>
                  <a:lnTo>
                    <a:pt x="48" y="0"/>
                  </a:lnTo>
                  <a:lnTo>
                    <a:pt x="81" y="21"/>
                  </a:lnTo>
                  <a:lnTo>
                    <a:pt x="98" y="26"/>
                  </a:lnTo>
                </a:path>
              </a:pathLst>
            </a:custGeom>
            <a:grpFill/>
            <a:ln w="12700" cap="rnd">
              <a:noFill/>
              <a:round/>
              <a:headEnd/>
              <a:tailEnd/>
            </a:ln>
          </p:spPr>
          <p:txBody>
            <a:bodyPr/>
            <a:lstStyle/>
            <a:p>
              <a:endParaRPr lang="en-US"/>
            </a:p>
          </p:txBody>
        </p:sp>
        <p:sp>
          <p:nvSpPr>
            <p:cNvPr id="20532" name="Freeform 49"/>
            <p:cNvSpPr>
              <a:spLocks noChangeAspect="1"/>
            </p:cNvSpPr>
            <p:nvPr/>
          </p:nvSpPr>
          <p:spPr bwMode="gray">
            <a:xfrm>
              <a:off x="3995" y="1110"/>
              <a:ext cx="181" cy="121"/>
            </a:xfrm>
            <a:custGeom>
              <a:avLst/>
              <a:gdLst>
                <a:gd name="T0" fmla="*/ 46 w 180"/>
                <a:gd name="T1" fmla="*/ 0 h 113"/>
                <a:gd name="T2" fmla="*/ 189 w 180"/>
                <a:gd name="T3" fmla="*/ 163 h 113"/>
                <a:gd name="T4" fmla="*/ 204 w 180"/>
                <a:gd name="T5" fmla="*/ 538 h 113"/>
                <a:gd name="T6" fmla="*/ 151 w 180"/>
                <a:gd name="T7" fmla="*/ 358 h 113"/>
                <a:gd name="T8" fmla="*/ 131 w 180"/>
                <a:gd name="T9" fmla="*/ 619 h 113"/>
                <a:gd name="T10" fmla="*/ 0 w 180"/>
                <a:gd name="T11" fmla="*/ 212 h 113"/>
                <a:gd name="T12" fmla="*/ 68 w 180"/>
                <a:gd name="T13" fmla="*/ 272 h 113"/>
                <a:gd name="T14" fmla="*/ 46 w 180"/>
                <a:gd name="T15" fmla="*/ 0 h 113"/>
                <a:gd name="T16" fmla="*/ 0 60000 65536"/>
                <a:gd name="T17" fmla="*/ 0 60000 65536"/>
                <a:gd name="T18" fmla="*/ 0 60000 65536"/>
                <a:gd name="T19" fmla="*/ 0 60000 65536"/>
                <a:gd name="T20" fmla="*/ 0 60000 65536"/>
                <a:gd name="T21" fmla="*/ 0 60000 65536"/>
                <a:gd name="T22" fmla="*/ 0 60000 65536"/>
                <a:gd name="T23" fmla="*/ 0 60000 65536"/>
                <a:gd name="T24" fmla="*/ 0 w 180"/>
                <a:gd name="T25" fmla="*/ 0 h 113"/>
                <a:gd name="T26" fmla="*/ 180 w 180"/>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 h="113">
                  <a:moveTo>
                    <a:pt x="46" y="0"/>
                  </a:moveTo>
                  <a:lnTo>
                    <a:pt x="164" y="30"/>
                  </a:lnTo>
                  <a:lnTo>
                    <a:pt x="179" y="96"/>
                  </a:lnTo>
                  <a:lnTo>
                    <a:pt x="126" y="64"/>
                  </a:lnTo>
                  <a:lnTo>
                    <a:pt x="106" y="112"/>
                  </a:lnTo>
                  <a:lnTo>
                    <a:pt x="0" y="38"/>
                  </a:lnTo>
                  <a:lnTo>
                    <a:pt x="68" y="49"/>
                  </a:lnTo>
                  <a:lnTo>
                    <a:pt x="46" y="0"/>
                  </a:lnTo>
                </a:path>
              </a:pathLst>
            </a:custGeom>
            <a:grpFill/>
            <a:ln w="12700" cap="rnd">
              <a:noFill/>
              <a:round/>
              <a:headEnd/>
              <a:tailEnd/>
            </a:ln>
          </p:spPr>
          <p:txBody>
            <a:bodyPr/>
            <a:lstStyle/>
            <a:p>
              <a:endParaRPr lang="en-US"/>
            </a:p>
          </p:txBody>
        </p:sp>
        <p:grpSp>
          <p:nvGrpSpPr>
            <p:cNvPr id="3" name="Group 50"/>
            <p:cNvGrpSpPr>
              <a:grpSpLocks/>
            </p:cNvGrpSpPr>
            <p:nvPr/>
          </p:nvGrpSpPr>
          <p:grpSpPr bwMode="auto">
            <a:xfrm>
              <a:off x="422" y="993"/>
              <a:ext cx="2026" cy="2688"/>
              <a:chOff x="253" y="993"/>
              <a:chExt cx="2026" cy="2688"/>
            </a:xfrm>
            <a:grpFill/>
          </p:grpSpPr>
          <p:sp>
            <p:nvSpPr>
              <p:cNvPr id="20537" name="Freeform 51"/>
              <p:cNvSpPr>
                <a:spLocks noChangeAspect="1"/>
              </p:cNvSpPr>
              <p:nvPr/>
            </p:nvSpPr>
            <p:spPr bwMode="gray">
              <a:xfrm>
                <a:off x="1528" y="2403"/>
                <a:ext cx="18" cy="18"/>
              </a:xfrm>
              <a:custGeom>
                <a:avLst/>
                <a:gdLst>
                  <a:gd name="T0" fmla="*/ 0 w 17"/>
                  <a:gd name="T1" fmla="*/ 0 h 17"/>
                  <a:gd name="T2" fmla="*/ 8 w 17"/>
                  <a:gd name="T3" fmla="*/ 62 h 17"/>
                  <a:gd name="T4" fmla="*/ 62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8" y="16"/>
                    </a:lnTo>
                    <a:lnTo>
                      <a:pt x="16" y="0"/>
                    </a:lnTo>
                    <a:lnTo>
                      <a:pt x="0" y="0"/>
                    </a:lnTo>
                  </a:path>
                </a:pathLst>
              </a:custGeom>
              <a:grpFill/>
              <a:ln w="12700" cap="rnd">
                <a:noFill/>
                <a:round/>
                <a:headEnd/>
                <a:tailEnd/>
              </a:ln>
              <a:effectLst>
                <a:prstShdw prst="shdw17" dist="17961" dir="2700000">
                  <a:srgbClr val="DDDDDD"/>
                </a:prstShdw>
              </a:effectLst>
            </p:spPr>
            <p:txBody>
              <a:bodyPr/>
              <a:lstStyle/>
              <a:p>
                <a:endParaRPr lang="en-US"/>
              </a:p>
            </p:txBody>
          </p:sp>
          <p:sp>
            <p:nvSpPr>
              <p:cNvPr id="20538" name="Freeform 52"/>
              <p:cNvSpPr>
                <a:spLocks noChangeAspect="1"/>
              </p:cNvSpPr>
              <p:nvPr/>
            </p:nvSpPr>
            <p:spPr bwMode="gray">
              <a:xfrm>
                <a:off x="1296" y="1127"/>
                <a:ext cx="47" cy="54"/>
              </a:xfrm>
              <a:custGeom>
                <a:avLst/>
                <a:gdLst>
                  <a:gd name="T0" fmla="*/ 38 w 47"/>
                  <a:gd name="T1" fmla="*/ 206 h 51"/>
                  <a:gd name="T2" fmla="*/ 46 w 47"/>
                  <a:gd name="T3" fmla="*/ 164 h 51"/>
                  <a:gd name="T4" fmla="*/ 41 w 47"/>
                  <a:gd name="T5" fmla="*/ 70 h 51"/>
                  <a:gd name="T6" fmla="*/ 23 w 47"/>
                  <a:gd name="T7" fmla="*/ 50 h 51"/>
                  <a:gd name="T8" fmla="*/ 22 w 47"/>
                  <a:gd name="T9" fmla="*/ 0 h 51"/>
                  <a:gd name="T10" fmla="*/ 0 w 47"/>
                  <a:gd name="T11" fmla="*/ 0 h 51"/>
                  <a:gd name="T12" fmla="*/ 2 w 47"/>
                  <a:gd name="T13" fmla="*/ 123 h 51"/>
                  <a:gd name="T14" fmla="*/ 20 w 47"/>
                  <a:gd name="T15" fmla="*/ 206 h 51"/>
                  <a:gd name="T16" fmla="*/ 38 w 47"/>
                  <a:gd name="T17" fmla="*/ 206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51"/>
                  <a:gd name="T29" fmla="*/ 47 w 47"/>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51">
                    <a:moveTo>
                      <a:pt x="38" y="50"/>
                    </a:moveTo>
                    <a:lnTo>
                      <a:pt x="46" y="40"/>
                    </a:lnTo>
                    <a:lnTo>
                      <a:pt x="41" y="18"/>
                    </a:lnTo>
                    <a:lnTo>
                      <a:pt x="23" y="12"/>
                    </a:lnTo>
                    <a:lnTo>
                      <a:pt x="22" y="0"/>
                    </a:lnTo>
                    <a:lnTo>
                      <a:pt x="0" y="0"/>
                    </a:lnTo>
                    <a:lnTo>
                      <a:pt x="2" y="30"/>
                    </a:lnTo>
                    <a:lnTo>
                      <a:pt x="20" y="50"/>
                    </a:lnTo>
                    <a:lnTo>
                      <a:pt x="38" y="50"/>
                    </a:lnTo>
                  </a:path>
                </a:pathLst>
              </a:custGeom>
              <a:grpFill/>
              <a:ln w="12700" cap="rnd">
                <a:noFill/>
                <a:round/>
                <a:headEnd/>
                <a:tailEnd/>
              </a:ln>
            </p:spPr>
            <p:txBody>
              <a:bodyPr/>
              <a:lstStyle/>
              <a:p>
                <a:endParaRPr lang="en-US"/>
              </a:p>
            </p:txBody>
          </p:sp>
          <p:sp>
            <p:nvSpPr>
              <p:cNvPr id="20539" name="Freeform 53"/>
              <p:cNvSpPr>
                <a:spLocks noChangeAspect="1"/>
              </p:cNvSpPr>
              <p:nvPr/>
            </p:nvSpPr>
            <p:spPr bwMode="gray">
              <a:xfrm>
                <a:off x="1208" y="1198"/>
                <a:ext cx="88" cy="46"/>
              </a:xfrm>
              <a:custGeom>
                <a:avLst/>
                <a:gdLst>
                  <a:gd name="T0" fmla="*/ 4 w 89"/>
                  <a:gd name="T1" fmla="*/ 0 h 44"/>
                  <a:gd name="T2" fmla="*/ 0 w 89"/>
                  <a:gd name="T3" fmla="*/ 10 h 44"/>
                  <a:gd name="T4" fmla="*/ 17 w 89"/>
                  <a:gd name="T5" fmla="*/ 98 h 44"/>
                  <a:gd name="T6" fmla="*/ 44 w 89"/>
                  <a:gd name="T7" fmla="*/ 90 h 44"/>
                  <a:gd name="T8" fmla="*/ 39 w 89"/>
                  <a:gd name="T9" fmla="*/ 121 h 44"/>
                  <a:gd name="T10" fmla="*/ 52 w 89"/>
                  <a:gd name="T11" fmla="*/ 128 h 44"/>
                  <a:gd name="T12" fmla="*/ 58 w 89"/>
                  <a:gd name="T13" fmla="*/ 66 h 44"/>
                  <a:gd name="T14" fmla="*/ 63 w 89"/>
                  <a:gd name="T15" fmla="*/ 0 h 44"/>
                  <a:gd name="T16" fmla="*/ 44 w 89"/>
                  <a:gd name="T17" fmla="*/ 2 h 44"/>
                  <a:gd name="T18" fmla="*/ 42 w 89"/>
                  <a:gd name="T19" fmla="*/ 51 h 44"/>
                  <a:gd name="T20" fmla="*/ 17 w 89"/>
                  <a:gd name="T21" fmla="*/ 10 h 44"/>
                  <a:gd name="T22" fmla="*/ 4 w 89"/>
                  <a:gd name="T23" fmla="*/ 0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44"/>
                  <a:gd name="T38" fmla="*/ 89 w 89"/>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44">
                    <a:moveTo>
                      <a:pt x="4" y="0"/>
                    </a:moveTo>
                    <a:lnTo>
                      <a:pt x="0" y="10"/>
                    </a:lnTo>
                    <a:lnTo>
                      <a:pt x="17" y="32"/>
                    </a:lnTo>
                    <a:lnTo>
                      <a:pt x="48" y="30"/>
                    </a:lnTo>
                    <a:lnTo>
                      <a:pt x="39" y="40"/>
                    </a:lnTo>
                    <a:lnTo>
                      <a:pt x="77" y="43"/>
                    </a:lnTo>
                    <a:lnTo>
                      <a:pt x="83" y="23"/>
                    </a:lnTo>
                    <a:lnTo>
                      <a:pt x="88" y="0"/>
                    </a:lnTo>
                    <a:lnTo>
                      <a:pt x="48" y="2"/>
                    </a:lnTo>
                    <a:lnTo>
                      <a:pt x="42" y="17"/>
                    </a:lnTo>
                    <a:lnTo>
                      <a:pt x="17" y="10"/>
                    </a:lnTo>
                    <a:lnTo>
                      <a:pt x="4" y="0"/>
                    </a:lnTo>
                  </a:path>
                </a:pathLst>
              </a:custGeom>
              <a:grpFill/>
              <a:ln w="12700" cap="rnd">
                <a:noFill/>
                <a:round/>
                <a:headEnd/>
                <a:tailEnd/>
              </a:ln>
            </p:spPr>
            <p:txBody>
              <a:bodyPr/>
              <a:lstStyle/>
              <a:p>
                <a:endParaRPr lang="en-US"/>
              </a:p>
            </p:txBody>
          </p:sp>
          <p:sp>
            <p:nvSpPr>
              <p:cNvPr id="20540" name="Freeform 54"/>
              <p:cNvSpPr>
                <a:spLocks noChangeAspect="1"/>
              </p:cNvSpPr>
              <p:nvPr/>
            </p:nvSpPr>
            <p:spPr bwMode="gray">
              <a:xfrm>
                <a:off x="1125" y="1120"/>
                <a:ext cx="64" cy="40"/>
              </a:xfrm>
              <a:custGeom>
                <a:avLst/>
                <a:gdLst>
                  <a:gd name="T0" fmla="*/ 51 w 64"/>
                  <a:gd name="T1" fmla="*/ 0 h 39"/>
                  <a:gd name="T2" fmla="*/ 13 w 64"/>
                  <a:gd name="T3" fmla="*/ 0 h 39"/>
                  <a:gd name="T4" fmla="*/ 0 w 64"/>
                  <a:gd name="T5" fmla="*/ 15 h 39"/>
                  <a:gd name="T6" fmla="*/ 38 w 64"/>
                  <a:gd name="T7" fmla="*/ 15 h 39"/>
                  <a:gd name="T8" fmla="*/ 0 w 64"/>
                  <a:gd name="T9" fmla="*/ 51 h 39"/>
                  <a:gd name="T10" fmla="*/ 51 w 64"/>
                  <a:gd name="T11" fmla="*/ 67 h 39"/>
                  <a:gd name="T12" fmla="*/ 63 w 64"/>
                  <a:gd name="T13" fmla="*/ 15 h 39"/>
                  <a:gd name="T14" fmla="*/ 51 w 64"/>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39"/>
                  <a:gd name="T26" fmla="*/ 64 w 64"/>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39">
                    <a:moveTo>
                      <a:pt x="51" y="0"/>
                    </a:moveTo>
                    <a:lnTo>
                      <a:pt x="13" y="0"/>
                    </a:lnTo>
                    <a:lnTo>
                      <a:pt x="0" y="15"/>
                    </a:lnTo>
                    <a:lnTo>
                      <a:pt x="38" y="15"/>
                    </a:lnTo>
                    <a:lnTo>
                      <a:pt x="0" y="26"/>
                    </a:lnTo>
                    <a:lnTo>
                      <a:pt x="51" y="38"/>
                    </a:lnTo>
                    <a:lnTo>
                      <a:pt x="63" y="15"/>
                    </a:lnTo>
                    <a:lnTo>
                      <a:pt x="51" y="0"/>
                    </a:lnTo>
                  </a:path>
                </a:pathLst>
              </a:custGeom>
              <a:grpFill/>
              <a:ln w="12700" cap="rnd">
                <a:noFill/>
                <a:round/>
                <a:headEnd/>
                <a:tailEnd/>
              </a:ln>
            </p:spPr>
            <p:txBody>
              <a:bodyPr/>
              <a:lstStyle/>
              <a:p>
                <a:endParaRPr lang="en-US"/>
              </a:p>
            </p:txBody>
          </p:sp>
          <p:sp>
            <p:nvSpPr>
              <p:cNvPr id="20541" name="Freeform 55"/>
              <p:cNvSpPr>
                <a:spLocks noChangeAspect="1"/>
              </p:cNvSpPr>
              <p:nvPr/>
            </p:nvSpPr>
            <p:spPr bwMode="gray">
              <a:xfrm>
                <a:off x="1218" y="1110"/>
                <a:ext cx="72" cy="51"/>
              </a:xfrm>
              <a:custGeom>
                <a:avLst/>
                <a:gdLst>
                  <a:gd name="T0" fmla="*/ 95 w 71"/>
                  <a:gd name="T1" fmla="*/ 126 h 49"/>
                  <a:gd name="T2" fmla="*/ 95 w 71"/>
                  <a:gd name="T3" fmla="*/ 84 h 49"/>
                  <a:gd name="T4" fmla="*/ 75 w 71"/>
                  <a:gd name="T5" fmla="*/ 61 h 49"/>
                  <a:gd name="T6" fmla="*/ 25 w 71"/>
                  <a:gd name="T7" fmla="*/ 0 h 49"/>
                  <a:gd name="T8" fmla="*/ 5 w 71"/>
                  <a:gd name="T9" fmla="*/ 0 h 49"/>
                  <a:gd name="T10" fmla="*/ 0 w 71"/>
                  <a:gd name="T11" fmla="*/ 43 h 49"/>
                  <a:gd name="T12" fmla="*/ 22 w 71"/>
                  <a:gd name="T13" fmla="*/ 69 h 49"/>
                  <a:gd name="T14" fmla="*/ 5 w 71"/>
                  <a:gd name="T15" fmla="*/ 87 h 49"/>
                  <a:gd name="T16" fmla="*/ 5 w 71"/>
                  <a:gd name="T17" fmla="*/ 129 h 49"/>
                  <a:gd name="T18" fmla="*/ 68 w 71"/>
                  <a:gd name="T19" fmla="*/ 106 h 49"/>
                  <a:gd name="T20" fmla="*/ 80 w 71"/>
                  <a:gd name="T21" fmla="*/ 106 h 49"/>
                  <a:gd name="T22" fmla="*/ 82 w 71"/>
                  <a:gd name="T23" fmla="*/ 126 h 49"/>
                  <a:gd name="T24" fmla="*/ 95 w 71"/>
                  <a:gd name="T25" fmla="*/ 126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49"/>
                  <a:gd name="T41" fmla="*/ 71 w 71"/>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49">
                    <a:moveTo>
                      <a:pt x="70" y="47"/>
                    </a:moveTo>
                    <a:lnTo>
                      <a:pt x="70" y="32"/>
                    </a:lnTo>
                    <a:lnTo>
                      <a:pt x="50" y="24"/>
                    </a:lnTo>
                    <a:lnTo>
                      <a:pt x="25" y="0"/>
                    </a:lnTo>
                    <a:lnTo>
                      <a:pt x="5" y="0"/>
                    </a:lnTo>
                    <a:lnTo>
                      <a:pt x="0" y="15"/>
                    </a:lnTo>
                    <a:lnTo>
                      <a:pt x="22" y="27"/>
                    </a:lnTo>
                    <a:lnTo>
                      <a:pt x="5" y="33"/>
                    </a:lnTo>
                    <a:lnTo>
                      <a:pt x="5" y="48"/>
                    </a:lnTo>
                    <a:lnTo>
                      <a:pt x="43" y="38"/>
                    </a:lnTo>
                    <a:lnTo>
                      <a:pt x="55" y="38"/>
                    </a:lnTo>
                    <a:lnTo>
                      <a:pt x="57" y="47"/>
                    </a:lnTo>
                    <a:lnTo>
                      <a:pt x="70" y="47"/>
                    </a:lnTo>
                  </a:path>
                </a:pathLst>
              </a:custGeom>
              <a:grpFill/>
              <a:ln w="12700" cap="rnd">
                <a:noFill/>
                <a:round/>
                <a:headEnd/>
                <a:tailEnd/>
              </a:ln>
            </p:spPr>
            <p:txBody>
              <a:bodyPr/>
              <a:lstStyle/>
              <a:p>
                <a:endParaRPr lang="en-US"/>
              </a:p>
            </p:txBody>
          </p:sp>
          <p:sp>
            <p:nvSpPr>
              <p:cNvPr id="20542" name="Freeform 56"/>
              <p:cNvSpPr>
                <a:spLocks noChangeAspect="1"/>
              </p:cNvSpPr>
              <p:nvPr/>
            </p:nvSpPr>
            <p:spPr bwMode="gray">
              <a:xfrm>
                <a:off x="931" y="1229"/>
                <a:ext cx="265" cy="136"/>
              </a:xfrm>
              <a:custGeom>
                <a:avLst/>
                <a:gdLst>
                  <a:gd name="T0" fmla="*/ 108 w 264"/>
                  <a:gd name="T1" fmla="*/ 67 h 126"/>
                  <a:gd name="T2" fmla="*/ 48 w 264"/>
                  <a:gd name="T3" fmla="*/ 5 h 126"/>
                  <a:gd name="T4" fmla="*/ 25 w 264"/>
                  <a:gd name="T5" fmla="*/ 0 h 126"/>
                  <a:gd name="T6" fmla="*/ 32 w 264"/>
                  <a:gd name="T7" fmla="*/ 67 h 126"/>
                  <a:gd name="T8" fmla="*/ 0 w 264"/>
                  <a:gd name="T9" fmla="*/ 343 h 126"/>
                  <a:gd name="T10" fmla="*/ 0 w 264"/>
                  <a:gd name="T11" fmla="*/ 465 h 126"/>
                  <a:gd name="T12" fmla="*/ 10 w 264"/>
                  <a:gd name="T13" fmla="*/ 532 h 126"/>
                  <a:gd name="T14" fmla="*/ 19 w 264"/>
                  <a:gd name="T15" fmla="*/ 633 h 126"/>
                  <a:gd name="T16" fmla="*/ 43 w 264"/>
                  <a:gd name="T17" fmla="*/ 631 h 126"/>
                  <a:gd name="T18" fmla="*/ 43 w 264"/>
                  <a:gd name="T19" fmla="*/ 558 h 126"/>
                  <a:gd name="T20" fmla="*/ 55 w 264"/>
                  <a:gd name="T21" fmla="*/ 543 h 126"/>
                  <a:gd name="T22" fmla="*/ 75 w 264"/>
                  <a:gd name="T23" fmla="*/ 307 h 126"/>
                  <a:gd name="T24" fmla="*/ 88 w 264"/>
                  <a:gd name="T25" fmla="*/ 370 h 126"/>
                  <a:gd name="T26" fmla="*/ 75 w 264"/>
                  <a:gd name="T27" fmla="*/ 431 h 126"/>
                  <a:gd name="T28" fmla="*/ 75 w 264"/>
                  <a:gd name="T29" fmla="*/ 585 h 126"/>
                  <a:gd name="T30" fmla="*/ 86 w 264"/>
                  <a:gd name="T31" fmla="*/ 532 h 126"/>
                  <a:gd name="T32" fmla="*/ 75 w 264"/>
                  <a:gd name="T33" fmla="*/ 650 h 126"/>
                  <a:gd name="T34" fmla="*/ 75 w 264"/>
                  <a:gd name="T35" fmla="*/ 722 h 126"/>
                  <a:gd name="T36" fmla="*/ 115 w 264"/>
                  <a:gd name="T37" fmla="*/ 791 h 126"/>
                  <a:gd name="T38" fmla="*/ 191 w 264"/>
                  <a:gd name="T39" fmla="*/ 841 h 126"/>
                  <a:gd name="T40" fmla="*/ 214 w 264"/>
                  <a:gd name="T41" fmla="*/ 737 h 126"/>
                  <a:gd name="T42" fmla="*/ 237 w 264"/>
                  <a:gd name="T43" fmla="*/ 841 h 126"/>
                  <a:gd name="T44" fmla="*/ 282 w 264"/>
                  <a:gd name="T45" fmla="*/ 854 h 126"/>
                  <a:gd name="T46" fmla="*/ 283 w 264"/>
                  <a:gd name="T47" fmla="*/ 757 h 126"/>
                  <a:gd name="T48" fmla="*/ 259 w 264"/>
                  <a:gd name="T49" fmla="*/ 610 h 126"/>
                  <a:gd name="T50" fmla="*/ 270 w 264"/>
                  <a:gd name="T51" fmla="*/ 444 h 126"/>
                  <a:gd name="T52" fmla="*/ 285 w 264"/>
                  <a:gd name="T53" fmla="*/ 326 h 126"/>
                  <a:gd name="T54" fmla="*/ 288 w 264"/>
                  <a:gd name="T55" fmla="*/ 180 h 126"/>
                  <a:gd name="T56" fmla="*/ 242 w 264"/>
                  <a:gd name="T57" fmla="*/ 167 h 126"/>
                  <a:gd name="T58" fmla="*/ 237 w 264"/>
                  <a:gd name="T59" fmla="*/ 343 h 126"/>
                  <a:gd name="T60" fmla="*/ 217 w 264"/>
                  <a:gd name="T61" fmla="*/ 370 h 126"/>
                  <a:gd name="T62" fmla="*/ 209 w 264"/>
                  <a:gd name="T63" fmla="*/ 493 h 126"/>
                  <a:gd name="T64" fmla="*/ 186 w 264"/>
                  <a:gd name="T65" fmla="*/ 253 h 126"/>
                  <a:gd name="T66" fmla="*/ 173 w 264"/>
                  <a:gd name="T67" fmla="*/ 343 h 126"/>
                  <a:gd name="T68" fmla="*/ 164 w 264"/>
                  <a:gd name="T69" fmla="*/ 273 h 126"/>
                  <a:gd name="T70" fmla="*/ 168 w 264"/>
                  <a:gd name="T71" fmla="*/ 180 h 126"/>
                  <a:gd name="T72" fmla="*/ 115 w 264"/>
                  <a:gd name="T73" fmla="*/ 167 h 126"/>
                  <a:gd name="T74" fmla="*/ 108 w 264"/>
                  <a:gd name="T75" fmla="*/ 67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4"/>
                  <a:gd name="T115" fmla="*/ 0 h 126"/>
                  <a:gd name="T116" fmla="*/ 264 w 264"/>
                  <a:gd name="T117" fmla="*/ 126 h 1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4" h="126">
                    <a:moveTo>
                      <a:pt x="108" y="10"/>
                    </a:moveTo>
                    <a:lnTo>
                      <a:pt x="48" y="5"/>
                    </a:lnTo>
                    <a:lnTo>
                      <a:pt x="25" y="0"/>
                    </a:lnTo>
                    <a:lnTo>
                      <a:pt x="32" y="10"/>
                    </a:lnTo>
                    <a:lnTo>
                      <a:pt x="0" y="51"/>
                    </a:lnTo>
                    <a:lnTo>
                      <a:pt x="0" y="69"/>
                    </a:lnTo>
                    <a:lnTo>
                      <a:pt x="10" y="79"/>
                    </a:lnTo>
                    <a:lnTo>
                      <a:pt x="19" y="94"/>
                    </a:lnTo>
                    <a:lnTo>
                      <a:pt x="43" y="93"/>
                    </a:lnTo>
                    <a:lnTo>
                      <a:pt x="43" y="83"/>
                    </a:lnTo>
                    <a:lnTo>
                      <a:pt x="55" y="81"/>
                    </a:lnTo>
                    <a:lnTo>
                      <a:pt x="75" y="45"/>
                    </a:lnTo>
                    <a:lnTo>
                      <a:pt x="88" y="55"/>
                    </a:lnTo>
                    <a:lnTo>
                      <a:pt x="75" y="64"/>
                    </a:lnTo>
                    <a:lnTo>
                      <a:pt x="75" y="86"/>
                    </a:lnTo>
                    <a:lnTo>
                      <a:pt x="86" y="79"/>
                    </a:lnTo>
                    <a:lnTo>
                      <a:pt x="75" y="97"/>
                    </a:lnTo>
                    <a:lnTo>
                      <a:pt x="75" y="107"/>
                    </a:lnTo>
                    <a:lnTo>
                      <a:pt x="115" y="116"/>
                    </a:lnTo>
                    <a:lnTo>
                      <a:pt x="166" y="124"/>
                    </a:lnTo>
                    <a:lnTo>
                      <a:pt x="189" y="109"/>
                    </a:lnTo>
                    <a:lnTo>
                      <a:pt x="212" y="124"/>
                    </a:lnTo>
                    <a:lnTo>
                      <a:pt x="257" y="125"/>
                    </a:lnTo>
                    <a:lnTo>
                      <a:pt x="258" y="112"/>
                    </a:lnTo>
                    <a:lnTo>
                      <a:pt x="234" y="91"/>
                    </a:lnTo>
                    <a:lnTo>
                      <a:pt x="245" y="66"/>
                    </a:lnTo>
                    <a:lnTo>
                      <a:pt x="260" y="48"/>
                    </a:lnTo>
                    <a:lnTo>
                      <a:pt x="263" y="27"/>
                    </a:lnTo>
                    <a:lnTo>
                      <a:pt x="217" y="25"/>
                    </a:lnTo>
                    <a:lnTo>
                      <a:pt x="212" y="51"/>
                    </a:lnTo>
                    <a:lnTo>
                      <a:pt x="192" y="55"/>
                    </a:lnTo>
                    <a:lnTo>
                      <a:pt x="184" y="73"/>
                    </a:lnTo>
                    <a:lnTo>
                      <a:pt x="161" y="38"/>
                    </a:lnTo>
                    <a:lnTo>
                      <a:pt x="148" y="51"/>
                    </a:lnTo>
                    <a:lnTo>
                      <a:pt x="139" y="41"/>
                    </a:lnTo>
                    <a:lnTo>
                      <a:pt x="143" y="27"/>
                    </a:lnTo>
                    <a:lnTo>
                      <a:pt x="115" y="25"/>
                    </a:lnTo>
                    <a:lnTo>
                      <a:pt x="108" y="10"/>
                    </a:lnTo>
                  </a:path>
                </a:pathLst>
              </a:custGeom>
              <a:grpFill/>
              <a:ln w="12700" cap="rnd">
                <a:noFill/>
                <a:round/>
                <a:headEnd/>
                <a:tailEnd/>
              </a:ln>
            </p:spPr>
            <p:txBody>
              <a:bodyPr/>
              <a:lstStyle/>
              <a:p>
                <a:endParaRPr lang="en-US"/>
              </a:p>
            </p:txBody>
          </p:sp>
          <p:sp>
            <p:nvSpPr>
              <p:cNvPr id="20543" name="Freeform 57"/>
              <p:cNvSpPr>
                <a:spLocks noChangeAspect="1"/>
              </p:cNvSpPr>
              <p:nvPr/>
            </p:nvSpPr>
            <p:spPr bwMode="gray">
              <a:xfrm>
                <a:off x="1203" y="1252"/>
                <a:ext cx="77" cy="88"/>
              </a:xfrm>
              <a:custGeom>
                <a:avLst/>
                <a:gdLst>
                  <a:gd name="T0" fmla="*/ 76 w 77"/>
                  <a:gd name="T1" fmla="*/ 54 h 81"/>
                  <a:gd name="T2" fmla="*/ 53 w 77"/>
                  <a:gd name="T3" fmla="*/ 0 h 81"/>
                  <a:gd name="T4" fmla="*/ 26 w 77"/>
                  <a:gd name="T5" fmla="*/ 54 h 81"/>
                  <a:gd name="T6" fmla="*/ 16 w 77"/>
                  <a:gd name="T7" fmla="*/ 156 h 81"/>
                  <a:gd name="T8" fmla="*/ 33 w 77"/>
                  <a:gd name="T9" fmla="*/ 156 h 81"/>
                  <a:gd name="T10" fmla="*/ 26 w 77"/>
                  <a:gd name="T11" fmla="*/ 236 h 81"/>
                  <a:gd name="T12" fmla="*/ 0 w 77"/>
                  <a:gd name="T13" fmla="*/ 264 h 81"/>
                  <a:gd name="T14" fmla="*/ 10 w 77"/>
                  <a:gd name="T15" fmla="*/ 406 h 81"/>
                  <a:gd name="T16" fmla="*/ 23 w 77"/>
                  <a:gd name="T17" fmla="*/ 405 h 81"/>
                  <a:gd name="T18" fmla="*/ 26 w 77"/>
                  <a:gd name="T19" fmla="*/ 479 h 81"/>
                  <a:gd name="T20" fmla="*/ 41 w 77"/>
                  <a:gd name="T21" fmla="*/ 634 h 81"/>
                  <a:gd name="T22" fmla="*/ 74 w 77"/>
                  <a:gd name="T23" fmla="*/ 473 h 81"/>
                  <a:gd name="T24" fmla="*/ 64 w 77"/>
                  <a:gd name="T25" fmla="*/ 373 h 81"/>
                  <a:gd name="T26" fmla="*/ 74 w 77"/>
                  <a:gd name="T27" fmla="*/ 328 h 81"/>
                  <a:gd name="T28" fmla="*/ 66 w 77"/>
                  <a:gd name="T29" fmla="*/ 190 h 81"/>
                  <a:gd name="T30" fmla="*/ 76 w 77"/>
                  <a:gd name="T31" fmla="*/ 125 h 81"/>
                  <a:gd name="T32" fmla="*/ 76 w 77"/>
                  <a:gd name="T33" fmla="*/ 54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81"/>
                  <a:gd name="T53" fmla="*/ 77 w 7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81">
                    <a:moveTo>
                      <a:pt x="76" y="6"/>
                    </a:moveTo>
                    <a:lnTo>
                      <a:pt x="53" y="0"/>
                    </a:lnTo>
                    <a:lnTo>
                      <a:pt x="26" y="6"/>
                    </a:lnTo>
                    <a:lnTo>
                      <a:pt x="16" y="19"/>
                    </a:lnTo>
                    <a:lnTo>
                      <a:pt x="33" y="19"/>
                    </a:lnTo>
                    <a:lnTo>
                      <a:pt x="26" y="29"/>
                    </a:lnTo>
                    <a:lnTo>
                      <a:pt x="0" y="33"/>
                    </a:lnTo>
                    <a:lnTo>
                      <a:pt x="10" y="52"/>
                    </a:lnTo>
                    <a:lnTo>
                      <a:pt x="23" y="51"/>
                    </a:lnTo>
                    <a:lnTo>
                      <a:pt x="26" y="61"/>
                    </a:lnTo>
                    <a:lnTo>
                      <a:pt x="41" y="80"/>
                    </a:lnTo>
                    <a:lnTo>
                      <a:pt x="74" y="59"/>
                    </a:lnTo>
                    <a:lnTo>
                      <a:pt x="64" y="47"/>
                    </a:lnTo>
                    <a:lnTo>
                      <a:pt x="74" y="41"/>
                    </a:lnTo>
                    <a:lnTo>
                      <a:pt x="66" y="24"/>
                    </a:lnTo>
                    <a:lnTo>
                      <a:pt x="76" y="16"/>
                    </a:lnTo>
                    <a:lnTo>
                      <a:pt x="76" y="6"/>
                    </a:lnTo>
                  </a:path>
                </a:pathLst>
              </a:custGeom>
              <a:grpFill/>
              <a:ln w="12700" cap="rnd">
                <a:noFill/>
                <a:round/>
                <a:headEnd/>
                <a:tailEnd/>
              </a:ln>
            </p:spPr>
            <p:txBody>
              <a:bodyPr/>
              <a:lstStyle/>
              <a:p>
                <a:endParaRPr lang="en-US"/>
              </a:p>
            </p:txBody>
          </p:sp>
          <p:sp>
            <p:nvSpPr>
              <p:cNvPr id="20544" name="Freeform 58"/>
              <p:cNvSpPr>
                <a:spLocks noChangeAspect="1"/>
              </p:cNvSpPr>
              <p:nvPr/>
            </p:nvSpPr>
            <p:spPr bwMode="gray">
              <a:xfrm>
                <a:off x="1304" y="1186"/>
                <a:ext cx="197" cy="71"/>
              </a:xfrm>
              <a:custGeom>
                <a:avLst/>
                <a:gdLst>
                  <a:gd name="T0" fmla="*/ 0 w 198"/>
                  <a:gd name="T1" fmla="*/ 0 h 65"/>
                  <a:gd name="T2" fmla="*/ 33 w 198"/>
                  <a:gd name="T3" fmla="*/ 103 h 65"/>
                  <a:gd name="T4" fmla="*/ 70 w 198"/>
                  <a:gd name="T5" fmla="*/ 72 h 65"/>
                  <a:gd name="T6" fmla="*/ 99 w 198"/>
                  <a:gd name="T7" fmla="*/ 323 h 65"/>
                  <a:gd name="T8" fmla="*/ 172 w 198"/>
                  <a:gd name="T9" fmla="*/ 323 h 65"/>
                  <a:gd name="T10" fmla="*/ 160 w 198"/>
                  <a:gd name="T11" fmla="*/ 578 h 65"/>
                  <a:gd name="T12" fmla="*/ 99 w 198"/>
                  <a:gd name="T13" fmla="*/ 529 h 65"/>
                  <a:gd name="T14" fmla="*/ 66 w 198"/>
                  <a:gd name="T15" fmla="*/ 476 h 65"/>
                  <a:gd name="T16" fmla="*/ 42 w 198"/>
                  <a:gd name="T17" fmla="*/ 422 h 65"/>
                  <a:gd name="T18" fmla="*/ 27 w 198"/>
                  <a:gd name="T19" fmla="*/ 190 h 65"/>
                  <a:gd name="T20" fmla="*/ 0 w 198"/>
                  <a:gd name="T21" fmla="*/ 165 h 65"/>
                  <a:gd name="T22" fmla="*/ 0 w 198"/>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65"/>
                  <a:gd name="T38" fmla="*/ 198 w 198"/>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65">
                    <a:moveTo>
                      <a:pt x="0" y="0"/>
                    </a:moveTo>
                    <a:lnTo>
                      <a:pt x="33" y="12"/>
                    </a:lnTo>
                    <a:lnTo>
                      <a:pt x="70" y="8"/>
                    </a:lnTo>
                    <a:lnTo>
                      <a:pt x="114" y="35"/>
                    </a:lnTo>
                    <a:lnTo>
                      <a:pt x="197" y="35"/>
                    </a:lnTo>
                    <a:lnTo>
                      <a:pt x="185" y="64"/>
                    </a:lnTo>
                    <a:lnTo>
                      <a:pt x="111" y="59"/>
                    </a:lnTo>
                    <a:lnTo>
                      <a:pt x="66" y="51"/>
                    </a:lnTo>
                    <a:lnTo>
                      <a:pt x="42" y="46"/>
                    </a:lnTo>
                    <a:lnTo>
                      <a:pt x="27" y="21"/>
                    </a:lnTo>
                    <a:lnTo>
                      <a:pt x="0" y="18"/>
                    </a:lnTo>
                    <a:lnTo>
                      <a:pt x="0" y="0"/>
                    </a:lnTo>
                  </a:path>
                </a:pathLst>
              </a:custGeom>
              <a:grpFill/>
              <a:ln w="12700" cap="rnd">
                <a:noFill/>
                <a:round/>
                <a:headEnd/>
                <a:tailEnd/>
              </a:ln>
            </p:spPr>
            <p:txBody>
              <a:bodyPr/>
              <a:lstStyle/>
              <a:p>
                <a:endParaRPr lang="en-US"/>
              </a:p>
            </p:txBody>
          </p:sp>
          <p:sp>
            <p:nvSpPr>
              <p:cNvPr id="20545" name="Freeform 59"/>
              <p:cNvSpPr>
                <a:spLocks noChangeAspect="1"/>
              </p:cNvSpPr>
              <p:nvPr/>
            </p:nvSpPr>
            <p:spPr bwMode="gray">
              <a:xfrm>
                <a:off x="2100" y="1452"/>
                <a:ext cx="135" cy="89"/>
              </a:xfrm>
              <a:custGeom>
                <a:avLst/>
                <a:gdLst>
                  <a:gd name="T0" fmla="*/ 94 w 135"/>
                  <a:gd name="T1" fmla="*/ 0 h 83"/>
                  <a:gd name="T2" fmla="*/ 66 w 135"/>
                  <a:gd name="T3" fmla="*/ 115 h 83"/>
                  <a:gd name="T4" fmla="*/ 41 w 135"/>
                  <a:gd name="T5" fmla="*/ 115 h 83"/>
                  <a:gd name="T6" fmla="*/ 31 w 135"/>
                  <a:gd name="T7" fmla="*/ 5 h 83"/>
                  <a:gd name="T8" fmla="*/ 0 w 135"/>
                  <a:gd name="T9" fmla="*/ 170 h 83"/>
                  <a:gd name="T10" fmla="*/ 15 w 135"/>
                  <a:gd name="T11" fmla="*/ 340 h 83"/>
                  <a:gd name="T12" fmla="*/ 13 w 135"/>
                  <a:gd name="T13" fmla="*/ 441 h 83"/>
                  <a:gd name="T14" fmla="*/ 77 w 135"/>
                  <a:gd name="T15" fmla="*/ 471 h 83"/>
                  <a:gd name="T16" fmla="*/ 100 w 135"/>
                  <a:gd name="T17" fmla="*/ 380 h 83"/>
                  <a:gd name="T18" fmla="*/ 132 w 135"/>
                  <a:gd name="T19" fmla="*/ 340 h 83"/>
                  <a:gd name="T20" fmla="*/ 134 w 135"/>
                  <a:gd name="T21" fmla="*/ 5 h 83"/>
                  <a:gd name="T22" fmla="*/ 109 w 135"/>
                  <a:gd name="T23" fmla="*/ 62 h 83"/>
                  <a:gd name="T24" fmla="*/ 94 w 135"/>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
                  <a:gd name="T40" fmla="*/ 0 h 83"/>
                  <a:gd name="T41" fmla="*/ 135 w 135"/>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 h="83">
                    <a:moveTo>
                      <a:pt x="94" y="0"/>
                    </a:moveTo>
                    <a:lnTo>
                      <a:pt x="66" y="20"/>
                    </a:lnTo>
                    <a:lnTo>
                      <a:pt x="41" y="20"/>
                    </a:lnTo>
                    <a:lnTo>
                      <a:pt x="31" y="5"/>
                    </a:lnTo>
                    <a:lnTo>
                      <a:pt x="0" y="30"/>
                    </a:lnTo>
                    <a:lnTo>
                      <a:pt x="15" y="59"/>
                    </a:lnTo>
                    <a:lnTo>
                      <a:pt x="13" y="77"/>
                    </a:lnTo>
                    <a:lnTo>
                      <a:pt x="77" y="82"/>
                    </a:lnTo>
                    <a:lnTo>
                      <a:pt x="100" y="66"/>
                    </a:lnTo>
                    <a:lnTo>
                      <a:pt x="132" y="59"/>
                    </a:lnTo>
                    <a:lnTo>
                      <a:pt x="134" y="5"/>
                    </a:lnTo>
                    <a:lnTo>
                      <a:pt x="109" y="11"/>
                    </a:lnTo>
                    <a:lnTo>
                      <a:pt x="94" y="0"/>
                    </a:lnTo>
                  </a:path>
                </a:pathLst>
              </a:custGeom>
              <a:grpFill/>
              <a:ln w="12700" cap="rnd">
                <a:noFill/>
                <a:round/>
                <a:headEnd/>
                <a:tailEnd/>
              </a:ln>
            </p:spPr>
            <p:txBody>
              <a:bodyPr/>
              <a:lstStyle/>
              <a:p>
                <a:endParaRPr lang="en-US"/>
              </a:p>
            </p:txBody>
          </p:sp>
          <p:sp>
            <p:nvSpPr>
              <p:cNvPr id="20546" name="Freeform 60"/>
              <p:cNvSpPr>
                <a:spLocks noChangeAspect="1"/>
              </p:cNvSpPr>
              <p:nvPr/>
            </p:nvSpPr>
            <p:spPr bwMode="gray">
              <a:xfrm>
                <a:off x="989" y="1160"/>
                <a:ext cx="212" cy="92"/>
              </a:xfrm>
              <a:custGeom>
                <a:avLst/>
                <a:gdLst>
                  <a:gd name="T0" fmla="*/ 97 w 211"/>
                  <a:gd name="T1" fmla="*/ 67 h 86"/>
                  <a:gd name="T2" fmla="*/ 62 w 211"/>
                  <a:gd name="T3" fmla="*/ 67 h 86"/>
                  <a:gd name="T4" fmla="*/ 49 w 211"/>
                  <a:gd name="T5" fmla="*/ 67 h 86"/>
                  <a:gd name="T6" fmla="*/ 11 w 211"/>
                  <a:gd name="T7" fmla="*/ 133 h 86"/>
                  <a:gd name="T8" fmla="*/ 0 w 211"/>
                  <a:gd name="T9" fmla="*/ 262 h 86"/>
                  <a:gd name="T10" fmla="*/ 38 w 211"/>
                  <a:gd name="T11" fmla="*/ 262 h 86"/>
                  <a:gd name="T12" fmla="*/ 62 w 211"/>
                  <a:gd name="T13" fmla="*/ 199 h 86"/>
                  <a:gd name="T14" fmla="*/ 49 w 211"/>
                  <a:gd name="T15" fmla="*/ 335 h 86"/>
                  <a:gd name="T16" fmla="*/ 86 w 211"/>
                  <a:gd name="T17" fmla="*/ 335 h 86"/>
                  <a:gd name="T18" fmla="*/ 86 w 211"/>
                  <a:gd name="T19" fmla="*/ 455 h 86"/>
                  <a:gd name="T20" fmla="*/ 97 w 211"/>
                  <a:gd name="T21" fmla="*/ 455 h 86"/>
                  <a:gd name="T22" fmla="*/ 173 w 211"/>
                  <a:gd name="T23" fmla="*/ 397 h 86"/>
                  <a:gd name="T24" fmla="*/ 235 w 211"/>
                  <a:gd name="T25" fmla="*/ 335 h 86"/>
                  <a:gd name="T26" fmla="*/ 223 w 211"/>
                  <a:gd name="T27" fmla="*/ 262 h 86"/>
                  <a:gd name="T28" fmla="*/ 198 w 211"/>
                  <a:gd name="T29" fmla="*/ 262 h 86"/>
                  <a:gd name="T30" fmla="*/ 211 w 211"/>
                  <a:gd name="T31" fmla="*/ 133 h 86"/>
                  <a:gd name="T32" fmla="*/ 185 w 211"/>
                  <a:gd name="T33" fmla="*/ 133 h 86"/>
                  <a:gd name="T34" fmla="*/ 185 w 211"/>
                  <a:gd name="T35" fmla="*/ 0 h 86"/>
                  <a:gd name="T36" fmla="*/ 173 w 211"/>
                  <a:gd name="T37" fmla="*/ 0 h 86"/>
                  <a:gd name="T38" fmla="*/ 149 w 211"/>
                  <a:gd name="T39" fmla="*/ 199 h 86"/>
                  <a:gd name="T40" fmla="*/ 97 w 211"/>
                  <a:gd name="T41" fmla="*/ 67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86"/>
                  <a:gd name="T65" fmla="*/ 211 w 211"/>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86">
                    <a:moveTo>
                      <a:pt x="97" y="13"/>
                    </a:moveTo>
                    <a:lnTo>
                      <a:pt x="62" y="13"/>
                    </a:lnTo>
                    <a:lnTo>
                      <a:pt x="49" y="13"/>
                    </a:lnTo>
                    <a:lnTo>
                      <a:pt x="11" y="24"/>
                    </a:lnTo>
                    <a:lnTo>
                      <a:pt x="0" y="49"/>
                    </a:lnTo>
                    <a:lnTo>
                      <a:pt x="38" y="49"/>
                    </a:lnTo>
                    <a:lnTo>
                      <a:pt x="62" y="36"/>
                    </a:lnTo>
                    <a:lnTo>
                      <a:pt x="49" y="62"/>
                    </a:lnTo>
                    <a:lnTo>
                      <a:pt x="86" y="62"/>
                    </a:lnTo>
                    <a:lnTo>
                      <a:pt x="86" y="85"/>
                    </a:lnTo>
                    <a:lnTo>
                      <a:pt x="97" y="85"/>
                    </a:lnTo>
                    <a:lnTo>
                      <a:pt x="148" y="74"/>
                    </a:lnTo>
                    <a:lnTo>
                      <a:pt x="210" y="62"/>
                    </a:lnTo>
                    <a:lnTo>
                      <a:pt x="198" y="49"/>
                    </a:lnTo>
                    <a:lnTo>
                      <a:pt x="173" y="49"/>
                    </a:lnTo>
                    <a:lnTo>
                      <a:pt x="186" y="24"/>
                    </a:lnTo>
                    <a:lnTo>
                      <a:pt x="160" y="24"/>
                    </a:lnTo>
                    <a:lnTo>
                      <a:pt x="160" y="0"/>
                    </a:lnTo>
                    <a:lnTo>
                      <a:pt x="148" y="0"/>
                    </a:lnTo>
                    <a:lnTo>
                      <a:pt x="124" y="36"/>
                    </a:lnTo>
                    <a:lnTo>
                      <a:pt x="97" y="13"/>
                    </a:lnTo>
                  </a:path>
                </a:pathLst>
              </a:custGeom>
              <a:grpFill/>
              <a:ln w="12700" cap="rnd">
                <a:noFill/>
                <a:round/>
                <a:headEnd/>
                <a:tailEnd/>
              </a:ln>
            </p:spPr>
            <p:txBody>
              <a:bodyPr/>
              <a:lstStyle/>
              <a:p>
                <a:endParaRPr lang="en-US"/>
              </a:p>
            </p:txBody>
          </p:sp>
          <p:sp>
            <p:nvSpPr>
              <p:cNvPr id="20547" name="Freeform 61"/>
              <p:cNvSpPr>
                <a:spLocks noChangeAspect="1"/>
              </p:cNvSpPr>
              <p:nvPr/>
            </p:nvSpPr>
            <p:spPr bwMode="gray">
              <a:xfrm>
                <a:off x="1351" y="1260"/>
                <a:ext cx="314" cy="308"/>
              </a:xfrm>
              <a:custGeom>
                <a:avLst/>
                <a:gdLst>
                  <a:gd name="T0" fmla="*/ 54 w 313"/>
                  <a:gd name="T1" fmla="*/ 0 h 291"/>
                  <a:gd name="T2" fmla="*/ 29 w 313"/>
                  <a:gd name="T3" fmla="*/ 53 h 291"/>
                  <a:gd name="T4" fmla="*/ 0 w 313"/>
                  <a:gd name="T5" fmla="*/ 223 h 291"/>
                  <a:gd name="T6" fmla="*/ 10 w 313"/>
                  <a:gd name="T7" fmla="*/ 352 h 291"/>
                  <a:gd name="T8" fmla="*/ 59 w 313"/>
                  <a:gd name="T9" fmla="*/ 409 h 291"/>
                  <a:gd name="T10" fmla="*/ 120 w 313"/>
                  <a:gd name="T11" fmla="*/ 409 h 291"/>
                  <a:gd name="T12" fmla="*/ 133 w 313"/>
                  <a:gd name="T13" fmla="*/ 515 h 291"/>
                  <a:gd name="T14" fmla="*/ 188 w 313"/>
                  <a:gd name="T15" fmla="*/ 521 h 291"/>
                  <a:gd name="T16" fmla="*/ 208 w 313"/>
                  <a:gd name="T17" fmla="*/ 635 h 291"/>
                  <a:gd name="T18" fmla="*/ 195 w 313"/>
                  <a:gd name="T19" fmla="*/ 749 h 291"/>
                  <a:gd name="T20" fmla="*/ 145 w 313"/>
                  <a:gd name="T21" fmla="*/ 858 h 291"/>
                  <a:gd name="T22" fmla="*/ 117 w 313"/>
                  <a:gd name="T23" fmla="*/ 850 h 291"/>
                  <a:gd name="T24" fmla="*/ 95 w 313"/>
                  <a:gd name="T25" fmla="*/ 900 h 291"/>
                  <a:gd name="T26" fmla="*/ 188 w 313"/>
                  <a:gd name="T27" fmla="*/ 953 h 291"/>
                  <a:gd name="T28" fmla="*/ 221 w 313"/>
                  <a:gd name="T29" fmla="*/ 1131 h 291"/>
                  <a:gd name="T30" fmla="*/ 264 w 313"/>
                  <a:gd name="T31" fmla="*/ 1197 h 291"/>
                  <a:gd name="T32" fmla="*/ 264 w 313"/>
                  <a:gd name="T33" fmla="*/ 1152 h 291"/>
                  <a:gd name="T34" fmla="*/ 243 w 313"/>
                  <a:gd name="T35" fmla="*/ 1035 h 291"/>
                  <a:gd name="T36" fmla="*/ 279 w 313"/>
                  <a:gd name="T37" fmla="*/ 1124 h 291"/>
                  <a:gd name="T38" fmla="*/ 292 w 313"/>
                  <a:gd name="T39" fmla="*/ 1077 h 291"/>
                  <a:gd name="T40" fmla="*/ 266 w 313"/>
                  <a:gd name="T41" fmla="*/ 907 h 291"/>
                  <a:gd name="T42" fmla="*/ 263 w 313"/>
                  <a:gd name="T43" fmla="*/ 800 h 291"/>
                  <a:gd name="T44" fmla="*/ 281 w 313"/>
                  <a:gd name="T45" fmla="*/ 800 h 291"/>
                  <a:gd name="T46" fmla="*/ 292 w 313"/>
                  <a:gd name="T47" fmla="*/ 907 h 291"/>
                  <a:gd name="T48" fmla="*/ 319 w 313"/>
                  <a:gd name="T49" fmla="*/ 924 h 291"/>
                  <a:gd name="T50" fmla="*/ 337 w 313"/>
                  <a:gd name="T51" fmla="*/ 819 h 291"/>
                  <a:gd name="T52" fmla="*/ 337 w 313"/>
                  <a:gd name="T53" fmla="*/ 708 h 291"/>
                  <a:gd name="T54" fmla="*/ 304 w 313"/>
                  <a:gd name="T55" fmla="*/ 617 h 291"/>
                  <a:gd name="T56" fmla="*/ 287 w 313"/>
                  <a:gd name="T57" fmla="*/ 617 h 291"/>
                  <a:gd name="T58" fmla="*/ 279 w 313"/>
                  <a:gd name="T59" fmla="*/ 567 h 291"/>
                  <a:gd name="T60" fmla="*/ 256 w 313"/>
                  <a:gd name="T61" fmla="*/ 521 h 291"/>
                  <a:gd name="T62" fmla="*/ 289 w 313"/>
                  <a:gd name="T63" fmla="*/ 513 h 291"/>
                  <a:gd name="T64" fmla="*/ 284 w 313"/>
                  <a:gd name="T65" fmla="*/ 452 h 291"/>
                  <a:gd name="T66" fmla="*/ 263 w 313"/>
                  <a:gd name="T67" fmla="*/ 360 h 291"/>
                  <a:gd name="T68" fmla="*/ 263 w 313"/>
                  <a:gd name="T69" fmla="*/ 280 h 291"/>
                  <a:gd name="T70" fmla="*/ 221 w 313"/>
                  <a:gd name="T71" fmla="*/ 260 h 291"/>
                  <a:gd name="T72" fmla="*/ 218 w 313"/>
                  <a:gd name="T73" fmla="*/ 211 h 291"/>
                  <a:gd name="T74" fmla="*/ 193 w 313"/>
                  <a:gd name="T75" fmla="*/ 160 h 291"/>
                  <a:gd name="T76" fmla="*/ 152 w 313"/>
                  <a:gd name="T77" fmla="*/ 44 h 291"/>
                  <a:gd name="T78" fmla="*/ 104 w 313"/>
                  <a:gd name="T79" fmla="*/ 8 h 291"/>
                  <a:gd name="T80" fmla="*/ 71 w 313"/>
                  <a:gd name="T81" fmla="*/ 59 h 291"/>
                  <a:gd name="T82" fmla="*/ 51 w 313"/>
                  <a:gd name="T83" fmla="*/ 231 h 291"/>
                  <a:gd name="T84" fmla="*/ 59 w 313"/>
                  <a:gd name="T85" fmla="*/ 44 h 291"/>
                  <a:gd name="T86" fmla="*/ 54 w 313"/>
                  <a:gd name="T87" fmla="*/ 0 h 2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3"/>
                  <a:gd name="T133" fmla="*/ 0 h 291"/>
                  <a:gd name="T134" fmla="*/ 313 w 313"/>
                  <a:gd name="T135" fmla="*/ 291 h 2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3" h="291">
                    <a:moveTo>
                      <a:pt x="54" y="0"/>
                    </a:moveTo>
                    <a:lnTo>
                      <a:pt x="29" y="13"/>
                    </a:lnTo>
                    <a:lnTo>
                      <a:pt x="0" y="54"/>
                    </a:lnTo>
                    <a:lnTo>
                      <a:pt x="10" y="86"/>
                    </a:lnTo>
                    <a:lnTo>
                      <a:pt x="59" y="99"/>
                    </a:lnTo>
                    <a:lnTo>
                      <a:pt x="120" y="99"/>
                    </a:lnTo>
                    <a:lnTo>
                      <a:pt x="133" y="125"/>
                    </a:lnTo>
                    <a:lnTo>
                      <a:pt x="163" y="127"/>
                    </a:lnTo>
                    <a:lnTo>
                      <a:pt x="183" y="153"/>
                    </a:lnTo>
                    <a:lnTo>
                      <a:pt x="170" y="180"/>
                    </a:lnTo>
                    <a:lnTo>
                      <a:pt x="145" y="208"/>
                    </a:lnTo>
                    <a:lnTo>
                      <a:pt x="117" y="206"/>
                    </a:lnTo>
                    <a:lnTo>
                      <a:pt x="95" y="218"/>
                    </a:lnTo>
                    <a:lnTo>
                      <a:pt x="163" y="231"/>
                    </a:lnTo>
                    <a:lnTo>
                      <a:pt x="196" y="274"/>
                    </a:lnTo>
                    <a:lnTo>
                      <a:pt x="239" y="290"/>
                    </a:lnTo>
                    <a:lnTo>
                      <a:pt x="239" y="279"/>
                    </a:lnTo>
                    <a:lnTo>
                      <a:pt x="218" y="251"/>
                    </a:lnTo>
                    <a:lnTo>
                      <a:pt x="254" y="272"/>
                    </a:lnTo>
                    <a:lnTo>
                      <a:pt x="267" y="262"/>
                    </a:lnTo>
                    <a:lnTo>
                      <a:pt x="241" y="219"/>
                    </a:lnTo>
                    <a:lnTo>
                      <a:pt x="238" y="194"/>
                    </a:lnTo>
                    <a:lnTo>
                      <a:pt x="256" y="194"/>
                    </a:lnTo>
                    <a:lnTo>
                      <a:pt x="267" y="219"/>
                    </a:lnTo>
                    <a:lnTo>
                      <a:pt x="294" y="224"/>
                    </a:lnTo>
                    <a:lnTo>
                      <a:pt x="312" y="199"/>
                    </a:lnTo>
                    <a:lnTo>
                      <a:pt x="312" y="170"/>
                    </a:lnTo>
                    <a:lnTo>
                      <a:pt x="279" y="150"/>
                    </a:lnTo>
                    <a:lnTo>
                      <a:pt x="262" y="150"/>
                    </a:lnTo>
                    <a:lnTo>
                      <a:pt x="254" y="137"/>
                    </a:lnTo>
                    <a:lnTo>
                      <a:pt x="231" y="127"/>
                    </a:lnTo>
                    <a:lnTo>
                      <a:pt x="264" y="124"/>
                    </a:lnTo>
                    <a:lnTo>
                      <a:pt x="259" y="109"/>
                    </a:lnTo>
                    <a:lnTo>
                      <a:pt x="238" y="87"/>
                    </a:lnTo>
                    <a:lnTo>
                      <a:pt x="238" y="68"/>
                    </a:lnTo>
                    <a:lnTo>
                      <a:pt x="196" y="63"/>
                    </a:lnTo>
                    <a:lnTo>
                      <a:pt x="193" y="51"/>
                    </a:lnTo>
                    <a:lnTo>
                      <a:pt x="168" y="39"/>
                    </a:lnTo>
                    <a:lnTo>
                      <a:pt x="152" y="10"/>
                    </a:lnTo>
                    <a:lnTo>
                      <a:pt x="104" y="8"/>
                    </a:lnTo>
                    <a:lnTo>
                      <a:pt x="71" y="15"/>
                    </a:lnTo>
                    <a:lnTo>
                      <a:pt x="51" y="56"/>
                    </a:lnTo>
                    <a:lnTo>
                      <a:pt x="59" y="10"/>
                    </a:lnTo>
                    <a:lnTo>
                      <a:pt x="54" y="0"/>
                    </a:lnTo>
                  </a:path>
                </a:pathLst>
              </a:custGeom>
              <a:grpFill/>
              <a:ln w="12700" cap="rnd">
                <a:noFill/>
                <a:round/>
                <a:headEnd/>
                <a:tailEnd/>
              </a:ln>
            </p:spPr>
            <p:txBody>
              <a:bodyPr/>
              <a:lstStyle/>
              <a:p>
                <a:endParaRPr lang="en-US"/>
              </a:p>
            </p:txBody>
          </p:sp>
          <p:sp>
            <p:nvSpPr>
              <p:cNvPr id="20548" name="Freeform 62"/>
              <p:cNvSpPr>
                <a:spLocks noChangeAspect="1"/>
              </p:cNvSpPr>
              <p:nvPr/>
            </p:nvSpPr>
            <p:spPr bwMode="gray">
              <a:xfrm>
                <a:off x="1320" y="1006"/>
                <a:ext cx="409" cy="192"/>
              </a:xfrm>
              <a:custGeom>
                <a:avLst/>
                <a:gdLst>
                  <a:gd name="T0" fmla="*/ 432 w 408"/>
                  <a:gd name="T1" fmla="*/ 159 h 179"/>
                  <a:gd name="T2" fmla="*/ 386 w 408"/>
                  <a:gd name="T3" fmla="*/ 95 h 179"/>
                  <a:gd name="T4" fmla="*/ 341 w 408"/>
                  <a:gd name="T5" fmla="*/ 83 h 179"/>
                  <a:gd name="T6" fmla="*/ 309 w 408"/>
                  <a:gd name="T7" fmla="*/ 0 h 179"/>
                  <a:gd name="T8" fmla="*/ 199 w 408"/>
                  <a:gd name="T9" fmla="*/ 5 h 179"/>
                  <a:gd name="T10" fmla="*/ 169 w 408"/>
                  <a:gd name="T11" fmla="*/ 95 h 179"/>
                  <a:gd name="T12" fmla="*/ 118 w 408"/>
                  <a:gd name="T13" fmla="*/ 95 h 179"/>
                  <a:gd name="T14" fmla="*/ 108 w 408"/>
                  <a:gd name="T15" fmla="*/ 177 h 179"/>
                  <a:gd name="T16" fmla="*/ 65 w 408"/>
                  <a:gd name="T17" fmla="*/ 190 h 179"/>
                  <a:gd name="T18" fmla="*/ 113 w 408"/>
                  <a:gd name="T19" fmla="*/ 344 h 179"/>
                  <a:gd name="T20" fmla="*/ 101 w 408"/>
                  <a:gd name="T21" fmla="*/ 424 h 179"/>
                  <a:gd name="T22" fmla="*/ 73 w 408"/>
                  <a:gd name="T23" fmla="*/ 344 h 179"/>
                  <a:gd name="T24" fmla="*/ 55 w 408"/>
                  <a:gd name="T25" fmla="*/ 298 h 179"/>
                  <a:gd name="T26" fmla="*/ 50 w 408"/>
                  <a:gd name="T27" fmla="*/ 235 h 179"/>
                  <a:gd name="T28" fmla="*/ 25 w 408"/>
                  <a:gd name="T29" fmla="*/ 249 h 179"/>
                  <a:gd name="T30" fmla="*/ 2 w 408"/>
                  <a:gd name="T31" fmla="*/ 320 h 179"/>
                  <a:gd name="T32" fmla="*/ 0 w 408"/>
                  <a:gd name="T33" fmla="*/ 540 h 179"/>
                  <a:gd name="T34" fmla="*/ 18 w 408"/>
                  <a:gd name="T35" fmla="*/ 579 h 179"/>
                  <a:gd name="T36" fmla="*/ 47 w 408"/>
                  <a:gd name="T37" fmla="*/ 579 h 179"/>
                  <a:gd name="T38" fmla="*/ 28 w 408"/>
                  <a:gd name="T39" fmla="*/ 673 h 179"/>
                  <a:gd name="T40" fmla="*/ 55 w 408"/>
                  <a:gd name="T41" fmla="*/ 823 h 179"/>
                  <a:gd name="T42" fmla="*/ 63 w 408"/>
                  <a:gd name="T43" fmla="*/ 729 h 179"/>
                  <a:gd name="T44" fmla="*/ 108 w 408"/>
                  <a:gd name="T45" fmla="*/ 579 h 179"/>
                  <a:gd name="T46" fmla="*/ 121 w 408"/>
                  <a:gd name="T47" fmla="*/ 602 h 179"/>
                  <a:gd name="T48" fmla="*/ 81 w 408"/>
                  <a:gd name="T49" fmla="*/ 722 h 179"/>
                  <a:gd name="T50" fmla="*/ 106 w 408"/>
                  <a:gd name="T51" fmla="*/ 785 h 179"/>
                  <a:gd name="T52" fmla="*/ 83 w 408"/>
                  <a:gd name="T53" fmla="*/ 830 h 179"/>
                  <a:gd name="T54" fmla="*/ 65 w 408"/>
                  <a:gd name="T55" fmla="*/ 962 h 179"/>
                  <a:gd name="T56" fmla="*/ 103 w 408"/>
                  <a:gd name="T57" fmla="*/ 1016 h 179"/>
                  <a:gd name="T58" fmla="*/ 195 w 408"/>
                  <a:gd name="T59" fmla="*/ 1028 h 179"/>
                  <a:gd name="T60" fmla="*/ 174 w 408"/>
                  <a:gd name="T61" fmla="*/ 946 h 179"/>
                  <a:gd name="T62" fmla="*/ 200 w 408"/>
                  <a:gd name="T63" fmla="*/ 836 h 179"/>
                  <a:gd name="T64" fmla="*/ 238 w 408"/>
                  <a:gd name="T65" fmla="*/ 682 h 179"/>
                  <a:gd name="T66" fmla="*/ 267 w 408"/>
                  <a:gd name="T67" fmla="*/ 671 h 179"/>
                  <a:gd name="T68" fmla="*/ 263 w 408"/>
                  <a:gd name="T69" fmla="*/ 579 h 179"/>
                  <a:gd name="T70" fmla="*/ 301 w 408"/>
                  <a:gd name="T71" fmla="*/ 561 h 179"/>
                  <a:gd name="T72" fmla="*/ 324 w 408"/>
                  <a:gd name="T73" fmla="*/ 411 h 179"/>
                  <a:gd name="T74" fmla="*/ 371 w 408"/>
                  <a:gd name="T75" fmla="*/ 368 h 179"/>
                  <a:gd name="T76" fmla="*/ 405 w 408"/>
                  <a:gd name="T77" fmla="*/ 219 h 179"/>
                  <a:gd name="T78" fmla="*/ 432 w 408"/>
                  <a:gd name="T79" fmla="*/ 159 h 1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8"/>
                  <a:gd name="T121" fmla="*/ 0 h 179"/>
                  <a:gd name="T122" fmla="*/ 408 w 408"/>
                  <a:gd name="T123" fmla="*/ 179 h 1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8" h="179">
                    <a:moveTo>
                      <a:pt x="407" y="28"/>
                    </a:moveTo>
                    <a:lnTo>
                      <a:pt x="361" y="17"/>
                    </a:lnTo>
                    <a:lnTo>
                      <a:pt x="316" y="15"/>
                    </a:lnTo>
                    <a:lnTo>
                      <a:pt x="284" y="0"/>
                    </a:lnTo>
                    <a:lnTo>
                      <a:pt x="199" y="5"/>
                    </a:lnTo>
                    <a:lnTo>
                      <a:pt x="169" y="17"/>
                    </a:lnTo>
                    <a:lnTo>
                      <a:pt x="118" y="17"/>
                    </a:lnTo>
                    <a:lnTo>
                      <a:pt x="108" y="31"/>
                    </a:lnTo>
                    <a:lnTo>
                      <a:pt x="65" y="33"/>
                    </a:lnTo>
                    <a:lnTo>
                      <a:pt x="113" y="60"/>
                    </a:lnTo>
                    <a:lnTo>
                      <a:pt x="101" y="73"/>
                    </a:lnTo>
                    <a:lnTo>
                      <a:pt x="73" y="60"/>
                    </a:lnTo>
                    <a:lnTo>
                      <a:pt x="55" y="51"/>
                    </a:lnTo>
                    <a:lnTo>
                      <a:pt x="50" y="41"/>
                    </a:lnTo>
                    <a:lnTo>
                      <a:pt x="25" y="43"/>
                    </a:lnTo>
                    <a:lnTo>
                      <a:pt x="2" y="55"/>
                    </a:lnTo>
                    <a:lnTo>
                      <a:pt x="0" y="92"/>
                    </a:lnTo>
                    <a:lnTo>
                      <a:pt x="18" y="99"/>
                    </a:lnTo>
                    <a:lnTo>
                      <a:pt x="47" y="99"/>
                    </a:lnTo>
                    <a:lnTo>
                      <a:pt x="28" y="117"/>
                    </a:lnTo>
                    <a:lnTo>
                      <a:pt x="55" y="142"/>
                    </a:lnTo>
                    <a:lnTo>
                      <a:pt x="63" y="127"/>
                    </a:lnTo>
                    <a:lnTo>
                      <a:pt x="108" y="99"/>
                    </a:lnTo>
                    <a:lnTo>
                      <a:pt x="121" y="104"/>
                    </a:lnTo>
                    <a:lnTo>
                      <a:pt x="81" y="125"/>
                    </a:lnTo>
                    <a:lnTo>
                      <a:pt x="106" y="137"/>
                    </a:lnTo>
                    <a:lnTo>
                      <a:pt x="83" y="144"/>
                    </a:lnTo>
                    <a:lnTo>
                      <a:pt x="65" y="167"/>
                    </a:lnTo>
                    <a:lnTo>
                      <a:pt x="103" y="175"/>
                    </a:lnTo>
                    <a:lnTo>
                      <a:pt x="195" y="178"/>
                    </a:lnTo>
                    <a:lnTo>
                      <a:pt x="174" y="162"/>
                    </a:lnTo>
                    <a:lnTo>
                      <a:pt x="200" y="145"/>
                    </a:lnTo>
                    <a:lnTo>
                      <a:pt x="213" y="119"/>
                    </a:lnTo>
                    <a:lnTo>
                      <a:pt x="242" y="116"/>
                    </a:lnTo>
                    <a:lnTo>
                      <a:pt x="238" y="99"/>
                    </a:lnTo>
                    <a:lnTo>
                      <a:pt x="276" y="97"/>
                    </a:lnTo>
                    <a:lnTo>
                      <a:pt x="299" y="71"/>
                    </a:lnTo>
                    <a:lnTo>
                      <a:pt x="346" y="63"/>
                    </a:lnTo>
                    <a:lnTo>
                      <a:pt x="380" y="38"/>
                    </a:lnTo>
                    <a:lnTo>
                      <a:pt x="407" y="28"/>
                    </a:lnTo>
                  </a:path>
                </a:pathLst>
              </a:custGeom>
              <a:grpFill/>
              <a:ln w="12700" cap="rnd">
                <a:noFill/>
                <a:round/>
                <a:headEnd/>
                <a:tailEnd/>
              </a:ln>
            </p:spPr>
            <p:txBody>
              <a:bodyPr/>
              <a:lstStyle/>
              <a:p>
                <a:endParaRPr lang="en-US"/>
              </a:p>
            </p:txBody>
          </p:sp>
          <p:sp>
            <p:nvSpPr>
              <p:cNvPr id="20549" name="Freeform 63"/>
              <p:cNvSpPr>
                <a:spLocks noChangeAspect="1"/>
              </p:cNvSpPr>
              <p:nvPr/>
            </p:nvSpPr>
            <p:spPr bwMode="gray">
              <a:xfrm>
                <a:off x="1566" y="993"/>
                <a:ext cx="713" cy="633"/>
              </a:xfrm>
              <a:custGeom>
                <a:avLst/>
                <a:gdLst>
                  <a:gd name="T0" fmla="*/ 606 w 712"/>
                  <a:gd name="T1" fmla="*/ 123 h 598"/>
                  <a:gd name="T2" fmla="*/ 539 w 712"/>
                  <a:gd name="T3" fmla="*/ 70 h 598"/>
                  <a:gd name="T4" fmla="*/ 544 w 712"/>
                  <a:gd name="T5" fmla="*/ 7 h 598"/>
                  <a:gd name="T6" fmla="*/ 440 w 712"/>
                  <a:gd name="T7" fmla="*/ 50 h 598"/>
                  <a:gd name="T8" fmla="*/ 314 w 712"/>
                  <a:gd name="T9" fmla="*/ 123 h 598"/>
                  <a:gd name="T10" fmla="*/ 262 w 712"/>
                  <a:gd name="T11" fmla="*/ 218 h 598"/>
                  <a:gd name="T12" fmla="*/ 172 w 712"/>
                  <a:gd name="T13" fmla="*/ 218 h 598"/>
                  <a:gd name="T14" fmla="*/ 111 w 712"/>
                  <a:gd name="T15" fmla="*/ 356 h 598"/>
                  <a:gd name="T16" fmla="*/ 96 w 712"/>
                  <a:gd name="T17" fmla="*/ 464 h 598"/>
                  <a:gd name="T18" fmla="*/ 32 w 712"/>
                  <a:gd name="T19" fmla="*/ 549 h 598"/>
                  <a:gd name="T20" fmla="*/ 30 w 712"/>
                  <a:gd name="T21" fmla="*/ 711 h 598"/>
                  <a:gd name="T22" fmla="*/ 22 w 712"/>
                  <a:gd name="T23" fmla="*/ 818 h 598"/>
                  <a:gd name="T24" fmla="*/ 57 w 712"/>
                  <a:gd name="T25" fmla="*/ 892 h 598"/>
                  <a:gd name="T26" fmla="*/ 184 w 712"/>
                  <a:gd name="T27" fmla="*/ 977 h 598"/>
                  <a:gd name="T28" fmla="*/ 197 w 712"/>
                  <a:gd name="T29" fmla="*/ 1276 h 598"/>
                  <a:gd name="T30" fmla="*/ 210 w 712"/>
                  <a:gd name="T31" fmla="*/ 1395 h 598"/>
                  <a:gd name="T32" fmla="*/ 184 w 712"/>
                  <a:gd name="T33" fmla="*/ 1531 h 598"/>
                  <a:gd name="T34" fmla="*/ 210 w 712"/>
                  <a:gd name="T35" fmla="*/ 1605 h 598"/>
                  <a:gd name="T36" fmla="*/ 176 w 712"/>
                  <a:gd name="T37" fmla="*/ 1717 h 598"/>
                  <a:gd name="T38" fmla="*/ 225 w 712"/>
                  <a:gd name="T39" fmla="*/ 2150 h 598"/>
                  <a:gd name="T40" fmla="*/ 252 w 712"/>
                  <a:gd name="T41" fmla="*/ 2407 h 598"/>
                  <a:gd name="T42" fmla="*/ 303 w 712"/>
                  <a:gd name="T43" fmla="*/ 2393 h 598"/>
                  <a:gd name="T44" fmla="*/ 344 w 712"/>
                  <a:gd name="T45" fmla="*/ 1956 h 598"/>
                  <a:gd name="T46" fmla="*/ 404 w 712"/>
                  <a:gd name="T47" fmla="*/ 1898 h 598"/>
                  <a:gd name="T48" fmla="*/ 454 w 712"/>
                  <a:gd name="T49" fmla="*/ 1802 h 598"/>
                  <a:gd name="T50" fmla="*/ 533 w 712"/>
                  <a:gd name="T51" fmla="*/ 1654 h 598"/>
                  <a:gd name="T52" fmla="*/ 611 w 712"/>
                  <a:gd name="T53" fmla="*/ 1537 h 598"/>
                  <a:gd name="T54" fmla="*/ 564 w 712"/>
                  <a:gd name="T55" fmla="*/ 1472 h 598"/>
                  <a:gd name="T56" fmla="*/ 579 w 712"/>
                  <a:gd name="T57" fmla="*/ 1430 h 598"/>
                  <a:gd name="T58" fmla="*/ 581 w 712"/>
                  <a:gd name="T59" fmla="*/ 1318 h 598"/>
                  <a:gd name="T60" fmla="*/ 607 w 712"/>
                  <a:gd name="T61" fmla="*/ 1290 h 598"/>
                  <a:gd name="T62" fmla="*/ 606 w 712"/>
                  <a:gd name="T63" fmla="*/ 1119 h 598"/>
                  <a:gd name="T64" fmla="*/ 620 w 712"/>
                  <a:gd name="T65" fmla="*/ 939 h 598"/>
                  <a:gd name="T66" fmla="*/ 622 w 712"/>
                  <a:gd name="T67" fmla="*/ 818 h 598"/>
                  <a:gd name="T68" fmla="*/ 652 w 712"/>
                  <a:gd name="T69" fmla="*/ 846 h 598"/>
                  <a:gd name="T70" fmla="*/ 635 w 712"/>
                  <a:gd name="T71" fmla="*/ 676 h 598"/>
                  <a:gd name="T72" fmla="*/ 677 w 712"/>
                  <a:gd name="T73" fmla="*/ 452 h 598"/>
                  <a:gd name="T74" fmla="*/ 736 w 712"/>
                  <a:gd name="T75" fmla="*/ 303 h 598"/>
                  <a:gd name="T76" fmla="*/ 692 w 712"/>
                  <a:gd name="T77" fmla="*/ 241 h 598"/>
                  <a:gd name="T78" fmla="*/ 625 w 712"/>
                  <a:gd name="T79" fmla="*/ 303 h 598"/>
                  <a:gd name="T80" fmla="*/ 607 w 712"/>
                  <a:gd name="T81" fmla="*/ 245 h 598"/>
                  <a:gd name="T82" fmla="*/ 604 w 712"/>
                  <a:gd name="T83" fmla="*/ 199 h 5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2"/>
                  <a:gd name="T127" fmla="*/ 0 h 598"/>
                  <a:gd name="T128" fmla="*/ 712 w 712"/>
                  <a:gd name="T129" fmla="*/ 598 h 5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2" h="598">
                    <a:moveTo>
                      <a:pt x="600" y="44"/>
                    </a:moveTo>
                    <a:lnTo>
                      <a:pt x="581" y="30"/>
                    </a:lnTo>
                    <a:lnTo>
                      <a:pt x="536" y="26"/>
                    </a:lnTo>
                    <a:lnTo>
                      <a:pt x="514" y="18"/>
                    </a:lnTo>
                    <a:lnTo>
                      <a:pt x="478" y="26"/>
                    </a:lnTo>
                    <a:lnTo>
                      <a:pt x="519" y="7"/>
                    </a:lnTo>
                    <a:lnTo>
                      <a:pt x="458" y="0"/>
                    </a:lnTo>
                    <a:lnTo>
                      <a:pt x="415" y="12"/>
                    </a:lnTo>
                    <a:lnTo>
                      <a:pt x="348" y="16"/>
                    </a:lnTo>
                    <a:lnTo>
                      <a:pt x="314" y="30"/>
                    </a:lnTo>
                    <a:lnTo>
                      <a:pt x="276" y="33"/>
                    </a:lnTo>
                    <a:lnTo>
                      <a:pt x="262" y="53"/>
                    </a:lnTo>
                    <a:lnTo>
                      <a:pt x="230" y="41"/>
                    </a:lnTo>
                    <a:lnTo>
                      <a:pt x="172" y="53"/>
                    </a:lnTo>
                    <a:lnTo>
                      <a:pt x="136" y="59"/>
                    </a:lnTo>
                    <a:lnTo>
                      <a:pt x="111" y="86"/>
                    </a:lnTo>
                    <a:lnTo>
                      <a:pt x="78" y="99"/>
                    </a:lnTo>
                    <a:lnTo>
                      <a:pt x="96" y="112"/>
                    </a:lnTo>
                    <a:lnTo>
                      <a:pt x="72" y="125"/>
                    </a:lnTo>
                    <a:lnTo>
                      <a:pt x="32" y="132"/>
                    </a:lnTo>
                    <a:lnTo>
                      <a:pt x="0" y="158"/>
                    </a:lnTo>
                    <a:lnTo>
                      <a:pt x="30" y="171"/>
                    </a:lnTo>
                    <a:lnTo>
                      <a:pt x="9" y="185"/>
                    </a:lnTo>
                    <a:lnTo>
                      <a:pt x="22" y="198"/>
                    </a:lnTo>
                    <a:lnTo>
                      <a:pt x="65" y="198"/>
                    </a:lnTo>
                    <a:lnTo>
                      <a:pt x="57" y="214"/>
                    </a:lnTo>
                    <a:lnTo>
                      <a:pt x="159" y="218"/>
                    </a:lnTo>
                    <a:lnTo>
                      <a:pt x="184" y="236"/>
                    </a:lnTo>
                    <a:lnTo>
                      <a:pt x="176" y="290"/>
                    </a:lnTo>
                    <a:lnTo>
                      <a:pt x="197" y="308"/>
                    </a:lnTo>
                    <a:lnTo>
                      <a:pt x="176" y="330"/>
                    </a:lnTo>
                    <a:lnTo>
                      <a:pt x="210" y="336"/>
                    </a:lnTo>
                    <a:lnTo>
                      <a:pt x="181" y="338"/>
                    </a:lnTo>
                    <a:lnTo>
                      <a:pt x="184" y="369"/>
                    </a:lnTo>
                    <a:lnTo>
                      <a:pt x="225" y="378"/>
                    </a:lnTo>
                    <a:lnTo>
                      <a:pt x="210" y="387"/>
                    </a:lnTo>
                    <a:lnTo>
                      <a:pt x="186" y="387"/>
                    </a:lnTo>
                    <a:lnTo>
                      <a:pt x="176" y="415"/>
                    </a:lnTo>
                    <a:lnTo>
                      <a:pt x="191" y="462"/>
                    </a:lnTo>
                    <a:lnTo>
                      <a:pt x="225" y="519"/>
                    </a:lnTo>
                    <a:lnTo>
                      <a:pt x="225" y="539"/>
                    </a:lnTo>
                    <a:lnTo>
                      <a:pt x="252" y="580"/>
                    </a:lnTo>
                    <a:lnTo>
                      <a:pt x="295" y="597"/>
                    </a:lnTo>
                    <a:lnTo>
                      <a:pt x="303" y="577"/>
                    </a:lnTo>
                    <a:lnTo>
                      <a:pt x="343" y="532"/>
                    </a:lnTo>
                    <a:lnTo>
                      <a:pt x="344" y="470"/>
                    </a:lnTo>
                    <a:lnTo>
                      <a:pt x="371" y="473"/>
                    </a:lnTo>
                    <a:lnTo>
                      <a:pt x="379" y="457"/>
                    </a:lnTo>
                    <a:lnTo>
                      <a:pt x="405" y="455"/>
                    </a:lnTo>
                    <a:lnTo>
                      <a:pt x="429" y="435"/>
                    </a:lnTo>
                    <a:lnTo>
                      <a:pt x="463" y="402"/>
                    </a:lnTo>
                    <a:lnTo>
                      <a:pt x="508" y="399"/>
                    </a:lnTo>
                    <a:lnTo>
                      <a:pt x="523" y="382"/>
                    </a:lnTo>
                    <a:lnTo>
                      <a:pt x="586" y="371"/>
                    </a:lnTo>
                    <a:lnTo>
                      <a:pt x="587" y="358"/>
                    </a:lnTo>
                    <a:lnTo>
                      <a:pt x="539" y="353"/>
                    </a:lnTo>
                    <a:lnTo>
                      <a:pt x="534" y="330"/>
                    </a:lnTo>
                    <a:lnTo>
                      <a:pt x="554" y="345"/>
                    </a:lnTo>
                    <a:lnTo>
                      <a:pt x="592" y="341"/>
                    </a:lnTo>
                    <a:lnTo>
                      <a:pt x="556" y="317"/>
                    </a:lnTo>
                    <a:lnTo>
                      <a:pt x="559" y="300"/>
                    </a:lnTo>
                    <a:lnTo>
                      <a:pt x="582" y="312"/>
                    </a:lnTo>
                    <a:lnTo>
                      <a:pt x="595" y="288"/>
                    </a:lnTo>
                    <a:lnTo>
                      <a:pt x="581" y="269"/>
                    </a:lnTo>
                    <a:lnTo>
                      <a:pt x="615" y="256"/>
                    </a:lnTo>
                    <a:lnTo>
                      <a:pt x="595" y="226"/>
                    </a:lnTo>
                    <a:lnTo>
                      <a:pt x="610" y="226"/>
                    </a:lnTo>
                    <a:lnTo>
                      <a:pt x="597" y="198"/>
                    </a:lnTo>
                    <a:lnTo>
                      <a:pt x="612" y="198"/>
                    </a:lnTo>
                    <a:lnTo>
                      <a:pt x="627" y="204"/>
                    </a:lnTo>
                    <a:lnTo>
                      <a:pt x="633" y="185"/>
                    </a:lnTo>
                    <a:lnTo>
                      <a:pt x="610" y="163"/>
                    </a:lnTo>
                    <a:lnTo>
                      <a:pt x="617" y="112"/>
                    </a:lnTo>
                    <a:lnTo>
                      <a:pt x="652" y="109"/>
                    </a:lnTo>
                    <a:lnTo>
                      <a:pt x="658" y="91"/>
                    </a:lnTo>
                    <a:lnTo>
                      <a:pt x="711" y="73"/>
                    </a:lnTo>
                    <a:lnTo>
                      <a:pt x="696" y="59"/>
                    </a:lnTo>
                    <a:lnTo>
                      <a:pt x="667" y="58"/>
                    </a:lnTo>
                    <a:lnTo>
                      <a:pt x="638" y="76"/>
                    </a:lnTo>
                    <a:lnTo>
                      <a:pt x="600" y="73"/>
                    </a:lnTo>
                    <a:lnTo>
                      <a:pt x="574" y="89"/>
                    </a:lnTo>
                    <a:lnTo>
                      <a:pt x="582" y="59"/>
                    </a:lnTo>
                    <a:lnTo>
                      <a:pt x="548" y="54"/>
                    </a:lnTo>
                    <a:lnTo>
                      <a:pt x="579" y="48"/>
                    </a:lnTo>
                    <a:lnTo>
                      <a:pt x="600" y="44"/>
                    </a:lnTo>
                  </a:path>
                </a:pathLst>
              </a:custGeom>
              <a:grpFill/>
              <a:ln w="12700" cap="rnd">
                <a:noFill/>
                <a:round/>
                <a:headEnd/>
                <a:tailEnd/>
              </a:ln>
            </p:spPr>
            <p:txBody>
              <a:bodyPr/>
              <a:lstStyle/>
              <a:p>
                <a:endParaRPr lang="en-US"/>
              </a:p>
            </p:txBody>
          </p:sp>
          <p:sp>
            <p:nvSpPr>
              <p:cNvPr id="20550" name="Freeform 64"/>
              <p:cNvSpPr>
                <a:spLocks noChangeAspect="1"/>
              </p:cNvSpPr>
              <p:nvPr/>
            </p:nvSpPr>
            <p:spPr bwMode="gray">
              <a:xfrm>
                <a:off x="253" y="1236"/>
                <a:ext cx="1471" cy="1305"/>
              </a:xfrm>
              <a:custGeom>
                <a:avLst/>
                <a:gdLst>
                  <a:gd name="T0" fmla="*/ 1139 w 1465"/>
                  <a:gd name="T1" fmla="*/ 349 h 1230"/>
                  <a:gd name="T2" fmla="*/ 1073 w 1465"/>
                  <a:gd name="T3" fmla="*/ 475 h 1230"/>
                  <a:gd name="T4" fmla="*/ 927 w 1465"/>
                  <a:gd name="T5" fmla="*/ 588 h 1230"/>
                  <a:gd name="T6" fmla="*/ 775 w 1465"/>
                  <a:gd name="T7" fmla="*/ 528 h 1230"/>
                  <a:gd name="T8" fmla="*/ 693 w 1465"/>
                  <a:gd name="T9" fmla="*/ 398 h 1230"/>
                  <a:gd name="T10" fmla="*/ 549 w 1465"/>
                  <a:gd name="T11" fmla="*/ 528 h 1230"/>
                  <a:gd name="T12" fmla="*/ 423 w 1465"/>
                  <a:gd name="T13" fmla="*/ 398 h 1230"/>
                  <a:gd name="T14" fmla="*/ 312 w 1465"/>
                  <a:gd name="T15" fmla="*/ 217 h 1230"/>
                  <a:gd name="T16" fmla="*/ 201 w 1465"/>
                  <a:gd name="T17" fmla="*/ 709 h 1230"/>
                  <a:gd name="T18" fmla="*/ 153 w 1465"/>
                  <a:gd name="T19" fmla="*/ 949 h 1230"/>
                  <a:gd name="T20" fmla="*/ 168 w 1465"/>
                  <a:gd name="T21" fmla="*/ 1090 h 1230"/>
                  <a:gd name="T22" fmla="*/ 109 w 1465"/>
                  <a:gd name="T23" fmla="*/ 1389 h 1230"/>
                  <a:gd name="T24" fmla="*/ 183 w 1465"/>
                  <a:gd name="T25" fmla="*/ 1568 h 1230"/>
                  <a:gd name="T26" fmla="*/ 102 w 1465"/>
                  <a:gd name="T27" fmla="*/ 1760 h 1230"/>
                  <a:gd name="T28" fmla="*/ 239 w 1465"/>
                  <a:gd name="T29" fmla="*/ 1343 h 1230"/>
                  <a:gd name="T30" fmla="*/ 297 w 1465"/>
                  <a:gd name="T31" fmla="*/ 1306 h 1230"/>
                  <a:gd name="T32" fmla="*/ 377 w 1465"/>
                  <a:gd name="T33" fmla="*/ 1343 h 1230"/>
                  <a:gd name="T34" fmla="*/ 436 w 1465"/>
                  <a:gd name="T35" fmla="*/ 1343 h 1230"/>
                  <a:gd name="T36" fmla="*/ 496 w 1465"/>
                  <a:gd name="T37" fmla="*/ 1872 h 1230"/>
                  <a:gd name="T38" fmla="*/ 542 w 1465"/>
                  <a:gd name="T39" fmla="*/ 2126 h 1230"/>
                  <a:gd name="T40" fmla="*/ 529 w 1465"/>
                  <a:gd name="T41" fmla="*/ 2825 h 1230"/>
                  <a:gd name="T42" fmla="*/ 632 w 1465"/>
                  <a:gd name="T43" fmla="*/ 3916 h 1230"/>
                  <a:gd name="T44" fmla="*/ 686 w 1465"/>
                  <a:gd name="T45" fmla="*/ 4322 h 1230"/>
                  <a:gd name="T46" fmla="*/ 722 w 1465"/>
                  <a:gd name="T47" fmla="*/ 4349 h 1230"/>
                  <a:gd name="T48" fmla="*/ 698 w 1465"/>
                  <a:gd name="T49" fmla="*/ 3880 h 1230"/>
                  <a:gd name="T50" fmla="*/ 793 w 1465"/>
                  <a:gd name="T51" fmla="*/ 4496 h 1230"/>
                  <a:gd name="T52" fmla="*/ 944 w 1465"/>
                  <a:gd name="T53" fmla="*/ 4905 h 1230"/>
                  <a:gd name="T54" fmla="*/ 1086 w 1465"/>
                  <a:gd name="T55" fmla="*/ 5398 h 1230"/>
                  <a:gd name="T56" fmla="*/ 1086 w 1465"/>
                  <a:gd name="T57" fmla="*/ 5208 h 1230"/>
                  <a:gd name="T58" fmla="*/ 1055 w 1465"/>
                  <a:gd name="T59" fmla="*/ 4766 h 1230"/>
                  <a:gd name="T60" fmla="*/ 1009 w 1465"/>
                  <a:gd name="T61" fmla="*/ 4679 h 1230"/>
                  <a:gd name="T62" fmla="*/ 1030 w 1465"/>
                  <a:gd name="T63" fmla="*/ 4322 h 1230"/>
                  <a:gd name="T64" fmla="*/ 927 w 1465"/>
                  <a:gd name="T65" fmla="*/ 4483 h 1230"/>
                  <a:gd name="T66" fmla="*/ 900 w 1465"/>
                  <a:gd name="T67" fmla="*/ 3961 h 1230"/>
                  <a:gd name="T68" fmla="*/ 959 w 1465"/>
                  <a:gd name="T69" fmla="*/ 3770 h 1230"/>
                  <a:gd name="T70" fmla="*/ 1028 w 1465"/>
                  <a:gd name="T71" fmla="*/ 3902 h 1230"/>
                  <a:gd name="T72" fmla="*/ 1099 w 1465"/>
                  <a:gd name="T73" fmla="*/ 3880 h 1230"/>
                  <a:gd name="T74" fmla="*/ 1151 w 1465"/>
                  <a:gd name="T75" fmla="*/ 4139 h 1230"/>
                  <a:gd name="T76" fmla="*/ 1230 w 1465"/>
                  <a:gd name="T77" fmla="*/ 3485 h 1230"/>
                  <a:gd name="T78" fmla="*/ 1242 w 1465"/>
                  <a:gd name="T79" fmla="*/ 3218 h 1230"/>
                  <a:gd name="T80" fmla="*/ 1331 w 1465"/>
                  <a:gd name="T81" fmla="*/ 2882 h 1230"/>
                  <a:gd name="T82" fmla="*/ 1428 w 1465"/>
                  <a:gd name="T83" fmla="*/ 2687 h 1230"/>
                  <a:gd name="T84" fmla="*/ 1451 w 1465"/>
                  <a:gd name="T85" fmla="*/ 2998 h 1230"/>
                  <a:gd name="T86" fmla="*/ 1515 w 1465"/>
                  <a:gd name="T87" fmla="*/ 2687 h 1230"/>
                  <a:gd name="T88" fmla="*/ 1447 w 1465"/>
                  <a:gd name="T89" fmla="*/ 2705 h 1230"/>
                  <a:gd name="T90" fmla="*/ 1368 w 1465"/>
                  <a:gd name="T91" fmla="*/ 2592 h 1230"/>
                  <a:gd name="T92" fmla="*/ 1556 w 1465"/>
                  <a:gd name="T93" fmla="*/ 2518 h 1230"/>
                  <a:gd name="T94" fmla="*/ 1564 w 1465"/>
                  <a:gd name="T95" fmla="*/ 2660 h 1230"/>
                  <a:gd name="T96" fmla="*/ 1612 w 1465"/>
                  <a:gd name="T97" fmla="*/ 2518 h 1230"/>
                  <a:gd name="T98" fmla="*/ 1589 w 1465"/>
                  <a:gd name="T99" fmla="*/ 2126 h 1230"/>
                  <a:gd name="T100" fmla="*/ 1503 w 1465"/>
                  <a:gd name="T101" fmla="*/ 1612 h 1230"/>
                  <a:gd name="T102" fmla="*/ 1451 w 1465"/>
                  <a:gd name="T103" fmla="*/ 1582 h 1230"/>
                  <a:gd name="T104" fmla="*/ 1407 w 1465"/>
                  <a:gd name="T105" fmla="*/ 1347 h 1230"/>
                  <a:gd name="T106" fmla="*/ 1301 w 1465"/>
                  <a:gd name="T107" fmla="*/ 1360 h 1230"/>
                  <a:gd name="T108" fmla="*/ 1295 w 1465"/>
                  <a:gd name="T109" fmla="*/ 1688 h 1230"/>
                  <a:gd name="T110" fmla="*/ 1253 w 1465"/>
                  <a:gd name="T111" fmla="*/ 2181 h 1230"/>
                  <a:gd name="T112" fmla="*/ 1229 w 1465"/>
                  <a:gd name="T113" fmla="*/ 1879 h 1230"/>
                  <a:gd name="T114" fmla="*/ 1099 w 1465"/>
                  <a:gd name="T115" fmla="*/ 1737 h 1230"/>
                  <a:gd name="T116" fmla="*/ 1099 w 1465"/>
                  <a:gd name="T117" fmla="*/ 1253 h 1230"/>
                  <a:gd name="T118" fmla="*/ 1211 w 1465"/>
                  <a:gd name="T119" fmla="*/ 928 h 1230"/>
                  <a:gd name="T120" fmla="*/ 1262 w 1465"/>
                  <a:gd name="T121" fmla="*/ 677 h 1230"/>
                  <a:gd name="T122" fmla="*/ 1200 w 1465"/>
                  <a:gd name="T123" fmla="*/ 566 h 1230"/>
                  <a:gd name="T124" fmla="*/ 1174 w 1465"/>
                  <a:gd name="T125" fmla="*/ 130 h 12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5"/>
                  <a:gd name="T190" fmla="*/ 0 h 1230"/>
                  <a:gd name="T191" fmla="*/ 1465 w 1465"/>
                  <a:gd name="T192" fmla="*/ 1230 h 12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5" h="1230">
                    <a:moveTo>
                      <a:pt x="1092" y="22"/>
                    </a:moveTo>
                    <a:lnTo>
                      <a:pt x="1056" y="0"/>
                    </a:lnTo>
                    <a:lnTo>
                      <a:pt x="1034" y="30"/>
                    </a:lnTo>
                    <a:lnTo>
                      <a:pt x="1031" y="80"/>
                    </a:lnTo>
                    <a:lnTo>
                      <a:pt x="1008" y="109"/>
                    </a:lnTo>
                    <a:lnTo>
                      <a:pt x="1018" y="129"/>
                    </a:lnTo>
                    <a:lnTo>
                      <a:pt x="981" y="142"/>
                    </a:lnTo>
                    <a:lnTo>
                      <a:pt x="973" y="109"/>
                    </a:lnTo>
                    <a:lnTo>
                      <a:pt x="940" y="129"/>
                    </a:lnTo>
                    <a:lnTo>
                      <a:pt x="937" y="154"/>
                    </a:lnTo>
                    <a:lnTo>
                      <a:pt x="867" y="124"/>
                    </a:lnTo>
                    <a:lnTo>
                      <a:pt x="834" y="132"/>
                    </a:lnTo>
                    <a:lnTo>
                      <a:pt x="818" y="157"/>
                    </a:lnTo>
                    <a:lnTo>
                      <a:pt x="743" y="146"/>
                    </a:lnTo>
                    <a:lnTo>
                      <a:pt x="743" y="116"/>
                    </a:lnTo>
                    <a:lnTo>
                      <a:pt x="700" y="121"/>
                    </a:lnTo>
                    <a:lnTo>
                      <a:pt x="671" y="88"/>
                    </a:lnTo>
                    <a:lnTo>
                      <a:pt x="647" y="91"/>
                    </a:lnTo>
                    <a:lnTo>
                      <a:pt x="647" y="113"/>
                    </a:lnTo>
                    <a:lnTo>
                      <a:pt x="618" y="91"/>
                    </a:lnTo>
                    <a:lnTo>
                      <a:pt x="566" y="109"/>
                    </a:lnTo>
                    <a:lnTo>
                      <a:pt x="538" y="121"/>
                    </a:lnTo>
                    <a:lnTo>
                      <a:pt x="515" y="109"/>
                    </a:lnTo>
                    <a:lnTo>
                      <a:pt x="499" y="121"/>
                    </a:lnTo>
                    <a:lnTo>
                      <a:pt x="464" y="99"/>
                    </a:lnTo>
                    <a:lnTo>
                      <a:pt x="401" y="91"/>
                    </a:lnTo>
                    <a:lnTo>
                      <a:pt x="386" y="104"/>
                    </a:lnTo>
                    <a:lnTo>
                      <a:pt x="373" y="91"/>
                    </a:lnTo>
                    <a:lnTo>
                      <a:pt x="337" y="88"/>
                    </a:lnTo>
                    <a:lnTo>
                      <a:pt x="320" y="68"/>
                    </a:lnTo>
                    <a:lnTo>
                      <a:pt x="295" y="71"/>
                    </a:lnTo>
                    <a:lnTo>
                      <a:pt x="287" y="50"/>
                    </a:lnTo>
                    <a:lnTo>
                      <a:pt x="257" y="63"/>
                    </a:lnTo>
                    <a:lnTo>
                      <a:pt x="176" y="83"/>
                    </a:lnTo>
                    <a:lnTo>
                      <a:pt x="143" y="121"/>
                    </a:lnTo>
                    <a:lnTo>
                      <a:pt x="176" y="162"/>
                    </a:lnTo>
                    <a:lnTo>
                      <a:pt x="171" y="170"/>
                    </a:lnTo>
                    <a:lnTo>
                      <a:pt x="137" y="157"/>
                    </a:lnTo>
                    <a:lnTo>
                      <a:pt x="109" y="170"/>
                    </a:lnTo>
                    <a:lnTo>
                      <a:pt x="128" y="216"/>
                    </a:lnTo>
                    <a:lnTo>
                      <a:pt x="150" y="203"/>
                    </a:lnTo>
                    <a:lnTo>
                      <a:pt x="171" y="216"/>
                    </a:lnTo>
                    <a:lnTo>
                      <a:pt x="150" y="233"/>
                    </a:lnTo>
                    <a:lnTo>
                      <a:pt x="143" y="248"/>
                    </a:lnTo>
                    <a:lnTo>
                      <a:pt x="114" y="244"/>
                    </a:lnTo>
                    <a:lnTo>
                      <a:pt x="85" y="269"/>
                    </a:lnTo>
                    <a:lnTo>
                      <a:pt x="85" y="307"/>
                    </a:lnTo>
                    <a:lnTo>
                      <a:pt x="109" y="317"/>
                    </a:lnTo>
                    <a:lnTo>
                      <a:pt x="135" y="310"/>
                    </a:lnTo>
                    <a:lnTo>
                      <a:pt x="125" y="337"/>
                    </a:lnTo>
                    <a:lnTo>
                      <a:pt x="157" y="338"/>
                    </a:lnTo>
                    <a:lnTo>
                      <a:pt x="158" y="357"/>
                    </a:lnTo>
                    <a:lnTo>
                      <a:pt x="95" y="395"/>
                    </a:lnTo>
                    <a:lnTo>
                      <a:pt x="0" y="421"/>
                    </a:lnTo>
                    <a:lnTo>
                      <a:pt x="0" y="429"/>
                    </a:lnTo>
                    <a:lnTo>
                      <a:pt x="102" y="401"/>
                    </a:lnTo>
                    <a:lnTo>
                      <a:pt x="214" y="327"/>
                    </a:lnTo>
                    <a:lnTo>
                      <a:pt x="198" y="310"/>
                    </a:lnTo>
                    <a:lnTo>
                      <a:pt x="186" y="304"/>
                    </a:lnTo>
                    <a:lnTo>
                      <a:pt x="214" y="304"/>
                    </a:lnTo>
                    <a:lnTo>
                      <a:pt x="254" y="264"/>
                    </a:lnTo>
                    <a:lnTo>
                      <a:pt x="254" y="277"/>
                    </a:lnTo>
                    <a:lnTo>
                      <a:pt x="234" y="304"/>
                    </a:lnTo>
                    <a:lnTo>
                      <a:pt x="272" y="297"/>
                    </a:lnTo>
                    <a:lnTo>
                      <a:pt x="295" y="304"/>
                    </a:lnTo>
                    <a:lnTo>
                      <a:pt x="295" y="286"/>
                    </a:lnTo>
                    <a:lnTo>
                      <a:pt x="312" y="289"/>
                    </a:lnTo>
                    <a:lnTo>
                      <a:pt x="347" y="304"/>
                    </a:lnTo>
                    <a:lnTo>
                      <a:pt x="373" y="286"/>
                    </a:lnTo>
                    <a:lnTo>
                      <a:pt x="376" y="269"/>
                    </a:lnTo>
                    <a:lnTo>
                      <a:pt x="408" y="286"/>
                    </a:lnTo>
                    <a:lnTo>
                      <a:pt x="386" y="304"/>
                    </a:lnTo>
                    <a:lnTo>
                      <a:pt x="398" y="330"/>
                    </a:lnTo>
                    <a:lnTo>
                      <a:pt x="416" y="338"/>
                    </a:lnTo>
                    <a:lnTo>
                      <a:pt x="428" y="409"/>
                    </a:lnTo>
                    <a:lnTo>
                      <a:pt x="446" y="426"/>
                    </a:lnTo>
                    <a:lnTo>
                      <a:pt x="464" y="418"/>
                    </a:lnTo>
                    <a:lnTo>
                      <a:pt x="482" y="439"/>
                    </a:lnTo>
                    <a:lnTo>
                      <a:pt x="482" y="469"/>
                    </a:lnTo>
                    <a:lnTo>
                      <a:pt x="492" y="484"/>
                    </a:lnTo>
                    <a:lnTo>
                      <a:pt x="472" y="492"/>
                    </a:lnTo>
                    <a:lnTo>
                      <a:pt x="495" y="530"/>
                    </a:lnTo>
                    <a:lnTo>
                      <a:pt x="505" y="541"/>
                    </a:lnTo>
                    <a:lnTo>
                      <a:pt x="479" y="643"/>
                    </a:lnTo>
                    <a:lnTo>
                      <a:pt x="527" y="802"/>
                    </a:lnTo>
                    <a:lnTo>
                      <a:pt x="538" y="835"/>
                    </a:lnTo>
                    <a:lnTo>
                      <a:pt x="566" y="841"/>
                    </a:lnTo>
                    <a:lnTo>
                      <a:pt x="575" y="892"/>
                    </a:lnTo>
                    <a:lnTo>
                      <a:pt x="590" y="917"/>
                    </a:lnTo>
                    <a:lnTo>
                      <a:pt x="575" y="934"/>
                    </a:lnTo>
                    <a:lnTo>
                      <a:pt x="586" y="953"/>
                    </a:lnTo>
                    <a:lnTo>
                      <a:pt x="611" y="983"/>
                    </a:lnTo>
                    <a:lnTo>
                      <a:pt x="628" y="1009"/>
                    </a:lnTo>
                    <a:lnTo>
                      <a:pt x="652" y="1024"/>
                    </a:lnTo>
                    <a:lnTo>
                      <a:pt x="659" y="1021"/>
                    </a:lnTo>
                    <a:lnTo>
                      <a:pt x="647" y="991"/>
                    </a:lnTo>
                    <a:lnTo>
                      <a:pt x="623" y="945"/>
                    </a:lnTo>
                    <a:lnTo>
                      <a:pt x="611" y="912"/>
                    </a:lnTo>
                    <a:lnTo>
                      <a:pt x="608" y="884"/>
                    </a:lnTo>
                    <a:lnTo>
                      <a:pt x="623" y="884"/>
                    </a:lnTo>
                    <a:lnTo>
                      <a:pt x="628" y="925"/>
                    </a:lnTo>
                    <a:lnTo>
                      <a:pt x="651" y="958"/>
                    </a:lnTo>
                    <a:lnTo>
                      <a:pt x="704" y="1021"/>
                    </a:lnTo>
                    <a:lnTo>
                      <a:pt x="718" y="1024"/>
                    </a:lnTo>
                    <a:lnTo>
                      <a:pt x="743" y="1051"/>
                    </a:lnTo>
                    <a:lnTo>
                      <a:pt x="775" y="1070"/>
                    </a:lnTo>
                    <a:lnTo>
                      <a:pt x="811" y="1103"/>
                    </a:lnTo>
                    <a:lnTo>
                      <a:pt x="847" y="1117"/>
                    </a:lnTo>
                    <a:lnTo>
                      <a:pt x="884" y="1131"/>
                    </a:lnTo>
                    <a:lnTo>
                      <a:pt x="945" y="1201"/>
                    </a:lnTo>
                    <a:lnTo>
                      <a:pt x="961" y="1216"/>
                    </a:lnTo>
                    <a:lnTo>
                      <a:pt x="986" y="1229"/>
                    </a:lnTo>
                    <a:lnTo>
                      <a:pt x="1046" y="1211"/>
                    </a:lnTo>
                    <a:lnTo>
                      <a:pt x="1059" y="1174"/>
                    </a:lnTo>
                    <a:lnTo>
                      <a:pt x="1028" y="1189"/>
                    </a:lnTo>
                    <a:lnTo>
                      <a:pt x="986" y="1186"/>
                    </a:lnTo>
                    <a:lnTo>
                      <a:pt x="978" y="1164"/>
                    </a:lnTo>
                    <a:lnTo>
                      <a:pt x="986" y="1140"/>
                    </a:lnTo>
                    <a:lnTo>
                      <a:pt x="986" y="1107"/>
                    </a:lnTo>
                    <a:lnTo>
                      <a:pt x="955" y="1085"/>
                    </a:lnTo>
                    <a:lnTo>
                      <a:pt x="933" y="1082"/>
                    </a:lnTo>
                    <a:lnTo>
                      <a:pt x="928" y="1090"/>
                    </a:lnTo>
                    <a:lnTo>
                      <a:pt x="899" y="1082"/>
                    </a:lnTo>
                    <a:lnTo>
                      <a:pt x="909" y="1066"/>
                    </a:lnTo>
                    <a:lnTo>
                      <a:pt x="940" y="1057"/>
                    </a:lnTo>
                    <a:lnTo>
                      <a:pt x="928" y="1029"/>
                    </a:lnTo>
                    <a:lnTo>
                      <a:pt x="937" y="1021"/>
                    </a:lnTo>
                    <a:lnTo>
                      <a:pt x="930" y="983"/>
                    </a:lnTo>
                    <a:lnTo>
                      <a:pt x="918" y="988"/>
                    </a:lnTo>
                    <a:lnTo>
                      <a:pt x="892" y="991"/>
                    </a:lnTo>
                    <a:lnTo>
                      <a:pt x="874" y="1016"/>
                    </a:lnTo>
                    <a:lnTo>
                      <a:pt x="834" y="1021"/>
                    </a:lnTo>
                    <a:lnTo>
                      <a:pt x="793" y="1000"/>
                    </a:lnTo>
                    <a:lnTo>
                      <a:pt x="790" y="950"/>
                    </a:lnTo>
                    <a:lnTo>
                      <a:pt x="814" y="925"/>
                    </a:lnTo>
                    <a:lnTo>
                      <a:pt x="814" y="901"/>
                    </a:lnTo>
                    <a:lnTo>
                      <a:pt x="801" y="884"/>
                    </a:lnTo>
                    <a:lnTo>
                      <a:pt x="823" y="889"/>
                    </a:lnTo>
                    <a:lnTo>
                      <a:pt x="856" y="871"/>
                    </a:lnTo>
                    <a:lnTo>
                      <a:pt x="859" y="859"/>
                    </a:lnTo>
                    <a:lnTo>
                      <a:pt x="875" y="863"/>
                    </a:lnTo>
                    <a:lnTo>
                      <a:pt x="879" y="876"/>
                    </a:lnTo>
                    <a:lnTo>
                      <a:pt x="905" y="876"/>
                    </a:lnTo>
                    <a:lnTo>
                      <a:pt x="928" y="889"/>
                    </a:lnTo>
                    <a:lnTo>
                      <a:pt x="928" y="868"/>
                    </a:lnTo>
                    <a:lnTo>
                      <a:pt x="945" y="868"/>
                    </a:lnTo>
                    <a:lnTo>
                      <a:pt x="960" y="884"/>
                    </a:lnTo>
                    <a:lnTo>
                      <a:pt x="999" y="884"/>
                    </a:lnTo>
                    <a:lnTo>
                      <a:pt x="999" y="925"/>
                    </a:lnTo>
                    <a:lnTo>
                      <a:pt x="1018" y="953"/>
                    </a:lnTo>
                    <a:lnTo>
                      <a:pt x="1037" y="958"/>
                    </a:lnTo>
                    <a:lnTo>
                      <a:pt x="1041" y="942"/>
                    </a:lnTo>
                    <a:lnTo>
                      <a:pt x="1041" y="884"/>
                    </a:lnTo>
                    <a:lnTo>
                      <a:pt x="1031" y="868"/>
                    </a:lnTo>
                    <a:lnTo>
                      <a:pt x="1080" y="797"/>
                    </a:lnTo>
                    <a:lnTo>
                      <a:pt x="1105" y="795"/>
                    </a:lnTo>
                    <a:lnTo>
                      <a:pt x="1113" y="769"/>
                    </a:lnTo>
                    <a:lnTo>
                      <a:pt x="1130" y="764"/>
                    </a:lnTo>
                    <a:lnTo>
                      <a:pt x="1113" y="747"/>
                    </a:lnTo>
                    <a:lnTo>
                      <a:pt x="1117" y="732"/>
                    </a:lnTo>
                    <a:lnTo>
                      <a:pt x="1143" y="719"/>
                    </a:lnTo>
                    <a:lnTo>
                      <a:pt x="1163" y="691"/>
                    </a:lnTo>
                    <a:lnTo>
                      <a:pt x="1198" y="686"/>
                    </a:lnTo>
                    <a:lnTo>
                      <a:pt x="1206" y="657"/>
                    </a:lnTo>
                    <a:lnTo>
                      <a:pt x="1198" y="650"/>
                    </a:lnTo>
                    <a:lnTo>
                      <a:pt x="1211" y="632"/>
                    </a:lnTo>
                    <a:lnTo>
                      <a:pt x="1251" y="624"/>
                    </a:lnTo>
                    <a:lnTo>
                      <a:pt x="1289" y="612"/>
                    </a:lnTo>
                    <a:lnTo>
                      <a:pt x="1295" y="637"/>
                    </a:lnTo>
                    <a:lnTo>
                      <a:pt x="1284" y="657"/>
                    </a:lnTo>
                    <a:lnTo>
                      <a:pt x="1275" y="676"/>
                    </a:lnTo>
                    <a:lnTo>
                      <a:pt x="1308" y="683"/>
                    </a:lnTo>
                    <a:lnTo>
                      <a:pt x="1317" y="665"/>
                    </a:lnTo>
                    <a:lnTo>
                      <a:pt x="1332" y="653"/>
                    </a:lnTo>
                    <a:lnTo>
                      <a:pt x="1365" y="642"/>
                    </a:lnTo>
                    <a:lnTo>
                      <a:pt x="1365" y="612"/>
                    </a:lnTo>
                    <a:lnTo>
                      <a:pt x="1343" y="604"/>
                    </a:lnTo>
                    <a:lnTo>
                      <a:pt x="1343" y="615"/>
                    </a:lnTo>
                    <a:lnTo>
                      <a:pt x="1328" y="624"/>
                    </a:lnTo>
                    <a:lnTo>
                      <a:pt x="1305" y="615"/>
                    </a:lnTo>
                    <a:lnTo>
                      <a:pt x="1317" y="587"/>
                    </a:lnTo>
                    <a:lnTo>
                      <a:pt x="1310" y="574"/>
                    </a:lnTo>
                    <a:lnTo>
                      <a:pt x="1289" y="574"/>
                    </a:lnTo>
                    <a:lnTo>
                      <a:pt x="1239" y="591"/>
                    </a:lnTo>
                    <a:lnTo>
                      <a:pt x="1289" y="563"/>
                    </a:lnTo>
                    <a:lnTo>
                      <a:pt x="1366" y="568"/>
                    </a:lnTo>
                    <a:lnTo>
                      <a:pt x="1398" y="554"/>
                    </a:lnTo>
                    <a:lnTo>
                      <a:pt x="1406" y="574"/>
                    </a:lnTo>
                    <a:lnTo>
                      <a:pt x="1373" y="591"/>
                    </a:lnTo>
                    <a:lnTo>
                      <a:pt x="1380" y="601"/>
                    </a:lnTo>
                    <a:lnTo>
                      <a:pt x="1406" y="615"/>
                    </a:lnTo>
                    <a:lnTo>
                      <a:pt x="1414" y="604"/>
                    </a:lnTo>
                    <a:lnTo>
                      <a:pt x="1424" y="630"/>
                    </a:lnTo>
                    <a:lnTo>
                      <a:pt x="1439" y="615"/>
                    </a:lnTo>
                    <a:lnTo>
                      <a:pt x="1464" y="615"/>
                    </a:lnTo>
                    <a:lnTo>
                      <a:pt x="1459" y="574"/>
                    </a:lnTo>
                    <a:lnTo>
                      <a:pt x="1436" y="568"/>
                    </a:lnTo>
                    <a:lnTo>
                      <a:pt x="1424" y="546"/>
                    </a:lnTo>
                    <a:lnTo>
                      <a:pt x="1439" y="538"/>
                    </a:lnTo>
                    <a:lnTo>
                      <a:pt x="1439" y="484"/>
                    </a:lnTo>
                    <a:lnTo>
                      <a:pt x="1406" y="459"/>
                    </a:lnTo>
                    <a:lnTo>
                      <a:pt x="1376" y="451"/>
                    </a:lnTo>
                    <a:lnTo>
                      <a:pt x="1373" y="406"/>
                    </a:lnTo>
                    <a:lnTo>
                      <a:pt x="1353" y="368"/>
                    </a:lnTo>
                    <a:lnTo>
                      <a:pt x="1343" y="330"/>
                    </a:lnTo>
                    <a:lnTo>
                      <a:pt x="1332" y="337"/>
                    </a:lnTo>
                    <a:lnTo>
                      <a:pt x="1315" y="324"/>
                    </a:lnTo>
                    <a:lnTo>
                      <a:pt x="1308" y="360"/>
                    </a:lnTo>
                    <a:lnTo>
                      <a:pt x="1289" y="371"/>
                    </a:lnTo>
                    <a:lnTo>
                      <a:pt x="1272" y="343"/>
                    </a:lnTo>
                    <a:lnTo>
                      <a:pt x="1289" y="327"/>
                    </a:lnTo>
                    <a:lnTo>
                      <a:pt x="1272" y="307"/>
                    </a:lnTo>
                    <a:lnTo>
                      <a:pt x="1247" y="304"/>
                    </a:lnTo>
                    <a:lnTo>
                      <a:pt x="1234" y="282"/>
                    </a:lnTo>
                    <a:lnTo>
                      <a:pt x="1170" y="282"/>
                    </a:lnTo>
                    <a:lnTo>
                      <a:pt x="1176" y="310"/>
                    </a:lnTo>
                    <a:lnTo>
                      <a:pt x="1158" y="324"/>
                    </a:lnTo>
                    <a:lnTo>
                      <a:pt x="1170" y="338"/>
                    </a:lnTo>
                    <a:lnTo>
                      <a:pt x="1153" y="365"/>
                    </a:lnTo>
                    <a:lnTo>
                      <a:pt x="1170" y="385"/>
                    </a:lnTo>
                    <a:lnTo>
                      <a:pt x="1158" y="418"/>
                    </a:lnTo>
                    <a:lnTo>
                      <a:pt x="1125" y="439"/>
                    </a:lnTo>
                    <a:lnTo>
                      <a:pt x="1128" y="456"/>
                    </a:lnTo>
                    <a:lnTo>
                      <a:pt x="1128" y="497"/>
                    </a:lnTo>
                    <a:lnTo>
                      <a:pt x="1105" y="497"/>
                    </a:lnTo>
                    <a:lnTo>
                      <a:pt x="1113" y="470"/>
                    </a:lnTo>
                    <a:lnTo>
                      <a:pt x="1104" y="456"/>
                    </a:lnTo>
                    <a:lnTo>
                      <a:pt x="1104" y="429"/>
                    </a:lnTo>
                    <a:lnTo>
                      <a:pt x="1080" y="426"/>
                    </a:lnTo>
                    <a:lnTo>
                      <a:pt x="1047" y="409"/>
                    </a:lnTo>
                    <a:lnTo>
                      <a:pt x="1018" y="390"/>
                    </a:lnTo>
                    <a:lnTo>
                      <a:pt x="999" y="395"/>
                    </a:lnTo>
                    <a:lnTo>
                      <a:pt x="986" y="350"/>
                    </a:lnTo>
                    <a:lnTo>
                      <a:pt x="961" y="338"/>
                    </a:lnTo>
                    <a:lnTo>
                      <a:pt x="976" y="297"/>
                    </a:lnTo>
                    <a:lnTo>
                      <a:pt x="999" y="286"/>
                    </a:lnTo>
                    <a:lnTo>
                      <a:pt x="1021" y="282"/>
                    </a:lnTo>
                    <a:lnTo>
                      <a:pt x="1024" y="253"/>
                    </a:lnTo>
                    <a:lnTo>
                      <a:pt x="1062" y="244"/>
                    </a:lnTo>
                    <a:lnTo>
                      <a:pt x="1089" y="212"/>
                    </a:lnTo>
                    <a:lnTo>
                      <a:pt x="1104" y="183"/>
                    </a:lnTo>
                    <a:lnTo>
                      <a:pt x="1135" y="177"/>
                    </a:lnTo>
                    <a:lnTo>
                      <a:pt x="1158" y="162"/>
                    </a:lnTo>
                    <a:lnTo>
                      <a:pt x="1137" y="154"/>
                    </a:lnTo>
                    <a:lnTo>
                      <a:pt x="1130" y="124"/>
                    </a:lnTo>
                    <a:lnTo>
                      <a:pt x="1112" y="124"/>
                    </a:lnTo>
                    <a:lnTo>
                      <a:pt x="1095" y="154"/>
                    </a:lnTo>
                    <a:lnTo>
                      <a:pt x="1080" y="129"/>
                    </a:lnTo>
                    <a:lnTo>
                      <a:pt x="1051" y="116"/>
                    </a:lnTo>
                    <a:lnTo>
                      <a:pt x="1056" y="94"/>
                    </a:lnTo>
                    <a:lnTo>
                      <a:pt x="1041" y="80"/>
                    </a:lnTo>
                    <a:lnTo>
                      <a:pt x="1059" y="30"/>
                    </a:lnTo>
                    <a:lnTo>
                      <a:pt x="1092" y="22"/>
                    </a:lnTo>
                  </a:path>
                </a:pathLst>
              </a:custGeom>
              <a:grpFill/>
              <a:ln w="12700" cap="rnd">
                <a:noFill/>
                <a:round/>
                <a:headEnd/>
                <a:tailEnd/>
              </a:ln>
            </p:spPr>
            <p:txBody>
              <a:bodyPr/>
              <a:lstStyle/>
              <a:p>
                <a:endParaRPr lang="en-US"/>
              </a:p>
            </p:txBody>
          </p:sp>
          <p:sp>
            <p:nvSpPr>
              <p:cNvPr id="20551" name="Freeform 65"/>
              <p:cNvSpPr>
                <a:spLocks noChangeAspect="1"/>
              </p:cNvSpPr>
              <p:nvPr/>
            </p:nvSpPr>
            <p:spPr bwMode="gray">
              <a:xfrm>
                <a:off x="1228" y="2458"/>
                <a:ext cx="656" cy="1223"/>
              </a:xfrm>
              <a:custGeom>
                <a:avLst/>
                <a:gdLst>
                  <a:gd name="T0" fmla="*/ 70 w 654"/>
                  <a:gd name="T1" fmla="*/ 267 h 1153"/>
                  <a:gd name="T2" fmla="*/ 78 w 654"/>
                  <a:gd name="T3" fmla="*/ 675 h 1153"/>
                  <a:gd name="T4" fmla="*/ 30 w 654"/>
                  <a:gd name="T5" fmla="*/ 1077 h 1153"/>
                  <a:gd name="T6" fmla="*/ 10 w 654"/>
                  <a:gd name="T7" fmla="*/ 1258 h 1153"/>
                  <a:gd name="T8" fmla="*/ 63 w 654"/>
                  <a:gd name="T9" fmla="*/ 1646 h 1153"/>
                  <a:gd name="T10" fmla="*/ 149 w 654"/>
                  <a:gd name="T11" fmla="*/ 1987 h 1153"/>
                  <a:gd name="T12" fmla="*/ 192 w 654"/>
                  <a:gd name="T13" fmla="*/ 2278 h 1153"/>
                  <a:gd name="T14" fmla="*/ 149 w 654"/>
                  <a:gd name="T15" fmla="*/ 2871 h 1153"/>
                  <a:gd name="T16" fmla="*/ 141 w 654"/>
                  <a:gd name="T17" fmla="*/ 3788 h 1153"/>
                  <a:gd name="T18" fmla="*/ 149 w 654"/>
                  <a:gd name="T19" fmla="*/ 4134 h 1153"/>
                  <a:gd name="T20" fmla="*/ 146 w 654"/>
                  <a:gd name="T21" fmla="*/ 4497 h 1153"/>
                  <a:gd name="T22" fmla="*/ 201 w 654"/>
                  <a:gd name="T23" fmla="*/ 4752 h 1153"/>
                  <a:gd name="T24" fmla="*/ 196 w 654"/>
                  <a:gd name="T25" fmla="*/ 4861 h 1153"/>
                  <a:gd name="T26" fmla="*/ 267 w 654"/>
                  <a:gd name="T27" fmla="*/ 4957 h 1153"/>
                  <a:gd name="T28" fmla="*/ 324 w 654"/>
                  <a:gd name="T29" fmla="*/ 4957 h 1153"/>
                  <a:gd name="T30" fmla="*/ 270 w 654"/>
                  <a:gd name="T31" fmla="*/ 4783 h 1153"/>
                  <a:gd name="T32" fmla="*/ 270 w 654"/>
                  <a:gd name="T33" fmla="*/ 4675 h 1153"/>
                  <a:gd name="T34" fmla="*/ 280 w 654"/>
                  <a:gd name="T35" fmla="*/ 4382 h 1153"/>
                  <a:gd name="T36" fmla="*/ 252 w 654"/>
                  <a:gd name="T37" fmla="*/ 4151 h 1153"/>
                  <a:gd name="T38" fmla="*/ 293 w 654"/>
                  <a:gd name="T39" fmla="*/ 3982 h 1153"/>
                  <a:gd name="T40" fmla="*/ 280 w 654"/>
                  <a:gd name="T41" fmla="*/ 3803 h 1153"/>
                  <a:gd name="T42" fmla="*/ 329 w 654"/>
                  <a:gd name="T43" fmla="*/ 3659 h 1153"/>
                  <a:gd name="T44" fmla="*/ 387 w 654"/>
                  <a:gd name="T45" fmla="*/ 3519 h 1153"/>
                  <a:gd name="T46" fmla="*/ 394 w 654"/>
                  <a:gd name="T47" fmla="*/ 3301 h 1153"/>
                  <a:gd name="T48" fmla="*/ 440 w 654"/>
                  <a:gd name="T49" fmla="*/ 3253 h 1153"/>
                  <a:gd name="T50" fmla="*/ 481 w 654"/>
                  <a:gd name="T51" fmla="*/ 3033 h 1153"/>
                  <a:gd name="T52" fmla="*/ 491 w 654"/>
                  <a:gd name="T53" fmla="*/ 2708 h 1153"/>
                  <a:gd name="T54" fmla="*/ 553 w 654"/>
                  <a:gd name="T55" fmla="*/ 2518 h 1153"/>
                  <a:gd name="T56" fmla="*/ 644 w 654"/>
                  <a:gd name="T57" fmla="*/ 2235 h 1153"/>
                  <a:gd name="T58" fmla="*/ 688 w 654"/>
                  <a:gd name="T59" fmla="*/ 1532 h 1153"/>
                  <a:gd name="T60" fmla="*/ 663 w 654"/>
                  <a:gd name="T61" fmla="*/ 1199 h 1153"/>
                  <a:gd name="T62" fmla="*/ 597 w 654"/>
                  <a:gd name="T63" fmla="*/ 1063 h 1153"/>
                  <a:gd name="T64" fmla="*/ 573 w 654"/>
                  <a:gd name="T65" fmla="*/ 1021 h 1153"/>
                  <a:gd name="T66" fmla="*/ 488 w 654"/>
                  <a:gd name="T67" fmla="*/ 908 h 1153"/>
                  <a:gd name="T68" fmla="*/ 481 w 654"/>
                  <a:gd name="T69" fmla="*/ 730 h 1153"/>
                  <a:gd name="T70" fmla="*/ 434 w 654"/>
                  <a:gd name="T71" fmla="*/ 591 h 1153"/>
                  <a:gd name="T72" fmla="*/ 371 w 654"/>
                  <a:gd name="T73" fmla="*/ 479 h 1153"/>
                  <a:gd name="T74" fmla="*/ 336 w 654"/>
                  <a:gd name="T75" fmla="*/ 309 h 1153"/>
                  <a:gd name="T76" fmla="*/ 215 w 654"/>
                  <a:gd name="T77" fmla="*/ 123 h 1153"/>
                  <a:gd name="T78" fmla="*/ 149 w 654"/>
                  <a:gd name="T79" fmla="*/ 5 h 1153"/>
                  <a:gd name="T80" fmla="*/ 91 w 654"/>
                  <a:gd name="T81" fmla="*/ 74 h 1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4"/>
                  <a:gd name="T124" fmla="*/ 0 h 1153"/>
                  <a:gd name="T125" fmla="*/ 654 w 654"/>
                  <a:gd name="T126" fmla="*/ 1153 h 1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4" h="1153">
                    <a:moveTo>
                      <a:pt x="91" y="18"/>
                    </a:moveTo>
                    <a:lnTo>
                      <a:pt x="70" y="61"/>
                    </a:lnTo>
                    <a:lnTo>
                      <a:pt x="66" y="110"/>
                    </a:lnTo>
                    <a:lnTo>
                      <a:pt x="78" y="155"/>
                    </a:lnTo>
                    <a:lnTo>
                      <a:pt x="23" y="194"/>
                    </a:lnTo>
                    <a:lnTo>
                      <a:pt x="30" y="247"/>
                    </a:lnTo>
                    <a:lnTo>
                      <a:pt x="0" y="265"/>
                    </a:lnTo>
                    <a:lnTo>
                      <a:pt x="10" y="288"/>
                    </a:lnTo>
                    <a:lnTo>
                      <a:pt x="60" y="344"/>
                    </a:lnTo>
                    <a:lnTo>
                      <a:pt x="63" y="377"/>
                    </a:lnTo>
                    <a:lnTo>
                      <a:pt x="114" y="448"/>
                    </a:lnTo>
                    <a:lnTo>
                      <a:pt x="149" y="456"/>
                    </a:lnTo>
                    <a:lnTo>
                      <a:pt x="157" y="499"/>
                    </a:lnTo>
                    <a:lnTo>
                      <a:pt x="167" y="521"/>
                    </a:lnTo>
                    <a:lnTo>
                      <a:pt x="164" y="620"/>
                    </a:lnTo>
                    <a:lnTo>
                      <a:pt x="149" y="657"/>
                    </a:lnTo>
                    <a:lnTo>
                      <a:pt x="154" y="760"/>
                    </a:lnTo>
                    <a:lnTo>
                      <a:pt x="141" y="867"/>
                    </a:lnTo>
                    <a:lnTo>
                      <a:pt x="161" y="882"/>
                    </a:lnTo>
                    <a:lnTo>
                      <a:pt x="149" y="946"/>
                    </a:lnTo>
                    <a:lnTo>
                      <a:pt x="133" y="961"/>
                    </a:lnTo>
                    <a:lnTo>
                      <a:pt x="146" y="1030"/>
                    </a:lnTo>
                    <a:lnTo>
                      <a:pt x="176" y="1068"/>
                    </a:lnTo>
                    <a:lnTo>
                      <a:pt x="176" y="1089"/>
                    </a:lnTo>
                    <a:lnTo>
                      <a:pt x="187" y="1106"/>
                    </a:lnTo>
                    <a:lnTo>
                      <a:pt x="171" y="1114"/>
                    </a:lnTo>
                    <a:lnTo>
                      <a:pt x="209" y="1137"/>
                    </a:lnTo>
                    <a:lnTo>
                      <a:pt x="242" y="1137"/>
                    </a:lnTo>
                    <a:lnTo>
                      <a:pt x="285" y="1152"/>
                    </a:lnTo>
                    <a:lnTo>
                      <a:pt x="299" y="1137"/>
                    </a:lnTo>
                    <a:lnTo>
                      <a:pt x="258" y="1114"/>
                    </a:lnTo>
                    <a:lnTo>
                      <a:pt x="245" y="1096"/>
                    </a:lnTo>
                    <a:lnTo>
                      <a:pt x="212" y="1096"/>
                    </a:lnTo>
                    <a:lnTo>
                      <a:pt x="245" y="1073"/>
                    </a:lnTo>
                    <a:lnTo>
                      <a:pt x="215" y="1056"/>
                    </a:lnTo>
                    <a:lnTo>
                      <a:pt x="255" y="1002"/>
                    </a:lnTo>
                    <a:lnTo>
                      <a:pt x="235" y="981"/>
                    </a:lnTo>
                    <a:lnTo>
                      <a:pt x="227" y="951"/>
                    </a:lnTo>
                    <a:lnTo>
                      <a:pt x="252" y="943"/>
                    </a:lnTo>
                    <a:lnTo>
                      <a:pt x="268" y="913"/>
                    </a:lnTo>
                    <a:lnTo>
                      <a:pt x="288" y="905"/>
                    </a:lnTo>
                    <a:lnTo>
                      <a:pt x="255" y="872"/>
                    </a:lnTo>
                    <a:lnTo>
                      <a:pt x="285" y="867"/>
                    </a:lnTo>
                    <a:lnTo>
                      <a:pt x="304" y="839"/>
                    </a:lnTo>
                    <a:lnTo>
                      <a:pt x="329" y="839"/>
                    </a:lnTo>
                    <a:lnTo>
                      <a:pt x="362" y="807"/>
                    </a:lnTo>
                    <a:lnTo>
                      <a:pt x="346" y="755"/>
                    </a:lnTo>
                    <a:lnTo>
                      <a:pt x="369" y="755"/>
                    </a:lnTo>
                    <a:lnTo>
                      <a:pt x="372" y="770"/>
                    </a:lnTo>
                    <a:lnTo>
                      <a:pt x="415" y="746"/>
                    </a:lnTo>
                    <a:lnTo>
                      <a:pt x="418" y="699"/>
                    </a:lnTo>
                    <a:lnTo>
                      <a:pt x="456" y="695"/>
                    </a:lnTo>
                    <a:lnTo>
                      <a:pt x="470" y="676"/>
                    </a:lnTo>
                    <a:lnTo>
                      <a:pt x="466" y="620"/>
                    </a:lnTo>
                    <a:lnTo>
                      <a:pt x="499" y="606"/>
                    </a:lnTo>
                    <a:lnTo>
                      <a:pt x="503" y="578"/>
                    </a:lnTo>
                    <a:lnTo>
                      <a:pt x="544" y="565"/>
                    </a:lnTo>
                    <a:lnTo>
                      <a:pt x="594" y="512"/>
                    </a:lnTo>
                    <a:lnTo>
                      <a:pt x="594" y="415"/>
                    </a:lnTo>
                    <a:lnTo>
                      <a:pt x="638" y="351"/>
                    </a:lnTo>
                    <a:lnTo>
                      <a:pt x="653" y="288"/>
                    </a:lnTo>
                    <a:lnTo>
                      <a:pt x="613" y="275"/>
                    </a:lnTo>
                    <a:lnTo>
                      <a:pt x="590" y="247"/>
                    </a:lnTo>
                    <a:lnTo>
                      <a:pt x="547" y="242"/>
                    </a:lnTo>
                    <a:lnTo>
                      <a:pt x="532" y="222"/>
                    </a:lnTo>
                    <a:lnTo>
                      <a:pt x="523" y="235"/>
                    </a:lnTo>
                    <a:lnTo>
                      <a:pt x="476" y="204"/>
                    </a:lnTo>
                    <a:lnTo>
                      <a:pt x="463" y="209"/>
                    </a:lnTo>
                    <a:lnTo>
                      <a:pt x="442" y="181"/>
                    </a:lnTo>
                    <a:lnTo>
                      <a:pt x="456" y="168"/>
                    </a:lnTo>
                    <a:lnTo>
                      <a:pt x="435" y="135"/>
                    </a:lnTo>
                    <a:lnTo>
                      <a:pt x="409" y="135"/>
                    </a:lnTo>
                    <a:lnTo>
                      <a:pt x="390" y="117"/>
                    </a:lnTo>
                    <a:lnTo>
                      <a:pt x="346" y="110"/>
                    </a:lnTo>
                    <a:lnTo>
                      <a:pt x="329" y="75"/>
                    </a:lnTo>
                    <a:lnTo>
                      <a:pt x="311" y="71"/>
                    </a:lnTo>
                    <a:lnTo>
                      <a:pt x="296" y="28"/>
                    </a:lnTo>
                    <a:lnTo>
                      <a:pt x="190" y="28"/>
                    </a:lnTo>
                    <a:lnTo>
                      <a:pt x="171" y="0"/>
                    </a:lnTo>
                    <a:lnTo>
                      <a:pt x="149" y="5"/>
                    </a:lnTo>
                    <a:lnTo>
                      <a:pt x="121" y="13"/>
                    </a:lnTo>
                    <a:lnTo>
                      <a:pt x="91" y="18"/>
                    </a:lnTo>
                  </a:path>
                </a:pathLst>
              </a:custGeom>
              <a:grpFill/>
              <a:ln w="12700" cap="rnd">
                <a:noFill/>
                <a:round/>
                <a:headEnd/>
                <a:tailEnd/>
              </a:ln>
            </p:spPr>
            <p:txBody>
              <a:bodyPr/>
              <a:lstStyle/>
              <a:p>
                <a:endParaRPr lang="en-US"/>
              </a:p>
            </p:txBody>
          </p:sp>
          <p:sp>
            <p:nvSpPr>
              <p:cNvPr id="20552" name="Freeform 66"/>
              <p:cNvSpPr>
                <a:spLocks noChangeAspect="1"/>
              </p:cNvSpPr>
              <p:nvPr/>
            </p:nvSpPr>
            <p:spPr bwMode="gray">
              <a:xfrm>
                <a:off x="1353" y="2344"/>
                <a:ext cx="117" cy="29"/>
              </a:xfrm>
              <a:custGeom>
                <a:avLst/>
                <a:gdLst>
                  <a:gd name="T0" fmla="*/ 78 w 119"/>
                  <a:gd name="T1" fmla="*/ 24 h 29"/>
                  <a:gd name="T2" fmla="*/ 56 w 119"/>
                  <a:gd name="T3" fmla="*/ 0 h 29"/>
                  <a:gd name="T4" fmla="*/ 29 w 119"/>
                  <a:gd name="T5" fmla="*/ 4 h 29"/>
                  <a:gd name="T6" fmla="*/ 0 w 119"/>
                  <a:gd name="T7" fmla="*/ 20 h 29"/>
                  <a:gd name="T8" fmla="*/ 29 w 119"/>
                  <a:gd name="T9" fmla="*/ 24 h 29"/>
                  <a:gd name="T10" fmla="*/ 56 w 119"/>
                  <a:gd name="T11" fmla="*/ 28 h 29"/>
                  <a:gd name="T12" fmla="*/ 78 w 119"/>
                  <a:gd name="T13" fmla="*/ 24 h 29"/>
                  <a:gd name="T14" fmla="*/ 0 60000 65536"/>
                  <a:gd name="T15" fmla="*/ 0 60000 65536"/>
                  <a:gd name="T16" fmla="*/ 0 60000 65536"/>
                  <a:gd name="T17" fmla="*/ 0 60000 65536"/>
                  <a:gd name="T18" fmla="*/ 0 60000 65536"/>
                  <a:gd name="T19" fmla="*/ 0 60000 65536"/>
                  <a:gd name="T20" fmla="*/ 0 60000 65536"/>
                  <a:gd name="T21" fmla="*/ 0 w 119"/>
                  <a:gd name="T22" fmla="*/ 0 h 29"/>
                  <a:gd name="T23" fmla="*/ 119 w 11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9">
                    <a:moveTo>
                      <a:pt x="118" y="24"/>
                    </a:moveTo>
                    <a:lnTo>
                      <a:pt x="81" y="0"/>
                    </a:lnTo>
                    <a:lnTo>
                      <a:pt x="33" y="4"/>
                    </a:lnTo>
                    <a:lnTo>
                      <a:pt x="0" y="20"/>
                    </a:lnTo>
                    <a:lnTo>
                      <a:pt x="33" y="24"/>
                    </a:lnTo>
                    <a:lnTo>
                      <a:pt x="81" y="28"/>
                    </a:lnTo>
                    <a:lnTo>
                      <a:pt x="118" y="24"/>
                    </a:lnTo>
                  </a:path>
                </a:pathLst>
              </a:custGeom>
              <a:grpFill/>
              <a:ln w="12700" cap="rnd">
                <a:noFill/>
                <a:round/>
                <a:headEnd/>
                <a:tailEnd/>
              </a:ln>
              <a:effectLst>
                <a:prstShdw prst="shdw17" dist="17961" dir="2700000">
                  <a:srgbClr val="DDDDDD"/>
                </a:prstShdw>
              </a:effectLst>
            </p:spPr>
            <p:txBody>
              <a:bodyPr/>
              <a:lstStyle/>
              <a:p>
                <a:endParaRPr lang="en-US"/>
              </a:p>
            </p:txBody>
          </p:sp>
          <p:sp>
            <p:nvSpPr>
              <p:cNvPr id="20553" name="Freeform 67"/>
              <p:cNvSpPr>
                <a:spLocks noChangeAspect="1"/>
              </p:cNvSpPr>
              <p:nvPr/>
            </p:nvSpPr>
            <p:spPr bwMode="gray">
              <a:xfrm>
                <a:off x="1481" y="2376"/>
                <a:ext cx="31" cy="20"/>
              </a:xfrm>
              <a:custGeom>
                <a:avLst/>
                <a:gdLst>
                  <a:gd name="T0" fmla="*/ 63 w 30"/>
                  <a:gd name="T1" fmla="*/ 0 h 17"/>
                  <a:gd name="T2" fmla="*/ 3 w 30"/>
                  <a:gd name="T3" fmla="*/ 0 h 17"/>
                  <a:gd name="T4" fmla="*/ 0 w 30"/>
                  <a:gd name="T5" fmla="*/ 535 h 17"/>
                  <a:gd name="T6" fmla="*/ 57 w 30"/>
                  <a:gd name="T7" fmla="*/ 920 h 17"/>
                  <a:gd name="T8" fmla="*/ 63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29" y="0"/>
                    </a:moveTo>
                    <a:lnTo>
                      <a:pt x="3" y="0"/>
                    </a:lnTo>
                    <a:lnTo>
                      <a:pt x="0" y="9"/>
                    </a:lnTo>
                    <a:lnTo>
                      <a:pt x="26" y="16"/>
                    </a:lnTo>
                    <a:lnTo>
                      <a:pt x="29" y="0"/>
                    </a:lnTo>
                  </a:path>
                </a:pathLst>
              </a:custGeom>
              <a:grpFill/>
              <a:ln w="12700" cap="rnd">
                <a:noFill/>
                <a:round/>
                <a:headEnd/>
                <a:tailEnd/>
              </a:ln>
              <a:effectLst>
                <a:prstShdw prst="shdw17" dist="17961" dir="2700000">
                  <a:srgbClr val="DDDDDD"/>
                </a:prstShdw>
              </a:effectLst>
            </p:spPr>
            <p:txBody>
              <a:bodyPr/>
              <a:lstStyle/>
              <a:p>
                <a:endParaRPr lang="en-US"/>
              </a:p>
            </p:txBody>
          </p:sp>
          <p:sp>
            <p:nvSpPr>
              <p:cNvPr id="20554" name="Freeform 68"/>
              <p:cNvSpPr>
                <a:spLocks noChangeAspect="1"/>
              </p:cNvSpPr>
              <p:nvPr/>
            </p:nvSpPr>
            <p:spPr bwMode="gray">
              <a:xfrm>
                <a:off x="1552" y="2415"/>
                <a:ext cx="17" cy="55"/>
              </a:xfrm>
              <a:custGeom>
                <a:avLst/>
                <a:gdLst>
                  <a:gd name="T0" fmla="*/ 0 w 17"/>
                  <a:gd name="T1" fmla="*/ 0 h 52"/>
                  <a:gd name="T2" fmla="*/ 0 w 17"/>
                  <a:gd name="T3" fmla="*/ 74 h 52"/>
                  <a:gd name="T4" fmla="*/ 4 w 17"/>
                  <a:gd name="T5" fmla="*/ 205 h 52"/>
                  <a:gd name="T6" fmla="*/ 16 w 17"/>
                  <a:gd name="T7" fmla="*/ 173 h 52"/>
                  <a:gd name="T8" fmla="*/ 16 w 17"/>
                  <a:gd name="T9" fmla="*/ 59 h 52"/>
                  <a:gd name="T10" fmla="*/ 0 w 17"/>
                  <a:gd name="T11" fmla="*/ 0 h 52"/>
                  <a:gd name="T12" fmla="*/ 0 60000 65536"/>
                  <a:gd name="T13" fmla="*/ 0 60000 65536"/>
                  <a:gd name="T14" fmla="*/ 0 60000 65536"/>
                  <a:gd name="T15" fmla="*/ 0 60000 65536"/>
                  <a:gd name="T16" fmla="*/ 0 60000 65536"/>
                  <a:gd name="T17" fmla="*/ 0 60000 65536"/>
                  <a:gd name="T18" fmla="*/ 0 w 17"/>
                  <a:gd name="T19" fmla="*/ 0 h 52"/>
                  <a:gd name="T20" fmla="*/ 17 w 17"/>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7" h="52">
                    <a:moveTo>
                      <a:pt x="0" y="0"/>
                    </a:moveTo>
                    <a:lnTo>
                      <a:pt x="0" y="19"/>
                    </a:lnTo>
                    <a:lnTo>
                      <a:pt x="4" y="51"/>
                    </a:lnTo>
                    <a:lnTo>
                      <a:pt x="16" y="43"/>
                    </a:lnTo>
                    <a:lnTo>
                      <a:pt x="16" y="15"/>
                    </a:lnTo>
                    <a:lnTo>
                      <a:pt x="0" y="0"/>
                    </a:lnTo>
                  </a:path>
                </a:pathLst>
              </a:custGeom>
              <a:grpFill/>
              <a:ln w="12700" cap="rnd">
                <a:noFill/>
                <a:round/>
                <a:headEnd/>
                <a:tailEnd/>
              </a:ln>
              <a:effectLst>
                <a:prstShdw prst="shdw17" dist="17961" dir="2700000">
                  <a:srgbClr val="DDDDDD"/>
                </a:prstShdw>
              </a:effectLst>
            </p:spPr>
            <p:txBody>
              <a:bodyPr/>
              <a:lstStyle/>
              <a:p>
                <a:endParaRPr lang="en-US"/>
              </a:p>
            </p:txBody>
          </p:sp>
        </p:grpSp>
        <p:sp>
          <p:nvSpPr>
            <p:cNvPr id="20534" name="Freeform 69"/>
            <p:cNvSpPr>
              <a:spLocks noChangeAspect="1"/>
            </p:cNvSpPr>
            <p:nvPr/>
          </p:nvSpPr>
          <p:spPr bwMode="gray">
            <a:xfrm>
              <a:off x="4585" y="2087"/>
              <a:ext cx="75" cy="92"/>
            </a:xfrm>
            <a:custGeom>
              <a:avLst/>
              <a:gdLst>
                <a:gd name="T0" fmla="*/ 98 w 74"/>
                <a:gd name="T1" fmla="*/ 0 h 88"/>
                <a:gd name="T2" fmla="*/ 86 w 74"/>
                <a:gd name="T3" fmla="*/ 116 h 88"/>
                <a:gd name="T4" fmla="*/ 0 w 74"/>
                <a:gd name="T5" fmla="*/ 262 h 88"/>
                <a:gd name="T6" fmla="*/ 94 w 74"/>
                <a:gd name="T7" fmla="*/ 116 h 88"/>
                <a:gd name="T8" fmla="*/ 98 w 74"/>
                <a:gd name="T9" fmla="*/ 0 h 88"/>
                <a:gd name="T10" fmla="*/ 0 60000 65536"/>
                <a:gd name="T11" fmla="*/ 0 60000 65536"/>
                <a:gd name="T12" fmla="*/ 0 60000 65536"/>
                <a:gd name="T13" fmla="*/ 0 60000 65536"/>
                <a:gd name="T14" fmla="*/ 0 60000 65536"/>
                <a:gd name="T15" fmla="*/ 0 w 74"/>
                <a:gd name="T16" fmla="*/ 0 h 88"/>
                <a:gd name="T17" fmla="*/ 74 w 74"/>
                <a:gd name="T18" fmla="*/ 88 h 88"/>
              </a:gdLst>
              <a:ahLst/>
              <a:cxnLst>
                <a:cxn ang="T10">
                  <a:pos x="T0" y="T1"/>
                </a:cxn>
                <a:cxn ang="T11">
                  <a:pos x="T2" y="T3"/>
                </a:cxn>
                <a:cxn ang="T12">
                  <a:pos x="T4" y="T5"/>
                </a:cxn>
                <a:cxn ang="T13">
                  <a:pos x="T6" y="T7"/>
                </a:cxn>
                <a:cxn ang="T14">
                  <a:pos x="T8" y="T9"/>
                </a:cxn>
              </a:cxnLst>
              <a:rect l="T15" t="T16" r="T17" b="T18"/>
              <a:pathLst>
                <a:path w="74" h="88">
                  <a:moveTo>
                    <a:pt x="73" y="0"/>
                  </a:moveTo>
                  <a:lnTo>
                    <a:pt x="61" y="38"/>
                  </a:lnTo>
                  <a:lnTo>
                    <a:pt x="0" y="87"/>
                  </a:lnTo>
                  <a:lnTo>
                    <a:pt x="69" y="38"/>
                  </a:lnTo>
                  <a:lnTo>
                    <a:pt x="73" y="0"/>
                  </a:lnTo>
                </a:path>
              </a:pathLst>
            </a:custGeom>
            <a:grpFill/>
            <a:ln w="12700" cap="rnd">
              <a:noFill/>
              <a:round/>
              <a:headEnd/>
              <a:tailEnd/>
            </a:ln>
          </p:spPr>
          <p:txBody>
            <a:bodyPr/>
            <a:lstStyle/>
            <a:p>
              <a:endParaRPr lang="en-US"/>
            </a:p>
          </p:txBody>
        </p:sp>
        <p:sp>
          <p:nvSpPr>
            <p:cNvPr id="20535" name="Freeform 70"/>
            <p:cNvSpPr>
              <a:spLocks/>
            </p:cNvSpPr>
            <p:nvPr/>
          </p:nvSpPr>
          <p:spPr bwMode="gray">
            <a:xfrm>
              <a:off x="5086" y="3324"/>
              <a:ext cx="89" cy="135"/>
            </a:xfrm>
            <a:custGeom>
              <a:avLst/>
              <a:gdLst>
                <a:gd name="T0" fmla="*/ 0 w 356"/>
                <a:gd name="T1" fmla="*/ 0 h 541"/>
                <a:gd name="T2" fmla="*/ 0 w 356"/>
                <a:gd name="T3" fmla="*/ 0 h 541"/>
                <a:gd name="T4" fmla="*/ 0 w 356"/>
                <a:gd name="T5" fmla="*/ 0 h 541"/>
                <a:gd name="T6" fmla="*/ 0 w 356"/>
                <a:gd name="T7" fmla="*/ 0 h 541"/>
                <a:gd name="T8" fmla="*/ 0 w 356"/>
                <a:gd name="T9" fmla="*/ 0 h 541"/>
                <a:gd name="T10" fmla="*/ 0 w 356"/>
                <a:gd name="T11" fmla="*/ 0 h 541"/>
                <a:gd name="T12" fmla="*/ 0 w 356"/>
                <a:gd name="T13" fmla="*/ 0 h 541"/>
                <a:gd name="T14" fmla="*/ 0 w 356"/>
                <a:gd name="T15" fmla="*/ 0 h 541"/>
                <a:gd name="T16" fmla="*/ 0 w 356"/>
                <a:gd name="T17" fmla="*/ 0 h 541"/>
                <a:gd name="T18" fmla="*/ 0 w 356"/>
                <a:gd name="T19" fmla="*/ 0 h 541"/>
                <a:gd name="T20" fmla="*/ 0 w 356"/>
                <a:gd name="T21" fmla="*/ 0 h 541"/>
                <a:gd name="T22" fmla="*/ 0 w 356"/>
                <a:gd name="T23" fmla="*/ 0 h 541"/>
                <a:gd name="T24" fmla="*/ 0 w 356"/>
                <a:gd name="T25" fmla="*/ 0 h 541"/>
                <a:gd name="T26" fmla="*/ 0 w 356"/>
                <a:gd name="T27" fmla="*/ 0 h 541"/>
                <a:gd name="T28" fmla="*/ 0 w 356"/>
                <a:gd name="T29" fmla="*/ 0 h 541"/>
                <a:gd name="T30" fmla="*/ 0 w 356"/>
                <a:gd name="T31" fmla="*/ 0 h 541"/>
                <a:gd name="T32" fmla="*/ 0 w 356"/>
                <a:gd name="T33" fmla="*/ 0 h 541"/>
                <a:gd name="T34" fmla="*/ 0 w 356"/>
                <a:gd name="T35" fmla="*/ 0 h 541"/>
                <a:gd name="T36" fmla="*/ 0 w 356"/>
                <a:gd name="T37" fmla="*/ 0 h 541"/>
                <a:gd name="T38" fmla="*/ 0 w 356"/>
                <a:gd name="T39" fmla="*/ 0 h 541"/>
                <a:gd name="T40" fmla="*/ 0 w 356"/>
                <a:gd name="T41" fmla="*/ 0 h 541"/>
                <a:gd name="T42" fmla="*/ 0 w 356"/>
                <a:gd name="T43" fmla="*/ 0 h 541"/>
                <a:gd name="T44" fmla="*/ 0 w 356"/>
                <a:gd name="T45" fmla="*/ 0 h 541"/>
                <a:gd name="T46" fmla="*/ 0 w 356"/>
                <a:gd name="T47" fmla="*/ 0 h 541"/>
                <a:gd name="T48" fmla="*/ 0 w 356"/>
                <a:gd name="T49" fmla="*/ 0 h 541"/>
                <a:gd name="T50" fmla="*/ 0 w 356"/>
                <a:gd name="T51" fmla="*/ 0 h 541"/>
                <a:gd name="T52" fmla="*/ 0 w 356"/>
                <a:gd name="T53" fmla="*/ 0 h 541"/>
                <a:gd name="T54" fmla="*/ 0 w 356"/>
                <a:gd name="T55" fmla="*/ 0 h 541"/>
                <a:gd name="T56" fmla="*/ 0 w 356"/>
                <a:gd name="T57" fmla="*/ 0 h 541"/>
                <a:gd name="T58" fmla="*/ 0 w 356"/>
                <a:gd name="T59" fmla="*/ 0 h 541"/>
                <a:gd name="T60" fmla="*/ 0 w 356"/>
                <a:gd name="T61" fmla="*/ 0 h 5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6"/>
                <a:gd name="T94" fmla="*/ 0 h 541"/>
                <a:gd name="T95" fmla="*/ 356 w 356"/>
                <a:gd name="T96" fmla="*/ 541 h 5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6" h="541">
                  <a:moveTo>
                    <a:pt x="0" y="0"/>
                  </a:moveTo>
                  <a:lnTo>
                    <a:pt x="85" y="31"/>
                  </a:lnTo>
                  <a:lnTo>
                    <a:pt x="132" y="108"/>
                  </a:lnTo>
                  <a:lnTo>
                    <a:pt x="127" y="124"/>
                  </a:lnTo>
                  <a:lnTo>
                    <a:pt x="177" y="205"/>
                  </a:lnTo>
                  <a:lnTo>
                    <a:pt x="174" y="158"/>
                  </a:lnTo>
                  <a:lnTo>
                    <a:pt x="208" y="184"/>
                  </a:lnTo>
                  <a:lnTo>
                    <a:pt x="268" y="280"/>
                  </a:lnTo>
                  <a:lnTo>
                    <a:pt x="334" y="235"/>
                  </a:lnTo>
                  <a:lnTo>
                    <a:pt x="356" y="268"/>
                  </a:lnTo>
                  <a:lnTo>
                    <a:pt x="318" y="370"/>
                  </a:lnTo>
                  <a:lnTo>
                    <a:pt x="284" y="359"/>
                  </a:lnTo>
                  <a:lnTo>
                    <a:pt x="249" y="387"/>
                  </a:lnTo>
                  <a:lnTo>
                    <a:pt x="265" y="417"/>
                  </a:lnTo>
                  <a:lnTo>
                    <a:pt x="169" y="541"/>
                  </a:lnTo>
                  <a:lnTo>
                    <a:pt x="124" y="527"/>
                  </a:lnTo>
                  <a:lnTo>
                    <a:pt x="161" y="427"/>
                  </a:lnTo>
                  <a:lnTo>
                    <a:pt x="127" y="380"/>
                  </a:lnTo>
                  <a:lnTo>
                    <a:pt x="73" y="374"/>
                  </a:lnTo>
                  <a:lnTo>
                    <a:pt x="85" y="347"/>
                  </a:lnTo>
                  <a:lnTo>
                    <a:pt x="122" y="330"/>
                  </a:lnTo>
                  <a:lnTo>
                    <a:pt x="153" y="242"/>
                  </a:lnTo>
                  <a:lnTo>
                    <a:pt x="106" y="179"/>
                  </a:lnTo>
                  <a:lnTo>
                    <a:pt x="110" y="135"/>
                  </a:lnTo>
                  <a:lnTo>
                    <a:pt x="90" y="135"/>
                  </a:lnTo>
                  <a:lnTo>
                    <a:pt x="65" y="84"/>
                  </a:lnTo>
                  <a:lnTo>
                    <a:pt x="65" y="65"/>
                  </a:lnTo>
                  <a:lnTo>
                    <a:pt x="45" y="71"/>
                  </a:lnTo>
                  <a:lnTo>
                    <a:pt x="35" y="38"/>
                  </a:lnTo>
                  <a:lnTo>
                    <a:pt x="0" y="0"/>
                  </a:lnTo>
                  <a:close/>
                </a:path>
              </a:pathLst>
            </a:custGeom>
            <a:grpFill/>
            <a:ln w="12700" cap="rnd">
              <a:noFill/>
              <a:round/>
              <a:headEnd/>
              <a:tailEnd/>
            </a:ln>
          </p:spPr>
          <p:txBody>
            <a:bodyPr/>
            <a:lstStyle/>
            <a:p>
              <a:endParaRPr lang="en-US"/>
            </a:p>
          </p:txBody>
        </p:sp>
        <p:sp>
          <p:nvSpPr>
            <p:cNvPr id="20536" name="Freeform 71"/>
            <p:cNvSpPr>
              <a:spLocks/>
            </p:cNvSpPr>
            <p:nvPr/>
          </p:nvSpPr>
          <p:spPr bwMode="gray">
            <a:xfrm>
              <a:off x="5004" y="3428"/>
              <a:ext cx="100" cy="116"/>
            </a:xfrm>
            <a:custGeom>
              <a:avLst/>
              <a:gdLst>
                <a:gd name="T0" fmla="*/ 0 w 401"/>
                <a:gd name="T1" fmla="*/ 0 h 464"/>
                <a:gd name="T2" fmla="*/ 0 w 401"/>
                <a:gd name="T3" fmla="*/ 0 h 464"/>
                <a:gd name="T4" fmla="*/ 0 w 401"/>
                <a:gd name="T5" fmla="*/ 0 h 464"/>
                <a:gd name="T6" fmla="*/ 0 w 401"/>
                <a:gd name="T7" fmla="*/ 0 h 464"/>
                <a:gd name="T8" fmla="*/ 0 w 401"/>
                <a:gd name="T9" fmla="*/ 0 h 464"/>
                <a:gd name="T10" fmla="*/ 0 w 401"/>
                <a:gd name="T11" fmla="*/ 0 h 464"/>
                <a:gd name="T12" fmla="*/ 0 w 401"/>
                <a:gd name="T13" fmla="*/ 0 h 464"/>
                <a:gd name="T14" fmla="*/ 0 w 401"/>
                <a:gd name="T15" fmla="*/ 0 h 464"/>
                <a:gd name="T16" fmla="*/ 0 w 401"/>
                <a:gd name="T17" fmla="*/ 0 h 464"/>
                <a:gd name="T18" fmla="*/ 0 w 401"/>
                <a:gd name="T19" fmla="*/ 0 h 464"/>
                <a:gd name="T20" fmla="*/ 0 w 401"/>
                <a:gd name="T21" fmla="*/ 0 h 464"/>
                <a:gd name="T22" fmla="*/ 0 w 401"/>
                <a:gd name="T23" fmla="*/ 0 h 464"/>
                <a:gd name="T24" fmla="*/ 0 w 401"/>
                <a:gd name="T25" fmla="*/ 0 h 464"/>
                <a:gd name="T26" fmla="*/ 0 w 401"/>
                <a:gd name="T27" fmla="*/ 0 h 464"/>
                <a:gd name="T28" fmla="*/ 0 w 401"/>
                <a:gd name="T29" fmla="*/ 0 h 464"/>
                <a:gd name="T30" fmla="*/ 0 w 401"/>
                <a:gd name="T31" fmla="*/ 0 h 464"/>
                <a:gd name="T32" fmla="*/ 0 w 401"/>
                <a:gd name="T33" fmla="*/ 0 h 464"/>
                <a:gd name="T34" fmla="*/ 0 w 401"/>
                <a:gd name="T35" fmla="*/ 0 h 464"/>
                <a:gd name="T36" fmla="*/ 0 w 401"/>
                <a:gd name="T37" fmla="*/ 0 h 464"/>
                <a:gd name="T38" fmla="*/ 0 w 401"/>
                <a:gd name="T39" fmla="*/ 0 h 464"/>
                <a:gd name="T40" fmla="*/ 0 w 401"/>
                <a:gd name="T41" fmla="*/ 0 h 4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1"/>
                <a:gd name="T64" fmla="*/ 0 h 464"/>
                <a:gd name="T65" fmla="*/ 401 w 401"/>
                <a:gd name="T66" fmla="*/ 464 h 4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1" h="464">
                  <a:moveTo>
                    <a:pt x="293" y="0"/>
                  </a:moveTo>
                  <a:lnTo>
                    <a:pt x="340" y="68"/>
                  </a:lnTo>
                  <a:lnTo>
                    <a:pt x="384" y="37"/>
                  </a:lnTo>
                  <a:lnTo>
                    <a:pt x="401" y="58"/>
                  </a:lnTo>
                  <a:lnTo>
                    <a:pt x="401" y="108"/>
                  </a:lnTo>
                  <a:lnTo>
                    <a:pt x="352" y="198"/>
                  </a:lnTo>
                  <a:lnTo>
                    <a:pt x="308" y="204"/>
                  </a:lnTo>
                  <a:lnTo>
                    <a:pt x="334" y="245"/>
                  </a:lnTo>
                  <a:lnTo>
                    <a:pt x="293" y="252"/>
                  </a:lnTo>
                  <a:lnTo>
                    <a:pt x="235" y="300"/>
                  </a:lnTo>
                  <a:lnTo>
                    <a:pt x="192" y="417"/>
                  </a:lnTo>
                  <a:lnTo>
                    <a:pt x="101" y="464"/>
                  </a:lnTo>
                  <a:lnTo>
                    <a:pt x="61" y="436"/>
                  </a:lnTo>
                  <a:lnTo>
                    <a:pt x="8" y="440"/>
                  </a:lnTo>
                  <a:lnTo>
                    <a:pt x="0" y="376"/>
                  </a:lnTo>
                  <a:lnTo>
                    <a:pt x="69" y="286"/>
                  </a:lnTo>
                  <a:lnTo>
                    <a:pt x="165" y="226"/>
                  </a:lnTo>
                  <a:lnTo>
                    <a:pt x="220" y="168"/>
                  </a:lnTo>
                  <a:lnTo>
                    <a:pt x="283" y="60"/>
                  </a:lnTo>
                  <a:lnTo>
                    <a:pt x="293" y="0"/>
                  </a:lnTo>
                  <a:close/>
                </a:path>
              </a:pathLst>
            </a:custGeom>
            <a:grpFill/>
            <a:ln w="12700" cap="rnd">
              <a:noFill/>
              <a:round/>
              <a:headEnd/>
              <a:tailEnd/>
            </a:ln>
          </p:spPr>
          <p:txBody>
            <a:bodyPr/>
            <a:lstStyle/>
            <a:p>
              <a:endParaRPr lang="en-US"/>
            </a:p>
          </p:txBody>
        </p:sp>
      </p:grpSp>
      <p:sp>
        <p:nvSpPr>
          <p:cNvPr id="20485" name="Rectangle 72"/>
          <p:cNvSpPr>
            <a:spLocks noChangeArrowheads="1"/>
          </p:cNvSpPr>
          <p:nvPr/>
        </p:nvSpPr>
        <p:spPr bwMode="auto">
          <a:xfrm>
            <a:off x="3746298" y="2058194"/>
            <a:ext cx="1911398" cy="4871699"/>
          </a:xfrm>
          <a:prstGeom prst="rect">
            <a:avLst/>
          </a:prstGeom>
          <a:solidFill>
            <a:srgbClr val="FFFFFF">
              <a:alpha val="74902"/>
            </a:srgbClr>
          </a:solidFill>
          <a:ln w="9525" algn="ctr">
            <a:noFill/>
            <a:miter lim="800000"/>
            <a:headEnd/>
            <a:tailEnd/>
          </a:ln>
        </p:spPr>
        <p:txBody>
          <a:bodyPr lIns="101901" tIns="101901" rIns="101901" bIns="101901">
            <a:noAutofit/>
          </a:bodyPr>
          <a:lstStyle/>
          <a:p>
            <a:r>
              <a:rPr lang="en-US" sz="1300" b="1" dirty="0">
                <a:solidFill>
                  <a:srgbClr val="002776"/>
                </a:solidFill>
                <a:latin typeface="Arial" pitchFamily="34" charset="0"/>
                <a:cs typeface="Arial" pitchFamily="34" charset="0"/>
              </a:rPr>
              <a:t>Europe, Middle East and Africa Region</a:t>
            </a:r>
          </a:p>
          <a:p>
            <a:endParaRPr lang="en-US" sz="1300" dirty="0">
              <a:solidFill>
                <a:srgbClr val="002776"/>
              </a:solidFill>
              <a:latin typeface="Arial" pitchFamily="34" charset="0"/>
              <a:cs typeface="Arial" pitchFamily="34" charset="0"/>
            </a:endParaRPr>
          </a:p>
          <a:p>
            <a:pPr marL="132684" indent="-132684">
              <a:spcAft>
                <a:spcPts val="200"/>
              </a:spcAft>
              <a:buClr>
                <a:schemeClr val="tx1"/>
              </a:buClr>
              <a:buFontTx/>
              <a:buChar char="•"/>
            </a:pPr>
            <a:r>
              <a:rPr lang="en-US" sz="1300" dirty="0" smtClean="0">
                <a:solidFill>
                  <a:srgbClr val="002776"/>
                </a:solidFill>
                <a:latin typeface="Arial" pitchFamily="34" charset="0"/>
                <a:cs typeface="Arial" pitchFamily="34" charset="0"/>
              </a:rPr>
              <a:t>Belgium</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Czech </a:t>
            </a:r>
            <a:r>
              <a:rPr lang="en-US" sz="1300" dirty="0">
                <a:solidFill>
                  <a:srgbClr val="002776"/>
                </a:solidFill>
                <a:latin typeface="Arial" pitchFamily="34" charset="0"/>
                <a:cs typeface="Arial" pitchFamily="34" charset="0"/>
              </a:rPr>
              <a:t>Republic</a:t>
            </a:r>
          </a:p>
          <a:p>
            <a:pPr marL="132684" indent="-132684">
              <a:spcAft>
                <a:spcPts val="200"/>
              </a:spcAft>
              <a:buFontTx/>
              <a:buChar char="•"/>
            </a:pPr>
            <a:r>
              <a:rPr lang="en-US" sz="1300" dirty="0" smtClean="0">
                <a:solidFill>
                  <a:srgbClr val="002776"/>
                </a:solidFill>
                <a:latin typeface="Arial" pitchFamily="34" charset="0"/>
                <a:cs typeface="Arial" pitchFamily="34" charset="0"/>
              </a:rPr>
              <a:t>Finland</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France</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Germany</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Hungary</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Ireland</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Italy</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Netherlands</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Norway</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Poland</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Romania</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Russia</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Slovak </a:t>
            </a:r>
            <a:r>
              <a:rPr lang="en-US" sz="1300" dirty="0">
                <a:solidFill>
                  <a:srgbClr val="002776"/>
                </a:solidFill>
                <a:latin typeface="Arial" pitchFamily="34" charset="0"/>
                <a:cs typeface="Arial" pitchFamily="34" charset="0"/>
              </a:rPr>
              <a:t>Republic</a:t>
            </a:r>
          </a:p>
          <a:p>
            <a:pPr marL="132684" indent="-132684">
              <a:spcAft>
                <a:spcPts val="200"/>
              </a:spcAft>
              <a:buFontTx/>
              <a:buChar char="•"/>
            </a:pPr>
            <a:r>
              <a:rPr lang="en-US" sz="1300" dirty="0" smtClean="0">
                <a:solidFill>
                  <a:srgbClr val="002776"/>
                </a:solidFill>
                <a:latin typeface="Arial" pitchFamily="34" charset="0"/>
                <a:cs typeface="Arial" pitchFamily="34" charset="0"/>
              </a:rPr>
              <a:t>Spain</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South </a:t>
            </a:r>
            <a:r>
              <a:rPr lang="en-US" sz="1300" dirty="0">
                <a:solidFill>
                  <a:srgbClr val="002776"/>
                </a:solidFill>
                <a:latin typeface="Arial" pitchFamily="34" charset="0"/>
                <a:cs typeface="Arial" pitchFamily="34" charset="0"/>
              </a:rPr>
              <a:t>Africa</a:t>
            </a:r>
          </a:p>
          <a:p>
            <a:pPr marL="132684" indent="-132684">
              <a:spcAft>
                <a:spcPts val="200"/>
              </a:spcAft>
              <a:buFontTx/>
              <a:buChar char="•"/>
            </a:pPr>
            <a:r>
              <a:rPr lang="en-US" sz="1300" dirty="0" smtClean="0">
                <a:solidFill>
                  <a:srgbClr val="002776"/>
                </a:solidFill>
                <a:latin typeface="Arial" pitchFamily="34" charset="0"/>
                <a:cs typeface="Arial" pitchFamily="34" charset="0"/>
              </a:rPr>
              <a:t>Sweden</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Turkey</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United </a:t>
            </a:r>
            <a:r>
              <a:rPr lang="en-US" sz="1300" dirty="0">
                <a:solidFill>
                  <a:srgbClr val="002776"/>
                </a:solidFill>
                <a:latin typeface="Arial" pitchFamily="34" charset="0"/>
                <a:cs typeface="Arial" pitchFamily="34" charset="0"/>
              </a:rPr>
              <a:t>Kingdom</a:t>
            </a:r>
          </a:p>
        </p:txBody>
      </p:sp>
      <p:sp>
        <p:nvSpPr>
          <p:cNvPr id="20486" name="Rectangle 73"/>
          <p:cNvSpPr>
            <a:spLocks noChangeArrowheads="1"/>
          </p:cNvSpPr>
          <p:nvPr/>
        </p:nvSpPr>
        <p:spPr bwMode="auto">
          <a:xfrm>
            <a:off x="7202672" y="2400579"/>
            <a:ext cx="1911398" cy="3696215"/>
          </a:xfrm>
          <a:prstGeom prst="rect">
            <a:avLst/>
          </a:prstGeom>
          <a:solidFill>
            <a:srgbClr val="FFFFFF">
              <a:alpha val="74902"/>
            </a:srgbClr>
          </a:solidFill>
          <a:ln w="9525" algn="ctr">
            <a:noFill/>
            <a:miter lim="800000"/>
            <a:headEnd/>
            <a:tailEnd/>
          </a:ln>
        </p:spPr>
        <p:txBody>
          <a:bodyPr lIns="101901" tIns="101901" rIns="101901" bIns="101901">
            <a:noAutofit/>
          </a:bodyPr>
          <a:lstStyle/>
          <a:p>
            <a:pPr marL="130914" indent="-130914"/>
            <a:r>
              <a:rPr lang="en-US" sz="1300" b="1" dirty="0">
                <a:solidFill>
                  <a:srgbClr val="002776"/>
                </a:solidFill>
                <a:latin typeface="Arial" pitchFamily="34" charset="0"/>
                <a:cs typeface="Arial" pitchFamily="34" charset="0"/>
              </a:rPr>
              <a:t>Asia Pacific Region</a:t>
            </a:r>
          </a:p>
          <a:p>
            <a:pPr marL="130914" indent="-130914"/>
            <a:endParaRPr lang="en-US" sz="1300" dirty="0">
              <a:solidFill>
                <a:srgbClr val="002776"/>
              </a:solidFill>
              <a:latin typeface="Arial" pitchFamily="34" charset="0"/>
              <a:cs typeface="Arial" pitchFamily="34" charset="0"/>
            </a:endParaRP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Australia</a:t>
            </a: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Cambodia</a:t>
            </a: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China</a:t>
            </a: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India</a:t>
            </a: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Indonesia</a:t>
            </a: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Korea</a:t>
            </a: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Japan</a:t>
            </a: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Malaysia</a:t>
            </a: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New Zealand</a:t>
            </a: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Singapore</a:t>
            </a: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Philippines</a:t>
            </a: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Taiwan</a:t>
            </a: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Thailand</a:t>
            </a:r>
          </a:p>
          <a:p>
            <a:pPr marL="130914" indent="-130914">
              <a:spcAft>
                <a:spcPts val="200"/>
              </a:spcAft>
              <a:buFont typeface="Arial" pitchFamily="34" charset="0"/>
              <a:buChar char="•"/>
            </a:pPr>
            <a:r>
              <a:rPr lang="en-US" sz="1300" dirty="0">
                <a:solidFill>
                  <a:srgbClr val="002776"/>
                </a:solidFill>
                <a:latin typeface="Arial" pitchFamily="34" charset="0"/>
                <a:cs typeface="Arial" pitchFamily="34" charset="0"/>
              </a:rPr>
              <a:t>Vietnam</a:t>
            </a:r>
          </a:p>
        </p:txBody>
      </p:sp>
      <p:sp>
        <p:nvSpPr>
          <p:cNvPr id="20487" name="Rectangle 71"/>
          <p:cNvSpPr>
            <a:spLocks noChangeArrowheads="1"/>
          </p:cNvSpPr>
          <p:nvPr/>
        </p:nvSpPr>
        <p:spPr bwMode="auto">
          <a:xfrm>
            <a:off x="543170" y="2400579"/>
            <a:ext cx="1911398" cy="2477015"/>
          </a:xfrm>
          <a:prstGeom prst="rect">
            <a:avLst/>
          </a:prstGeom>
          <a:solidFill>
            <a:srgbClr val="FFFFFF">
              <a:alpha val="74902"/>
            </a:srgbClr>
          </a:solidFill>
          <a:ln w="9525" algn="ctr">
            <a:noFill/>
            <a:miter lim="800000"/>
            <a:headEnd/>
            <a:tailEnd/>
          </a:ln>
        </p:spPr>
        <p:txBody>
          <a:bodyPr lIns="101901" tIns="101901" rIns="101901" bIns="101901">
            <a:noAutofit/>
          </a:bodyPr>
          <a:lstStyle/>
          <a:p>
            <a:r>
              <a:rPr lang="en-US" sz="1300" b="1" dirty="0">
                <a:solidFill>
                  <a:srgbClr val="002776"/>
                </a:solidFill>
                <a:latin typeface="Arial" pitchFamily="34" charset="0"/>
                <a:cs typeface="Arial" pitchFamily="34" charset="0"/>
              </a:rPr>
              <a:t>Americas Region</a:t>
            </a:r>
          </a:p>
          <a:p>
            <a:endParaRPr lang="en-US" sz="1300" dirty="0">
              <a:solidFill>
                <a:srgbClr val="002776"/>
              </a:solidFill>
              <a:latin typeface="Arial" pitchFamily="34" charset="0"/>
              <a:cs typeface="Arial" pitchFamily="34" charset="0"/>
            </a:endParaRPr>
          </a:p>
          <a:p>
            <a:pPr marL="132684" indent="-132684">
              <a:spcAft>
                <a:spcPts val="200"/>
              </a:spcAft>
              <a:buClr>
                <a:schemeClr val="tx1"/>
              </a:buClr>
              <a:buFontTx/>
              <a:buChar char="•"/>
            </a:pPr>
            <a:r>
              <a:rPr lang="en-US" sz="1300" dirty="0" smtClean="0">
                <a:solidFill>
                  <a:srgbClr val="002776"/>
                </a:solidFill>
                <a:latin typeface="Arial" pitchFamily="34" charset="0"/>
                <a:cs typeface="Arial" pitchFamily="34" charset="0"/>
              </a:rPr>
              <a:t>Argentina</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Brazil</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Canada</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Chile</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Colombia</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Mexico </a:t>
            </a:r>
            <a:endParaRPr lang="en-US" sz="1300" dirty="0">
              <a:solidFill>
                <a:srgbClr val="002776"/>
              </a:solidFill>
              <a:latin typeface="Arial" pitchFamily="34" charset="0"/>
              <a:cs typeface="Arial" pitchFamily="34" charset="0"/>
            </a:endParaRPr>
          </a:p>
          <a:p>
            <a:pPr marL="132684" indent="-132684">
              <a:spcAft>
                <a:spcPts val="200"/>
              </a:spcAft>
              <a:buFontTx/>
              <a:buChar char="•"/>
            </a:pPr>
            <a:r>
              <a:rPr lang="en-US" sz="1300" dirty="0" smtClean="0">
                <a:solidFill>
                  <a:srgbClr val="002776"/>
                </a:solidFill>
                <a:latin typeface="Arial" pitchFamily="34" charset="0"/>
                <a:cs typeface="Arial" pitchFamily="34" charset="0"/>
              </a:rPr>
              <a:t>United </a:t>
            </a:r>
            <a:r>
              <a:rPr lang="en-US" sz="1300" dirty="0">
                <a:solidFill>
                  <a:srgbClr val="002776"/>
                </a:solidFill>
                <a:latin typeface="Arial" pitchFamily="34" charset="0"/>
                <a:cs typeface="Arial" pitchFamily="34" charset="0"/>
              </a:rPr>
              <a:t>States</a:t>
            </a:r>
          </a:p>
          <a:p>
            <a:pPr marL="132684" indent="-132684">
              <a:spcAft>
                <a:spcPts val="200"/>
              </a:spcAft>
              <a:buFontTx/>
              <a:buChar char="•"/>
            </a:pPr>
            <a:r>
              <a:rPr lang="en-US" sz="1300" dirty="0" smtClean="0">
                <a:solidFill>
                  <a:srgbClr val="002776"/>
                </a:solidFill>
                <a:latin typeface="Arial" pitchFamily="34" charset="0"/>
                <a:cs typeface="Arial" pitchFamily="34" charset="0"/>
              </a:rPr>
              <a:t>Venezuela</a:t>
            </a:r>
            <a:endParaRPr lang="en-US" sz="1300" dirty="0">
              <a:solidFill>
                <a:srgbClr val="002776"/>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p:cNvSpPr>
          <p:nvPr>
            <p:ph type="title"/>
          </p:nvPr>
        </p:nvSpPr>
        <p:spPr/>
        <p:txBody>
          <a:bodyPr/>
          <a:lstStyle/>
          <a:p>
            <a:r>
              <a:rPr lang="en-AU" smtClean="0"/>
              <a:t>Asia Pacific regional automotive profile </a:t>
            </a:r>
            <a:r>
              <a:rPr lang="en-US" smtClean="0"/>
              <a:t/>
            </a:r>
            <a:br>
              <a:rPr lang="en-US" smtClean="0"/>
            </a:br>
            <a:endParaRPr lang="en-US" dirty="0" smtClean="0"/>
          </a:p>
        </p:txBody>
      </p:sp>
      <p:sp>
        <p:nvSpPr>
          <p:cNvPr id="71" name="Rectangle 5"/>
          <p:cNvSpPr txBox="1">
            <a:spLocks/>
          </p:cNvSpPr>
          <p:nvPr/>
        </p:nvSpPr>
        <p:spPr bwMode="auto">
          <a:xfrm>
            <a:off x="465138" y="1449388"/>
            <a:ext cx="3956050" cy="5816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68202" marR="0" lvl="0" indent="-268202" algn="l" defTabSz="1019175" rtl="0" eaLnBrk="1" fontAlgn="base" latinLnBrk="0" hangingPunct="1">
              <a:lnSpc>
                <a:spcPct val="100000"/>
              </a:lnSpc>
              <a:spcBef>
                <a:spcPct val="0"/>
              </a:spcBef>
              <a:spcAft>
                <a:spcPts val="1200"/>
              </a:spcAft>
              <a:buClrTx/>
              <a:buSzTx/>
              <a:buFont typeface="Arial" charset="0"/>
              <a:buChar char="•"/>
              <a:tabLst/>
              <a:defRPr/>
            </a:pPr>
            <a:r>
              <a:rPr kumimoji="0" lang="en-US" sz="1600" b="0" i="0" u="none" strike="noStrike" kern="1200" cap="none" spc="0" normalizeH="0" baseline="0" noProof="0" dirty="0" smtClean="0">
                <a:ln>
                  <a:noFill/>
                </a:ln>
                <a:solidFill>
                  <a:schemeClr val="tx2"/>
                </a:solidFill>
                <a:effectLst/>
                <a:uLnTx/>
                <a:uFillTx/>
                <a:latin typeface="+mn-lt"/>
                <a:ea typeface="+mn-ea"/>
                <a:cs typeface="+mn-cs"/>
              </a:rPr>
              <a:t>Large footprint in the Asia Pacific region to match that of our automotive clients</a:t>
            </a:r>
          </a:p>
          <a:p>
            <a:pPr marL="268202" marR="0" lvl="0" indent="-268202" algn="l" defTabSz="1019175" rtl="0" eaLnBrk="1" fontAlgn="base" latinLnBrk="0" hangingPunct="1">
              <a:lnSpc>
                <a:spcPct val="100000"/>
              </a:lnSpc>
              <a:spcBef>
                <a:spcPct val="0"/>
              </a:spcBef>
              <a:spcAft>
                <a:spcPts val="1200"/>
              </a:spcAft>
              <a:buClrTx/>
              <a:buSzTx/>
              <a:buFont typeface="Arial" charset="0"/>
              <a:buChar char="•"/>
              <a:tabLst/>
              <a:defRPr/>
            </a:pPr>
            <a:r>
              <a:rPr kumimoji="0" lang="en-US" sz="1600" b="0" i="0" u="none" strike="noStrike" kern="1200" cap="none" spc="0" normalizeH="0" baseline="0" noProof="0" dirty="0" smtClean="0">
                <a:ln>
                  <a:noFill/>
                </a:ln>
                <a:solidFill>
                  <a:schemeClr val="tx2"/>
                </a:solidFill>
                <a:effectLst/>
                <a:uLnTx/>
                <a:uFillTx/>
                <a:latin typeface="+mn-lt"/>
                <a:ea typeface="+mn-ea"/>
                <a:cs typeface="+mn-cs"/>
              </a:rPr>
              <a:t>Regional manufacturing industry practice comprising of more than </a:t>
            </a:r>
            <a:r>
              <a:rPr kumimoji="0" lang="en-US" sz="1600" b="1" i="0" u="none" strike="noStrike" kern="1200" cap="none" spc="0" normalizeH="0" baseline="0" noProof="0" dirty="0" smtClean="0">
                <a:ln>
                  <a:noFill/>
                </a:ln>
                <a:solidFill>
                  <a:schemeClr val="tx2"/>
                </a:solidFill>
                <a:effectLst/>
                <a:uLnTx/>
                <a:uFillTx/>
                <a:latin typeface="+mn-lt"/>
                <a:ea typeface="+mn-ea"/>
                <a:cs typeface="+mn-cs"/>
              </a:rPr>
              <a:t>3,300 people </a:t>
            </a:r>
            <a:r>
              <a:rPr kumimoji="0" lang="en-US" sz="1600" b="0" i="0" u="none" strike="noStrike" kern="1200" cap="none" spc="0" normalizeH="0" baseline="0" noProof="0" dirty="0" smtClean="0">
                <a:ln>
                  <a:noFill/>
                </a:ln>
                <a:solidFill>
                  <a:schemeClr val="tx2"/>
                </a:solidFill>
                <a:effectLst/>
                <a:uLnTx/>
                <a:uFillTx/>
                <a:latin typeface="+mn-lt"/>
                <a:ea typeface="+mn-ea"/>
                <a:cs typeface="+mn-cs"/>
              </a:rPr>
              <a:t>across 13 markets </a:t>
            </a:r>
          </a:p>
          <a:p>
            <a:pPr marL="268202" marR="0" lvl="0" indent="-268202" algn="l" defTabSz="1019175" rtl="0" eaLnBrk="1" fontAlgn="base" latinLnBrk="0" hangingPunct="1">
              <a:lnSpc>
                <a:spcPct val="100000"/>
              </a:lnSpc>
              <a:spcBef>
                <a:spcPct val="0"/>
              </a:spcBef>
              <a:spcAft>
                <a:spcPts val="1200"/>
              </a:spcAft>
              <a:buClrTx/>
              <a:buSzTx/>
              <a:buFont typeface="Arial" charset="0"/>
              <a:buChar char="•"/>
              <a:tabLst/>
              <a:defRPr/>
            </a:pPr>
            <a:r>
              <a:rPr kumimoji="0" lang="en-US" sz="1600" b="0" i="0" u="none" strike="noStrike" kern="1200" cap="none" spc="0" normalizeH="0" baseline="0" noProof="0" dirty="0" smtClean="0">
                <a:ln>
                  <a:noFill/>
                </a:ln>
                <a:solidFill>
                  <a:schemeClr val="tx2"/>
                </a:solidFill>
                <a:effectLst/>
                <a:uLnTx/>
                <a:uFillTx/>
                <a:latin typeface="+mn-lt"/>
                <a:ea typeface="+mn-ea"/>
                <a:cs typeface="+mn-cs"/>
              </a:rPr>
              <a:t>More than </a:t>
            </a:r>
            <a:r>
              <a:rPr kumimoji="0" lang="en-US" sz="1600" b="1" i="0" u="none" strike="noStrike" kern="1200" cap="none" spc="0" normalizeH="0" baseline="0" noProof="0" dirty="0" smtClean="0">
                <a:ln>
                  <a:noFill/>
                </a:ln>
                <a:solidFill>
                  <a:schemeClr val="tx2"/>
                </a:solidFill>
                <a:effectLst/>
                <a:uLnTx/>
                <a:uFillTx/>
                <a:latin typeface="+mn-lt"/>
                <a:ea typeface="+mn-ea"/>
                <a:cs typeface="+mn-cs"/>
              </a:rPr>
              <a:t>1,500 partners </a:t>
            </a:r>
            <a:r>
              <a:rPr kumimoji="0" lang="en-US" sz="1600" b="0" i="0" u="none" strike="noStrike" kern="1200" cap="none" spc="0" normalizeH="0" baseline="0" noProof="0" dirty="0" smtClean="0">
                <a:ln>
                  <a:noFill/>
                </a:ln>
                <a:solidFill>
                  <a:schemeClr val="tx2"/>
                </a:solidFill>
                <a:effectLst/>
                <a:uLnTx/>
                <a:uFillTx/>
                <a:latin typeface="+mn-lt"/>
                <a:ea typeface="+mn-ea"/>
                <a:cs typeface="+mn-cs"/>
              </a:rPr>
              <a:t>and professionals focused on serving automotive OEMs and suppliers </a:t>
            </a:r>
          </a:p>
          <a:p>
            <a:pPr marL="268202" marR="0" lvl="0" indent="-268202" algn="l" defTabSz="1019175" rtl="0" eaLnBrk="1" fontAlgn="base" latinLnBrk="0" hangingPunct="1">
              <a:lnSpc>
                <a:spcPct val="100000"/>
              </a:lnSpc>
              <a:spcBef>
                <a:spcPct val="0"/>
              </a:spcBef>
              <a:spcAft>
                <a:spcPts val="1200"/>
              </a:spcAft>
              <a:buClrTx/>
              <a:buSzTx/>
              <a:buFont typeface="Arial" charset="0"/>
              <a:buChar char="•"/>
              <a:tabLst/>
              <a:defRPr/>
            </a:pPr>
            <a:r>
              <a:rPr kumimoji="0" lang="en-AU" sz="1600" b="0" i="0" u="none" strike="noStrike" kern="1200" cap="none" spc="0" normalizeH="0" baseline="0" noProof="0" dirty="0" smtClean="0">
                <a:ln>
                  <a:noFill/>
                </a:ln>
                <a:solidFill>
                  <a:schemeClr val="tx2"/>
                </a:solidFill>
                <a:effectLst/>
                <a:uLnTx/>
                <a:uFillTx/>
                <a:latin typeface="+mn-lt"/>
                <a:ea typeface="+mn-ea"/>
                <a:cs typeface="+mn-cs"/>
              </a:rPr>
              <a:t>Dedicated Asia Pacific retail motor industry services team providing services</a:t>
            </a:r>
            <a:r>
              <a:rPr kumimoji="0" lang="en-AU" sz="1600" b="0" i="0" u="none" strike="noStrike" kern="1200" cap="none" spc="0" normalizeH="0" noProof="0" dirty="0" smtClean="0">
                <a:ln>
                  <a:noFill/>
                </a:ln>
                <a:solidFill>
                  <a:schemeClr val="tx2"/>
                </a:solidFill>
                <a:effectLst/>
                <a:uLnTx/>
                <a:uFillTx/>
                <a:latin typeface="+mn-lt"/>
                <a:ea typeface="+mn-ea"/>
                <a:cs typeface="+mn-cs"/>
              </a:rPr>
              <a:t> to </a:t>
            </a:r>
            <a:r>
              <a:rPr kumimoji="0" lang="en-AU" sz="1600" b="1" i="0" u="none" strike="noStrike" kern="1200" cap="none" spc="0" normalizeH="0" noProof="0" dirty="0" smtClean="0">
                <a:ln>
                  <a:noFill/>
                </a:ln>
                <a:solidFill>
                  <a:schemeClr val="tx2"/>
                </a:solidFill>
                <a:effectLst/>
                <a:uLnTx/>
                <a:uFillTx/>
                <a:latin typeface="+mn-lt"/>
                <a:ea typeface="+mn-ea"/>
                <a:cs typeface="+mn-cs"/>
              </a:rPr>
              <a:t>auto dealerships </a:t>
            </a:r>
            <a:r>
              <a:rPr kumimoji="0" lang="en-AU" sz="1600" b="0" i="0" u="none" strike="noStrike" kern="1200" cap="none" spc="0" normalizeH="0" noProof="0" dirty="0" smtClean="0">
                <a:ln>
                  <a:noFill/>
                </a:ln>
                <a:solidFill>
                  <a:schemeClr val="tx2"/>
                </a:solidFill>
                <a:effectLst/>
                <a:uLnTx/>
                <a:uFillTx/>
                <a:latin typeface="+mn-lt"/>
                <a:ea typeface="+mn-ea"/>
                <a:cs typeface="+mn-cs"/>
              </a:rPr>
              <a:t>and OEM sales companies</a:t>
            </a:r>
            <a:endParaRPr kumimoji="0" lang="en-AU" sz="1600" b="0" i="0" u="none" strike="noStrike" kern="1200" cap="none" spc="0" normalizeH="0" baseline="0" noProof="0" dirty="0" smtClean="0">
              <a:ln>
                <a:noFill/>
              </a:ln>
              <a:solidFill>
                <a:schemeClr val="tx2"/>
              </a:solidFill>
              <a:effectLst/>
              <a:uLnTx/>
              <a:uFillTx/>
              <a:latin typeface="+mn-lt"/>
              <a:ea typeface="+mn-ea"/>
              <a:cs typeface="+mn-cs"/>
            </a:endParaRPr>
          </a:p>
          <a:p>
            <a:pPr marL="268202" marR="0" lvl="0" indent="-268202" algn="l" defTabSz="1019175" rtl="0" eaLnBrk="1" fontAlgn="base" latinLnBrk="0" hangingPunct="1">
              <a:lnSpc>
                <a:spcPct val="100000"/>
              </a:lnSpc>
              <a:spcBef>
                <a:spcPct val="0"/>
              </a:spcBef>
              <a:spcAft>
                <a:spcPts val="1200"/>
              </a:spcAft>
              <a:buClrTx/>
              <a:buSzTx/>
              <a:buFont typeface="Arial" charset="0"/>
              <a:buChar char="•"/>
              <a:tabLst/>
              <a:defRPr/>
            </a:pPr>
            <a:r>
              <a:rPr kumimoji="0" lang="en-AU" sz="1600" b="0" i="0" u="none" strike="noStrike" kern="1200" cap="none" spc="0" normalizeH="0" baseline="0" noProof="0" dirty="0" smtClean="0">
                <a:ln>
                  <a:noFill/>
                </a:ln>
                <a:solidFill>
                  <a:schemeClr val="tx2"/>
                </a:solidFill>
                <a:effectLst/>
                <a:uLnTx/>
                <a:uFillTx/>
                <a:latin typeface="+mn-lt"/>
                <a:ea typeface="+mn-ea"/>
                <a:cs typeface="+mn-cs"/>
              </a:rPr>
              <a:t>Experience </a:t>
            </a:r>
            <a:r>
              <a:rPr kumimoji="0" lang="en-AU" sz="1600" b="1" i="0" u="none" strike="noStrike" kern="1200" cap="none" spc="0" normalizeH="0" baseline="0" noProof="0" dirty="0" smtClean="0">
                <a:ln>
                  <a:noFill/>
                </a:ln>
                <a:solidFill>
                  <a:schemeClr val="tx2"/>
                </a:solidFill>
                <a:effectLst/>
                <a:uLnTx/>
                <a:uFillTx/>
                <a:latin typeface="+mn-lt"/>
                <a:ea typeface="+mn-ea"/>
                <a:cs typeface="+mn-cs"/>
              </a:rPr>
              <a:t>assisting state and national governments </a:t>
            </a:r>
            <a:r>
              <a:rPr kumimoji="0" lang="en-AU" sz="1600" b="0" i="0" u="none" strike="noStrike" kern="1200" cap="none" spc="0" normalizeH="0" baseline="0" noProof="0" dirty="0" smtClean="0">
                <a:ln>
                  <a:noFill/>
                </a:ln>
                <a:solidFill>
                  <a:schemeClr val="tx2"/>
                </a:solidFill>
                <a:effectLst/>
                <a:uLnTx/>
                <a:uFillTx/>
                <a:latin typeface="+mn-lt"/>
                <a:ea typeface="+mn-ea"/>
                <a:cs typeface="+mn-cs"/>
              </a:rPr>
              <a:t>with automotive industry assessments</a:t>
            </a:r>
          </a:p>
          <a:p>
            <a:pPr marL="268202" marR="0" lvl="0" indent="-268202" algn="l" defTabSz="1019175" rtl="0" eaLnBrk="1" fontAlgn="base" latinLnBrk="0" hangingPunct="1">
              <a:lnSpc>
                <a:spcPct val="100000"/>
              </a:lnSpc>
              <a:spcBef>
                <a:spcPct val="0"/>
              </a:spcBef>
              <a:spcAft>
                <a:spcPts val="1200"/>
              </a:spcAft>
              <a:buClrTx/>
              <a:buSzTx/>
              <a:buFont typeface="Arial" charset="0"/>
              <a:buChar char="•"/>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Multidisciplinary skills </a:t>
            </a:r>
            <a:r>
              <a:rPr kumimoji="0" lang="en-US" sz="1600" b="0" i="0" u="none" strike="noStrike" kern="1200" cap="none" spc="0" normalizeH="0" baseline="0" noProof="0" dirty="0" smtClean="0">
                <a:ln>
                  <a:noFill/>
                </a:ln>
                <a:solidFill>
                  <a:schemeClr val="tx2"/>
                </a:solidFill>
                <a:effectLst/>
                <a:uLnTx/>
                <a:uFillTx/>
                <a:latin typeface="+mn-lt"/>
                <a:ea typeface="+mn-ea"/>
                <a:cs typeface="+mn-cs"/>
              </a:rPr>
              <a:t>to deliver audit, consulting, financial advisory and tax services to the automotive industry</a:t>
            </a:r>
          </a:p>
        </p:txBody>
      </p:sp>
      <p:grpSp>
        <p:nvGrpSpPr>
          <p:cNvPr id="72" name="Group 251"/>
          <p:cNvGrpSpPr>
            <a:grpSpLocks/>
          </p:cNvGrpSpPr>
          <p:nvPr/>
        </p:nvGrpSpPr>
        <p:grpSpPr bwMode="auto">
          <a:xfrm>
            <a:off x="4573590" y="1325565"/>
            <a:ext cx="4191000" cy="4848225"/>
            <a:chOff x="5332477" y="1640999"/>
            <a:chExt cx="4391755" cy="5417820"/>
          </a:xfrm>
        </p:grpSpPr>
        <p:sp>
          <p:nvSpPr>
            <p:cNvPr id="73" name="Freeform 4"/>
            <p:cNvSpPr>
              <a:spLocks noChangeAspect="1"/>
            </p:cNvSpPr>
            <p:nvPr/>
          </p:nvSpPr>
          <p:spPr bwMode="gray">
            <a:xfrm>
              <a:off x="5332477" y="1915319"/>
              <a:ext cx="4371350" cy="1891665"/>
            </a:xfrm>
            <a:custGeom>
              <a:avLst/>
              <a:gdLst>
                <a:gd name="T0" fmla="*/ 0 w 5927"/>
                <a:gd name="T1" fmla="*/ 2147483647 h 1901"/>
                <a:gd name="T2" fmla="*/ 0 w 5927"/>
                <a:gd name="T3" fmla="*/ 2147483647 h 1901"/>
                <a:gd name="T4" fmla="*/ 0 w 5927"/>
                <a:gd name="T5" fmla="*/ 2147483647 h 1901"/>
                <a:gd name="T6" fmla="*/ 0 w 5927"/>
                <a:gd name="T7" fmla="*/ 2147483647 h 1901"/>
                <a:gd name="T8" fmla="*/ 0 w 5927"/>
                <a:gd name="T9" fmla="*/ 2147483647 h 1901"/>
                <a:gd name="T10" fmla="*/ 0 w 5927"/>
                <a:gd name="T11" fmla="*/ 2147483647 h 1901"/>
                <a:gd name="T12" fmla="*/ 0 w 5927"/>
                <a:gd name="T13" fmla="*/ 2147483647 h 1901"/>
                <a:gd name="T14" fmla="*/ 0 w 5927"/>
                <a:gd name="T15" fmla="*/ 2147483647 h 1901"/>
                <a:gd name="T16" fmla="*/ 0 w 5927"/>
                <a:gd name="T17" fmla="*/ 2147483647 h 1901"/>
                <a:gd name="T18" fmla="*/ 0 w 5927"/>
                <a:gd name="T19" fmla="*/ 2147483647 h 1901"/>
                <a:gd name="T20" fmla="*/ 0 w 5927"/>
                <a:gd name="T21" fmla="*/ 2147483647 h 1901"/>
                <a:gd name="T22" fmla="*/ 0 w 5927"/>
                <a:gd name="T23" fmla="*/ 2147483647 h 1901"/>
                <a:gd name="T24" fmla="*/ 0 w 5927"/>
                <a:gd name="T25" fmla="*/ 2147483647 h 1901"/>
                <a:gd name="T26" fmla="*/ 0 w 5927"/>
                <a:gd name="T27" fmla="*/ 2147483647 h 1901"/>
                <a:gd name="T28" fmla="*/ 0 w 5927"/>
                <a:gd name="T29" fmla="*/ 2147483647 h 1901"/>
                <a:gd name="T30" fmla="*/ 0 w 5927"/>
                <a:gd name="T31" fmla="*/ 2147483647 h 1901"/>
                <a:gd name="T32" fmla="*/ 0 w 5927"/>
                <a:gd name="T33" fmla="*/ 2147483647 h 1901"/>
                <a:gd name="T34" fmla="*/ 0 w 5927"/>
                <a:gd name="T35" fmla="*/ 2147483647 h 1901"/>
                <a:gd name="T36" fmla="*/ 0 w 5927"/>
                <a:gd name="T37" fmla="*/ 2147483647 h 1901"/>
                <a:gd name="T38" fmla="*/ 0 w 5927"/>
                <a:gd name="T39" fmla="*/ 2147483647 h 1901"/>
                <a:gd name="T40" fmla="*/ 0 w 5927"/>
                <a:gd name="T41" fmla="*/ 2147483647 h 1901"/>
                <a:gd name="T42" fmla="*/ 0 w 5927"/>
                <a:gd name="T43" fmla="*/ 2147483647 h 1901"/>
                <a:gd name="T44" fmla="*/ 0 w 5927"/>
                <a:gd name="T45" fmla="*/ 2147483647 h 1901"/>
                <a:gd name="T46" fmla="*/ 0 w 5927"/>
                <a:gd name="T47" fmla="*/ 2147483647 h 1901"/>
                <a:gd name="T48" fmla="*/ 0 w 5927"/>
                <a:gd name="T49" fmla="*/ 2147483647 h 1901"/>
                <a:gd name="T50" fmla="*/ 0 w 5927"/>
                <a:gd name="T51" fmla="*/ 2147483647 h 1901"/>
                <a:gd name="T52" fmla="*/ 0 w 5927"/>
                <a:gd name="T53" fmla="*/ 2147483647 h 1901"/>
                <a:gd name="T54" fmla="*/ 0 w 5927"/>
                <a:gd name="T55" fmla="*/ 2147483647 h 1901"/>
                <a:gd name="T56" fmla="*/ 0 w 5927"/>
                <a:gd name="T57" fmla="*/ 2147483647 h 1901"/>
                <a:gd name="T58" fmla="*/ 0 w 5927"/>
                <a:gd name="T59" fmla="*/ 2147483647 h 1901"/>
                <a:gd name="T60" fmla="*/ 0 w 5927"/>
                <a:gd name="T61" fmla="*/ 2147483647 h 1901"/>
                <a:gd name="T62" fmla="*/ 0 w 5927"/>
                <a:gd name="T63" fmla="*/ 2147483647 h 1901"/>
                <a:gd name="T64" fmla="*/ 0 w 5927"/>
                <a:gd name="T65" fmla="*/ 2147483647 h 1901"/>
                <a:gd name="T66" fmla="*/ 0 w 5927"/>
                <a:gd name="T67" fmla="*/ 2147483647 h 1901"/>
                <a:gd name="T68" fmla="*/ 0 w 5927"/>
                <a:gd name="T69" fmla="*/ 2147483647 h 1901"/>
                <a:gd name="T70" fmla="*/ 0 w 5927"/>
                <a:gd name="T71" fmla="*/ 2147483647 h 1901"/>
                <a:gd name="T72" fmla="*/ 0 w 5927"/>
                <a:gd name="T73" fmla="*/ 2147483647 h 1901"/>
                <a:gd name="T74" fmla="*/ 0 w 5927"/>
                <a:gd name="T75" fmla="*/ 2147483647 h 1901"/>
                <a:gd name="T76" fmla="*/ 0 w 5927"/>
                <a:gd name="T77" fmla="*/ 2147483647 h 1901"/>
                <a:gd name="T78" fmla="*/ 0 w 5927"/>
                <a:gd name="T79" fmla="*/ 2147483647 h 1901"/>
                <a:gd name="T80" fmla="*/ 0 w 5927"/>
                <a:gd name="T81" fmla="*/ 2147483647 h 1901"/>
                <a:gd name="T82" fmla="*/ 0 w 5927"/>
                <a:gd name="T83" fmla="*/ 2147483647 h 1901"/>
                <a:gd name="T84" fmla="*/ 0 w 5927"/>
                <a:gd name="T85" fmla="*/ 2147483647 h 1901"/>
                <a:gd name="T86" fmla="*/ 0 w 5927"/>
                <a:gd name="T87" fmla="*/ 2147483647 h 1901"/>
                <a:gd name="T88" fmla="*/ 0 w 5927"/>
                <a:gd name="T89" fmla="*/ 2147483647 h 1901"/>
                <a:gd name="T90" fmla="*/ 0 w 5927"/>
                <a:gd name="T91" fmla="*/ 2147483647 h 1901"/>
                <a:gd name="T92" fmla="*/ 0 w 5927"/>
                <a:gd name="T93" fmla="*/ 2147483647 h 1901"/>
                <a:gd name="T94" fmla="*/ 0 w 5927"/>
                <a:gd name="T95" fmla="*/ 2147483647 h 1901"/>
                <a:gd name="T96" fmla="*/ 0 w 5927"/>
                <a:gd name="T97" fmla="*/ 2147483647 h 1901"/>
                <a:gd name="T98" fmla="*/ 0 w 5927"/>
                <a:gd name="T99" fmla="*/ 2147483647 h 1901"/>
                <a:gd name="T100" fmla="*/ 0 w 5927"/>
                <a:gd name="T101" fmla="*/ 2147483647 h 1901"/>
                <a:gd name="T102" fmla="*/ 0 w 5927"/>
                <a:gd name="T103" fmla="*/ 2147483647 h 1901"/>
                <a:gd name="T104" fmla="*/ 0 w 5927"/>
                <a:gd name="T105" fmla="*/ 2147483647 h 1901"/>
                <a:gd name="T106" fmla="*/ 0 w 5927"/>
                <a:gd name="T107" fmla="*/ 2147483647 h 1901"/>
                <a:gd name="T108" fmla="*/ 0 w 5927"/>
                <a:gd name="T109" fmla="*/ 2147483647 h 1901"/>
                <a:gd name="T110" fmla="*/ 0 w 5927"/>
                <a:gd name="T111" fmla="*/ 2147483647 h 1901"/>
                <a:gd name="T112" fmla="*/ 0 w 5927"/>
                <a:gd name="T113" fmla="*/ 2147483647 h 1901"/>
                <a:gd name="T114" fmla="*/ 0 w 5927"/>
                <a:gd name="T115" fmla="*/ 2147483647 h 19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27"/>
                <a:gd name="T175" fmla="*/ 0 h 1901"/>
                <a:gd name="T176" fmla="*/ 5927 w 5927"/>
                <a:gd name="T177" fmla="*/ 1901 h 19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27" h="1901">
                  <a:moveTo>
                    <a:pt x="0" y="1351"/>
                  </a:moveTo>
                  <a:lnTo>
                    <a:pt x="49" y="1307"/>
                  </a:lnTo>
                  <a:lnTo>
                    <a:pt x="33" y="1325"/>
                  </a:lnTo>
                  <a:lnTo>
                    <a:pt x="55" y="1330"/>
                  </a:lnTo>
                  <a:lnTo>
                    <a:pt x="49" y="1241"/>
                  </a:lnTo>
                  <a:lnTo>
                    <a:pt x="69" y="1199"/>
                  </a:lnTo>
                  <a:lnTo>
                    <a:pt x="98" y="1193"/>
                  </a:lnTo>
                  <a:lnTo>
                    <a:pt x="155" y="1232"/>
                  </a:lnTo>
                  <a:lnTo>
                    <a:pt x="168" y="1158"/>
                  </a:lnTo>
                  <a:lnTo>
                    <a:pt x="143" y="1159"/>
                  </a:lnTo>
                  <a:lnTo>
                    <a:pt x="133" y="1116"/>
                  </a:lnTo>
                  <a:lnTo>
                    <a:pt x="368" y="1078"/>
                  </a:lnTo>
                  <a:lnTo>
                    <a:pt x="311" y="1062"/>
                  </a:lnTo>
                  <a:lnTo>
                    <a:pt x="313" y="1040"/>
                  </a:lnTo>
                  <a:lnTo>
                    <a:pt x="278" y="1048"/>
                  </a:lnTo>
                  <a:lnTo>
                    <a:pt x="411" y="936"/>
                  </a:lnTo>
                  <a:lnTo>
                    <a:pt x="352" y="818"/>
                  </a:lnTo>
                  <a:lnTo>
                    <a:pt x="366" y="761"/>
                  </a:lnTo>
                  <a:lnTo>
                    <a:pt x="330" y="699"/>
                  </a:lnTo>
                  <a:lnTo>
                    <a:pt x="360" y="664"/>
                  </a:lnTo>
                  <a:lnTo>
                    <a:pt x="311" y="615"/>
                  </a:lnTo>
                  <a:lnTo>
                    <a:pt x="325" y="574"/>
                  </a:lnTo>
                  <a:lnTo>
                    <a:pt x="389" y="529"/>
                  </a:lnTo>
                  <a:lnTo>
                    <a:pt x="425" y="523"/>
                  </a:lnTo>
                  <a:lnTo>
                    <a:pt x="470" y="533"/>
                  </a:lnTo>
                  <a:lnTo>
                    <a:pt x="431" y="544"/>
                  </a:lnTo>
                  <a:lnTo>
                    <a:pt x="461" y="561"/>
                  </a:lnTo>
                  <a:lnTo>
                    <a:pt x="564" y="566"/>
                  </a:lnTo>
                  <a:lnTo>
                    <a:pt x="745" y="661"/>
                  </a:lnTo>
                  <a:lnTo>
                    <a:pt x="750" y="708"/>
                  </a:lnTo>
                  <a:lnTo>
                    <a:pt x="670" y="749"/>
                  </a:lnTo>
                  <a:lnTo>
                    <a:pt x="427" y="692"/>
                  </a:lnTo>
                  <a:lnTo>
                    <a:pt x="526" y="760"/>
                  </a:lnTo>
                  <a:lnTo>
                    <a:pt x="524" y="838"/>
                  </a:lnTo>
                  <a:lnTo>
                    <a:pt x="623" y="878"/>
                  </a:lnTo>
                  <a:lnTo>
                    <a:pt x="648" y="870"/>
                  </a:lnTo>
                  <a:lnTo>
                    <a:pt x="635" y="838"/>
                  </a:lnTo>
                  <a:lnTo>
                    <a:pt x="590" y="826"/>
                  </a:lnTo>
                  <a:lnTo>
                    <a:pt x="601" y="799"/>
                  </a:lnTo>
                  <a:lnTo>
                    <a:pt x="645" y="829"/>
                  </a:lnTo>
                  <a:lnTo>
                    <a:pt x="741" y="838"/>
                  </a:lnTo>
                  <a:lnTo>
                    <a:pt x="700" y="776"/>
                  </a:lnTo>
                  <a:lnTo>
                    <a:pt x="788" y="724"/>
                  </a:lnTo>
                  <a:lnTo>
                    <a:pt x="853" y="760"/>
                  </a:lnTo>
                  <a:lnTo>
                    <a:pt x="851" y="618"/>
                  </a:lnTo>
                  <a:lnTo>
                    <a:pt x="823" y="598"/>
                  </a:lnTo>
                  <a:lnTo>
                    <a:pt x="931" y="629"/>
                  </a:lnTo>
                  <a:lnTo>
                    <a:pt x="938" y="646"/>
                  </a:lnTo>
                  <a:lnTo>
                    <a:pt x="881" y="671"/>
                  </a:lnTo>
                  <a:lnTo>
                    <a:pt x="938" y="716"/>
                  </a:lnTo>
                  <a:lnTo>
                    <a:pt x="987" y="664"/>
                  </a:lnTo>
                  <a:lnTo>
                    <a:pt x="1187" y="580"/>
                  </a:lnTo>
                  <a:lnTo>
                    <a:pt x="1217" y="576"/>
                  </a:lnTo>
                  <a:lnTo>
                    <a:pt x="1187" y="590"/>
                  </a:lnTo>
                  <a:lnTo>
                    <a:pt x="1220" y="631"/>
                  </a:lnTo>
                  <a:lnTo>
                    <a:pt x="1364" y="576"/>
                  </a:lnTo>
                  <a:lnTo>
                    <a:pt x="1397" y="616"/>
                  </a:lnTo>
                  <a:lnTo>
                    <a:pt x="1431" y="587"/>
                  </a:lnTo>
                  <a:lnTo>
                    <a:pt x="1414" y="540"/>
                  </a:lnTo>
                  <a:lnTo>
                    <a:pt x="1434" y="525"/>
                  </a:lnTo>
                  <a:lnTo>
                    <a:pt x="1544" y="547"/>
                  </a:lnTo>
                  <a:lnTo>
                    <a:pt x="1689" y="627"/>
                  </a:lnTo>
                  <a:lnTo>
                    <a:pt x="1719" y="589"/>
                  </a:lnTo>
                  <a:lnTo>
                    <a:pt x="1687" y="549"/>
                  </a:lnTo>
                  <a:lnTo>
                    <a:pt x="1643" y="538"/>
                  </a:lnTo>
                  <a:lnTo>
                    <a:pt x="1660" y="474"/>
                  </a:lnTo>
                  <a:lnTo>
                    <a:pt x="1629" y="465"/>
                  </a:lnTo>
                  <a:lnTo>
                    <a:pt x="1640" y="437"/>
                  </a:lnTo>
                  <a:lnTo>
                    <a:pt x="1693" y="406"/>
                  </a:lnTo>
                  <a:lnTo>
                    <a:pt x="1727" y="330"/>
                  </a:lnTo>
                  <a:lnTo>
                    <a:pt x="1803" y="332"/>
                  </a:lnTo>
                  <a:lnTo>
                    <a:pt x="1838" y="343"/>
                  </a:lnTo>
                  <a:lnTo>
                    <a:pt x="1812" y="423"/>
                  </a:lnTo>
                  <a:lnTo>
                    <a:pt x="1842" y="463"/>
                  </a:lnTo>
                  <a:lnTo>
                    <a:pt x="1832" y="574"/>
                  </a:lnTo>
                  <a:lnTo>
                    <a:pt x="1870" y="613"/>
                  </a:lnTo>
                  <a:lnTo>
                    <a:pt x="1856" y="653"/>
                  </a:lnTo>
                  <a:lnTo>
                    <a:pt x="1798" y="684"/>
                  </a:lnTo>
                  <a:lnTo>
                    <a:pt x="1816" y="699"/>
                  </a:lnTo>
                  <a:lnTo>
                    <a:pt x="1742" y="715"/>
                  </a:lnTo>
                  <a:lnTo>
                    <a:pt x="1821" y="742"/>
                  </a:lnTo>
                  <a:lnTo>
                    <a:pt x="1912" y="653"/>
                  </a:lnTo>
                  <a:lnTo>
                    <a:pt x="1901" y="598"/>
                  </a:lnTo>
                  <a:lnTo>
                    <a:pt x="1933" y="589"/>
                  </a:lnTo>
                  <a:lnTo>
                    <a:pt x="1980" y="579"/>
                  </a:lnTo>
                  <a:lnTo>
                    <a:pt x="2002" y="610"/>
                  </a:lnTo>
                  <a:lnTo>
                    <a:pt x="2000" y="651"/>
                  </a:lnTo>
                  <a:lnTo>
                    <a:pt x="2059" y="665"/>
                  </a:lnTo>
                  <a:lnTo>
                    <a:pt x="2013" y="650"/>
                  </a:lnTo>
                  <a:lnTo>
                    <a:pt x="2033" y="626"/>
                  </a:lnTo>
                  <a:lnTo>
                    <a:pt x="2016" y="589"/>
                  </a:lnTo>
                  <a:lnTo>
                    <a:pt x="1880" y="565"/>
                  </a:lnTo>
                  <a:lnTo>
                    <a:pt x="1901" y="478"/>
                  </a:lnTo>
                  <a:lnTo>
                    <a:pt x="1854" y="423"/>
                  </a:lnTo>
                  <a:lnTo>
                    <a:pt x="1922" y="373"/>
                  </a:lnTo>
                  <a:lnTo>
                    <a:pt x="1913" y="337"/>
                  </a:lnTo>
                  <a:lnTo>
                    <a:pt x="1944" y="358"/>
                  </a:lnTo>
                  <a:lnTo>
                    <a:pt x="1929" y="428"/>
                  </a:lnTo>
                  <a:lnTo>
                    <a:pt x="1950" y="437"/>
                  </a:lnTo>
                  <a:lnTo>
                    <a:pt x="2041" y="459"/>
                  </a:lnTo>
                  <a:lnTo>
                    <a:pt x="1958" y="401"/>
                  </a:lnTo>
                  <a:lnTo>
                    <a:pt x="2022" y="403"/>
                  </a:lnTo>
                  <a:lnTo>
                    <a:pt x="2007" y="380"/>
                  </a:lnTo>
                  <a:lnTo>
                    <a:pt x="2041" y="369"/>
                  </a:lnTo>
                  <a:lnTo>
                    <a:pt x="2209" y="414"/>
                  </a:lnTo>
                  <a:lnTo>
                    <a:pt x="2177" y="445"/>
                  </a:lnTo>
                  <a:lnTo>
                    <a:pt x="2172" y="490"/>
                  </a:lnTo>
                  <a:lnTo>
                    <a:pt x="2207" y="516"/>
                  </a:lnTo>
                  <a:lnTo>
                    <a:pt x="2224" y="414"/>
                  </a:lnTo>
                  <a:lnTo>
                    <a:pt x="2133" y="363"/>
                  </a:lnTo>
                  <a:lnTo>
                    <a:pt x="2114" y="293"/>
                  </a:lnTo>
                  <a:lnTo>
                    <a:pt x="2328" y="267"/>
                  </a:lnTo>
                  <a:lnTo>
                    <a:pt x="2300" y="203"/>
                  </a:lnTo>
                  <a:lnTo>
                    <a:pt x="2328" y="217"/>
                  </a:lnTo>
                  <a:lnTo>
                    <a:pt x="2363" y="192"/>
                  </a:lnTo>
                  <a:lnTo>
                    <a:pt x="2337" y="184"/>
                  </a:lnTo>
                  <a:lnTo>
                    <a:pt x="2560" y="132"/>
                  </a:lnTo>
                  <a:lnTo>
                    <a:pt x="2542" y="117"/>
                  </a:lnTo>
                  <a:lnTo>
                    <a:pt x="2644" y="112"/>
                  </a:lnTo>
                  <a:lnTo>
                    <a:pt x="2643" y="129"/>
                  </a:lnTo>
                  <a:lnTo>
                    <a:pt x="2669" y="129"/>
                  </a:lnTo>
                  <a:lnTo>
                    <a:pt x="2744" y="106"/>
                  </a:lnTo>
                  <a:lnTo>
                    <a:pt x="2779" y="118"/>
                  </a:lnTo>
                  <a:lnTo>
                    <a:pt x="2746" y="90"/>
                  </a:lnTo>
                  <a:lnTo>
                    <a:pt x="2830" y="84"/>
                  </a:lnTo>
                  <a:lnTo>
                    <a:pt x="2833" y="48"/>
                  </a:lnTo>
                  <a:lnTo>
                    <a:pt x="2933" y="0"/>
                  </a:lnTo>
                  <a:lnTo>
                    <a:pt x="3002" y="29"/>
                  </a:lnTo>
                  <a:lnTo>
                    <a:pt x="2943" y="55"/>
                  </a:lnTo>
                  <a:lnTo>
                    <a:pt x="3043" y="53"/>
                  </a:lnTo>
                  <a:lnTo>
                    <a:pt x="3003" y="90"/>
                  </a:lnTo>
                  <a:lnTo>
                    <a:pt x="3174" y="72"/>
                  </a:lnTo>
                  <a:lnTo>
                    <a:pt x="3269" y="129"/>
                  </a:lnTo>
                  <a:lnTo>
                    <a:pt x="3255" y="150"/>
                  </a:lnTo>
                  <a:lnTo>
                    <a:pt x="3223" y="138"/>
                  </a:lnTo>
                  <a:lnTo>
                    <a:pt x="3266" y="156"/>
                  </a:lnTo>
                  <a:lnTo>
                    <a:pt x="3245" y="190"/>
                  </a:lnTo>
                  <a:lnTo>
                    <a:pt x="2933" y="355"/>
                  </a:lnTo>
                  <a:lnTo>
                    <a:pt x="3032" y="335"/>
                  </a:lnTo>
                  <a:lnTo>
                    <a:pt x="3011" y="313"/>
                  </a:lnTo>
                  <a:lnTo>
                    <a:pt x="3169" y="282"/>
                  </a:lnTo>
                  <a:lnTo>
                    <a:pt x="3126" y="287"/>
                  </a:lnTo>
                  <a:lnTo>
                    <a:pt x="3136" y="259"/>
                  </a:lnTo>
                  <a:lnTo>
                    <a:pt x="3223" y="282"/>
                  </a:lnTo>
                  <a:lnTo>
                    <a:pt x="3236" y="259"/>
                  </a:lnTo>
                  <a:lnTo>
                    <a:pt x="3256" y="313"/>
                  </a:lnTo>
                  <a:lnTo>
                    <a:pt x="3299" y="316"/>
                  </a:lnTo>
                  <a:lnTo>
                    <a:pt x="3258" y="294"/>
                  </a:lnTo>
                  <a:lnTo>
                    <a:pt x="3342" y="280"/>
                  </a:lnTo>
                  <a:lnTo>
                    <a:pt x="3442" y="293"/>
                  </a:lnTo>
                  <a:lnTo>
                    <a:pt x="3433" y="313"/>
                  </a:lnTo>
                  <a:lnTo>
                    <a:pt x="3520" y="330"/>
                  </a:lnTo>
                  <a:lnTo>
                    <a:pt x="3596" y="326"/>
                  </a:lnTo>
                  <a:lnTo>
                    <a:pt x="3600" y="275"/>
                  </a:lnTo>
                  <a:lnTo>
                    <a:pt x="3622" y="269"/>
                  </a:lnTo>
                  <a:lnTo>
                    <a:pt x="3815" y="326"/>
                  </a:lnTo>
                  <a:lnTo>
                    <a:pt x="3788" y="414"/>
                  </a:lnTo>
                  <a:lnTo>
                    <a:pt x="3877" y="474"/>
                  </a:lnTo>
                  <a:lnTo>
                    <a:pt x="3926" y="392"/>
                  </a:lnTo>
                  <a:lnTo>
                    <a:pt x="3959" y="428"/>
                  </a:lnTo>
                  <a:lnTo>
                    <a:pt x="4024" y="414"/>
                  </a:lnTo>
                  <a:lnTo>
                    <a:pt x="4110" y="445"/>
                  </a:lnTo>
                  <a:lnTo>
                    <a:pt x="4179" y="426"/>
                  </a:lnTo>
                  <a:lnTo>
                    <a:pt x="4172" y="392"/>
                  </a:lnTo>
                  <a:lnTo>
                    <a:pt x="4220" y="336"/>
                  </a:lnTo>
                  <a:lnTo>
                    <a:pt x="4508" y="376"/>
                  </a:lnTo>
                  <a:lnTo>
                    <a:pt x="4527" y="402"/>
                  </a:lnTo>
                  <a:lnTo>
                    <a:pt x="4491" y="413"/>
                  </a:lnTo>
                  <a:lnTo>
                    <a:pt x="4584" y="426"/>
                  </a:lnTo>
                  <a:lnTo>
                    <a:pt x="4619" y="465"/>
                  </a:lnTo>
                  <a:lnTo>
                    <a:pt x="4835" y="459"/>
                  </a:lnTo>
                  <a:lnTo>
                    <a:pt x="4875" y="490"/>
                  </a:lnTo>
                  <a:lnTo>
                    <a:pt x="4861" y="529"/>
                  </a:lnTo>
                  <a:lnTo>
                    <a:pt x="4924" y="556"/>
                  </a:lnTo>
                  <a:lnTo>
                    <a:pt x="4957" y="534"/>
                  </a:lnTo>
                  <a:lnTo>
                    <a:pt x="5111" y="550"/>
                  </a:lnTo>
                  <a:lnTo>
                    <a:pt x="5142" y="529"/>
                  </a:lnTo>
                  <a:lnTo>
                    <a:pt x="5162" y="563"/>
                  </a:lnTo>
                  <a:lnTo>
                    <a:pt x="5225" y="591"/>
                  </a:lnTo>
                  <a:lnTo>
                    <a:pt x="5256" y="572"/>
                  </a:lnTo>
                  <a:lnTo>
                    <a:pt x="5224" y="540"/>
                  </a:lnTo>
                  <a:lnTo>
                    <a:pt x="5242" y="516"/>
                  </a:lnTo>
                  <a:lnTo>
                    <a:pt x="5513" y="555"/>
                  </a:lnTo>
                  <a:lnTo>
                    <a:pt x="5691" y="655"/>
                  </a:lnTo>
                  <a:lnTo>
                    <a:pt x="5729" y="655"/>
                  </a:lnTo>
                  <a:lnTo>
                    <a:pt x="5774" y="736"/>
                  </a:lnTo>
                  <a:lnTo>
                    <a:pt x="5756" y="692"/>
                  </a:lnTo>
                  <a:lnTo>
                    <a:pt x="5784" y="688"/>
                  </a:lnTo>
                  <a:lnTo>
                    <a:pt x="5802" y="705"/>
                  </a:lnTo>
                  <a:lnTo>
                    <a:pt x="5854" y="699"/>
                  </a:lnTo>
                  <a:lnTo>
                    <a:pt x="5927" y="746"/>
                  </a:lnTo>
                  <a:lnTo>
                    <a:pt x="5823" y="798"/>
                  </a:lnTo>
                  <a:lnTo>
                    <a:pt x="5844" y="812"/>
                  </a:lnTo>
                  <a:lnTo>
                    <a:pt x="5807" y="821"/>
                  </a:lnTo>
                  <a:lnTo>
                    <a:pt x="5837" y="841"/>
                  </a:lnTo>
                  <a:lnTo>
                    <a:pt x="5774" y="842"/>
                  </a:lnTo>
                  <a:lnTo>
                    <a:pt x="5755" y="812"/>
                  </a:lnTo>
                  <a:lnTo>
                    <a:pt x="5730" y="824"/>
                  </a:lnTo>
                  <a:lnTo>
                    <a:pt x="5690" y="776"/>
                  </a:lnTo>
                  <a:lnTo>
                    <a:pt x="5620" y="777"/>
                  </a:lnTo>
                  <a:lnTo>
                    <a:pt x="5602" y="749"/>
                  </a:lnTo>
                  <a:lnTo>
                    <a:pt x="5619" y="736"/>
                  </a:lnTo>
                  <a:lnTo>
                    <a:pt x="5591" y="736"/>
                  </a:lnTo>
                  <a:lnTo>
                    <a:pt x="5569" y="746"/>
                  </a:lnTo>
                  <a:lnTo>
                    <a:pt x="5595" y="779"/>
                  </a:lnTo>
                  <a:lnTo>
                    <a:pt x="5579" y="799"/>
                  </a:lnTo>
                  <a:lnTo>
                    <a:pt x="5519" y="832"/>
                  </a:lnTo>
                  <a:lnTo>
                    <a:pt x="5478" y="825"/>
                  </a:lnTo>
                  <a:lnTo>
                    <a:pt x="5546" y="918"/>
                  </a:lnTo>
                  <a:lnTo>
                    <a:pt x="5535" y="953"/>
                  </a:lnTo>
                  <a:lnTo>
                    <a:pt x="5466" y="928"/>
                  </a:lnTo>
                  <a:lnTo>
                    <a:pt x="5469" y="942"/>
                  </a:lnTo>
                  <a:lnTo>
                    <a:pt x="5343" y="988"/>
                  </a:lnTo>
                  <a:lnTo>
                    <a:pt x="5231" y="1082"/>
                  </a:lnTo>
                  <a:lnTo>
                    <a:pt x="5155" y="1046"/>
                  </a:lnTo>
                  <a:lnTo>
                    <a:pt x="5086" y="1084"/>
                  </a:lnTo>
                  <a:lnTo>
                    <a:pt x="5086" y="1050"/>
                  </a:lnTo>
                  <a:lnTo>
                    <a:pt x="5045" y="1087"/>
                  </a:lnTo>
                  <a:lnTo>
                    <a:pt x="4996" y="1083"/>
                  </a:lnTo>
                  <a:lnTo>
                    <a:pt x="4944" y="1175"/>
                  </a:lnTo>
                  <a:lnTo>
                    <a:pt x="4985" y="1193"/>
                  </a:lnTo>
                  <a:lnTo>
                    <a:pt x="4968" y="1224"/>
                  </a:lnTo>
                  <a:lnTo>
                    <a:pt x="4988" y="1270"/>
                  </a:lnTo>
                  <a:lnTo>
                    <a:pt x="4952" y="1262"/>
                  </a:lnTo>
                  <a:lnTo>
                    <a:pt x="4932" y="1303"/>
                  </a:lnTo>
                  <a:lnTo>
                    <a:pt x="4945" y="1341"/>
                  </a:lnTo>
                  <a:lnTo>
                    <a:pt x="4869" y="1372"/>
                  </a:lnTo>
                  <a:lnTo>
                    <a:pt x="4875" y="1413"/>
                  </a:lnTo>
                  <a:lnTo>
                    <a:pt x="4825" y="1424"/>
                  </a:lnTo>
                  <a:lnTo>
                    <a:pt x="4811" y="1471"/>
                  </a:lnTo>
                  <a:lnTo>
                    <a:pt x="4765" y="1520"/>
                  </a:lnTo>
                  <a:lnTo>
                    <a:pt x="4726" y="1341"/>
                  </a:lnTo>
                  <a:lnTo>
                    <a:pt x="4731" y="1244"/>
                  </a:lnTo>
                  <a:lnTo>
                    <a:pt x="4765" y="1188"/>
                  </a:lnTo>
                  <a:lnTo>
                    <a:pt x="4818" y="1176"/>
                  </a:lnTo>
                  <a:lnTo>
                    <a:pt x="4941" y="1056"/>
                  </a:lnTo>
                  <a:lnTo>
                    <a:pt x="5000" y="1032"/>
                  </a:lnTo>
                  <a:lnTo>
                    <a:pt x="5020" y="962"/>
                  </a:lnTo>
                  <a:lnTo>
                    <a:pt x="5045" y="944"/>
                  </a:lnTo>
                  <a:lnTo>
                    <a:pt x="4998" y="942"/>
                  </a:lnTo>
                  <a:lnTo>
                    <a:pt x="4984" y="999"/>
                  </a:lnTo>
                  <a:lnTo>
                    <a:pt x="4879" y="1048"/>
                  </a:lnTo>
                  <a:lnTo>
                    <a:pt x="4890" y="974"/>
                  </a:lnTo>
                  <a:lnTo>
                    <a:pt x="4778" y="990"/>
                  </a:lnTo>
                  <a:lnTo>
                    <a:pt x="4672" y="1084"/>
                  </a:lnTo>
                  <a:lnTo>
                    <a:pt x="4692" y="1123"/>
                  </a:lnTo>
                  <a:lnTo>
                    <a:pt x="4579" y="1136"/>
                  </a:lnTo>
                  <a:lnTo>
                    <a:pt x="4565" y="1125"/>
                  </a:lnTo>
                  <a:lnTo>
                    <a:pt x="4604" y="1119"/>
                  </a:lnTo>
                  <a:lnTo>
                    <a:pt x="4510" y="1095"/>
                  </a:lnTo>
                  <a:lnTo>
                    <a:pt x="4484" y="1119"/>
                  </a:lnTo>
                  <a:lnTo>
                    <a:pt x="4271" y="1121"/>
                  </a:lnTo>
                  <a:lnTo>
                    <a:pt x="4017" y="1337"/>
                  </a:lnTo>
                  <a:lnTo>
                    <a:pt x="4068" y="1346"/>
                  </a:lnTo>
                  <a:lnTo>
                    <a:pt x="4068" y="1385"/>
                  </a:lnTo>
                  <a:lnTo>
                    <a:pt x="4097" y="1361"/>
                  </a:lnTo>
                  <a:lnTo>
                    <a:pt x="4089" y="1394"/>
                  </a:lnTo>
                  <a:lnTo>
                    <a:pt x="4128" y="1375"/>
                  </a:lnTo>
                  <a:lnTo>
                    <a:pt x="4123" y="1396"/>
                  </a:lnTo>
                  <a:lnTo>
                    <a:pt x="4135" y="1361"/>
                  </a:lnTo>
                  <a:lnTo>
                    <a:pt x="4172" y="1362"/>
                  </a:lnTo>
                  <a:lnTo>
                    <a:pt x="4226" y="1407"/>
                  </a:lnTo>
                  <a:lnTo>
                    <a:pt x="4178" y="1412"/>
                  </a:lnTo>
                  <a:lnTo>
                    <a:pt x="4221" y="1427"/>
                  </a:lnTo>
                  <a:lnTo>
                    <a:pt x="4231" y="1457"/>
                  </a:lnTo>
                  <a:lnTo>
                    <a:pt x="4197" y="1526"/>
                  </a:lnTo>
                  <a:lnTo>
                    <a:pt x="4189" y="1630"/>
                  </a:lnTo>
                  <a:lnTo>
                    <a:pt x="4011" y="1845"/>
                  </a:lnTo>
                  <a:lnTo>
                    <a:pt x="3948" y="1873"/>
                  </a:lnTo>
                  <a:lnTo>
                    <a:pt x="3899" y="1845"/>
                  </a:lnTo>
                  <a:lnTo>
                    <a:pt x="3857" y="1887"/>
                  </a:lnTo>
                  <a:lnTo>
                    <a:pt x="3852" y="1878"/>
                  </a:lnTo>
                  <a:lnTo>
                    <a:pt x="3876" y="1845"/>
                  </a:lnTo>
                  <a:lnTo>
                    <a:pt x="3866" y="1791"/>
                  </a:lnTo>
                  <a:lnTo>
                    <a:pt x="3942" y="1769"/>
                  </a:lnTo>
                  <a:lnTo>
                    <a:pt x="4002" y="1625"/>
                  </a:lnTo>
                  <a:lnTo>
                    <a:pt x="3872" y="1659"/>
                  </a:lnTo>
                  <a:lnTo>
                    <a:pt x="3852" y="1605"/>
                  </a:lnTo>
                  <a:lnTo>
                    <a:pt x="3746" y="1572"/>
                  </a:lnTo>
                  <a:lnTo>
                    <a:pt x="3682" y="1423"/>
                  </a:lnTo>
                  <a:lnTo>
                    <a:pt x="3612" y="1396"/>
                  </a:lnTo>
                  <a:lnTo>
                    <a:pt x="3486" y="1437"/>
                  </a:lnTo>
                  <a:lnTo>
                    <a:pt x="3510" y="1468"/>
                  </a:lnTo>
                  <a:lnTo>
                    <a:pt x="3459" y="1556"/>
                  </a:lnTo>
                  <a:lnTo>
                    <a:pt x="3409" y="1580"/>
                  </a:lnTo>
                  <a:lnTo>
                    <a:pt x="3356" y="1559"/>
                  </a:lnTo>
                  <a:lnTo>
                    <a:pt x="3293" y="1549"/>
                  </a:lnTo>
                  <a:lnTo>
                    <a:pt x="3129" y="1589"/>
                  </a:lnTo>
                  <a:lnTo>
                    <a:pt x="2984" y="1531"/>
                  </a:lnTo>
                  <a:lnTo>
                    <a:pt x="2892" y="1539"/>
                  </a:lnTo>
                  <a:lnTo>
                    <a:pt x="2857" y="1490"/>
                  </a:lnTo>
                  <a:lnTo>
                    <a:pt x="2766" y="1457"/>
                  </a:lnTo>
                  <a:lnTo>
                    <a:pt x="2718" y="1492"/>
                  </a:lnTo>
                  <a:lnTo>
                    <a:pt x="2714" y="1558"/>
                  </a:lnTo>
                  <a:lnTo>
                    <a:pt x="2506" y="1529"/>
                  </a:lnTo>
                  <a:lnTo>
                    <a:pt x="2396" y="1589"/>
                  </a:lnTo>
                  <a:lnTo>
                    <a:pt x="2337" y="1614"/>
                  </a:lnTo>
                  <a:lnTo>
                    <a:pt x="2263" y="1566"/>
                  </a:lnTo>
                  <a:lnTo>
                    <a:pt x="2215" y="1592"/>
                  </a:lnTo>
                  <a:lnTo>
                    <a:pt x="2127" y="1559"/>
                  </a:lnTo>
                  <a:lnTo>
                    <a:pt x="2094" y="1556"/>
                  </a:lnTo>
                  <a:lnTo>
                    <a:pt x="2068" y="1505"/>
                  </a:lnTo>
                  <a:lnTo>
                    <a:pt x="2022" y="1505"/>
                  </a:lnTo>
                  <a:lnTo>
                    <a:pt x="2001" y="1514"/>
                  </a:lnTo>
                  <a:lnTo>
                    <a:pt x="1964" y="1474"/>
                  </a:lnTo>
                  <a:lnTo>
                    <a:pt x="1939" y="1485"/>
                  </a:lnTo>
                  <a:lnTo>
                    <a:pt x="1914" y="1498"/>
                  </a:lnTo>
                  <a:lnTo>
                    <a:pt x="1816" y="1416"/>
                  </a:lnTo>
                  <a:lnTo>
                    <a:pt x="1788" y="1410"/>
                  </a:lnTo>
                  <a:lnTo>
                    <a:pt x="1722" y="1347"/>
                  </a:lnTo>
                  <a:lnTo>
                    <a:pt x="1661" y="1385"/>
                  </a:lnTo>
                  <a:lnTo>
                    <a:pt x="1650" y="1359"/>
                  </a:lnTo>
                  <a:lnTo>
                    <a:pt x="1558" y="1356"/>
                  </a:lnTo>
                  <a:lnTo>
                    <a:pt x="1524" y="1311"/>
                  </a:lnTo>
                  <a:lnTo>
                    <a:pt x="1475" y="1315"/>
                  </a:lnTo>
                  <a:lnTo>
                    <a:pt x="1458" y="1334"/>
                  </a:lnTo>
                  <a:lnTo>
                    <a:pt x="1397" y="1345"/>
                  </a:lnTo>
                  <a:lnTo>
                    <a:pt x="1380" y="1334"/>
                  </a:lnTo>
                  <a:lnTo>
                    <a:pt x="1357" y="1368"/>
                  </a:lnTo>
                  <a:lnTo>
                    <a:pt x="1338" y="1359"/>
                  </a:lnTo>
                  <a:lnTo>
                    <a:pt x="1265" y="1369"/>
                  </a:lnTo>
                  <a:lnTo>
                    <a:pt x="1242" y="1359"/>
                  </a:lnTo>
                  <a:lnTo>
                    <a:pt x="1233" y="1369"/>
                  </a:lnTo>
                  <a:lnTo>
                    <a:pt x="1270" y="1410"/>
                  </a:lnTo>
                  <a:lnTo>
                    <a:pt x="1244" y="1432"/>
                  </a:lnTo>
                  <a:lnTo>
                    <a:pt x="1246" y="1465"/>
                  </a:lnTo>
                  <a:lnTo>
                    <a:pt x="1288" y="1466"/>
                  </a:lnTo>
                  <a:lnTo>
                    <a:pt x="1305" y="1498"/>
                  </a:lnTo>
                  <a:lnTo>
                    <a:pt x="1295" y="1521"/>
                  </a:lnTo>
                  <a:lnTo>
                    <a:pt x="1265" y="1505"/>
                  </a:lnTo>
                  <a:lnTo>
                    <a:pt x="1242" y="1520"/>
                  </a:lnTo>
                  <a:lnTo>
                    <a:pt x="1218" y="1506"/>
                  </a:lnTo>
                  <a:lnTo>
                    <a:pt x="1207" y="1485"/>
                  </a:lnTo>
                  <a:lnTo>
                    <a:pt x="1178" y="1498"/>
                  </a:lnTo>
                  <a:lnTo>
                    <a:pt x="1157" y="1487"/>
                  </a:lnTo>
                  <a:lnTo>
                    <a:pt x="1134" y="1505"/>
                  </a:lnTo>
                  <a:lnTo>
                    <a:pt x="1101" y="1509"/>
                  </a:lnTo>
                  <a:lnTo>
                    <a:pt x="1083" y="1485"/>
                  </a:lnTo>
                  <a:lnTo>
                    <a:pt x="970" y="1478"/>
                  </a:lnTo>
                  <a:lnTo>
                    <a:pt x="957" y="1490"/>
                  </a:lnTo>
                  <a:lnTo>
                    <a:pt x="946" y="1489"/>
                  </a:lnTo>
                  <a:lnTo>
                    <a:pt x="930" y="1515"/>
                  </a:lnTo>
                  <a:lnTo>
                    <a:pt x="931" y="1540"/>
                  </a:lnTo>
                  <a:lnTo>
                    <a:pt x="917" y="1542"/>
                  </a:lnTo>
                  <a:lnTo>
                    <a:pt x="908" y="1521"/>
                  </a:lnTo>
                  <a:lnTo>
                    <a:pt x="892" y="1523"/>
                  </a:lnTo>
                  <a:lnTo>
                    <a:pt x="888" y="1597"/>
                  </a:lnTo>
                  <a:lnTo>
                    <a:pt x="905" y="1619"/>
                  </a:lnTo>
                  <a:lnTo>
                    <a:pt x="905" y="1640"/>
                  </a:lnTo>
                  <a:lnTo>
                    <a:pt x="924" y="1636"/>
                  </a:lnTo>
                  <a:lnTo>
                    <a:pt x="946" y="1626"/>
                  </a:lnTo>
                  <a:lnTo>
                    <a:pt x="966" y="1659"/>
                  </a:lnTo>
                  <a:lnTo>
                    <a:pt x="982" y="1681"/>
                  </a:lnTo>
                  <a:lnTo>
                    <a:pt x="998" y="1708"/>
                  </a:lnTo>
                  <a:lnTo>
                    <a:pt x="1023" y="1715"/>
                  </a:lnTo>
                  <a:lnTo>
                    <a:pt x="991" y="1736"/>
                  </a:lnTo>
                  <a:lnTo>
                    <a:pt x="968" y="1717"/>
                  </a:lnTo>
                  <a:lnTo>
                    <a:pt x="944" y="1800"/>
                  </a:lnTo>
                  <a:lnTo>
                    <a:pt x="972" y="1821"/>
                  </a:lnTo>
                  <a:lnTo>
                    <a:pt x="997" y="1901"/>
                  </a:lnTo>
                  <a:lnTo>
                    <a:pt x="974" y="1887"/>
                  </a:lnTo>
                  <a:lnTo>
                    <a:pt x="950" y="1878"/>
                  </a:lnTo>
                  <a:lnTo>
                    <a:pt x="924" y="1873"/>
                  </a:lnTo>
                  <a:lnTo>
                    <a:pt x="905" y="1865"/>
                  </a:lnTo>
                  <a:lnTo>
                    <a:pt x="887" y="1862"/>
                  </a:lnTo>
                  <a:lnTo>
                    <a:pt x="871" y="1834"/>
                  </a:lnTo>
                  <a:lnTo>
                    <a:pt x="836" y="1851"/>
                  </a:lnTo>
                  <a:lnTo>
                    <a:pt x="802" y="1850"/>
                  </a:lnTo>
                  <a:lnTo>
                    <a:pt x="780" y="1825"/>
                  </a:lnTo>
                  <a:lnTo>
                    <a:pt x="725" y="1802"/>
                  </a:lnTo>
                  <a:lnTo>
                    <a:pt x="669" y="1807"/>
                  </a:lnTo>
                  <a:lnTo>
                    <a:pt x="610" y="1767"/>
                  </a:lnTo>
                  <a:lnTo>
                    <a:pt x="657" y="1729"/>
                  </a:lnTo>
                  <a:lnTo>
                    <a:pt x="662" y="1698"/>
                  </a:lnTo>
                  <a:lnTo>
                    <a:pt x="661" y="1666"/>
                  </a:lnTo>
                  <a:lnTo>
                    <a:pt x="665" y="1642"/>
                  </a:lnTo>
                  <a:lnTo>
                    <a:pt x="695" y="1633"/>
                  </a:lnTo>
                  <a:lnTo>
                    <a:pt x="679" y="1584"/>
                  </a:lnTo>
                  <a:lnTo>
                    <a:pt x="643" y="1572"/>
                  </a:lnTo>
                  <a:lnTo>
                    <a:pt x="626" y="1564"/>
                  </a:lnTo>
                  <a:lnTo>
                    <a:pt x="602" y="1571"/>
                  </a:lnTo>
                  <a:lnTo>
                    <a:pt x="551" y="1558"/>
                  </a:lnTo>
                  <a:lnTo>
                    <a:pt x="509" y="1511"/>
                  </a:lnTo>
                  <a:lnTo>
                    <a:pt x="476" y="1496"/>
                  </a:lnTo>
                  <a:lnTo>
                    <a:pt x="461" y="1452"/>
                  </a:lnTo>
                  <a:lnTo>
                    <a:pt x="431" y="1448"/>
                  </a:lnTo>
                  <a:lnTo>
                    <a:pt x="404" y="1462"/>
                  </a:lnTo>
                  <a:lnTo>
                    <a:pt x="385" y="1471"/>
                  </a:lnTo>
                  <a:lnTo>
                    <a:pt x="377" y="1451"/>
                  </a:lnTo>
                  <a:lnTo>
                    <a:pt x="362" y="1430"/>
                  </a:lnTo>
                  <a:lnTo>
                    <a:pt x="403" y="1428"/>
                  </a:lnTo>
                  <a:lnTo>
                    <a:pt x="399" y="1414"/>
                  </a:lnTo>
                  <a:lnTo>
                    <a:pt x="389" y="1405"/>
                  </a:lnTo>
                  <a:lnTo>
                    <a:pt x="377" y="1395"/>
                  </a:lnTo>
                  <a:lnTo>
                    <a:pt x="355" y="1345"/>
                  </a:lnTo>
                  <a:lnTo>
                    <a:pt x="325" y="1318"/>
                  </a:lnTo>
                  <a:lnTo>
                    <a:pt x="294" y="1317"/>
                  </a:lnTo>
                  <a:lnTo>
                    <a:pt x="263" y="1317"/>
                  </a:lnTo>
                  <a:lnTo>
                    <a:pt x="241" y="1301"/>
                  </a:lnTo>
                  <a:lnTo>
                    <a:pt x="220" y="1297"/>
                  </a:lnTo>
                  <a:lnTo>
                    <a:pt x="202" y="1297"/>
                  </a:lnTo>
                  <a:lnTo>
                    <a:pt x="191" y="1311"/>
                  </a:lnTo>
                  <a:lnTo>
                    <a:pt x="169" y="1333"/>
                  </a:lnTo>
                  <a:lnTo>
                    <a:pt x="166" y="1353"/>
                  </a:lnTo>
                  <a:lnTo>
                    <a:pt x="157" y="1359"/>
                  </a:lnTo>
                  <a:lnTo>
                    <a:pt x="144" y="1394"/>
                  </a:lnTo>
                  <a:lnTo>
                    <a:pt x="136" y="1384"/>
                  </a:lnTo>
                  <a:lnTo>
                    <a:pt x="132" y="1370"/>
                  </a:lnTo>
                  <a:lnTo>
                    <a:pt x="0" y="135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4" name="Freeform 5"/>
            <p:cNvSpPr>
              <a:spLocks noChangeAspect="1"/>
            </p:cNvSpPr>
            <p:nvPr/>
          </p:nvSpPr>
          <p:spPr bwMode="gray">
            <a:xfrm>
              <a:off x="9642613" y="2795429"/>
              <a:ext cx="81619" cy="30480"/>
            </a:xfrm>
            <a:custGeom>
              <a:avLst/>
              <a:gdLst>
                <a:gd name="T0" fmla="*/ 0 w 107"/>
                <a:gd name="T1" fmla="*/ 0 h 33"/>
                <a:gd name="T2" fmla="*/ 0 w 107"/>
                <a:gd name="T3" fmla="*/ 0 h 33"/>
                <a:gd name="T4" fmla="*/ 0 w 107"/>
                <a:gd name="T5" fmla="*/ 0 h 33"/>
                <a:gd name="T6" fmla="*/ 0 w 107"/>
                <a:gd name="T7" fmla="*/ 0 h 33"/>
                <a:gd name="T8" fmla="*/ 0 w 107"/>
                <a:gd name="T9" fmla="*/ 0 h 33"/>
                <a:gd name="T10" fmla="*/ 0 60000 65536"/>
                <a:gd name="T11" fmla="*/ 0 60000 65536"/>
                <a:gd name="T12" fmla="*/ 0 60000 65536"/>
                <a:gd name="T13" fmla="*/ 0 60000 65536"/>
                <a:gd name="T14" fmla="*/ 0 60000 65536"/>
                <a:gd name="T15" fmla="*/ 0 w 107"/>
                <a:gd name="T16" fmla="*/ 0 h 33"/>
                <a:gd name="T17" fmla="*/ 107 w 107"/>
                <a:gd name="T18" fmla="*/ 33 h 33"/>
              </a:gdLst>
              <a:ahLst/>
              <a:cxnLst>
                <a:cxn ang="T10">
                  <a:pos x="T0" y="T1"/>
                </a:cxn>
                <a:cxn ang="T11">
                  <a:pos x="T2" y="T3"/>
                </a:cxn>
                <a:cxn ang="T12">
                  <a:pos x="T4" y="T5"/>
                </a:cxn>
                <a:cxn ang="T13">
                  <a:pos x="T6" y="T7"/>
                </a:cxn>
                <a:cxn ang="T14">
                  <a:pos x="T8" y="T9"/>
                </a:cxn>
              </a:cxnLst>
              <a:rect l="T15" t="T16" r="T17" b="T18"/>
              <a:pathLst>
                <a:path w="107" h="33">
                  <a:moveTo>
                    <a:pt x="0" y="10"/>
                  </a:moveTo>
                  <a:lnTo>
                    <a:pt x="65" y="0"/>
                  </a:lnTo>
                  <a:lnTo>
                    <a:pt x="107" y="16"/>
                  </a:lnTo>
                  <a:lnTo>
                    <a:pt x="85" y="33"/>
                  </a:lnTo>
                  <a:lnTo>
                    <a:pt x="0" y="1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5" name="Freeform 8"/>
            <p:cNvSpPr>
              <a:spLocks noChangeAspect="1"/>
            </p:cNvSpPr>
            <p:nvPr/>
          </p:nvSpPr>
          <p:spPr bwMode="gray">
            <a:xfrm>
              <a:off x="6380973" y="3947954"/>
              <a:ext cx="361009" cy="350520"/>
            </a:xfrm>
            <a:custGeom>
              <a:avLst/>
              <a:gdLst>
                <a:gd name="T0" fmla="*/ 0 w 490"/>
                <a:gd name="T1" fmla="*/ 2147483647 h 351"/>
                <a:gd name="T2" fmla="*/ 0 w 490"/>
                <a:gd name="T3" fmla="*/ 2147483647 h 351"/>
                <a:gd name="T4" fmla="*/ 0 w 490"/>
                <a:gd name="T5" fmla="*/ 2147483647 h 351"/>
                <a:gd name="T6" fmla="*/ 0 w 490"/>
                <a:gd name="T7" fmla="*/ 2147483647 h 351"/>
                <a:gd name="T8" fmla="*/ 0 w 490"/>
                <a:gd name="T9" fmla="*/ 2147483647 h 351"/>
                <a:gd name="T10" fmla="*/ 0 w 490"/>
                <a:gd name="T11" fmla="*/ 2147483647 h 351"/>
                <a:gd name="T12" fmla="*/ 0 w 490"/>
                <a:gd name="T13" fmla="*/ 2147483647 h 351"/>
                <a:gd name="T14" fmla="*/ 0 w 490"/>
                <a:gd name="T15" fmla="*/ 2147483647 h 351"/>
                <a:gd name="T16" fmla="*/ 0 w 490"/>
                <a:gd name="T17" fmla="*/ 2147483647 h 351"/>
                <a:gd name="T18" fmla="*/ 0 w 490"/>
                <a:gd name="T19" fmla="*/ 2147483647 h 351"/>
                <a:gd name="T20" fmla="*/ 0 w 490"/>
                <a:gd name="T21" fmla="*/ 2147483647 h 351"/>
                <a:gd name="T22" fmla="*/ 0 w 490"/>
                <a:gd name="T23" fmla="*/ 2147483647 h 351"/>
                <a:gd name="T24" fmla="*/ 0 w 490"/>
                <a:gd name="T25" fmla="*/ 2147483647 h 351"/>
                <a:gd name="T26" fmla="*/ 0 w 490"/>
                <a:gd name="T27" fmla="*/ 2147483647 h 351"/>
                <a:gd name="T28" fmla="*/ 0 w 490"/>
                <a:gd name="T29" fmla="*/ 2147483647 h 351"/>
                <a:gd name="T30" fmla="*/ 0 w 490"/>
                <a:gd name="T31" fmla="*/ 2147483647 h 351"/>
                <a:gd name="T32" fmla="*/ 0 w 490"/>
                <a:gd name="T33" fmla="*/ 2147483647 h 351"/>
                <a:gd name="T34" fmla="*/ 0 w 490"/>
                <a:gd name="T35" fmla="*/ 2147483647 h 351"/>
                <a:gd name="T36" fmla="*/ 0 w 490"/>
                <a:gd name="T37" fmla="*/ 0 h 351"/>
                <a:gd name="T38" fmla="*/ 0 w 490"/>
                <a:gd name="T39" fmla="*/ 2147483647 h 351"/>
                <a:gd name="T40" fmla="*/ 0 w 490"/>
                <a:gd name="T41" fmla="*/ 2147483647 h 351"/>
                <a:gd name="T42" fmla="*/ 0 w 490"/>
                <a:gd name="T43" fmla="*/ 2147483647 h 351"/>
                <a:gd name="T44" fmla="*/ 0 w 490"/>
                <a:gd name="T45" fmla="*/ 2147483647 h 351"/>
                <a:gd name="T46" fmla="*/ 0 w 490"/>
                <a:gd name="T47" fmla="*/ 2147483647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0"/>
                <a:gd name="T73" fmla="*/ 0 h 351"/>
                <a:gd name="T74" fmla="*/ 490 w 490"/>
                <a:gd name="T75" fmla="*/ 351 h 3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0" h="351">
                  <a:moveTo>
                    <a:pt x="0" y="168"/>
                  </a:moveTo>
                  <a:lnTo>
                    <a:pt x="3" y="259"/>
                  </a:lnTo>
                  <a:lnTo>
                    <a:pt x="40" y="287"/>
                  </a:lnTo>
                  <a:lnTo>
                    <a:pt x="11" y="333"/>
                  </a:lnTo>
                  <a:lnTo>
                    <a:pt x="66" y="351"/>
                  </a:lnTo>
                  <a:lnTo>
                    <a:pt x="193" y="333"/>
                  </a:lnTo>
                  <a:lnTo>
                    <a:pt x="217" y="282"/>
                  </a:lnTo>
                  <a:lnTo>
                    <a:pt x="303" y="254"/>
                  </a:lnTo>
                  <a:lnTo>
                    <a:pt x="311" y="211"/>
                  </a:lnTo>
                  <a:lnTo>
                    <a:pt x="340" y="199"/>
                  </a:lnTo>
                  <a:lnTo>
                    <a:pt x="327" y="177"/>
                  </a:lnTo>
                  <a:lnTo>
                    <a:pt x="358" y="174"/>
                  </a:lnTo>
                  <a:lnTo>
                    <a:pt x="381" y="130"/>
                  </a:lnTo>
                  <a:lnTo>
                    <a:pt x="371" y="88"/>
                  </a:lnTo>
                  <a:lnTo>
                    <a:pt x="486" y="56"/>
                  </a:lnTo>
                  <a:lnTo>
                    <a:pt x="490" y="47"/>
                  </a:lnTo>
                  <a:lnTo>
                    <a:pt x="447" y="39"/>
                  </a:lnTo>
                  <a:lnTo>
                    <a:pt x="385" y="69"/>
                  </a:lnTo>
                  <a:lnTo>
                    <a:pt x="357" y="0"/>
                  </a:lnTo>
                  <a:lnTo>
                    <a:pt x="304" y="52"/>
                  </a:lnTo>
                  <a:lnTo>
                    <a:pt x="152" y="47"/>
                  </a:lnTo>
                  <a:lnTo>
                    <a:pt x="75" y="128"/>
                  </a:lnTo>
                  <a:lnTo>
                    <a:pt x="24" y="102"/>
                  </a:lnTo>
                  <a:lnTo>
                    <a:pt x="0" y="168"/>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6" name="Freeform 13"/>
            <p:cNvSpPr>
              <a:spLocks noChangeAspect="1"/>
            </p:cNvSpPr>
            <p:nvPr/>
          </p:nvSpPr>
          <p:spPr bwMode="gray">
            <a:xfrm>
              <a:off x="7724555" y="5704364"/>
              <a:ext cx="1039079" cy="1047750"/>
            </a:xfrm>
            <a:custGeom>
              <a:avLst/>
              <a:gdLst>
                <a:gd name="T0" fmla="*/ 0 w 1403"/>
                <a:gd name="T1" fmla="*/ 2147483647 h 1052"/>
                <a:gd name="T2" fmla="*/ 0 w 1403"/>
                <a:gd name="T3" fmla="*/ 2147483647 h 1052"/>
                <a:gd name="T4" fmla="*/ 0 w 1403"/>
                <a:gd name="T5" fmla="*/ 2147483647 h 1052"/>
                <a:gd name="T6" fmla="*/ 0 w 1403"/>
                <a:gd name="T7" fmla="*/ 2147483647 h 1052"/>
                <a:gd name="T8" fmla="*/ 0 w 1403"/>
                <a:gd name="T9" fmla="*/ 2147483647 h 1052"/>
                <a:gd name="T10" fmla="*/ 0 w 1403"/>
                <a:gd name="T11" fmla="*/ 2147483647 h 1052"/>
                <a:gd name="T12" fmla="*/ 0 w 1403"/>
                <a:gd name="T13" fmla="*/ 2147483647 h 1052"/>
                <a:gd name="T14" fmla="*/ 0 w 1403"/>
                <a:gd name="T15" fmla="*/ 2147483647 h 1052"/>
                <a:gd name="T16" fmla="*/ 0 w 1403"/>
                <a:gd name="T17" fmla="*/ 2147483647 h 1052"/>
                <a:gd name="T18" fmla="*/ 0 w 1403"/>
                <a:gd name="T19" fmla="*/ 2147483647 h 1052"/>
                <a:gd name="T20" fmla="*/ 0 w 1403"/>
                <a:gd name="T21" fmla="*/ 2147483647 h 1052"/>
                <a:gd name="T22" fmla="*/ 0 w 1403"/>
                <a:gd name="T23" fmla="*/ 2147483647 h 1052"/>
                <a:gd name="T24" fmla="*/ 0 w 1403"/>
                <a:gd name="T25" fmla="*/ 2147483647 h 1052"/>
                <a:gd name="T26" fmla="*/ 0 w 1403"/>
                <a:gd name="T27" fmla="*/ 2147483647 h 1052"/>
                <a:gd name="T28" fmla="*/ 0 w 1403"/>
                <a:gd name="T29" fmla="*/ 2147483647 h 1052"/>
                <a:gd name="T30" fmla="*/ 0 w 1403"/>
                <a:gd name="T31" fmla="*/ 2147483647 h 1052"/>
                <a:gd name="T32" fmla="*/ 0 w 1403"/>
                <a:gd name="T33" fmla="*/ 2147483647 h 1052"/>
                <a:gd name="T34" fmla="*/ 0 w 1403"/>
                <a:gd name="T35" fmla="*/ 2147483647 h 1052"/>
                <a:gd name="T36" fmla="*/ 0 w 1403"/>
                <a:gd name="T37" fmla="*/ 2147483647 h 1052"/>
                <a:gd name="T38" fmla="*/ 0 w 1403"/>
                <a:gd name="T39" fmla="*/ 2147483647 h 1052"/>
                <a:gd name="T40" fmla="*/ 0 w 1403"/>
                <a:gd name="T41" fmla="*/ 2147483647 h 1052"/>
                <a:gd name="T42" fmla="*/ 0 w 1403"/>
                <a:gd name="T43" fmla="*/ 2147483647 h 1052"/>
                <a:gd name="T44" fmla="*/ 0 w 1403"/>
                <a:gd name="T45" fmla="*/ 2147483647 h 1052"/>
                <a:gd name="T46" fmla="*/ 0 w 1403"/>
                <a:gd name="T47" fmla="*/ 2147483647 h 1052"/>
                <a:gd name="T48" fmla="*/ 0 w 1403"/>
                <a:gd name="T49" fmla="*/ 2147483647 h 1052"/>
                <a:gd name="T50" fmla="*/ 0 w 1403"/>
                <a:gd name="T51" fmla="*/ 2147483647 h 1052"/>
                <a:gd name="T52" fmla="*/ 0 w 1403"/>
                <a:gd name="T53" fmla="*/ 2147483647 h 1052"/>
                <a:gd name="T54" fmla="*/ 0 w 1403"/>
                <a:gd name="T55" fmla="*/ 2147483647 h 1052"/>
                <a:gd name="T56" fmla="*/ 0 w 1403"/>
                <a:gd name="T57" fmla="*/ 2147483647 h 1052"/>
                <a:gd name="T58" fmla="*/ 0 w 1403"/>
                <a:gd name="T59" fmla="*/ 2147483647 h 1052"/>
                <a:gd name="T60" fmla="*/ 0 w 1403"/>
                <a:gd name="T61" fmla="*/ 2147483647 h 1052"/>
                <a:gd name="T62" fmla="*/ 0 w 1403"/>
                <a:gd name="T63" fmla="*/ 2147483647 h 1052"/>
                <a:gd name="T64" fmla="*/ 0 w 1403"/>
                <a:gd name="T65" fmla="*/ 2147483647 h 1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3"/>
                <a:gd name="T100" fmla="*/ 0 h 1052"/>
                <a:gd name="T101" fmla="*/ 1403 w 1403"/>
                <a:gd name="T102" fmla="*/ 1052 h 1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3" h="1052">
                  <a:moveTo>
                    <a:pt x="0" y="554"/>
                  </a:moveTo>
                  <a:lnTo>
                    <a:pt x="24" y="563"/>
                  </a:lnTo>
                  <a:lnTo>
                    <a:pt x="10" y="532"/>
                  </a:lnTo>
                  <a:lnTo>
                    <a:pt x="37" y="549"/>
                  </a:lnTo>
                  <a:lnTo>
                    <a:pt x="9" y="488"/>
                  </a:lnTo>
                  <a:lnTo>
                    <a:pt x="27" y="395"/>
                  </a:lnTo>
                  <a:lnTo>
                    <a:pt x="35" y="420"/>
                  </a:lnTo>
                  <a:lnTo>
                    <a:pt x="122" y="348"/>
                  </a:lnTo>
                  <a:lnTo>
                    <a:pt x="268" y="313"/>
                  </a:lnTo>
                  <a:lnTo>
                    <a:pt x="318" y="258"/>
                  </a:lnTo>
                  <a:lnTo>
                    <a:pt x="317" y="224"/>
                  </a:lnTo>
                  <a:lnTo>
                    <a:pt x="336" y="198"/>
                  </a:lnTo>
                  <a:lnTo>
                    <a:pt x="358" y="240"/>
                  </a:lnTo>
                  <a:lnTo>
                    <a:pt x="358" y="195"/>
                  </a:lnTo>
                  <a:lnTo>
                    <a:pt x="391" y="204"/>
                  </a:lnTo>
                  <a:lnTo>
                    <a:pt x="393" y="170"/>
                  </a:lnTo>
                  <a:lnTo>
                    <a:pt x="445" y="119"/>
                  </a:lnTo>
                  <a:lnTo>
                    <a:pt x="501" y="121"/>
                  </a:lnTo>
                  <a:lnTo>
                    <a:pt x="512" y="173"/>
                  </a:lnTo>
                  <a:lnTo>
                    <a:pt x="534" y="143"/>
                  </a:lnTo>
                  <a:lnTo>
                    <a:pt x="576" y="160"/>
                  </a:lnTo>
                  <a:lnTo>
                    <a:pt x="560" y="126"/>
                  </a:lnTo>
                  <a:lnTo>
                    <a:pt x="593" y="71"/>
                  </a:lnTo>
                  <a:lnTo>
                    <a:pt x="675" y="50"/>
                  </a:lnTo>
                  <a:lnTo>
                    <a:pt x="654" y="14"/>
                  </a:lnTo>
                  <a:lnTo>
                    <a:pt x="813" y="59"/>
                  </a:lnTo>
                  <a:lnTo>
                    <a:pt x="779" y="152"/>
                  </a:lnTo>
                  <a:lnTo>
                    <a:pt x="937" y="248"/>
                  </a:lnTo>
                  <a:lnTo>
                    <a:pt x="976" y="211"/>
                  </a:lnTo>
                  <a:lnTo>
                    <a:pt x="993" y="49"/>
                  </a:lnTo>
                  <a:lnTo>
                    <a:pt x="1031" y="0"/>
                  </a:lnTo>
                  <a:lnTo>
                    <a:pt x="1064" y="124"/>
                  </a:lnTo>
                  <a:lnTo>
                    <a:pt x="1119" y="152"/>
                  </a:lnTo>
                  <a:lnTo>
                    <a:pt x="1155" y="295"/>
                  </a:lnTo>
                  <a:lnTo>
                    <a:pt x="1240" y="340"/>
                  </a:lnTo>
                  <a:lnTo>
                    <a:pt x="1271" y="420"/>
                  </a:lnTo>
                  <a:lnTo>
                    <a:pt x="1303" y="415"/>
                  </a:lnTo>
                  <a:lnTo>
                    <a:pt x="1310" y="458"/>
                  </a:lnTo>
                  <a:lnTo>
                    <a:pt x="1380" y="519"/>
                  </a:lnTo>
                  <a:lnTo>
                    <a:pt x="1403" y="630"/>
                  </a:lnTo>
                  <a:lnTo>
                    <a:pt x="1387" y="738"/>
                  </a:lnTo>
                  <a:lnTo>
                    <a:pt x="1325" y="831"/>
                  </a:lnTo>
                  <a:lnTo>
                    <a:pt x="1281" y="987"/>
                  </a:lnTo>
                  <a:lnTo>
                    <a:pt x="1201" y="1004"/>
                  </a:lnTo>
                  <a:lnTo>
                    <a:pt x="1153" y="1034"/>
                  </a:lnTo>
                  <a:lnTo>
                    <a:pt x="1156" y="1052"/>
                  </a:lnTo>
                  <a:lnTo>
                    <a:pt x="1106" y="999"/>
                  </a:lnTo>
                  <a:lnTo>
                    <a:pt x="1052" y="1037"/>
                  </a:lnTo>
                  <a:lnTo>
                    <a:pt x="986" y="1020"/>
                  </a:lnTo>
                  <a:lnTo>
                    <a:pt x="933" y="982"/>
                  </a:lnTo>
                  <a:lnTo>
                    <a:pt x="909" y="902"/>
                  </a:lnTo>
                  <a:lnTo>
                    <a:pt x="868" y="911"/>
                  </a:lnTo>
                  <a:lnTo>
                    <a:pt x="867" y="859"/>
                  </a:lnTo>
                  <a:lnTo>
                    <a:pt x="854" y="893"/>
                  </a:lnTo>
                  <a:lnTo>
                    <a:pt x="826" y="894"/>
                  </a:lnTo>
                  <a:lnTo>
                    <a:pt x="856" y="791"/>
                  </a:lnTo>
                  <a:lnTo>
                    <a:pt x="794" y="889"/>
                  </a:lnTo>
                  <a:lnTo>
                    <a:pt x="766" y="869"/>
                  </a:lnTo>
                  <a:lnTo>
                    <a:pt x="734" y="793"/>
                  </a:lnTo>
                  <a:lnTo>
                    <a:pt x="631" y="750"/>
                  </a:lnTo>
                  <a:lnTo>
                    <a:pt x="444" y="783"/>
                  </a:lnTo>
                  <a:lnTo>
                    <a:pt x="367" y="839"/>
                  </a:lnTo>
                  <a:lnTo>
                    <a:pt x="238" y="843"/>
                  </a:lnTo>
                  <a:lnTo>
                    <a:pt x="165" y="892"/>
                  </a:lnTo>
                  <a:lnTo>
                    <a:pt x="68" y="858"/>
                  </a:lnTo>
                  <a:lnTo>
                    <a:pt x="89" y="756"/>
                  </a:lnTo>
                  <a:lnTo>
                    <a:pt x="0" y="554"/>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7" name="Freeform 14"/>
            <p:cNvSpPr>
              <a:spLocks noChangeAspect="1"/>
            </p:cNvSpPr>
            <p:nvPr/>
          </p:nvSpPr>
          <p:spPr bwMode="gray">
            <a:xfrm>
              <a:off x="8537611" y="6811169"/>
              <a:ext cx="91037" cy="116205"/>
            </a:xfrm>
            <a:custGeom>
              <a:avLst/>
              <a:gdLst>
                <a:gd name="T0" fmla="*/ 0 w 122"/>
                <a:gd name="T1" fmla="*/ 2147483647 h 119"/>
                <a:gd name="T2" fmla="*/ 0 w 122"/>
                <a:gd name="T3" fmla="*/ 0 h 119"/>
                <a:gd name="T4" fmla="*/ 0 w 122"/>
                <a:gd name="T5" fmla="*/ 2147483647 h 119"/>
                <a:gd name="T6" fmla="*/ 0 w 122"/>
                <a:gd name="T7" fmla="*/ 2147483647 h 119"/>
                <a:gd name="T8" fmla="*/ 0 w 122"/>
                <a:gd name="T9" fmla="*/ 2147483647 h 119"/>
                <a:gd name="T10" fmla="*/ 0 w 122"/>
                <a:gd name="T11" fmla="*/ 2147483647 h 119"/>
                <a:gd name="T12" fmla="*/ 0 w 122"/>
                <a:gd name="T13" fmla="*/ 2147483647 h 119"/>
                <a:gd name="T14" fmla="*/ 0 w 122"/>
                <a:gd name="T15" fmla="*/ 2147483647 h 119"/>
                <a:gd name="T16" fmla="*/ 0 w 122"/>
                <a:gd name="T17" fmla="*/ 2147483647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19"/>
                <a:gd name="T29" fmla="*/ 122 w 122"/>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19">
                  <a:moveTo>
                    <a:pt x="0" y="20"/>
                  </a:moveTo>
                  <a:lnTo>
                    <a:pt x="2" y="0"/>
                  </a:lnTo>
                  <a:lnTo>
                    <a:pt x="63" y="17"/>
                  </a:lnTo>
                  <a:lnTo>
                    <a:pt x="110" y="3"/>
                  </a:lnTo>
                  <a:lnTo>
                    <a:pt x="122" y="32"/>
                  </a:lnTo>
                  <a:lnTo>
                    <a:pt x="122" y="67"/>
                  </a:lnTo>
                  <a:lnTo>
                    <a:pt x="75" y="119"/>
                  </a:lnTo>
                  <a:lnTo>
                    <a:pt x="45" y="116"/>
                  </a:lnTo>
                  <a:lnTo>
                    <a:pt x="0" y="2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8" name="Freeform 16"/>
            <p:cNvSpPr>
              <a:spLocks noChangeAspect="1"/>
            </p:cNvSpPr>
            <p:nvPr/>
          </p:nvSpPr>
          <p:spPr bwMode="gray">
            <a:xfrm>
              <a:off x="7077878" y="4403249"/>
              <a:ext cx="122429" cy="203835"/>
            </a:xfrm>
            <a:custGeom>
              <a:avLst/>
              <a:gdLst>
                <a:gd name="T0" fmla="*/ 0 w 166"/>
                <a:gd name="T1" fmla="*/ 2147483647 h 206"/>
                <a:gd name="T2" fmla="*/ 0 w 166"/>
                <a:gd name="T3" fmla="*/ 2147483647 h 206"/>
                <a:gd name="T4" fmla="*/ 0 w 166"/>
                <a:gd name="T5" fmla="*/ 2147483647 h 206"/>
                <a:gd name="T6" fmla="*/ 0 w 166"/>
                <a:gd name="T7" fmla="*/ 2147483647 h 206"/>
                <a:gd name="T8" fmla="*/ 0 w 166"/>
                <a:gd name="T9" fmla="*/ 2147483647 h 206"/>
                <a:gd name="T10" fmla="*/ 0 w 166"/>
                <a:gd name="T11" fmla="*/ 2147483647 h 206"/>
                <a:gd name="T12" fmla="*/ 0 w 166"/>
                <a:gd name="T13" fmla="*/ 2147483647 h 206"/>
                <a:gd name="T14" fmla="*/ 0 w 166"/>
                <a:gd name="T15" fmla="*/ 2147483647 h 206"/>
                <a:gd name="T16" fmla="*/ 0 w 166"/>
                <a:gd name="T17" fmla="*/ 2147483647 h 206"/>
                <a:gd name="T18" fmla="*/ 0 w 166"/>
                <a:gd name="T19" fmla="*/ 2147483647 h 206"/>
                <a:gd name="T20" fmla="*/ 0 w 166"/>
                <a:gd name="T21" fmla="*/ 2147483647 h 206"/>
                <a:gd name="T22" fmla="*/ 0 w 166"/>
                <a:gd name="T23" fmla="*/ 2147483647 h 206"/>
                <a:gd name="T24" fmla="*/ 0 w 166"/>
                <a:gd name="T25" fmla="*/ 2147483647 h 206"/>
                <a:gd name="T26" fmla="*/ 0 w 166"/>
                <a:gd name="T27" fmla="*/ 0 h 206"/>
                <a:gd name="T28" fmla="*/ 0 w 166"/>
                <a:gd name="T29" fmla="*/ 2147483647 h 206"/>
                <a:gd name="T30" fmla="*/ 0 w 166"/>
                <a:gd name="T31" fmla="*/ 2147483647 h 206"/>
                <a:gd name="T32" fmla="*/ 0 w 166"/>
                <a:gd name="T33" fmla="*/ 2147483647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206"/>
                <a:gd name="T53" fmla="*/ 166 w 166"/>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206">
                  <a:moveTo>
                    <a:pt x="0" y="61"/>
                  </a:moveTo>
                  <a:lnTo>
                    <a:pt x="23" y="83"/>
                  </a:lnTo>
                  <a:lnTo>
                    <a:pt x="37" y="179"/>
                  </a:lnTo>
                  <a:lnTo>
                    <a:pt x="78" y="173"/>
                  </a:lnTo>
                  <a:lnTo>
                    <a:pt x="102" y="131"/>
                  </a:lnTo>
                  <a:lnTo>
                    <a:pt x="132" y="140"/>
                  </a:lnTo>
                  <a:lnTo>
                    <a:pt x="152" y="206"/>
                  </a:lnTo>
                  <a:lnTo>
                    <a:pt x="166" y="169"/>
                  </a:lnTo>
                  <a:lnTo>
                    <a:pt x="148" y="102"/>
                  </a:lnTo>
                  <a:lnTo>
                    <a:pt x="132" y="127"/>
                  </a:lnTo>
                  <a:lnTo>
                    <a:pt x="110" y="94"/>
                  </a:lnTo>
                  <a:lnTo>
                    <a:pt x="150" y="53"/>
                  </a:lnTo>
                  <a:lnTo>
                    <a:pt x="72" y="47"/>
                  </a:lnTo>
                  <a:lnTo>
                    <a:pt x="22" y="0"/>
                  </a:lnTo>
                  <a:lnTo>
                    <a:pt x="6" y="26"/>
                  </a:lnTo>
                  <a:lnTo>
                    <a:pt x="24" y="47"/>
                  </a:lnTo>
                  <a:lnTo>
                    <a:pt x="0" y="6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9" name="Freeform 18"/>
            <p:cNvSpPr>
              <a:spLocks noChangeAspect="1"/>
            </p:cNvSpPr>
            <p:nvPr/>
          </p:nvSpPr>
          <p:spPr bwMode="gray">
            <a:xfrm>
              <a:off x="7104561" y="4338479"/>
              <a:ext cx="76911" cy="59055"/>
            </a:xfrm>
            <a:custGeom>
              <a:avLst/>
              <a:gdLst>
                <a:gd name="T0" fmla="*/ 0 w 105"/>
                <a:gd name="T1" fmla="*/ 2147483647 h 59"/>
                <a:gd name="T2" fmla="*/ 0 w 105"/>
                <a:gd name="T3" fmla="*/ 2147483647 h 59"/>
                <a:gd name="T4" fmla="*/ 0 w 105"/>
                <a:gd name="T5" fmla="*/ 2147483647 h 59"/>
                <a:gd name="T6" fmla="*/ 0 w 105"/>
                <a:gd name="T7" fmla="*/ 2147483647 h 59"/>
                <a:gd name="T8" fmla="*/ 0 w 105"/>
                <a:gd name="T9" fmla="*/ 0 h 59"/>
                <a:gd name="T10" fmla="*/ 0 w 105"/>
                <a:gd name="T11" fmla="*/ 2147483647 h 59"/>
                <a:gd name="T12" fmla="*/ 0 60000 65536"/>
                <a:gd name="T13" fmla="*/ 0 60000 65536"/>
                <a:gd name="T14" fmla="*/ 0 60000 65536"/>
                <a:gd name="T15" fmla="*/ 0 60000 65536"/>
                <a:gd name="T16" fmla="*/ 0 60000 65536"/>
                <a:gd name="T17" fmla="*/ 0 60000 65536"/>
                <a:gd name="T18" fmla="*/ 0 w 105"/>
                <a:gd name="T19" fmla="*/ 0 h 59"/>
                <a:gd name="T20" fmla="*/ 105 w 10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05" h="59">
                  <a:moveTo>
                    <a:pt x="0" y="36"/>
                  </a:moveTo>
                  <a:lnTo>
                    <a:pt x="13" y="59"/>
                  </a:lnTo>
                  <a:lnTo>
                    <a:pt x="105" y="49"/>
                  </a:lnTo>
                  <a:lnTo>
                    <a:pt x="99" y="17"/>
                  </a:lnTo>
                  <a:lnTo>
                    <a:pt x="34" y="0"/>
                  </a:lnTo>
                  <a:lnTo>
                    <a:pt x="0" y="3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0" name="Freeform 23"/>
            <p:cNvSpPr>
              <a:spLocks noChangeAspect="1"/>
            </p:cNvSpPr>
            <p:nvPr/>
          </p:nvSpPr>
          <p:spPr bwMode="gray">
            <a:xfrm>
              <a:off x="7192459" y="4344194"/>
              <a:ext cx="229162" cy="641985"/>
            </a:xfrm>
            <a:custGeom>
              <a:avLst/>
              <a:gdLst>
                <a:gd name="T0" fmla="*/ 0 w 313"/>
                <a:gd name="T1" fmla="*/ 2147483647 h 644"/>
                <a:gd name="T2" fmla="*/ 0 w 313"/>
                <a:gd name="T3" fmla="*/ 2147483647 h 644"/>
                <a:gd name="T4" fmla="*/ 0 w 313"/>
                <a:gd name="T5" fmla="*/ 2147483647 h 644"/>
                <a:gd name="T6" fmla="*/ 0 w 313"/>
                <a:gd name="T7" fmla="*/ 2147483647 h 644"/>
                <a:gd name="T8" fmla="*/ 0 w 313"/>
                <a:gd name="T9" fmla="*/ 0 h 644"/>
                <a:gd name="T10" fmla="*/ 0 w 313"/>
                <a:gd name="T11" fmla="*/ 2147483647 h 644"/>
                <a:gd name="T12" fmla="*/ 0 w 313"/>
                <a:gd name="T13" fmla="*/ 2147483647 h 644"/>
                <a:gd name="T14" fmla="*/ 0 w 313"/>
                <a:gd name="T15" fmla="*/ 2147483647 h 644"/>
                <a:gd name="T16" fmla="*/ 0 w 313"/>
                <a:gd name="T17" fmla="*/ 2147483647 h 644"/>
                <a:gd name="T18" fmla="*/ 0 w 313"/>
                <a:gd name="T19" fmla="*/ 2147483647 h 644"/>
                <a:gd name="T20" fmla="*/ 0 w 313"/>
                <a:gd name="T21" fmla="*/ 2147483647 h 644"/>
                <a:gd name="T22" fmla="*/ 0 w 313"/>
                <a:gd name="T23" fmla="*/ 2147483647 h 644"/>
                <a:gd name="T24" fmla="*/ 0 w 313"/>
                <a:gd name="T25" fmla="*/ 2147483647 h 644"/>
                <a:gd name="T26" fmla="*/ 0 w 313"/>
                <a:gd name="T27" fmla="*/ 2147483647 h 644"/>
                <a:gd name="T28" fmla="*/ 0 w 313"/>
                <a:gd name="T29" fmla="*/ 2147483647 h 644"/>
                <a:gd name="T30" fmla="*/ 0 w 313"/>
                <a:gd name="T31" fmla="*/ 2147483647 h 644"/>
                <a:gd name="T32" fmla="*/ 0 w 313"/>
                <a:gd name="T33" fmla="*/ 2147483647 h 644"/>
                <a:gd name="T34" fmla="*/ 0 w 313"/>
                <a:gd name="T35" fmla="*/ 2147483647 h 644"/>
                <a:gd name="T36" fmla="*/ 0 w 313"/>
                <a:gd name="T37" fmla="*/ 2147483647 h 644"/>
                <a:gd name="T38" fmla="*/ 0 w 313"/>
                <a:gd name="T39" fmla="*/ 2147483647 h 644"/>
                <a:gd name="T40" fmla="*/ 0 w 313"/>
                <a:gd name="T41" fmla="*/ 2147483647 h 644"/>
                <a:gd name="T42" fmla="*/ 0 w 313"/>
                <a:gd name="T43" fmla="*/ 2147483647 h 644"/>
                <a:gd name="T44" fmla="*/ 0 w 313"/>
                <a:gd name="T45" fmla="*/ 2147483647 h 644"/>
                <a:gd name="T46" fmla="*/ 0 w 313"/>
                <a:gd name="T47" fmla="*/ 2147483647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3"/>
                <a:gd name="T73" fmla="*/ 0 h 644"/>
                <a:gd name="T74" fmla="*/ 313 w 313"/>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3" h="644">
                  <a:moveTo>
                    <a:pt x="0" y="265"/>
                  </a:moveTo>
                  <a:lnTo>
                    <a:pt x="14" y="228"/>
                  </a:lnTo>
                  <a:lnTo>
                    <a:pt x="105" y="60"/>
                  </a:lnTo>
                  <a:lnTo>
                    <a:pt x="166" y="37"/>
                  </a:lnTo>
                  <a:lnTo>
                    <a:pt x="181" y="0"/>
                  </a:lnTo>
                  <a:lnTo>
                    <a:pt x="224" y="21"/>
                  </a:lnTo>
                  <a:lnTo>
                    <a:pt x="225" y="54"/>
                  </a:lnTo>
                  <a:lnTo>
                    <a:pt x="187" y="157"/>
                  </a:lnTo>
                  <a:lnTo>
                    <a:pt x="227" y="148"/>
                  </a:lnTo>
                  <a:lnTo>
                    <a:pt x="247" y="219"/>
                  </a:lnTo>
                  <a:lnTo>
                    <a:pt x="313" y="238"/>
                  </a:lnTo>
                  <a:lnTo>
                    <a:pt x="280" y="271"/>
                  </a:lnTo>
                  <a:lnTo>
                    <a:pt x="206" y="314"/>
                  </a:lnTo>
                  <a:lnTo>
                    <a:pt x="187" y="355"/>
                  </a:lnTo>
                  <a:lnTo>
                    <a:pt x="227" y="433"/>
                  </a:lnTo>
                  <a:lnTo>
                    <a:pt x="211" y="479"/>
                  </a:lnTo>
                  <a:lnTo>
                    <a:pt x="260" y="581"/>
                  </a:lnTo>
                  <a:lnTo>
                    <a:pt x="225" y="644"/>
                  </a:lnTo>
                  <a:lnTo>
                    <a:pt x="189" y="424"/>
                  </a:lnTo>
                  <a:lnTo>
                    <a:pt x="159" y="389"/>
                  </a:lnTo>
                  <a:lnTo>
                    <a:pt x="109" y="448"/>
                  </a:lnTo>
                  <a:lnTo>
                    <a:pt x="71" y="436"/>
                  </a:lnTo>
                  <a:lnTo>
                    <a:pt x="77" y="356"/>
                  </a:lnTo>
                  <a:lnTo>
                    <a:pt x="0" y="265"/>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1" name="Freeform 24"/>
            <p:cNvSpPr>
              <a:spLocks noChangeAspect="1"/>
            </p:cNvSpPr>
            <p:nvPr/>
          </p:nvSpPr>
          <p:spPr bwMode="gray">
            <a:xfrm>
              <a:off x="7454583" y="4828064"/>
              <a:ext cx="128708" cy="146685"/>
            </a:xfrm>
            <a:custGeom>
              <a:avLst/>
              <a:gdLst>
                <a:gd name="T0" fmla="*/ 0 w 174"/>
                <a:gd name="T1" fmla="*/ 2147483647 h 149"/>
                <a:gd name="T2" fmla="*/ 0 w 174"/>
                <a:gd name="T3" fmla="*/ 2147483647 h 149"/>
                <a:gd name="T4" fmla="*/ 0 w 174"/>
                <a:gd name="T5" fmla="*/ 2147483647 h 149"/>
                <a:gd name="T6" fmla="*/ 0 w 174"/>
                <a:gd name="T7" fmla="*/ 2147483647 h 149"/>
                <a:gd name="T8" fmla="*/ 0 w 174"/>
                <a:gd name="T9" fmla="*/ 2147483647 h 149"/>
                <a:gd name="T10" fmla="*/ 0 w 174"/>
                <a:gd name="T11" fmla="*/ 0 h 149"/>
                <a:gd name="T12" fmla="*/ 0 w 174"/>
                <a:gd name="T13" fmla="*/ 2147483647 h 149"/>
                <a:gd name="T14" fmla="*/ 0 w 174"/>
                <a:gd name="T15" fmla="*/ 2147483647 h 149"/>
                <a:gd name="T16" fmla="*/ 0 w 174"/>
                <a:gd name="T17" fmla="*/ 2147483647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49"/>
                <a:gd name="T29" fmla="*/ 174 w 174"/>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49">
                  <a:moveTo>
                    <a:pt x="0" y="30"/>
                  </a:moveTo>
                  <a:lnTo>
                    <a:pt x="13" y="104"/>
                  </a:lnTo>
                  <a:lnTo>
                    <a:pt x="36" y="143"/>
                  </a:lnTo>
                  <a:lnTo>
                    <a:pt x="70" y="149"/>
                  </a:lnTo>
                  <a:lnTo>
                    <a:pt x="174" y="79"/>
                  </a:lnTo>
                  <a:lnTo>
                    <a:pt x="170" y="0"/>
                  </a:lnTo>
                  <a:lnTo>
                    <a:pt x="91" y="12"/>
                  </a:lnTo>
                  <a:lnTo>
                    <a:pt x="24" y="9"/>
                  </a:lnTo>
                  <a:lnTo>
                    <a:pt x="0" y="3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2" name="Freeform 44"/>
            <p:cNvSpPr>
              <a:spLocks noChangeAspect="1"/>
            </p:cNvSpPr>
            <p:nvPr/>
          </p:nvSpPr>
          <p:spPr bwMode="gray">
            <a:xfrm>
              <a:off x="6875399" y="4997609"/>
              <a:ext cx="45519" cy="129540"/>
            </a:xfrm>
            <a:custGeom>
              <a:avLst/>
              <a:gdLst>
                <a:gd name="T0" fmla="*/ 0 w 65"/>
                <a:gd name="T1" fmla="*/ 0 h 130"/>
                <a:gd name="T2" fmla="*/ 0 w 65"/>
                <a:gd name="T3" fmla="*/ 2147483647 h 130"/>
                <a:gd name="T4" fmla="*/ 0 w 65"/>
                <a:gd name="T5" fmla="*/ 2147483647 h 130"/>
                <a:gd name="T6" fmla="*/ 0 w 65"/>
                <a:gd name="T7" fmla="*/ 2147483647 h 130"/>
                <a:gd name="T8" fmla="*/ 0 w 65"/>
                <a:gd name="T9" fmla="*/ 0 h 130"/>
                <a:gd name="T10" fmla="*/ 0 60000 65536"/>
                <a:gd name="T11" fmla="*/ 0 60000 65536"/>
                <a:gd name="T12" fmla="*/ 0 60000 65536"/>
                <a:gd name="T13" fmla="*/ 0 60000 65536"/>
                <a:gd name="T14" fmla="*/ 0 60000 65536"/>
                <a:gd name="T15" fmla="*/ 0 w 65"/>
                <a:gd name="T16" fmla="*/ 0 h 130"/>
                <a:gd name="T17" fmla="*/ 65 w 65"/>
                <a:gd name="T18" fmla="*/ 130 h 130"/>
              </a:gdLst>
              <a:ahLst/>
              <a:cxnLst>
                <a:cxn ang="T10">
                  <a:pos x="T0" y="T1"/>
                </a:cxn>
                <a:cxn ang="T11">
                  <a:pos x="T2" y="T3"/>
                </a:cxn>
                <a:cxn ang="T12">
                  <a:pos x="T4" y="T5"/>
                </a:cxn>
                <a:cxn ang="T13">
                  <a:pos x="T6" y="T7"/>
                </a:cxn>
                <a:cxn ang="T14">
                  <a:pos x="T8" y="T9"/>
                </a:cxn>
              </a:cxnLst>
              <a:rect l="T15" t="T16" r="T17" b="T18"/>
              <a:pathLst>
                <a:path w="65" h="130">
                  <a:moveTo>
                    <a:pt x="0" y="0"/>
                  </a:moveTo>
                  <a:lnTo>
                    <a:pt x="11" y="130"/>
                  </a:lnTo>
                  <a:lnTo>
                    <a:pt x="65" y="107"/>
                  </a:lnTo>
                  <a:lnTo>
                    <a:pt x="39" y="31"/>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3" name="Freeform 54"/>
            <p:cNvSpPr>
              <a:spLocks noChangeAspect="1"/>
            </p:cNvSpPr>
            <p:nvPr/>
          </p:nvSpPr>
          <p:spPr bwMode="gray">
            <a:xfrm>
              <a:off x="6715299" y="3300254"/>
              <a:ext cx="1569605" cy="1333500"/>
            </a:xfrm>
            <a:custGeom>
              <a:avLst/>
              <a:gdLst>
                <a:gd name="T0" fmla="*/ 0 w 2124"/>
                <a:gd name="T1" fmla="*/ 2147483647 h 1337"/>
                <a:gd name="T2" fmla="*/ 0 w 2124"/>
                <a:gd name="T3" fmla="*/ 2147483647 h 1337"/>
                <a:gd name="T4" fmla="*/ 0 w 2124"/>
                <a:gd name="T5" fmla="*/ 2147483647 h 1337"/>
                <a:gd name="T6" fmla="*/ 0 w 2124"/>
                <a:gd name="T7" fmla="*/ 2147483647 h 1337"/>
                <a:gd name="T8" fmla="*/ 0 w 2124"/>
                <a:gd name="T9" fmla="*/ 2147483647 h 1337"/>
                <a:gd name="T10" fmla="*/ 0 w 2124"/>
                <a:gd name="T11" fmla="*/ 2147483647 h 1337"/>
                <a:gd name="T12" fmla="*/ 0 w 2124"/>
                <a:gd name="T13" fmla="*/ 2147483647 h 1337"/>
                <a:gd name="T14" fmla="*/ 0 w 2124"/>
                <a:gd name="T15" fmla="*/ 2147483647 h 1337"/>
                <a:gd name="T16" fmla="*/ 0 w 2124"/>
                <a:gd name="T17" fmla="*/ 2147483647 h 1337"/>
                <a:gd name="T18" fmla="*/ 0 w 2124"/>
                <a:gd name="T19" fmla="*/ 2147483647 h 1337"/>
                <a:gd name="T20" fmla="*/ 0 w 2124"/>
                <a:gd name="T21" fmla="*/ 2147483647 h 1337"/>
                <a:gd name="T22" fmla="*/ 0 w 2124"/>
                <a:gd name="T23" fmla="*/ 2147483647 h 1337"/>
                <a:gd name="T24" fmla="*/ 0 w 2124"/>
                <a:gd name="T25" fmla="*/ 2147483647 h 1337"/>
                <a:gd name="T26" fmla="*/ 0 w 2124"/>
                <a:gd name="T27" fmla="*/ 2147483647 h 1337"/>
                <a:gd name="T28" fmla="*/ 0 w 2124"/>
                <a:gd name="T29" fmla="*/ 2147483647 h 1337"/>
                <a:gd name="T30" fmla="*/ 0 w 2124"/>
                <a:gd name="T31" fmla="*/ 2147483647 h 1337"/>
                <a:gd name="T32" fmla="*/ 0 w 2124"/>
                <a:gd name="T33" fmla="*/ 2147483647 h 1337"/>
                <a:gd name="T34" fmla="*/ 0 w 2124"/>
                <a:gd name="T35" fmla="*/ 2147483647 h 1337"/>
                <a:gd name="T36" fmla="*/ 0 w 2124"/>
                <a:gd name="T37" fmla="*/ 2147483647 h 1337"/>
                <a:gd name="T38" fmla="*/ 0 w 2124"/>
                <a:gd name="T39" fmla="*/ 2147483647 h 1337"/>
                <a:gd name="T40" fmla="*/ 0 w 2124"/>
                <a:gd name="T41" fmla="*/ 2147483647 h 1337"/>
                <a:gd name="T42" fmla="*/ 0 w 2124"/>
                <a:gd name="T43" fmla="*/ 2147483647 h 1337"/>
                <a:gd name="T44" fmla="*/ 0 w 2124"/>
                <a:gd name="T45" fmla="*/ 2147483647 h 1337"/>
                <a:gd name="T46" fmla="*/ 0 w 2124"/>
                <a:gd name="T47" fmla="*/ 2147483647 h 1337"/>
                <a:gd name="T48" fmla="*/ 0 w 2124"/>
                <a:gd name="T49" fmla="*/ 2147483647 h 1337"/>
                <a:gd name="T50" fmla="*/ 0 w 2124"/>
                <a:gd name="T51" fmla="*/ 2147483647 h 1337"/>
                <a:gd name="T52" fmla="*/ 0 w 2124"/>
                <a:gd name="T53" fmla="*/ 2147483647 h 1337"/>
                <a:gd name="T54" fmla="*/ 0 w 2124"/>
                <a:gd name="T55" fmla="*/ 2147483647 h 1337"/>
                <a:gd name="T56" fmla="*/ 0 w 2124"/>
                <a:gd name="T57" fmla="*/ 2147483647 h 1337"/>
                <a:gd name="T58" fmla="*/ 0 w 2124"/>
                <a:gd name="T59" fmla="*/ 2147483647 h 1337"/>
                <a:gd name="T60" fmla="*/ 0 w 2124"/>
                <a:gd name="T61" fmla="*/ 2147483647 h 1337"/>
                <a:gd name="T62" fmla="*/ 0 w 2124"/>
                <a:gd name="T63" fmla="*/ 2147483647 h 1337"/>
                <a:gd name="T64" fmla="*/ 0 w 2124"/>
                <a:gd name="T65" fmla="*/ 2147483647 h 1337"/>
                <a:gd name="T66" fmla="*/ 0 w 2124"/>
                <a:gd name="T67" fmla="*/ 2147483647 h 1337"/>
                <a:gd name="T68" fmla="*/ 0 w 2124"/>
                <a:gd name="T69" fmla="*/ 2147483647 h 1337"/>
                <a:gd name="T70" fmla="*/ 0 w 2124"/>
                <a:gd name="T71" fmla="*/ 2147483647 h 1337"/>
                <a:gd name="T72" fmla="*/ 0 w 2124"/>
                <a:gd name="T73" fmla="*/ 2147483647 h 1337"/>
                <a:gd name="T74" fmla="*/ 0 w 2124"/>
                <a:gd name="T75" fmla="*/ 2147483647 h 1337"/>
                <a:gd name="T76" fmla="*/ 0 w 2124"/>
                <a:gd name="T77" fmla="*/ 2147483647 h 1337"/>
                <a:gd name="T78" fmla="*/ 0 w 2124"/>
                <a:gd name="T79" fmla="*/ 2147483647 h 1337"/>
                <a:gd name="T80" fmla="*/ 0 w 2124"/>
                <a:gd name="T81" fmla="*/ 2147483647 h 1337"/>
                <a:gd name="T82" fmla="*/ 0 w 2124"/>
                <a:gd name="T83" fmla="*/ 2147483647 h 1337"/>
                <a:gd name="T84" fmla="*/ 0 w 2124"/>
                <a:gd name="T85" fmla="*/ 2147483647 h 1337"/>
                <a:gd name="T86" fmla="*/ 0 w 2124"/>
                <a:gd name="T87" fmla="*/ 2147483647 h 1337"/>
                <a:gd name="T88" fmla="*/ 0 w 2124"/>
                <a:gd name="T89" fmla="*/ 2147483647 h 1337"/>
                <a:gd name="T90" fmla="*/ 0 w 2124"/>
                <a:gd name="T91" fmla="*/ 2147483647 h 1337"/>
                <a:gd name="T92" fmla="*/ 0 w 2124"/>
                <a:gd name="T93" fmla="*/ 2147483647 h 1337"/>
                <a:gd name="T94" fmla="*/ 0 w 2124"/>
                <a:gd name="T95" fmla="*/ 2147483647 h 1337"/>
                <a:gd name="T96" fmla="*/ 0 w 2124"/>
                <a:gd name="T97" fmla="*/ 2147483647 h 1337"/>
                <a:gd name="T98" fmla="*/ 0 w 2124"/>
                <a:gd name="T99" fmla="*/ 2147483647 h 1337"/>
                <a:gd name="T100" fmla="*/ 0 w 2124"/>
                <a:gd name="T101" fmla="*/ 2147483647 h 1337"/>
                <a:gd name="T102" fmla="*/ 0 w 2124"/>
                <a:gd name="T103" fmla="*/ 2147483647 h 1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4"/>
                <a:gd name="T157" fmla="*/ 0 h 1337"/>
                <a:gd name="T158" fmla="*/ 2124 w 2124"/>
                <a:gd name="T159" fmla="*/ 1337 h 13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4" h="1337">
                  <a:moveTo>
                    <a:pt x="0" y="636"/>
                  </a:moveTo>
                  <a:lnTo>
                    <a:pt x="12" y="585"/>
                  </a:lnTo>
                  <a:lnTo>
                    <a:pt x="89" y="574"/>
                  </a:lnTo>
                  <a:lnTo>
                    <a:pt x="223" y="503"/>
                  </a:lnTo>
                  <a:lnTo>
                    <a:pt x="243" y="449"/>
                  </a:lnTo>
                  <a:lnTo>
                    <a:pt x="216" y="387"/>
                  </a:lnTo>
                  <a:lnTo>
                    <a:pt x="300" y="369"/>
                  </a:lnTo>
                  <a:lnTo>
                    <a:pt x="324" y="285"/>
                  </a:lnTo>
                  <a:lnTo>
                    <a:pt x="412" y="289"/>
                  </a:lnTo>
                  <a:lnTo>
                    <a:pt x="422" y="235"/>
                  </a:lnTo>
                  <a:lnTo>
                    <a:pt x="489" y="206"/>
                  </a:lnTo>
                  <a:lnTo>
                    <a:pt x="525" y="253"/>
                  </a:lnTo>
                  <a:lnTo>
                    <a:pt x="573" y="270"/>
                  </a:lnTo>
                  <a:lnTo>
                    <a:pt x="594" y="369"/>
                  </a:lnTo>
                  <a:lnTo>
                    <a:pt x="747" y="407"/>
                  </a:lnTo>
                  <a:lnTo>
                    <a:pt x="810" y="475"/>
                  </a:lnTo>
                  <a:lnTo>
                    <a:pt x="936" y="471"/>
                  </a:lnTo>
                  <a:lnTo>
                    <a:pt x="1080" y="524"/>
                  </a:lnTo>
                  <a:lnTo>
                    <a:pt x="1269" y="475"/>
                  </a:lnTo>
                  <a:lnTo>
                    <a:pt x="1328" y="437"/>
                  </a:lnTo>
                  <a:lnTo>
                    <a:pt x="1328" y="383"/>
                  </a:lnTo>
                  <a:lnTo>
                    <a:pt x="1380" y="389"/>
                  </a:lnTo>
                  <a:lnTo>
                    <a:pt x="1497" y="312"/>
                  </a:lnTo>
                  <a:lnTo>
                    <a:pt x="1590" y="307"/>
                  </a:lnTo>
                  <a:lnTo>
                    <a:pt x="1546" y="248"/>
                  </a:lnTo>
                  <a:lnTo>
                    <a:pt x="1456" y="264"/>
                  </a:lnTo>
                  <a:lnTo>
                    <a:pt x="1455" y="199"/>
                  </a:lnTo>
                  <a:lnTo>
                    <a:pt x="1478" y="163"/>
                  </a:lnTo>
                  <a:lnTo>
                    <a:pt x="1531" y="184"/>
                  </a:lnTo>
                  <a:lnTo>
                    <a:pt x="1581" y="160"/>
                  </a:lnTo>
                  <a:lnTo>
                    <a:pt x="1632" y="72"/>
                  </a:lnTo>
                  <a:lnTo>
                    <a:pt x="1608" y="41"/>
                  </a:lnTo>
                  <a:lnTo>
                    <a:pt x="1734" y="0"/>
                  </a:lnTo>
                  <a:lnTo>
                    <a:pt x="1804" y="27"/>
                  </a:lnTo>
                  <a:lnTo>
                    <a:pt x="1868" y="176"/>
                  </a:lnTo>
                  <a:lnTo>
                    <a:pt x="1974" y="209"/>
                  </a:lnTo>
                  <a:lnTo>
                    <a:pt x="1994" y="263"/>
                  </a:lnTo>
                  <a:lnTo>
                    <a:pt x="2124" y="229"/>
                  </a:lnTo>
                  <a:lnTo>
                    <a:pt x="2064" y="373"/>
                  </a:lnTo>
                  <a:lnTo>
                    <a:pt x="1988" y="395"/>
                  </a:lnTo>
                  <a:lnTo>
                    <a:pt x="1998" y="449"/>
                  </a:lnTo>
                  <a:lnTo>
                    <a:pt x="1974" y="482"/>
                  </a:lnTo>
                  <a:lnTo>
                    <a:pt x="1960" y="471"/>
                  </a:lnTo>
                  <a:lnTo>
                    <a:pt x="1894" y="510"/>
                  </a:lnTo>
                  <a:lnTo>
                    <a:pt x="1894" y="533"/>
                  </a:lnTo>
                  <a:lnTo>
                    <a:pt x="1846" y="526"/>
                  </a:lnTo>
                  <a:lnTo>
                    <a:pt x="1758" y="591"/>
                  </a:lnTo>
                  <a:lnTo>
                    <a:pt x="1656" y="642"/>
                  </a:lnTo>
                  <a:lnTo>
                    <a:pt x="1686" y="574"/>
                  </a:lnTo>
                  <a:lnTo>
                    <a:pt x="1672" y="549"/>
                  </a:lnTo>
                  <a:lnTo>
                    <a:pt x="1531" y="628"/>
                  </a:lnTo>
                  <a:lnTo>
                    <a:pt x="1527" y="650"/>
                  </a:lnTo>
                  <a:lnTo>
                    <a:pt x="1574" y="701"/>
                  </a:lnTo>
                  <a:lnTo>
                    <a:pt x="1635" y="679"/>
                  </a:lnTo>
                  <a:lnTo>
                    <a:pt x="1700" y="697"/>
                  </a:lnTo>
                  <a:lnTo>
                    <a:pt x="1614" y="738"/>
                  </a:lnTo>
                  <a:lnTo>
                    <a:pt x="1582" y="794"/>
                  </a:lnTo>
                  <a:lnTo>
                    <a:pt x="1674" y="915"/>
                  </a:lnTo>
                  <a:lnTo>
                    <a:pt x="1612" y="904"/>
                  </a:lnTo>
                  <a:lnTo>
                    <a:pt x="1674" y="945"/>
                  </a:lnTo>
                  <a:lnTo>
                    <a:pt x="1613" y="972"/>
                  </a:lnTo>
                  <a:lnTo>
                    <a:pt x="1676" y="983"/>
                  </a:lnTo>
                  <a:lnTo>
                    <a:pt x="1559" y="1178"/>
                  </a:lnTo>
                  <a:lnTo>
                    <a:pt x="1481" y="1235"/>
                  </a:lnTo>
                  <a:lnTo>
                    <a:pt x="1405" y="1254"/>
                  </a:lnTo>
                  <a:lnTo>
                    <a:pt x="1400" y="1255"/>
                  </a:lnTo>
                  <a:lnTo>
                    <a:pt x="1380" y="1244"/>
                  </a:lnTo>
                  <a:lnTo>
                    <a:pt x="1361" y="1277"/>
                  </a:lnTo>
                  <a:lnTo>
                    <a:pt x="1270" y="1296"/>
                  </a:lnTo>
                  <a:lnTo>
                    <a:pt x="1264" y="1337"/>
                  </a:lnTo>
                  <a:lnTo>
                    <a:pt x="1248" y="1288"/>
                  </a:lnTo>
                  <a:lnTo>
                    <a:pt x="1187" y="1290"/>
                  </a:lnTo>
                  <a:lnTo>
                    <a:pt x="1092" y="1230"/>
                  </a:lnTo>
                  <a:lnTo>
                    <a:pt x="989" y="1256"/>
                  </a:lnTo>
                  <a:lnTo>
                    <a:pt x="968" y="1257"/>
                  </a:lnTo>
                  <a:lnTo>
                    <a:pt x="971" y="1296"/>
                  </a:lnTo>
                  <a:lnTo>
                    <a:pt x="955" y="1287"/>
                  </a:lnTo>
                  <a:lnTo>
                    <a:pt x="889" y="1268"/>
                  </a:lnTo>
                  <a:lnTo>
                    <a:pt x="869" y="1197"/>
                  </a:lnTo>
                  <a:lnTo>
                    <a:pt x="829" y="1206"/>
                  </a:lnTo>
                  <a:lnTo>
                    <a:pt x="867" y="1103"/>
                  </a:lnTo>
                  <a:lnTo>
                    <a:pt x="866" y="1070"/>
                  </a:lnTo>
                  <a:lnTo>
                    <a:pt x="823" y="1049"/>
                  </a:lnTo>
                  <a:lnTo>
                    <a:pt x="786" y="1035"/>
                  </a:lnTo>
                  <a:lnTo>
                    <a:pt x="775" y="998"/>
                  </a:lnTo>
                  <a:lnTo>
                    <a:pt x="626" y="1060"/>
                  </a:lnTo>
                  <a:lnTo>
                    <a:pt x="561" y="1043"/>
                  </a:lnTo>
                  <a:lnTo>
                    <a:pt x="527" y="1079"/>
                  </a:lnTo>
                  <a:lnTo>
                    <a:pt x="522" y="1053"/>
                  </a:lnTo>
                  <a:lnTo>
                    <a:pt x="499" y="1059"/>
                  </a:lnTo>
                  <a:lnTo>
                    <a:pt x="424" y="1059"/>
                  </a:lnTo>
                  <a:lnTo>
                    <a:pt x="365" y="1005"/>
                  </a:lnTo>
                  <a:lnTo>
                    <a:pt x="255" y="969"/>
                  </a:lnTo>
                  <a:lnTo>
                    <a:pt x="183" y="943"/>
                  </a:lnTo>
                  <a:lnTo>
                    <a:pt x="166" y="883"/>
                  </a:lnTo>
                  <a:lnTo>
                    <a:pt x="204" y="876"/>
                  </a:lnTo>
                  <a:lnTo>
                    <a:pt x="181" y="828"/>
                  </a:lnTo>
                  <a:lnTo>
                    <a:pt x="230" y="769"/>
                  </a:lnTo>
                  <a:lnTo>
                    <a:pt x="192" y="749"/>
                  </a:lnTo>
                  <a:lnTo>
                    <a:pt x="138" y="771"/>
                  </a:lnTo>
                  <a:lnTo>
                    <a:pt x="31" y="706"/>
                  </a:lnTo>
                  <a:lnTo>
                    <a:pt x="35" y="697"/>
                  </a:lnTo>
                  <a:lnTo>
                    <a:pt x="36" y="651"/>
                  </a:lnTo>
                  <a:lnTo>
                    <a:pt x="0" y="63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4" name="Freeform 55"/>
            <p:cNvSpPr>
              <a:spLocks noChangeAspect="1"/>
            </p:cNvSpPr>
            <p:nvPr/>
          </p:nvSpPr>
          <p:spPr bwMode="gray">
            <a:xfrm>
              <a:off x="7613113" y="4643279"/>
              <a:ext cx="54936" cy="59055"/>
            </a:xfrm>
            <a:custGeom>
              <a:avLst/>
              <a:gdLst>
                <a:gd name="T0" fmla="*/ 0 w 75"/>
                <a:gd name="T1" fmla="*/ 0 h 64"/>
                <a:gd name="T2" fmla="*/ 0 w 75"/>
                <a:gd name="T3" fmla="*/ 0 h 64"/>
                <a:gd name="T4" fmla="*/ 0 w 75"/>
                <a:gd name="T5" fmla="*/ 0 h 64"/>
                <a:gd name="T6" fmla="*/ 0 w 75"/>
                <a:gd name="T7" fmla="*/ 0 h 64"/>
                <a:gd name="T8" fmla="*/ 0 w 75"/>
                <a:gd name="T9" fmla="*/ 0 h 64"/>
                <a:gd name="T10" fmla="*/ 0 60000 65536"/>
                <a:gd name="T11" fmla="*/ 0 60000 65536"/>
                <a:gd name="T12" fmla="*/ 0 60000 65536"/>
                <a:gd name="T13" fmla="*/ 0 60000 65536"/>
                <a:gd name="T14" fmla="*/ 0 60000 65536"/>
                <a:gd name="T15" fmla="*/ 0 w 75"/>
                <a:gd name="T16" fmla="*/ 0 h 64"/>
                <a:gd name="T17" fmla="*/ 75 w 75"/>
                <a:gd name="T18" fmla="*/ 64 h 64"/>
              </a:gdLst>
              <a:ahLst/>
              <a:cxnLst>
                <a:cxn ang="T10">
                  <a:pos x="T0" y="T1"/>
                </a:cxn>
                <a:cxn ang="T11">
                  <a:pos x="T2" y="T3"/>
                </a:cxn>
                <a:cxn ang="T12">
                  <a:pos x="T4" y="T5"/>
                </a:cxn>
                <a:cxn ang="T13">
                  <a:pos x="T6" y="T7"/>
                </a:cxn>
                <a:cxn ang="T14">
                  <a:pos x="T8" y="T9"/>
                </a:cxn>
              </a:cxnLst>
              <a:rect l="T15" t="T16" r="T17" b="T18"/>
              <a:pathLst>
                <a:path w="75" h="64">
                  <a:moveTo>
                    <a:pt x="0" y="51"/>
                  </a:moveTo>
                  <a:lnTo>
                    <a:pt x="24" y="0"/>
                  </a:lnTo>
                  <a:lnTo>
                    <a:pt x="75" y="11"/>
                  </a:lnTo>
                  <a:lnTo>
                    <a:pt x="34" y="64"/>
                  </a:lnTo>
                  <a:lnTo>
                    <a:pt x="0" y="5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5" name="Freeform 56"/>
            <p:cNvSpPr>
              <a:spLocks noChangeAspect="1"/>
            </p:cNvSpPr>
            <p:nvPr/>
          </p:nvSpPr>
          <p:spPr bwMode="gray">
            <a:xfrm>
              <a:off x="7905060" y="4460399"/>
              <a:ext cx="47088" cy="112395"/>
            </a:xfrm>
            <a:custGeom>
              <a:avLst/>
              <a:gdLst>
                <a:gd name="T0" fmla="*/ 0 w 63"/>
                <a:gd name="T1" fmla="*/ 2147483647 h 114"/>
                <a:gd name="T2" fmla="*/ 0 w 63"/>
                <a:gd name="T3" fmla="*/ 2147483647 h 114"/>
                <a:gd name="T4" fmla="*/ 0 w 63"/>
                <a:gd name="T5" fmla="*/ 0 h 114"/>
                <a:gd name="T6" fmla="*/ 0 w 63"/>
                <a:gd name="T7" fmla="*/ 2147483647 h 114"/>
                <a:gd name="T8" fmla="*/ 0 w 63"/>
                <a:gd name="T9" fmla="*/ 2147483647 h 114"/>
                <a:gd name="T10" fmla="*/ 0 60000 65536"/>
                <a:gd name="T11" fmla="*/ 0 60000 65536"/>
                <a:gd name="T12" fmla="*/ 0 60000 65536"/>
                <a:gd name="T13" fmla="*/ 0 60000 65536"/>
                <a:gd name="T14" fmla="*/ 0 60000 65536"/>
                <a:gd name="T15" fmla="*/ 0 w 63"/>
                <a:gd name="T16" fmla="*/ 0 h 114"/>
                <a:gd name="T17" fmla="*/ 63 w 63"/>
                <a:gd name="T18" fmla="*/ 114 h 114"/>
              </a:gdLst>
              <a:ahLst/>
              <a:cxnLst>
                <a:cxn ang="T10">
                  <a:pos x="T0" y="T1"/>
                </a:cxn>
                <a:cxn ang="T11">
                  <a:pos x="T2" y="T3"/>
                </a:cxn>
                <a:cxn ang="T12">
                  <a:pos x="T4" y="T5"/>
                </a:cxn>
                <a:cxn ang="T13">
                  <a:pos x="T6" y="T7"/>
                </a:cxn>
                <a:cxn ang="T14">
                  <a:pos x="T8" y="T9"/>
                </a:cxn>
              </a:cxnLst>
              <a:rect l="T15" t="T16" r="T17" b="T18"/>
              <a:pathLst>
                <a:path w="63" h="114">
                  <a:moveTo>
                    <a:pt x="0" y="47"/>
                  </a:moveTo>
                  <a:lnTo>
                    <a:pt x="25" y="114"/>
                  </a:lnTo>
                  <a:lnTo>
                    <a:pt x="63" y="0"/>
                  </a:lnTo>
                  <a:lnTo>
                    <a:pt x="30" y="1"/>
                  </a:lnTo>
                  <a:lnTo>
                    <a:pt x="0" y="47"/>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6" name="Freeform 82"/>
            <p:cNvSpPr>
              <a:spLocks noChangeAspect="1"/>
            </p:cNvSpPr>
            <p:nvPr/>
          </p:nvSpPr>
          <p:spPr bwMode="gray">
            <a:xfrm>
              <a:off x="6570895" y="4045109"/>
              <a:ext cx="750271" cy="1009650"/>
            </a:xfrm>
            <a:custGeom>
              <a:avLst/>
              <a:gdLst>
                <a:gd name="T0" fmla="*/ 0 w 1020"/>
                <a:gd name="T1" fmla="*/ 2147483647 h 1015"/>
                <a:gd name="T2" fmla="*/ 0 w 1020"/>
                <a:gd name="T3" fmla="*/ 2147483647 h 1015"/>
                <a:gd name="T4" fmla="*/ 0 w 1020"/>
                <a:gd name="T5" fmla="*/ 2147483647 h 1015"/>
                <a:gd name="T6" fmla="*/ 0 w 1020"/>
                <a:gd name="T7" fmla="*/ 2147483647 h 1015"/>
                <a:gd name="T8" fmla="*/ 0 w 1020"/>
                <a:gd name="T9" fmla="*/ 2147483647 h 1015"/>
                <a:gd name="T10" fmla="*/ 0 w 1020"/>
                <a:gd name="T11" fmla="*/ 2147483647 h 1015"/>
                <a:gd name="T12" fmla="*/ 0 w 1020"/>
                <a:gd name="T13" fmla="*/ 2147483647 h 1015"/>
                <a:gd name="T14" fmla="*/ 0 w 1020"/>
                <a:gd name="T15" fmla="*/ 2147483647 h 1015"/>
                <a:gd name="T16" fmla="*/ 0 w 1020"/>
                <a:gd name="T17" fmla="*/ 2147483647 h 1015"/>
                <a:gd name="T18" fmla="*/ 0 w 1020"/>
                <a:gd name="T19" fmla="*/ 2147483647 h 1015"/>
                <a:gd name="T20" fmla="*/ 0 w 1020"/>
                <a:gd name="T21" fmla="*/ 2147483647 h 1015"/>
                <a:gd name="T22" fmla="*/ 0 w 1020"/>
                <a:gd name="T23" fmla="*/ 2147483647 h 1015"/>
                <a:gd name="T24" fmla="*/ 0 w 1020"/>
                <a:gd name="T25" fmla="*/ 2147483647 h 1015"/>
                <a:gd name="T26" fmla="*/ 0 w 1020"/>
                <a:gd name="T27" fmla="*/ 0 h 1015"/>
                <a:gd name="T28" fmla="*/ 0 w 1020"/>
                <a:gd name="T29" fmla="*/ 2147483647 h 1015"/>
                <a:gd name="T30" fmla="*/ 0 w 1020"/>
                <a:gd name="T31" fmla="*/ 2147483647 h 1015"/>
                <a:gd name="T32" fmla="*/ 0 w 1020"/>
                <a:gd name="T33" fmla="*/ 2147483647 h 1015"/>
                <a:gd name="T34" fmla="*/ 0 w 1020"/>
                <a:gd name="T35" fmla="*/ 2147483647 h 1015"/>
                <a:gd name="T36" fmla="*/ 0 w 1020"/>
                <a:gd name="T37" fmla="*/ 2147483647 h 1015"/>
                <a:gd name="T38" fmla="*/ 0 w 1020"/>
                <a:gd name="T39" fmla="*/ 2147483647 h 1015"/>
                <a:gd name="T40" fmla="*/ 0 w 1020"/>
                <a:gd name="T41" fmla="*/ 2147483647 h 1015"/>
                <a:gd name="T42" fmla="*/ 0 w 1020"/>
                <a:gd name="T43" fmla="*/ 2147483647 h 1015"/>
                <a:gd name="T44" fmla="*/ 0 w 1020"/>
                <a:gd name="T45" fmla="*/ 2147483647 h 1015"/>
                <a:gd name="T46" fmla="*/ 0 w 1020"/>
                <a:gd name="T47" fmla="*/ 2147483647 h 1015"/>
                <a:gd name="T48" fmla="*/ 0 w 1020"/>
                <a:gd name="T49" fmla="*/ 2147483647 h 1015"/>
                <a:gd name="T50" fmla="*/ 0 w 1020"/>
                <a:gd name="T51" fmla="*/ 2147483647 h 1015"/>
                <a:gd name="T52" fmla="*/ 0 w 1020"/>
                <a:gd name="T53" fmla="*/ 2147483647 h 1015"/>
                <a:gd name="T54" fmla="*/ 0 w 1020"/>
                <a:gd name="T55" fmla="*/ 2147483647 h 1015"/>
                <a:gd name="T56" fmla="*/ 0 w 1020"/>
                <a:gd name="T57" fmla="*/ 2147483647 h 1015"/>
                <a:gd name="T58" fmla="*/ 0 w 1020"/>
                <a:gd name="T59" fmla="*/ 2147483647 h 1015"/>
                <a:gd name="T60" fmla="*/ 0 w 1020"/>
                <a:gd name="T61" fmla="*/ 2147483647 h 1015"/>
                <a:gd name="T62" fmla="*/ 0 w 1020"/>
                <a:gd name="T63" fmla="*/ 2147483647 h 1015"/>
                <a:gd name="T64" fmla="*/ 0 w 1020"/>
                <a:gd name="T65" fmla="*/ 2147483647 h 1015"/>
                <a:gd name="T66" fmla="*/ 0 w 1020"/>
                <a:gd name="T67" fmla="*/ 2147483647 h 1015"/>
                <a:gd name="T68" fmla="*/ 0 w 1020"/>
                <a:gd name="T69" fmla="*/ 2147483647 h 1015"/>
                <a:gd name="T70" fmla="*/ 0 w 1020"/>
                <a:gd name="T71" fmla="*/ 2147483647 h 1015"/>
                <a:gd name="T72" fmla="*/ 0 w 1020"/>
                <a:gd name="T73" fmla="*/ 2147483647 h 1015"/>
                <a:gd name="T74" fmla="*/ 0 w 1020"/>
                <a:gd name="T75" fmla="*/ 2147483647 h 1015"/>
                <a:gd name="T76" fmla="*/ 0 w 1020"/>
                <a:gd name="T77" fmla="*/ 2147483647 h 1015"/>
                <a:gd name="T78" fmla="*/ 0 w 1020"/>
                <a:gd name="T79" fmla="*/ 2147483647 h 1015"/>
                <a:gd name="T80" fmla="*/ 0 w 1020"/>
                <a:gd name="T81" fmla="*/ 2147483647 h 1015"/>
                <a:gd name="T82" fmla="*/ 0 w 1020"/>
                <a:gd name="T83" fmla="*/ 2147483647 h 1015"/>
                <a:gd name="T84" fmla="*/ 0 w 1020"/>
                <a:gd name="T85" fmla="*/ 2147483647 h 1015"/>
                <a:gd name="T86" fmla="*/ 0 w 1020"/>
                <a:gd name="T87" fmla="*/ 2147483647 h 1015"/>
                <a:gd name="T88" fmla="*/ 0 w 1020"/>
                <a:gd name="T89" fmla="*/ 2147483647 h 1015"/>
                <a:gd name="T90" fmla="*/ 0 w 1020"/>
                <a:gd name="T91" fmla="*/ 2147483647 h 1015"/>
                <a:gd name="T92" fmla="*/ 0 w 1020"/>
                <a:gd name="T93" fmla="*/ 2147483647 h 1015"/>
                <a:gd name="T94" fmla="*/ 0 w 1020"/>
                <a:gd name="T95" fmla="*/ 2147483647 h 1015"/>
                <a:gd name="T96" fmla="*/ 0 w 1020"/>
                <a:gd name="T97" fmla="*/ 2147483647 h 1015"/>
                <a:gd name="T98" fmla="*/ 0 w 1020"/>
                <a:gd name="T99" fmla="*/ 2147483647 h 1015"/>
                <a:gd name="T100" fmla="*/ 0 w 1020"/>
                <a:gd name="T101" fmla="*/ 2147483647 h 1015"/>
                <a:gd name="T102" fmla="*/ 0 w 1020"/>
                <a:gd name="T103" fmla="*/ 2147483647 h 1015"/>
                <a:gd name="T104" fmla="*/ 0 w 1020"/>
                <a:gd name="T105" fmla="*/ 2147483647 h 1015"/>
                <a:gd name="T106" fmla="*/ 0 w 1020"/>
                <a:gd name="T107" fmla="*/ 2147483647 h 1015"/>
                <a:gd name="T108" fmla="*/ 0 w 1020"/>
                <a:gd name="T109" fmla="*/ 2147483647 h 1015"/>
                <a:gd name="T110" fmla="*/ 0 w 1020"/>
                <a:gd name="T111" fmla="*/ 2147483647 h 1015"/>
                <a:gd name="T112" fmla="*/ 0 w 1020"/>
                <a:gd name="T113" fmla="*/ 2147483647 h 1015"/>
                <a:gd name="T114" fmla="*/ 0 w 1020"/>
                <a:gd name="T115" fmla="*/ 2147483647 h 1015"/>
                <a:gd name="T116" fmla="*/ 0 w 1020"/>
                <a:gd name="T117" fmla="*/ 2147483647 h 1015"/>
                <a:gd name="T118" fmla="*/ 0 w 1020"/>
                <a:gd name="T119" fmla="*/ 2147483647 h 1015"/>
                <a:gd name="T120" fmla="*/ 0 w 1020"/>
                <a:gd name="T121" fmla="*/ 2147483647 h 1015"/>
                <a:gd name="T122" fmla="*/ 0 w 1020"/>
                <a:gd name="T123" fmla="*/ 2147483647 h 10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0"/>
                <a:gd name="T187" fmla="*/ 0 h 1015"/>
                <a:gd name="T188" fmla="*/ 1020 w 1020"/>
                <a:gd name="T189" fmla="*/ 1015 h 10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0" h="1015">
                  <a:moveTo>
                    <a:pt x="0" y="462"/>
                  </a:moveTo>
                  <a:lnTo>
                    <a:pt x="29" y="439"/>
                  </a:lnTo>
                  <a:lnTo>
                    <a:pt x="107" y="439"/>
                  </a:lnTo>
                  <a:lnTo>
                    <a:pt x="53" y="333"/>
                  </a:lnTo>
                  <a:lnTo>
                    <a:pt x="84" y="304"/>
                  </a:lnTo>
                  <a:lnTo>
                    <a:pt x="131" y="308"/>
                  </a:lnTo>
                  <a:lnTo>
                    <a:pt x="233" y="192"/>
                  </a:lnTo>
                  <a:lnTo>
                    <a:pt x="226" y="160"/>
                  </a:lnTo>
                  <a:lnTo>
                    <a:pt x="253" y="141"/>
                  </a:lnTo>
                  <a:lnTo>
                    <a:pt x="208" y="106"/>
                  </a:lnTo>
                  <a:lnTo>
                    <a:pt x="206" y="49"/>
                  </a:lnTo>
                  <a:lnTo>
                    <a:pt x="305" y="49"/>
                  </a:lnTo>
                  <a:lnTo>
                    <a:pt x="335" y="22"/>
                  </a:lnTo>
                  <a:lnTo>
                    <a:pt x="389" y="0"/>
                  </a:lnTo>
                  <a:lnTo>
                    <a:pt x="427" y="20"/>
                  </a:lnTo>
                  <a:lnTo>
                    <a:pt x="378" y="79"/>
                  </a:lnTo>
                  <a:lnTo>
                    <a:pt x="401" y="127"/>
                  </a:lnTo>
                  <a:lnTo>
                    <a:pt x="363" y="134"/>
                  </a:lnTo>
                  <a:lnTo>
                    <a:pt x="380" y="194"/>
                  </a:lnTo>
                  <a:lnTo>
                    <a:pt x="452" y="220"/>
                  </a:lnTo>
                  <a:lnTo>
                    <a:pt x="418" y="276"/>
                  </a:lnTo>
                  <a:lnTo>
                    <a:pt x="511" y="329"/>
                  </a:lnTo>
                  <a:lnTo>
                    <a:pt x="692" y="363"/>
                  </a:lnTo>
                  <a:lnTo>
                    <a:pt x="696" y="310"/>
                  </a:lnTo>
                  <a:lnTo>
                    <a:pt x="719" y="304"/>
                  </a:lnTo>
                  <a:lnTo>
                    <a:pt x="724" y="330"/>
                  </a:lnTo>
                  <a:lnTo>
                    <a:pt x="737" y="353"/>
                  </a:lnTo>
                  <a:lnTo>
                    <a:pt x="829" y="343"/>
                  </a:lnTo>
                  <a:lnTo>
                    <a:pt x="823" y="311"/>
                  </a:lnTo>
                  <a:lnTo>
                    <a:pt x="972" y="249"/>
                  </a:lnTo>
                  <a:lnTo>
                    <a:pt x="983" y="286"/>
                  </a:lnTo>
                  <a:lnTo>
                    <a:pt x="1020" y="300"/>
                  </a:lnTo>
                  <a:lnTo>
                    <a:pt x="1005" y="337"/>
                  </a:lnTo>
                  <a:lnTo>
                    <a:pt x="944" y="360"/>
                  </a:lnTo>
                  <a:lnTo>
                    <a:pt x="853" y="528"/>
                  </a:lnTo>
                  <a:lnTo>
                    <a:pt x="835" y="461"/>
                  </a:lnTo>
                  <a:lnTo>
                    <a:pt x="819" y="486"/>
                  </a:lnTo>
                  <a:lnTo>
                    <a:pt x="797" y="453"/>
                  </a:lnTo>
                  <a:lnTo>
                    <a:pt x="837" y="412"/>
                  </a:lnTo>
                  <a:lnTo>
                    <a:pt x="759" y="406"/>
                  </a:lnTo>
                  <a:lnTo>
                    <a:pt x="709" y="359"/>
                  </a:lnTo>
                  <a:lnTo>
                    <a:pt x="693" y="385"/>
                  </a:lnTo>
                  <a:lnTo>
                    <a:pt x="711" y="406"/>
                  </a:lnTo>
                  <a:lnTo>
                    <a:pt x="687" y="420"/>
                  </a:lnTo>
                  <a:lnTo>
                    <a:pt x="710" y="442"/>
                  </a:lnTo>
                  <a:lnTo>
                    <a:pt x="724" y="538"/>
                  </a:lnTo>
                  <a:lnTo>
                    <a:pt x="693" y="522"/>
                  </a:lnTo>
                  <a:lnTo>
                    <a:pt x="634" y="598"/>
                  </a:lnTo>
                  <a:lnTo>
                    <a:pt x="424" y="750"/>
                  </a:lnTo>
                  <a:lnTo>
                    <a:pt x="409" y="939"/>
                  </a:lnTo>
                  <a:lnTo>
                    <a:pt x="321" y="1015"/>
                  </a:lnTo>
                  <a:lnTo>
                    <a:pt x="243" y="869"/>
                  </a:lnTo>
                  <a:lnTo>
                    <a:pt x="211" y="753"/>
                  </a:lnTo>
                  <a:lnTo>
                    <a:pt x="183" y="726"/>
                  </a:lnTo>
                  <a:lnTo>
                    <a:pt x="161" y="516"/>
                  </a:lnTo>
                  <a:lnTo>
                    <a:pt x="144" y="508"/>
                  </a:lnTo>
                  <a:lnTo>
                    <a:pt x="132" y="555"/>
                  </a:lnTo>
                  <a:lnTo>
                    <a:pt x="82" y="567"/>
                  </a:lnTo>
                  <a:lnTo>
                    <a:pt x="31" y="512"/>
                  </a:lnTo>
                  <a:lnTo>
                    <a:pt x="80" y="483"/>
                  </a:lnTo>
                  <a:lnTo>
                    <a:pt x="31" y="494"/>
                  </a:lnTo>
                  <a:lnTo>
                    <a:pt x="0" y="462"/>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7" name="Freeform 83"/>
            <p:cNvSpPr>
              <a:spLocks noChangeAspect="1"/>
            </p:cNvSpPr>
            <p:nvPr/>
          </p:nvSpPr>
          <p:spPr bwMode="gray">
            <a:xfrm>
              <a:off x="7267800" y="5140484"/>
              <a:ext cx="279390" cy="394335"/>
            </a:xfrm>
            <a:custGeom>
              <a:avLst/>
              <a:gdLst>
                <a:gd name="T0" fmla="*/ 0 w 377"/>
                <a:gd name="T1" fmla="*/ 0 h 394"/>
                <a:gd name="T2" fmla="*/ 0 w 377"/>
                <a:gd name="T3" fmla="*/ 2147483647 h 394"/>
                <a:gd name="T4" fmla="*/ 0 w 377"/>
                <a:gd name="T5" fmla="*/ 2147483647 h 394"/>
                <a:gd name="T6" fmla="*/ 0 w 377"/>
                <a:gd name="T7" fmla="*/ 2147483647 h 394"/>
                <a:gd name="T8" fmla="*/ 0 w 377"/>
                <a:gd name="T9" fmla="*/ 2147483647 h 394"/>
                <a:gd name="T10" fmla="*/ 0 w 377"/>
                <a:gd name="T11" fmla="*/ 2147483647 h 394"/>
                <a:gd name="T12" fmla="*/ 0 w 377"/>
                <a:gd name="T13" fmla="*/ 2147483647 h 394"/>
                <a:gd name="T14" fmla="*/ 0 w 377"/>
                <a:gd name="T15" fmla="*/ 2147483647 h 394"/>
                <a:gd name="T16" fmla="*/ 0 w 377"/>
                <a:gd name="T17" fmla="*/ 2147483647 h 394"/>
                <a:gd name="T18" fmla="*/ 0 w 377"/>
                <a:gd name="T19" fmla="*/ 2147483647 h 394"/>
                <a:gd name="T20" fmla="*/ 0 w 377"/>
                <a:gd name="T21" fmla="*/ 2147483647 h 394"/>
                <a:gd name="T22" fmla="*/ 0 w 377"/>
                <a:gd name="T23" fmla="*/ 2147483647 h 394"/>
                <a:gd name="T24" fmla="*/ 0 w 377"/>
                <a:gd name="T25" fmla="*/ 0 h 3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7"/>
                <a:gd name="T40" fmla="*/ 0 h 394"/>
                <a:gd name="T41" fmla="*/ 377 w 377"/>
                <a:gd name="T42" fmla="*/ 394 h 3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7" h="394">
                  <a:moveTo>
                    <a:pt x="0" y="0"/>
                  </a:moveTo>
                  <a:lnTo>
                    <a:pt x="83" y="16"/>
                  </a:lnTo>
                  <a:lnTo>
                    <a:pt x="188" y="119"/>
                  </a:lnTo>
                  <a:lnTo>
                    <a:pt x="274" y="157"/>
                  </a:lnTo>
                  <a:lnTo>
                    <a:pt x="264" y="185"/>
                  </a:lnTo>
                  <a:lnTo>
                    <a:pt x="295" y="183"/>
                  </a:lnTo>
                  <a:lnTo>
                    <a:pt x="290" y="221"/>
                  </a:lnTo>
                  <a:lnTo>
                    <a:pt x="377" y="294"/>
                  </a:lnTo>
                  <a:lnTo>
                    <a:pt x="367" y="393"/>
                  </a:lnTo>
                  <a:lnTo>
                    <a:pt x="330" y="394"/>
                  </a:lnTo>
                  <a:lnTo>
                    <a:pt x="253" y="337"/>
                  </a:lnTo>
                  <a:lnTo>
                    <a:pt x="129" y="139"/>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8" name="Freeform 84"/>
            <p:cNvSpPr>
              <a:spLocks noChangeAspect="1"/>
            </p:cNvSpPr>
            <p:nvPr/>
          </p:nvSpPr>
          <p:spPr bwMode="gray">
            <a:xfrm>
              <a:off x="7528354" y="5538629"/>
              <a:ext cx="233871" cy="97155"/>
            </a:xfrm>
            <a:custGeom>
              <a:avLst/>
              <a:gdLst>
                <a:gd name="T0" fmla="*/ 0 w 315"/>
                <a:gd name="T1" fmla="*/ 2147483647 h 99"/>
                <a:gd name="T2" fmla="*/ 0 w 315"/>
                <a:gd name="T3" fmla="*/ 0 h 99"/>
                <a:gd name="T4" fmla="*/ 0 w 315"/>
                <a:gd name="T5" fmla="*/ 2147483647 h 99"/>
                <a:gd name="T6" fmla="*/ 0 w 315"/>
                <a:gd name="T7" fmla="*/ 2147483647 h 99"/>
                <a:gd name="T8" fmla="*/ 0 w 315"/>
                <a:gd name="T9" fmla="*/ 2147483647 h 99"/>
                <a:gd name="T10" fmla="*/ 0 w 315"/>
                <a:gd name="T11" fmla="*/ 2147483647 h 99"/>
                <a:gd name="T12" fmla="*/ 0 w 315"/>
                <a:gd name="T13" fmla="*/ 2147483647 h 99"/>
                <a:gd name="T14" fmla="*/ 0 w 315"/>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99"/>
                <a:gd name="T26" fmla="*/ 315 w 31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99">
                  <a:moveTo>
                    <a:pt x="0" y="28"/>
                  </a:moveTo>
                  <a:lnTo>
                    <a:pt x="21" y="0"/>
                  </a:lnTo>
                  <a:lnTo>
                    <a:pt x="242" y="31"/>
                  </a:lnTo>
                  <a:lnTo>
                    <a:pt x="264" y="56"/>
                  </a:lnTo>
                  <a:lnTo>
                    <a:pt x="309" y="65"/>
                  </a:lnTo>
                  <a:lnTo>
                    <a:pt x="315" y="99"/>
                  </a:lnTo>
                  <a:lnTo>
                    <a:pt x="55" y="51"/>
                  </a:lnTo>
                  <a:lnTo>
                    <a:pt x="0" y="28"/>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9" name="Freeform 85"/>
            <p:cNvSpPr>
              <a:spLocks noChangeAspect="1"/>
            </p:cNvSpPr>
            <p:nvPr/>
          </p:nvSpPr>
          <p:spPr bwMode="gray">
            <a:xfrm>
              <a:off x="7624100" y="5184299"/>
              <a:ext cx="252706" cy="291465"/>
            </a:xfrm>
            <a:custGeom>
              <a:avLst/>
              <a:gdLst>
                <a:gd name="T0" fmla="*/ 0 w 342"/>
                <a:gd name="T1" fmla="*/ 2147483647 h 291"/>
                <a:gd name="T2" fmla="*/ 0 w 342"/>
                <a:gd name="T3" fmla="*/ 2147483647 h 291"/>
                <a:gd name="T4" fmla="*/ 0 w 342"/>
                <a:gd name="T5" fmla="*/ 2147483647 h 291"/>
                <a:gd name="T6" fmla="*/ 0 w 342"/>
                <a:gd name="T7" fmla="*/ 2147483647 h 291"/>
                <a:gd name="T8" fmla="*/ 0 w 342"/>
                <a:gd name="T9" fmla="*/ 2147483647 h 291"/>
                <a:gd name="T10" fmla="*/ 0 w 342"/>
                <a:gd name="T11" fmla="*/ 0 h 291"/>
                <a:gd name="T12" fmla="*/ 0 w 342"/>
                <a:gd name="T13" fmla="*/ 2147483647 h 291"/>
                <a:gd name="T14" fmla="*/ 0 w 342"/>
                <a:gd name="T15" fmla="*/ 2147483647 h 291"/>
                <a:gd name="T16" fmla="*/ 0 w 342"/>
                <a:gd name="T17" fmla="*/ 2147483647 h 291"/>
                <a:gd name="T18" fmla="*/ 0 w 342"/>
                <a:gd name="T19" fmla="*/ 2147483647 h 291"/>
                <a:gd name="T20" fmla="*/ 0 w 342"/>
                <a:gd name="T21" fmla="*/ 2147483647 h 291"/>
                <a:gd name="T22" fmla="*/ 0 w 342"/>
                <a:gd name="T23" fmla="*/ 2147483647 h 291"/>
                <a:gd name="T24" fmla="*/ 0 w 342"/>
                <a:gd name="T25" fmla="*/ 2147483647 h 291"/>
                <a:gd name="T26" fmla="*/ 0 w 342"/>
                <a:gd name="T27" fmla="*/ 2147483647 h 291"/>
                <a:gd name="T28" fmla="*/ 0 w 342"/>
                <a:gd name="T29" fmla="*/ 2147483647 h 291"/>
                <a:gd name="T30" fmla="*/ 0 w 342"/>
                <a:gd name="T31" fmla="*/ 2147483647 h 291"/>
                <a:gd name="T32" fmla="*/ 0 w 342"/>
                <a:gd name="T33" fmla="*/ 2147483647 h 291"/>
                <a:gd name="T34" fmla="*/ 0 w 342"/>
                <a:gd name="T35" fmla="*/ 2147483647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
                <a:gd name="T55" fmla="*/ 0 h 291"/>
                <a:gd name="T56" fmla="*/ 342 w 34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 h="291">
                  <a:moveTo>
                    <a:pt x="0" y="131"/>
                  </a:moveTo>
                  <a:lnTo>
                    <a:pt x="23" y="93"/>
                  </a:lnTo>
                  <a:lnTo>
                    <a:pt x="51" y="116"/>
                  </a:lnTo>
                  <a:lnTo>
                    <a:pt x="156" y="107"/>
                  </a:lnTo>
                  <a:lnTo>
                    <a:pt x="190" y="95"/>
                  </a:lnTo>
                  <a:lnTo>
                    <a:pt x="236" y="0"/>
                  </a:lnTo>
                  <a:lnTo>
                    <a:pt x="296" y="3"/>
                  </a:lnTo>
                  <a:lnTo>
                    <a:pt x="283" y="28"/>
                  </a:lnTo>
                  <a:lnTo>
                    <a:pt x="342" y="116"/>
                  </a:lnTo>
                  <a:lnTo>
                    <a:pt x="309" y="110"/>
                  </a:lnTo>
                  <a:lnTo>
                    <a:pt x="250" y="209"/>
                  </a:lnTo>
                  <a:lnTo>
                    <a:pt x="242" y="272"/>
                  </a:lnTo>
                  <a:lnTo>
                    <a:pt x="204" y="291"/>
                  </a:lnTo>
                  <a:lnTo>
                    <a:pt x="139" y="254"/>
                  </a:lnTo>
                  <a:lnTo>
                    <a:pt x="100" y="271"/>
                  </a:lnTo>
                  <a:lnTo>
                    <a:pt x="95" y="241"/>
                  </a:lnTo>
                  <a:lnTo>
                    <a:pt x="41" y="247"/>
                  </a:lnTo>
                  <a:lnTo>
                    <a:pt x="0" y="13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90" name="Freeform 86"/>
            <p:cNvSpPr>
              <a:spLocks noChangeAspect="1"/>
            </p:cNvSpPr>
            <p:nvPr/>
          </p:nvSpPr>
          <p:spPr bwMode="gray">
            <a:xfrm>
              <a:off x="7821871" y="5626259"/>
              <a:ext cx="62784" cy="19050"/>
            </a:xfrm>
            <a:custGeom>
              <a:avLst/>
              <a:gdLst>
                <a:gd name="T0" fmla="*/ 0 w 84"/>
                <a:gd name="T1" fmla="*/ 0 h 21"/>
                <a:gd name="T2" fmla="*/ 0 w 84"/>
                <a:gd name="T3" fmla="*/ 0 h 21"/>
                <a:gd name="T4" fmla="*/ 0 w 84"/>
                <a:gd name="T5" fmla="*/ 0 h 21"/>
                <a:gd name="T6" fmla="*/ 0 w 84"/>
                <a:gd name="T7" fmla="*/ 0 h 21"/>
                <a:gd name="T8" fmla="*/ 0 w 84"/>
                <a:gd name="T9" fmla="*/ 0 h 21"/>
                <a:gd name="T10" fmla="*/ 0 60000 65536"/>
                <a:gd name="T11" fmla="*/ 0 60000 65536"/>
                <a:gd name="T12" fmla="*/ 0 60000 65536"/>
                <a:gd name="T13" fmla="*/ 0 60000 65536"/>
                <a:gd name="T14" fmla="*/ 0 60000 65536"/>
                <a:gd name="T15" fmla="*/ 0 w 84"/>
                <a:gd name="T16" fmla="*/ 0 h 21"/>
                <a:gd name="T17" fmla="*/ 84 w 84"/>
                <a:gd name="T18" fmla="*/ 21 h 21"/>
              </a:gdLst>
              <a:ahLst/>
              <a:cxnLst>
                <a:cxn ang="T10">
                  <a:pos x="T0" y="T1"/>
                </a:cxn>
                <a:cxn ang="T11">
                  <a:pos x="T2" y="T3"/>
                </a:cxn>
                <a:cxn ang="T12">
                  <a:pos x="T4" y="T5"/>
                </a:cxn>
                <a:cxn ang="T13">
                  <a:pos x="T6" y="T7"/>
                </a:cxn>
                <a:cxn ang="T14">
                  <a:pos x="T8" y="T9"/>
                </a:cxn>
              </a:cxnLst>
              <a:rect l="T15" t="T16" r="T17" b="T18"/>
              <a:pathLst>
                <a:path w="84" h="21">
                  <a:moveTo>
                    <a:pt x="0" y="4"/>
                  </a:moveTo>
                  <a:lnTo>
                    <a:pt x="9" y="21"/>
                  </a:lnTo>
                  <a:lnTo>
                    <a:pt x="84" y="6"/>
                  </a:lnTo>
                  <a:lnTo>
                    <a:pt x="27" y="0"/>
                  </a:lnTo>
                  <a:lnTo>
                    <a:pt x="0" y="4"/>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91" name="Freeform 87"/>
            <p:cNvSpPr>
              <a:spLocks noChangeAspect="1"/>
            </p:cNvSpPr>
            <p:nvPr/>
          </p:nvSpPr>
          <p:spPr bwMode="gray">
            <a:xfrm>
              <a:off x="7876807" y="5271929"/>
              <a:ext cx="156961" cy="253365"/>
            </a:xfrm>
            <a:custGeom>
              <a:avLst/>
              <a:gdLst>
                <a:gd name="T0" fmla="*/ 0 w 214"/>
                <a:gd name="T1" fmla="*/ 2147483647 h 254"/>
                <a:gd name="T2" fmla="*/ 0 w 214"/>
                <a:gd name="T3" fmla="*/ 2147483647 h 254"/>
                <a:gd name="T4" fmla="*/ 0 w 214"/>
                <a:gd name="T5" fmla="*/ 2147483647 h 254"/>
                <a:gd name="T6" fmla="*/ 0 w 214"/>
                <a:gd name="T7" fmla="*/ 2147483647 h 254"/>
                <a:gd name="T8" fmla="*/ 0 w 214"/>
                <a:gd name="T9" fmla="*/ 2147483647 h 254"/>
                <a:gd name="T10" fmla="*/ 0 w 214"/>
                <a:gd name="T11" fmla="*/ 2147483647 h 254"/>
                <a:gd name="T12" fmla="*/ 0 w 214"/>
                <a:gd name="T13" fmla="*/ 2147483647 h 254"/>
                <a:gd name="T14" fmla="*/ 0 w 214"/>
                <a:gd name="T15" fmla="*/ 2147483647 h 254"/>
                <a:gd name="T16" fmla="*/ 0 w 214"/>
                <a:gd name="T17" fmla="*/ 2147483647 h 254"/>
                <a:gd name="T18" fmla="*/ 0 w 214"/>
                <a:gd name="T19" fmla="*/ 2147483647 h 254"/>
                <a:gd name="T20" fmla="*/ 0 w 214"/>
                <a:gd name="T21" fmla="*/ 2147483647 h 254"/>
                <a:gd name="T22" fmla="*/ 0 w 214"/>
                <a:gd name="T23" fmla="*/ 2147483647 h 254"/>
                <a:gd name="T24" fmla="*/ 0 w 214"/>
                <a:gd name="T25" fmla="*/ 2147483647 h 254"/>
                <a:gd name="T26" fmla="*/ 0 w 214"/>
                <a:gd name="T27" fmla="*/ 2147483647 h 254"/>
                <a:gd name="T28" fmla="*/ 0 w 214"/>
                <a:gd name="T29" fmla="*/ 0 h 254"/>
                <a:gd name="T30" fmla="*/ 0 w 214"/>
                <a:gd name="T31" fmla="*/ 2147483647 h 254"/>
                <a:gd name="T32" fmla="*/ 0 w 214"/>
                <a:gd name="T33" fmla="*/ 2147483647 h 254"/>
                <a:gd name="T34" fmla="*/ 0 w 214"/>
                <a:gd name="T35" fmla="*/ 2147483647 h 254"/>
                <a:gd name="T36" fmla="*/ 0 w 214"/>
                <a:gd name="T37" fmla="*/ 2147483647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254"/>
                <a:gd name="T59" fmla="*/ 214 w 214"/>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254">
                  <a:moveTo>
                    <a:pt x="0" y="151"/>
                  </a:moveTo>
                  <a:lnTo>
                    <a:pt x="27" y="198"/>
                  </a:lnTo>
                  <a:lnTo>
                    <a:pt x="18" y="244"/>
                  </a:lnTo>
                  <a:lnTo>
                    <a:pt x="53" y="254"/>
                  </a:lnTo>
                  <a:lnTo>
                    <a:pt x="50" y="160"/>
                  </a:lnTo>
                  <a:lnTo>
                    <a:pt x="72" y="151"/>
                  </a:lnTo>
                  <a:lnTo>
                    <a:pt x="76" y="187"/>
                  </a:lnTo>
                  <a:lnTo>
                    <a:pt x="95" y="228"/>
                  </a:lnTo>
                  <a:lnTo>
                    <a:pt x="133" y="210"/>
                  </a:lnTo>
                  <a:lnTo>
                    <a:pt x="87" y="122"/>
                  </a:lnTo>
                  <a:lnTo>
                    <a:pt x="158" y="84"/>
                  </a:lnTo>
                  <a:lnTo>
                    <a:pt x="62" y="108"/>
                  </a:lnTo>
                  <a:lnTo>
                    <a:pt x="48" y="52"/>
                  </a:lnTo>
                  <a:lnTo>
                    <a:pt x="188" y="46"/>
                  </a:lnTo>
                  <a:lnTo>
                    <a:pt x="214" y="0"/>
                  </a:lnTo>
                  <a:lnTo>
                    <a:pt x="172" y="29"/>
                  </a:lnTo>
                  <a:lnTo>
                    <a:pt x="72" y="14"/>
                  </a:lnTo>
                  <a:lnTo>
                    <a:pt x="38" y="35"/>
                  </a:lnTo>
                  <a:lnTo>
                    <a:pt x="0" y="15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92" name="Freeform 88"/>
            <p:cNvSpPr>
              <a:spLocks noChangeAspect="1"/>
            </p:cNvSpPr>
            <p:nvPr/>
          </p:nvSpPr>
          <p:spPr bwMode="gray">
            <a:xfrm>
              <a:off x="7999236" y="5626259"/>
              <a:ext cx="89467" cy="62865"/>
            </a:xfrm>
            <a:custGeom>
              <a:avLst/>
              <a:gdLst>
                <a:gd name="T0" fmla="*/ 0 w 120"/>
                <a:gd name="T1" fmla="*/ 2147483647 h 65"/>
                <a:gd name="T2" fmla="*/ 0 w 120"/>
                <a:gd name="T3" fmla="*/ 2147483647 h 65"/>
                <a:gd name="T4" fmla="*/ 0 w 120"/>
                <a:gd name="T5" fmla="*/ 0 h 65"/>
                <a:gd name="T6" fmla="*/ 0 w 120"/>
                <a:gd name="T7" fmla="*/ 2147483647 h 65"/>
                <a:gd name="T8" fmla="*/ 0 w 120"/>
                <a:gd name="T9" fmla="*/ 2147483647 h 65"/>
                <a:gd name="T10" fmla="*/ 0 60000 65536"/>
                <a:gd name="T11" fmla="*/ 0 60000 65536"/>
                <a:gd name="T12" fmla="*/ 0 60000 65536"/>
                <a:gd name="T13" fmla="*/ 0 60000 65536"/>
                <a:gd name="T14" fmla="*/ 0 60000 65536"/>
                <a:gd name="T15" fmla="*/ 0 w 120"/>
                <a:gd name="T16" fmla="*/ 0 h 65"/>
                <a:gd name="T17" fmla="*/ 120 w 120"/>
                <a:gd name="T18" fmla="*/ 65 h 65"/>
              </a:gdLst>
              <a:ahLst/>
              <a:cxnLst>
                <a:cxn ang="T10">
                  <a:pos x="T0" y="T1"/>
                </a:cxn>
                <a:cxn ang="T11">
                  <a:pos x="T2" y="T3"/>
                </a:cxn>
                <a:cxn ang="T12">
                  <a:pos x="T4" y="T5"/>
                </a:cxn>
                <a:cxn ang="T13">
                  <a:pos x="T6" y="T7"/>
                </a:cxn>
                <a:cxn ang="T14">
                  <a:pos x="T8" y="T9"/>
                </a:cxn>
              </a:cxnLst>
              <a:rect l="T15" t="T16" r="T17" b="T18"/>
              <a:pathLst>
                <a:path w="120" h="65">
                  <a:moveTo>
                    <a:pt x="0" y="38"/>
                  </a:moveTo>
                  <a:lnTo>
                    <a:pt x="5" y="65"/>
                  </a:lnTo>
                  <a:lnTo>
                    <a:pt x="120" y="0"/>
                  </a:lnTo>
                  <a:lnTo>
                    <a:pt x="34" y="20"/>
                  </a:lnTo>
                  <a:lnTo>
                    <a:pt x="0" y="38"/>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93" name="Freeform 89"/>
            <p:cNvSpPr>
              <a:spLocks noChangeAspect="1"/>
            </p:cNvSpPr>
            <p:nvPr/>
          </p:nvSpPr>
          <p:spPr bwMode="gray">
            <a:xfrm>
              <a:off x="8094982" y="5260499"/>
              <a:ext cx="26683" cy="100965"/>
            </a:xfrm>
            <a:custGeom>
              <a:avLst/>
              <a:gdLst>
                <a:gd name="T0" fmla="*/ 0 w 40"/>
                <a:gd name="T1" fmla="*/ 2147483647 h 104"/>
                <a:gd name="T2" fmla="*/ 0 w 40"/>
                <a:gd name="T3" fmla="*/ 2147483647 h 104"/>
                <a:gd name="T4" fmla="*/ 0 w 40"/>
                <a:gd name="T5" fmla="*/ 2147483647 h 104"/>
                <a:gd name="T6" fmla="*/ 0 w 40"/>
                <a:gd name="T7" fmla="*/ 2147483647 h 104"/>
                <a:gd name="T8" fmla="*/ 0 w 40"/>
                <a:gd name="T9" fmla="*/ 2147483647 h 104"/>
                <a:gd name="T10" fmla="*/ 0 w 40"/>
                <a:gd name="T11" fmla="*/ 2147483647 h 104"/>
                <a:gd name="T12" fmla="*/ 0 w 40"/>
                <a:gd name="T13" fmla="*/ 2147483647 h 104"/>
                <a:gd name="T14" fmla="*/ 0 w 40"/>
                <a:gd name="T15" fmla="*/ 0 h 104"/>
                <a:gd name="T16" fmla="*/ 0 w 40"/>
                <a:gd name="T17" fmla="*/ 2147483647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04"/>
                <a:gd name="T29" fmla="*/ 40 w 4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04">
                  <a:moveTo>
                    <a:pt x="0" y="37"/>
                  </a:moveTo>
                  <a:lnTo>
                    <a:pt x="9" y="83"/>
                  </a:lnTo>
                  <a:lnTo>
                    <a:pt x="32" y="104"/>
                  </a:lnTo>
                  <a:lnTo>
                    <a:pt x="17" y="60"/>
                  </a:lnTo>
                  <a:lnTo>
                    <a:pt x="40" y="55"/>
                  </a:lnTo>
                  <a:lnTo>
                    <a:pt x="38" y="22"/>
                  </a:lnTo>
                  <a:lnTo>
                    <a:pt x="9" y="43"/>
                  </a:lnTo>
                  <a:lnTo>
                    <a:pt x="21" y="0"/>
                  </a:lnTo>
                  <a:lnTo>
                    <a:pt x="0" y="37"/>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94" name="Freeform 90"/>
            <p:cNvSpPr>
              <a:spLocks noChangeAspect="1"/>
            </p:cNvSpPr>
            <p:nvPr/>
          </p:nvSpPr>
          <p:spPr bwMode="gray">
            <a:xfrm>
              <a:off x="8107539" y="5428139"/>
              <a:ext cx="70632" cy="32385"/>
            </a:xfrm>
            <a:custGeom>
              <a:avLst/>
              <a:gdLst>
                <a:gd name="T0" fmla="*/ 0 w 99"/>
                <a:gd name="T1" fmla="*/ 2147483647 h 33"/>
                <a:gd name="T2" fmla="*/ 0 w 99"/>
                <a:gd name="T3" fmla="*/ 0 h 33"/>
                <a:gd name="T4" fmla="*/ 0 w 99"/>
                <a:gd name="T5" fmla="*/ 2147483647 h 33"/>
                <a:gd name="T6" fmla="*/ 0 w 99"/>
                <a:gd name="T7" fmla="*/ 2147483647 h 33"/>
                <a:gd name="T8" fmla="*/ 0 60000 65536"/>
                <a:gd name="T9" fmla="*/ 0 60000 65536"/>
                <a:gd name="T10" fmla="*/ 0 60000 65536"/>
                <a:gd name="T11" fmla="*/ 0 60000 65536"/>
                <a:gd name="T12" fmla="*/ 0 w 99"/>
                <a:gd name="T13" fmla="*/ 0 h 33"/>
                <a:gd name="T14" fmla="*/ 99 w 99"/>
                <a:gd name="T15" fmla="*/ 33 h 33"/>
              </a:gdLst>
              <a:ahLst/>
              <a:cxnLst>
                <a:cxn ang="T8">
                  <a:pos x="T0" y="T1"/>
                </a:cxn>
                <a:cxn ang="T9">
                  <a:pos x="T2" y="T3"/>
                </a:cxn>
                <a:cxn ang="T10">
                  <a:pos x="T4" y="T5"/>
                </a:cxn>
                <a:cxn ang="T11">
                  <a:pos x="T6" y="T7"/>
                </a:cxn>
              </a:cxnLst>
              <a:rect l="T12" t="T13" r="T14" b="T15"/>
              <a:pathLst>
                <a:path w="99" h="33">
                  <a:moveTo>
                    <a:pt x="0" y="13"/>
                  </a:moveTo>
                  <a:lnTo>
                    <a:pt x="55" y="0"/>
                  </a:lnTo>
                  <a:lnTo>
                    <a:pt x="99" y="33"/>
                  </a:lnTo>
                  <a:lnTo>
                    <a:pt x="0" y="13"/>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95" name="Freeform 91"/>
            <p:cNvSpPr>
              <a:spLocks noChangeAspect="1"/>
            </p:cNvSpPr>
            <p:nvPr/>
          </p:nvSpPr>
          <p:spPr bwMode="gray">
            <a:xfrm>
              <a:off x="8179741" y="5346224"/>
              <a:ext cx="268402" cy="299085"/>
            </a:xfrm>
            <a:custGeom>
              <a:avLst/>
              <a:gdLst>
                <a:gd name="T0" fmla="*/ 0 w 362"/>
                <a:gd name="T1" fmla="*/ 2147483647 h 300"/>
                <a:gd name="T2" fmla="*/ 0 w 362"/>
                <a:gd name="T3" fmla="*/ 2147483647 h 300"/>
                <a:gd name="T4" fmla="*/ 0 w 362"/>
                <a:gd name="T5" fmla="*/ 2147483647 h 300"/>
                <a:gd name="T6" fmla="*/ 0 w 362"/>
                <a:gd name="T7" fmla="*/ 2147483647 h 300"/>
                <a:gd name="T8" fmla="*/ 0 w 362"/>
                <a:gd name="T9" fmla="*/ 2147483647 h 300"/>
                <a:gd name="T10" fmla="*/ 0 w 362"/>
                <a:gd name="T11" fmla="*/ 2147483647 h 300"/>
                <a:gd name="T12" fmla="*/ 0 w 362"/>
                <a:gd name="T13" fmla="*/ 2147483647 h 300"/>
                <a:gd name="T14" fmla="*/ 0 w 362"/>
                <a:gd name="T15" fmla="*/ 2147483647 h 300"/>
                <a:gd name="T16" fmla="*/ 0 w 362"/>
                <a:gd name="T17" fmla="*/ 2147483647 h 300"/>
                <a:gd name="T18" fmla="*/ 0 w 362"/>
                <a:gd name="T19" fmla="*/ 2147483647 h 300"/>
                <a:gd name="T20" fmla="*/ 0 w 362"/>
                <a:gd name="T21" fmla="*/ 2147483647 h 300"/>
                <a:gd name="T22" fmla="*/ 0 w 362"/>
                <a:gd name="T23" fmla="*/ 2147483647 h 300"/>
                <a:gd name="T24" fmla="*/ 0 w 362"/>
                <a:gd name="T25" fmla="*/ 2147483647 h 300"/>
                <a:gd name="T26" fmla="*/ 0 w 362"/>
                <a:gd name="T27" fmla="*/ 2147483647 h 300"/>
                <a:gd name="T28" fmla="*/ 0 w 362"/>
                <a:gd name="T29" fmla="*/ 2147483647 h 300"/>
                <a:gd name="T30" fmla="*/ 0 w 362"/>
                <a:gd name="T31" fmla="*/ 2147483647 h 300"/>
                <a:gd name="T32" fmla="*/ 0 w 362"/>
                <a:gd name="T33" fmla="*/ 2147483647 h 300"/>
                <a:gd name="T34" fmla="*/ 0 w 362"/>
                <a:gd name="T35" fmla="*/ 2147483647 h 300"/>
                <a:gd name="T36" fmla="*/ 0 w 362"/>
                <a:gd name="T37" fmla="*/ 0 h 300"/>
                <a:gd name="T38" fmla="*/ 0 w 362"/>
                <a:gd name="T39" fmla="*/ 214748364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2"/>
                <a:gd name="T61" fmla="*/ 0 h 300"/>
                <a:gd name="T62" fmla="*/ 362 w 362"/>
                <a:gd name="T63" fmla="*/ 300 h 3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2" h="300">
                  <a:moveTo>
                    <a:pt x="0" y="37"/>
                  </a:moveTo>
                  <a:lnTo>
                    <a:pt x="52" y="65"/>
                  </a:lnTo>
                  <a:lnTo>
                    <a:pt x="105" y="59"/>
                  </a:lnTo>
                  <a:lnTo>
                    <a:pt x="38" y="80"/>
                  </a:lnTo>
                  <a:lnTo>
                    <a:pt x="71" y="129"/>
                  </a:lnTo>
                  <a:lnTo>
                    <a:pt x="102" y="87"/>
                  </a:lnTo>
                  <a:lnTo>
                    <a:pt x="123" y="129"/>
                  </a:lnTo>
                  <a:lnTo>
                    <a:pt x="254" y="174"/>
                  </a:lnTo>
                  <a:lnTo>
                    <a:pt x="285" y="247"/>
                  </a:lnTo>
                  <a:lnTo>
                    <a:pt x="260" y="243"/>
                  </a:lnTo>
                  <a:lnTo>
                    <a:pt x="241" y="279"/>
                  </a:lnTo>
                  <a:lnTo>
                    <a:pt x="319" y="263"/>
                  </a:lnTo>
                  <a:lnTo>
                    <a:pt x="362" y="300"/>
                  </a:lnTo>
                  <a:lnTo>
                    <a:pt x="357" y="76"/>
                  </a:lnTo>
                  <a:lnTo>
                    <a:pt x="244" y="37"/>
                  </a:lnTo>
                  <a:lnTo>
                    <a:pt x="154" y="103"/>
                  </a:lnTo>
                  <a:lnTo>
                    <a:pt x="117" y="69"/>
                  </a:lnTo>
                  <a:lnTo>
                    <a:pt x="106" y="14"/>
                  </a:lnTo>
                  <a:lnTo>
                    <a:pt x="52" y="0"/>
                  </a:lnTo>
                  <a:lnTo>
                    <a:pt x="0" y="37"/>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96" name="Freeform 92"/>
            <p:cNvSpPr>
              <a:spLocks noChangeAspect="1"/>
            </p:cNvSpPr>
            <p:nvPr/>
          </p:nvSpPr>
          <p:spPr bwMode="gray">
            <a:xfrm>
              <a:off x="8189158" y="5574824"/>
              <a:ext cx="12557" cy="26670"/>
            </a:xfrm>
            <a:custGeom>
              <a:avLst/>
              <a:gdLst>
                <a:gd name="T0" fmla="*/ 0 w 16"/>
                <a:gd name="T1" fmla="*/ 2147483647 h 26"/>
                <a:gd name="T2" fmla="*/ 2147483647 w 16"/>
                <a:gd name="T3" fmla="*/ 0 h 26"/>
                <a:gd name="T4" fmla="*/ 2147483647 w 16"/>
                <a:gd name="T5" fmla="*/ 2147483647 h 26"/>
                <a:gd name="T6" fmla="*/ 0 w 16"/>
                <a:gd name="T7" fmla="*/ 2147483647 h 26"/>
                <a:gd name="T8" fmla="*/ 0 60000 65536"/>
                <a:gd name="T9" fmla="*/ 0 60000 65536"/>
                <a:gd name="T10" fmla="*/ 0 60000 65536"/>
                <a:gd name="T11" fmla="*/ 0 60000 65536"/>
                <a:gd name="T12" fmla="*/ 0 w 16"/>
                <a:gd name="T13" fmla="*/ 0 h 26"/>
                <a:gd name="T14" fmla="*/ 16 w 16"/>
                <a:gd name="T15" fmla="*/ 26 h 26"/>
              </a:gdLst>
              <a:ahLst/>
              <a:cxnLst>
                <a:cxn ang="T8">
                  <a:pos x="T0" y="T1"/>
                </a:cxn>
                <a:cxn ang="T9">
                  <a:pos x="T2" y="T3"/>
                </a:cxn>
                <a:cxn ang="T10">
                  <a:pos x="T4" y="T5"/>
                </a:cxn>
                <a:cxn ang="T11">
                  <a:pos x="T6" y="T7"/>
                </a:cxn>
              </a:cxnLst>
              <a:rect l="T12" t="T13" r="T14" b="T15"/>
              <a:pathLst>
                <a:path w="16" h="26">
                  <a:moveTo>
                    <a:pt x="0" y="26"/>
                  </a:moveTo>
                  <a:lnTo>
                    <a:pt x="10" y="0"/>
                  </a:lnTo>
                  <a:lnTo>
                    <a:pt x="16" y="15"/>
                  </a:lnTo>
                  <a:lnTo>
                    <a:pt x="0" y="2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97" name="Freeform 98"/>
            <p:cNvSpPr>
              <a:spLocks noChangeAspect="1"/>
            </p:cNvSpPr>
            <p:nvPr/>
          </p:nvSpPr>
          <p:spPr bwMode="gray">
            <a:xfrm>
              <a:off x="8153057" y="4132739"/>
              <a:ext cx="58075" cy="95250"/>
            </a:xfrm>
            <a:custGeom>
              <a:avLst/>
              <a:gdLst>
                <a:gd name="T0" fmla="*/ 0 w 81"/>
                <a:gd name="T1" fmla="*/ 2147483647 h 97"/>
                <a:gd name="T2" fmla="*/ 0 w 81"/>
                <a:gd name="T3" fmla="*/ 2147483647 h 97"/>
                <a:gd name="T4" fmla="*/ 0 w 81"/>
                <a:gd name="T5" fmla="*/ 2147483647 h 97"/>
                <a:gd name="T6" fmla="*/ 0 w 81"/>
                <a:gd name="T7" fmla="*/ 2147483647 h 97"/>
                <a:gd name="T8" fmla="*/ 0 w 81"/>
                <a:gd name="T9" fmla="*/ 2147483647 h 97"/>
                <a:gd name="T10" fmla="*/ 0 w 81"/>
                <a:gd name="T11" fmla="*/ 2147483647 h 97"/>
                <a:gd name="T12" fmla="*/ 0 w 81"/>
                <a:gd name="T13" fmla="*/ 2147483647 h 97"/>
                <a:gd name="T14" fmla="*/ 0 w 81"/>
                <a:gd name="T15" fmla="*/ 2147483647 h 97"/>
                <a:gd name="T16" fmla="*/ 0 w 81"/>
                <a:gd name="T17" fmla="*/ 0 h 97"/>
                <a:gd name="T18" fmla="*/ 0 w 81"/>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7"/>
                <a:gd name="T32" fmla="*/ 81 w 8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7">
                  <a:moveTo>
                    <a:pt x="0" y="26"/>
                  </a:moveTo>
                  <a:lnTo>
                    <a:pt x="3" y="50"/>
                  </a:lnTo>
                  <a:lnTo>
                    <a:pt x="21" y="26"/>
                  </a:lnTo>
                  <a:lnTo>
                    <a:pt x="30" y="40"/>
                  </a:lnTo>
                  <a:lnTo>
                    <a:pt x="20" y="97"/>
                  </a:lnTo>
                  <a:lnTo>
                    <a:pt x="59" y="95"/>
                  </a:lnTo>
                  <a:lnTo>
                    <a:pt x="81" y="38"/>
                  </a:lnTo>
                  <a:lnTo>
                    <a:pt x="69" y="5"/>
                  </a:lnTo>
                  <a:lnTo>
                    <a:pt x="32" y="0"/>
                  </a:lnTo>
                  <a:lnTo>
                    <a:pt x="0" y="2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98" name="Freeform 99"/>
            <p:cNvSpPr>
              <a:spLocks noChangeAspect="1"/>
            </p:cNvSpPr>
            <p:nvPr/>
          </p:nvSpPr>
          <p:spPr bwMode="gray">
            <a:xfrm>
              <a:off x="8181310" y="3833654"/>
              <a:ext cx="288807" cy="310515"/>
            </a:xfrm>
            <a:custGeom>
              <a:avLst/>
              <a:gdLst>
                <a:gd name="T0" fmla="*/ 0 w 391"/>
                <a:gd name="T1" fmla="*/ 2147483647 h 314"/>
                <a:gd name="T2" fmla="*/ 0 w 391"/>
                <a:gd name="T3" fmla="*/ 2147483647 h 314"/>
                <a:gd name="T4" fmla="*/ 0 w 391"/>
                <a:gd name="T5" fmla="*/ 2147483647 h 314"/>
                <a:gd name="T6" fmla="*/ 0 w 391"/>
                <a:gd name="T7" fmla="*/ 2147483647 h 314"/>
                <a:gd name="T8" fmla="*/ 0 w 391"/>
                <a:gd name="T9" fmla="*/ 2147483647 h 314"/>
                <a:gd name="T10" fmla="*/ 0 w 391"/>
                <a:gd name="T11" fmla="*/ 2147483647 h 314"/>
                <a:gd name="T12" fmla="*/ 0 w 391"/>
                <a:gd name="T13" fmla="*/ 2147483647 h 314"/>
                <a:gd name="T14" fmla="*/ 0 w 391"/>
                <a:gd name="T15" fmla="*/ 2147483647 h 314"/>
                <a:gd name="T16" fmla="*/ 0 w 391"/>
                <a:gd name="T17" fmla="*/ 2147483647 h 314"/>
                <a:gd name="T18" fmla="*/ 0 w 391"/>
                <a:gd name="T19" fmla="*/ 2147483647 h 314"/>
                <a:gd name="T20" fmla="*/ 0 w 391"/>
                <a:gd name="T21" fmla="*/ 0 h 314"/>
                <a:gd name="T22" fmla="*/ 0 w 391"/>
                <a:gd name="T23" fmla="*/ 2147483647 h 314"/>
                <a:gd name="T24" fmla="*/ 0 w 391"/>
                <a:gd name="T25" fmla="*/ 2147483647 h 314"/>
                <a:gd name="T26" fmla="*/ 0 w 391"/>
                <a:gd name="T27" fmla="*/ 2147483647 h 314"/>
                <a:gd name="T28" fmla="*/ 0 w 391"/>
                <a:gd name="T29" fmla="*/ 2147483647 h 314"/>
                <a:gd name="T30" fmla="*/ 0 w 391"/>
                <a:gd name="T31" fmla="*/ 2147483647 h 314"/>
                <a:gd name="T32" fmla="*/ 0 w 391"/>
                <a:gd name="T33" fmla="*/ 2147483647 h 314"/>
                <a:gd name="T34" fmla="*/ 0 w 391"/>
                <a:gd name="T35" fmla="*/ 2147483647 h 314"/>
                <a:gd name="T36" fmla="*/ 0 w 391"/>
                <a:gd name="T37" fmla="*/ 2147483647 h 314"/>
                <a:gd name="T38" fmla="*/ 0 w 391"/>
                <a:gd name="T39" fmla="*/ 2147483647 h 314"/>
                <a:gd name="T40" fmla="*/ 0 w 391"/>
                <a:gd name="T41" fmla="*/ 2147483647 h 314"/>
                <a:gd name="T42" fmla="*/ 0 w 391"/>
                <a:gd name="T43" fmla="*/ 2147483647 h 314"/>
                <a:gd name="T44" fmla="*/ 0 w 391"/>
                <a:gd name="T45" fmla="*/ 2147483647 h 314"/>
                <a:gd name="T46" fmla="*/ 0 w 391"/>
                <a:gd name="T47" fmla="*/ 2147483647 h 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1"/>
                <a:gd name="T73" fmla="*/ 0 h 314"/>
                <a:gd name="T74" fmla="*/ 391 w 391"/>
                <a:gd name="T75" fmla="*/ 314 h 3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1" h="314">
                  <a:moveTo>
                    <a:pt x="0" y="296"/>
                  </a:moveTo>
                  <a:lnTo>
                    <a:pt x="70" y="237"/>
                  </a:lnTo>
                  <a:lnTo>
                    <a:pt x="169" y="237"/>
                  </a:lnTo>
                  <a:lnTo>
                    <a:pt x="208" y="165"/>
                  </a:lnTo>
                  <a:lnTo>
                    <a:pt x="225" y="160"/>
                  </a:lnTo>
                  <a:lnTo>
                    <a:pt x="226" y="187"/>
                  </a:lnTo>
                  <a:lnTo>
                    <a:pt x="271" y="160"/>
                  </a:lnTo>
                  <a:lnTo>
                    <a:pt x="309" y="105"/>
                  </a:lnTo>
                  <a:lnTo>
                    <a:pt x="326" y="16"/>
                  </a:lnTo>
                  <a:lnTo>
                    <a:pt x="357" y="20"/>
                  </a:lnTo>
                  <a:lnTo>
                    <a:pt x="347" y="0"/>
                  </a:lnTo>
                  <a:lnTo>
                    <a:pt x="367" y="1"/>
                  </a:lnTo>
                  <a:lnTo>
                    <a:pt x="391" y="76"/>
                  </a:lnTo>
                  <a:lnTo>
                    <a:pt x="357" y="129"/>
                  </a:lnTo>
                  <a:lnTo>
                    <a:pt x="357" y="177"/>
                  </a:lnTo>
                  <a:lnTo>
                    <a:pt x="333" y="248"/>
                  </a:lnTo>
                  <a:lnTo>
                    <a:pt x="315" y="258"/>
                  </a:lnTo>
                  <a:lnTo>
                    <a:pt x="314" y="231"/>
                  </a:lnTo>
                  <a:lnTo>
                    <a:pt x="257" y="272"/>
                  </a:lnTo>
                  <a:lnTo>
                    <a:pt x="208" y="254"/>
                  </a:lnTo>
                  <a:lnTo>
                    <a:pt x="211" y="288"/>
                  </a:lnTo>
                  <a:lnTo>
                    <a:pt x="170" y="314"/>
                  </a:lnTo>
                  <a:lnTo>
                    <a:pt x="158" y="269"/>
                  </a:lnTo>
                  <a:lnTo>
                    <a:pt x="0" y="29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99" name="Freeform 100"/>
            <p:cNvSpPr>
              <a:spLocks noChangeAspect="1"/>
            </p:cNvSpPr>
            <p:nvPr/>
          </p:nvSpPr>
          <p:spPr bwMode="gray">
            <a:xfrm>
              <a:off x="8215841" y="4119404"/>
              <a:ext cx="59645" cy="53340"/>
            </a:xfrm>
            <a:custGeom>
              <a:avLst/>
              <a:gdLst>
                <a:gd name="T0" fmla="*/ 0 w 81"/>
                <a:gd name="T1" fmla="*/ 2147483647 h 56"/>
                <a:gd name="T2" fmla="*/ 0 w 81"/>
                <a:gd name="T3" fmla="*/ 2147483647 h 56"/>
                <a:gd name="T4" fmla="*/ 0 w 81"/>
                <a:gd name="T5" fmla="*/ 2147483647 h 56"/>
                <a:gd name="T6" fmla="*/ 0 w 81"/>
                <a:gd name="T7" fmla="*/ 0 h 56"/>
                <a:gd name="T8" fmla="*/ 0 w 81"/>
                <a:gd name="T9" fmla="*/ 2147483647 h 56"/>
                <a:gd name="T10" fmla="*/ 0 60000 65536"/>
                <a:gd name="T11" fmla="*/ 0 60000 65536"/>
                <a:gd name="T12" fmla="*/ 0 60000 65536"/>
                <a:gd name="T13" fmla="*/ 0 60000 65536"/>
                <a:gd name="T14" fmla="*/ 0 60000 65536"/>
                <a:gd name="T15" fmla="*/ 0 w 81"/>
                <a:gd name="T16" fmla="*/ 0 h 56"/>
                <a:gd name="T17" fmla="*/ 81 w 81"/>
                <a:gd name="T18" fmla="*/ 56 h 56"/>
              </a:gdLst>
              <a:ahLst/>
              <a:cxnLst>
                <a:cxn ang="T10">
                  <a:pos x="T0" y="T1"/>
                </a:cxn>
                <a:cxn ang="T11">
                  <a:pos x="T2" y="T3"/>
                </a:cxn>
                <a:cxn ang="T12">
                  <a:pos x="T4" y="T5"/>
                </a:cxn>
                <a:cxn ang="T13">
                  <a:pos x="T6" y="T7"/>
                </a:cxn>
                <a:cxn ang="T14">
                  <a:pos x="T8" y="T9"/>
                </a:cxn>
              </a:cxnLst>
              <a:rect l="T15" t="T16" r="T17" b="T18"/>
              <a:pathLst>
                <a:path w="81" h="56">
                  <a:moveTo>
                    <a:pt x="0" y="29"/>
                  </a:moveTo>
                  <a:lnTo>
                    <a:pt x="27" y="56"/>
                  </a:lnTo>
                  <a:lnTo>
                    <a:pt x="74" y="35"/>
                  </a:lnTo>
                  <a:lnTo>
                    <a:pt x="81" y="0"/>
                  </a:lnTo>
                  <a:lnTo>
                    <a:pt x="0" y="29"/>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00" name="Freeform 101"/>
            <p:cNvSpPr>
              <a:spLocks noChangeAspect="1"/>
            </p:cNvSpPr>
            <p:nvPr/>
          </p:nvSpPr>
          <p:spPr bwMode="gray">
            <a:xfrm>
              <a:off x="8415181" y="3664109"/>
              <a:ext cx="149112" cy="169545"/>
            </a:xfrm>
            <a:custGeom>
              <a:avLst/>
              <a:gdLst>
                <a:gd name="T0" fmla="*/ 0 w 203"/>
                <a:gd name="T1" fmla="*/ 2147483647 h 169"/>
                <a:gd name="T2" fmla="*/ 0 w 203"/>
                <a:gd name="T3" fmla="*/ 2147483647 h 169"/>
                <a:gd name="T4" fmla="*/ 0 w 203"/>
                <a:gd name="T5" fmla="*/ 2147483647 h 169"/>
                <a:gd name="T6" fmla="*/ 0 w 203"/>
                <a:gd name="T7" fmla="*/ 2147483647 h 169"/>
                <a:gd name="T8" fmla="*/ 0 w 203"/>
                <a:gd name="T9" fmla="*/ 2147483647 h 169"/>
                <a:gd name="T10" fmla="*/ 0 w 203"/>
                <a:gd name="T11" fmla="*/ 2147483647 h 169"/>
                <a:gd name="T12" fmla="*/ 0 w 203"/>
                <a:gd name="T13" fmla="*/ 2147483647 h 169"/>
                <a:gd name="T14" fmla="*/ 0 w 203"/>
                <a:gd name="T15" fmla="*/ 2147483647 h 169"/>
                <a:gd name="T16" fmla="*/ 0 w 203"/>
                <a:gd name="T17" fmla="*/ 2147483647 h 169"/>
                <a:gd name="T18" fmla="*/ 0 w 203"/>
                <a:gd name="T19" fmla="*/ 2147483647 h 169"/>
                <a:gd name="T20" fmla="*/ 0 w 203"/>
                <a:gd name="T21" fmla="*/ 0 h 169"/>
                <a:gd name="T22" fmla="*/ 0 w 203"/>
                <a:gd name="T23" fmla="*/ 2147483647 h 169"/>
                <a:gd name="T24" fmla="*/ 0 w 203"/>
                <a:gd name="T25" fmla="*/ 2147483647 h 169"/>
                <a:gd name="T26" fmla="*/ 0 w 203"/>
                <a:gd name="T27" fmla="*/ 2147483647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169"/>
                <a:gd name="T44" fmla="*/ 203 w 203"/>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169">
                  <a:moveTo>
                    <a:pt x="0" y="120"/>
                  </a:moveTo>
                  <a:lnTo>
                    <a:pt x="9" y="169"/>
                  </a:lnTo>
                  <a:lnTo>
                    <a:pt x="44" y="151"/>
                  </a:lnTo>
                  <a:lnTo>
                    <a:pt x="20" y="121"/>
                  </a:lnTo>
                  <a:lnTo>
                    <a:pt x="118" y="147"/>
                  </a:lnTo>
                  <a:lnTo>
                    <a:pt x="140" y="108"/>
                  </a:lnTo>
                  <a:lnTo>
                    <a:pt x="203" y="95"/>
                  </a:lnTo>
                  <a:lnTo>
                    <a:pt x="181" y="69"/>
                  </a:lnTo>
                  <a:lnTo>
                    <a:pt x="189" y="46"/>
                  </a:lnTo>
                  <a:lnTo>
                    <a:pt x="135" y="50"/>
                  </a:lnTo>
                  <a:lnTo>
                    <a:pt x="70" y="0"/>
                  </a:lnTo>
                  <a:lnTo>
                    <a:pt x="47" y="96"/>
                  </a:lnTo>
                  <a:lnTo>
                    <a:pt x="19" y="91"/>
                  </a:lnTo>
                  <a:lnTo>
                    <a:pt x="0" y="12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01" name="Freeform 102"/>
            <p:cNvSpPr>
              <a:spLocks noChangeAspect="1"/>
            </p:cNvSpPr>
            <p:nvPr/>
          </p:nvSpPr>
          <p:spPr bwMode="gray">
            <a:xfrm>
              <a:off x="8016502" y="3770789"/>
              <a:ext cx="158530" cy="211455"/>
            </a:xfrm>
            <a:custGeom>
              <a:avLst/>
              <a:gdLst>
                <a:gd name="T0" fmla="*/ 0 w 221"/>
                <a:gd name="T1" fmla="*/ 2147483647 h 212"/>
                <a:gd name="T2" fmla="*/ 0 w 221"/>
                <a:gd name="T3" fmla="*/ 2147483647 h 212"/>
                <a:gd name="T4" fmla="*/ 0 w 221"/>
                <a:gd name="T5" fmla="*/ 2147483647 h 212"/>
                <a:gd name="T6" fmla="*/ 0 w 221"/>
                <a:gd name="T7" fmla="*/ 2147483647 h 212"/>
                <a:gd name="T8" fmla="*/ 0 w 221"/>
                <a:gd name="T9" fmla="*/ 2147483647 h 212"/>
                <a:gd name="T10" fmla="*/ 0 w 221"/>
                <a:gd name="T11" fmla="*/ 2147483647 h 212"/>
                <a:gd name="T12" fmla="*/ 0 w 221"/>
                <a:gd name="T13" fmla="*/ 2147483647 h 212"/>
                <a:gd name="T14" fmla="*/ 0 w 221"/>
                <a:gd name="T15" fmla="*/ 2147483647 h 212"/>
                <a:gd name="T16" fmla="*/ 0 w 221"/>
                <a:gd name="T17" fmla="*/ 2147483647 h 212"/>
                <a:gd name="T18" fmla="*/ 0 w 221"/>
                <a:gd name="T19" fmla="*/ 0 h 212"/>
                <a:gd name="T20" fmla="*/ 0 w 221"/>
                <a:gd name="T21" fmla="*/ 2147483647 h 212"/>
                <a:gd name="T22" fmla="*/ 0 w 221"/>
                <a:gd name="T23" fmla="*/ 2147483647 h 212"/>
                <a:gd name="T24" fmla="*/ 0 w 221"/>
                <a:gd name="T25" fmla="*/ 2147483647 h 212"/>
                <a:gd name="T26" fmla="*/ 0 w 221"/>
                <a:gd name="T27" fmla="*/ 2147483647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1"/>
                <a:gd name="T43" fmla="*/ 0 h 212"/>
                <a:gd name="T44" fmla="*/ 221 w 221"/>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1" h="212">
                  <a:moveTo>
                    <a:pt x="0" y="120"/>
                  </a:moveTo>
                  <a:lnTo>
                    <a:pt x="41" y="137"/>
                  </a:lnTo>
                  <a:lnTo>
                    <a:pt x="15" y="198"/>
                  </a:lnTo>
                  <a:lnTo>
                    <a:pt x="77" y="212"/>
                  </a:lnTo>
                  <a:lnTo>
                    <a:pt x="142" y="175"/>
                  </a:lnTo>
                  <a:lnTo>
                    <a:pt x="112" y="125"/>
                  </a:lnTo>
                  <a:lnTo>
                    <a:pt x="186" y="81"/>
                  </a:lnTo>
                  <a:lnTo>
                    <a:pt x="221" y="20"/>
                  </a:lnTo>
                  <a:lnTo>
                    <a:pt x="216" y="11"/>
                  </a:lnTo>
                  <a:lnTo>
                    <a:pt x="202" y="0"/>
                  </a:lnTo>
                  <a:lnTo>
                    <a:pt x="136" y="39"/>
                  </a:lnTo>
                  <a:lnTo>
                    <a:pt x="136" y="62"/>
                  </a:lnTo>
                  <a:lnTo>
                    <a:pt x="88" y="55"/>
                  </a:lnTo>
                  <a:lnTo>
                    <a:pt x="0" y="12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02" name="Freeform 103"/>
            <p:cNvSpPr>
              <a:spLocks noChangeAspect="1"/>
            </p:cNvSpPr>
            <p:nvPr/>
          </p:nvSpPr>
          <p:spPr bwMode="gray">
            <a:xfrm>
              <a:off x="8058881" y="3944144"/>
              <a:ext cx="92607" cy="163830"/>
            </a:xfrm>
            <a:custGeom>
              <a:avLst/>
              <a:gdLst>
                <a:gd name="T0" fmla="*/ 0 w 121"/>
                <a:gd name="T1" fmla="*/ 2147483647 h 166"/>
                <a:gd name="T2" fmla="*/ 0 w 121"/>
                <a:gd name="T3" fmla="*/ 2147483647 h 166"/>
                <a:gd name="T4" fmla="*/ 0 w 121"/>
                <a:gd name="T5" fmla="*/ 0 h 166"/>
                <a:gd name="T6" fmla="*/ 0 w 121"/>
                <a:gd name="T7" fmla="*/ 2147483647 h 166"/>
                <a:gd name="T8" fmla="*/ 0 w 121"/>
                <a:gd name="T9" fmla="*/ 2147483647 h 166"/>
                <a:gd name="T10" fmla="*/ 0 w 121"/>
                <a:gd name="T11" fmla="*/ 2147483647 h 166"/>
                <a:gd name="T12" fmla="*/ 0 60000 65536"/>
                <a:gd name="T13" fmla="*/ 0 60000 65536"/>
                <a:gd name="T14" fmla="*/ 0 60000 65536"/>
                <a:gd name="T15" fmla="*/ 0 60000 65536"/>
                <a:gd name="T16" fmla="*/ 0 60000 65536"/>
                <a:gd name="T17" fmla="*/ 0 60000 65536"/>
                <a:gd name="T18" fmla="*/ 0 w 121"/>
                <a:gd name="T19" fmla="*/ 0 h 166"/>
                <a:gd name="T20" fmla="*/ 121 w 121"/>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21" h="166">
                  <a:moveTo>
                    <a:pt x="0" y="166"/>
                  </a:moveTo>
                  <a:lnTo>
                    <a:pt x="13" y="37"/>
                  </a:lnTo>
                  <a:lnTo>
                    <a:pt x="78" y="0"/>
                  </a:lnTo>
                  <a:lnTo>
                    <a:pt x="121" y="101"/>
                  </a:lnTo>
                  <a:lnTo>
                    <a:pt x="76" y="149"/>
                  </a:lnTo>
                  <a:lnTo>
                    <a:pt x="0" y="16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03" name="Freeform 104"/>
            <p:cNvSpPr>
              <a:spLocks noChangeAspect="1"/>
            </p:cNvSpPr>
            <p:nvPr/>
          </p:nvSpPr>
          <p:spPr bwMode="gray">
            <a:xfrm>
              <a:off x="7396508" y="4551839"/>
              <a:ext cx="185213" cy="287655"/>
            </a:xfrm>
            <a:custGeom>
              <a:avLst/>
              <a:gdLst>
                <a:gd name="T0" fmla="*/ 0 w 249"/>
                <a:gd name="T1" fmla="*/ 2147483647 h 290"/>
                <a:gd name="T2" fmla="*/ 0 w 249"/>
                <a:gd name="T3" fmla="*/ 2147483647 h 290"/>
                <a:gd name="T4" fmla="*/ 0 w 249"/>
                <a:gd name="T5" fmla="*/ 2147483647 h 290"/>
                <a:gd name="T6" fmla="*/ 0 w 249"/>
                <a:gd name="T7" fmla="*/ 2147483647 h 290"/>
                <a:gd name="T8" fmla="*/ 0 w 249"/>
                <a:gd name="T9" fmla="*/ 2147483647 h 290"/>
                <a:gd name="T10" fmla="*/ 0 w 249"/>
                <a:gd name="T11" fmla="*/ 2147483647 h 290"/>
                <a:gd name="T12" fmla="*/ 0 w 249"/>
                <a:gd name="T13" fmla="*/ 2147483647 h 290"/>
                <a:gd name="T14" fmla="*/ 0 w 249"/>
                <a:gd name="T15" fmla="*/ 2147483647 h 290"/>
                <a:gd name="T16" fmla="*/ 0 w 249"/>
                <a:gd name="T17" fmla="*/ 2147483647 h 290"/>
                <a:gd name="T18" fmla="*/ 0 w 249"/>
                <a:gd name="T19" fmla="*/ 2147483647 h 290"/>
                <a:gd name="T20" fmla="*/ 0 w 249"/>
                <a:gd name="T21" fmla="*/ 2147483647 h 290"/>
                <a:gd name="T22" fmla="*/ 0 w 249"/>
                <a:gd name="T23" fmla="*/ 2147483647 h 290"/>
                <a:gd name="T24" fmla="*/ 0 w 249"/>
                <a:gd name="T25" fmla="*/ 0 h 290"/>
                <a:gd name="T26" fmla="*/ 0 w 249"/>
                <a:gd name="T27" fmla="*/ 2147483647 h 290"/>
                <a:gd name="T28" fmla="*/ 0 w 249"/>
                <a:gd name="T29" fmla="*/ 2147483647 h 290"/>
                <a:gd name="T30" fmla="*/ 0 w 249"/>
                <a:gd name="T31" fmla="*/ 2147483647 h 290"/>
                <a:gd name="T32" fmla="*/ 0 w 249"/>
                <a:gd name="T33" fmla="*/ 2147483647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290"/>
                <a:gd name="T53" fmla="*/ 249 w 249"/>
                <a:gd name="T54" fmla="*/ 290 h 2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290">
                  <a:moveTo>
                    <a:pt x="0" y="64"/>
                  </a:moveTo>
                  <a:lnTo>
                    <a:pt x="33" y="105"/>
                  </a:lnTo>
                  <a:lnTo>
                    <a:pt x="23" y="176"/>
                  </a:lnTo>
                  <a:lnTo>
                    <a:pt x="111" y="144"/>
                  </a:lnTo>
                  <a:lnTo>
                    <a:pt x="149" y="176"/>
                  </a:lnTo>
                  <a:lnTo>
                    <a:pt x="182" y="246"/>
                  </a:lnTo>
                  <a:lnTo>
                    <a:pt x="170" y="290"/>
                  </a:lnTo>
                  <a:lnTo>
                    <a:pt x="249" y="278"/>
                  </a:lnTo>
                  <a:lnTo>
                    <a:pt x="211" y="185"/>
                  </a:lnTo>
                  <a:lnTo>
                    <a:pt x="127" y="116"/>
                  </a:lnTo>
                  <a:lnTo>
                    <a:pt x="150" y="76"/>
                  </a:lnTo>
                  <a:lnTo>
                    <a:pt x="103" y="55"/>
                  </a:lnTo>
                  <a:lnTo>
                    <a:pt x="67" y="0"/>
                  </a:lnTo>
                  <a:lnTo>
                    <a:pt x="46" y="1"/>
                  </a:lnTo>
                  <a:lnTo>
                    <a:pt x="49" y="40"/>
                  </a:lnTo>
                  <a:lnTo>
                    <a:pt x="33" y="31"/>
                  </a:lnTo>
                  <a:lnTo>
                    <a:pt x="0" y="64"/>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04" name="Freeform 106"/>
            <p:cNvSpPr>
              <a:spLocks noChangeAspect="1"/>
            </p:cNvSpPr>
            <p:nvPr/>
          </p:nvSpPr>
          <p:spPr bwMode="gray">
            <a:xfrm>
              <a:off x="7398077" y="5110004"/>
              <a:ext cx="97316" cy="169545"/>
            </a:xfrm>
            <a:custGeom>
              <a:avLst/>
              <a:gdLst>
                <a:gd name="T0" fmla="*/ 0 w 130"/>
                <a:gd name="T1" fmla="*/ 0 h 172"/>
                <a:gd name="T2" fmla="*/ 0 w 130"/>
                <a:gd name="T3" fmla="*/ 0 h 172"/>
                <a:gd name="T4" fmla="*/ 0 w 130"/>
                <a:gd name="T5" fmla="*/ 2147483647 h 172"/>
                <a:gd name="T6" fmla="*/ 0 w 130"/>
                <a:gd name="T7" fmla="*/ 2147483647 h 172"/>
                <a:gd name="T8" fmla="*/ 0 w 130"/>
                <a:gd name="T9" fmla="*/ 2147483647 h 172"/>
                <a:gd name="T10" fmla="*/ 0 w 130"/>
                <a:gd name="T11" fmla="*/ 2147483647 h 172"/>
                <a:gd name="T12" fmla="*/ 0 w 130"/>
                <a:gd name="T13" fmla="*/ 2147483647 h 172"/>
                <a:gd name="T14" fmla="*/ 0 w 130"/>
                <a:gd name="T15" fmla="*/ 2147483647 h 172"/>
                <a:gd name="T16" fmla="*/ 0 w 130"/>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72"/>
                <a:gd name="T29" fmla="*/ 130 w 130"/>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72">
                  <a:moveTo>
                    <a:pt x="0" y="0"/>
                  </a:moveTo>
                  <a:lnTo>
                    <a:pt x="26" y="0"/>
                  </a:lnTo>
                  <a:lnTo>
                    <a:pt x="34" y="30"/>
                  </a:lnTo>
                  <a:lnTo>
                    <a:pt x="66" y="11"/>
                  </a:lnTo>
                  <a:lnTo>
                    <a:pt x="109" y="51"/>
                  </a:lnTo>
                  <a:lnTo>
                    <a:pt x="130" y="172"/>
                  </a:lnTo>
                  <a:lnTo>
                    <a:pt x="129" y="172"/>
                  </a:lnTo>
                  <a:lnTo>
                    <a:pt x="39" y="121"/>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05" name="Freeform 107"/>
            <p:cNvSpPr>
              <a:spLocks noChangeAspect="1"/>
            </p:cNvSpPr>
            <p:nvPr/>
          </p:nvSpPr>
          <p:spPr bwMode="gray">
            <a:xfrm>
              <a:off x="7641366" y="5098574"/>
              <a:ext cx="243289" cy="205740"/>
            </a:xfrm>
            <a:custGeom>
              <a:avLst/>
              <a:gdLst>
                <a:gd name="T0" fmla="*/ 0 w 331"/>
                <a:gd name="T1" fmla="*/ 2147483647 h 207"/>
                <a:gd name="T2" fmla="*/ 0 w 331"/>
                <a:gd name="T3" fmla="*/ 2147483647 h 207"/>
                <a:gd name="T4" fmla="*/ 0 w 331"/>
                <a:gd name="T5" fmla="*/ 2147483647 h 207"/>
                <a:gd name="T6" fmla="*/ 0 w 331"/>
                <a:gd name="T7" fmla="*/ 2147483647 h 207"/>
                <a:gd name="T8" fmla="*/ 0 w 331"/>
                <a:gd name="T9" fmla="*/ 2147483647 h 207"/>
                <a:gd name="T10" fmla="*/ 0 w 331"/>
                <a:gd name="T11" fmla="*/ 2147483647 h 207"/>
                <a:gd name="T12" fmla="*/ 0 w 331"/>
                <a:gd name="T13" fmla="*/ 2147483647 h 207"/>
                <a:gd name="T14" fmla="*/ 0 w 331"/>
                <a:gd name="T15" fmla="*/ 2147483647 h 207"/>
                <a:gd name="T16" fmla="*/ 0 w 331"/>
                <a:gd name="T17" fmla="*/ 0 h 207"/>
                <a:gd name="T18" fmla="*/ 0 w 331"/>
                <a:gd name="T19" fmla="*/ 2147483647 h 207"/>
                <a:gd name="T20" fmla="*/ 0 w 331"/>
                <a:gd name="T21" fmla="*/ 2147483647 h 207"/>
                <a:gd name="T22" fmla="*/ 0 w 331"/>
                <a:gd name="T23" fmla="*/ 2147483647 h 207"/>
                <a:gd name="T24" fmla="*/ 0 w 331"/>
                <a:gd name="T25" fmla="*/ 2147483647 h 207"/>
                <a:gd name="T26" fmla="*/ 0 w 331"/>
                <a:gd name="T27" fmla="*/ 2147483647 h 207"/>
                <a:gd name="T28" fmla="*/ 0 w 331"/>
                <a:gd name="T29" fmla="*/ 2147483647 h 207"/>
                <a:gd name="T30" fmla="*/ 0 w 331"/>
                <a:gd name="T31" fmla="*/ 2147483647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1"/>
                <a:gd name="T49" fmla="*/ 0 h 207"/>
                <a:gd name="T50" fmla="*/ 331 w 331"/>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1" h="207">
                  <a:moveTo>
                    <a:pt x="0" y="184"/>
                  </a:moveTo>
                  <a:lnTo>
                    <a:pt x="28" y="207"/>
                  </a:lnTo>
                  <a:lnTo>
                    <a:pt x="133" y="198"/>
                  </a:lnTo>
                  <a:lnTo>
                    <a:pt x="167" y="186"/>
                  </a:lnTo>
                  <a:lnTo>
                    <a:pt x="213" y="91"/>
                  </a:lnTo>
                  <a:lnTo>
                    <a:pt x="273" y="94"/>
                  </a:lnTo>
                  <a:lnTo>
                    <a:pt x="331" y="61"/>
                  </a:lnTo>
                  <a:lnTo>
                    <a:pt x="276" y="34"/>
                  </a:lnTo>
                  <a:lnTo>
                    <a:pt x="259" y="0"/>
                  </a:lnTo>
                  <a:lnTo>
                    <a:pt x="191" y="65"/>
                  </a:lnTo>
                  <a:lnTo>
                    <a:pt x="170" y="100"/>
                  </a:lnTo>
                  <a:lnTo>
                    <a:pt x="149" y="80"/>
                  </a:lnTo>
                  <a:lnTo>
                    <a:pt x="109" y="132"/>
                  </a:lnTo>
                  <a:lnTo>
                    <a:pt x="65" y="138"/>
                  </a:lnTo>
                  <a:lnTo>
                    <a:pt x="50" y="186"/>
                  </a:lnTo>
                  <a:lnTo>
                    <a:pt x="0" y="184"/>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06" name="Freeform 109"/>
            <p:cNvSpPr>
              <a:spLocks noChangeAspect="1"/>
            </p:cNvSpPr>
            <p:nvPr/>
          </p:nvSpPr>
          <p:spPr bwMode="gray">
            <a:xfrm>
              <a:off x="7077878" y="3365024"/>
              <a:ext cx="813055" cy="457200"/>
            </a:xfrm>
            <a:custGeom>
              <a:avLst/>
              <a:gdLst>
                <a:gd name="T0" fmla="*/ 0 w 1101"/>
                <a:gd name="T1" fmla="*/ 2147483647 h 463"/>
                <a:gd name="T2" fmla="*/ 0 w 1101"/>
                <a:gd name="T3" fmla="*/ 2147483647 h 463"/>
                <a:gd name="T4" fmla="*/ 0 w 1101"/>
                <a:gd name="T5" fmla="*/ 2147483647 h 463"/>
                <a:gd name="T6" fmla="*/ 0 w 1101"/>
                <a:gd name="T7" fmla="*/ 2147483647 h 463"/>
                <a:gd name="T8" fmla="*/ 0 w 1101"/>
                <a:gd name="T9" fmla="*/ 2147483647 h 463"/>
                <a:gd name="T10" fmla="*/ 0 w 1101"/>
                <a:gd name="T11" fmla="*/ 2147483647 h 463"/>
                <a:gd name="T12" fmla="*/ 0 w 1101"/>
                <a:gd name="T13" fmla="*/ 2147483647 h 463"/>
                <a:gd name="T14" fmla="*/ 0 w 1101"/>
                <a:gd name="T15" fmla="*/ 2147483647 h 463"/>
                <a:gd name="T16" fmla="*/ 0 w 1101"/>
                <a:gd name="T17" fmla="*/ 2147483647 h 463"/>
                <a:gd name="T18" fmla="*/ 0 w 1101"/>
                <a:gd name="T19" fmla="*/ 2147483647 h 463"/>
                <a:gd name="T20" fmla="*/ 0 w 1101"/>
                <a:gd name="T21" fmla="*/ 2147483647 h 463"/>
                <a:gd name="T22" fmla="*/ 0 w 1101"/>
                <a:gd name="T23" fmla="*/ 2147483647 h 463"/>
                <a:gd name="T24" fmla="*/ 0 w 1101"/>
                <a:gd name="T25" fmla="*/ 2147483647 h 463"/>
                <a:gd name="T26" fmla="*/ 0 w 1101"/>
                <a:gd name="T27" fmla="*/ 2147483647 h 463"/>
                <a:gd name="T28" fmla="*/ 0 w 1101"/>
                <a:gd name="T29" fmla="*/ 2147483647 h 463"/>
                <a:gd name="T30" fmla="*/ 0 w 1101"/>
                <a:gd name="T31" fmla="*/ 2147483647 h 463"/>
                <a:gd name="T32" fmla="*/ 0 w 1101"/>
                <a:gd name="T33" fmla="*/ 2147483647 h 463"/>
                <a:gd name="T34" fmla="*/ 0 w 1101"/>
                <a:gd name="T35" fmla="*/ 2147483647 h 463"/>
                <a:gd name="T36" fmla="*/ 0 w 1101"/>
                <a:gd name="T37" fmla="*/ 2147483647 h 463"/>
                <a:gd name="T38" fmla="*/ 0 w 1101"/>
                <a:gd name="T39" fmla="*/ 2147483647 h 463"/>
                <a:gd name="T40" fmla="*/ 0 w 1101"/>
                <a:gd name="T41" fmla="*/ 2147483647 h 463"/>
                <a:gd name="T42" fmla="*/ 0 w 1101"/>
                <a:gd name="T43" fmla="*/ 2147483647 h 463"/>
                <a:gd name="T44" fmla="*/ 0 w 1101"/>
                <a:gd name="T45" fmla="*/ 2147483647 h 463"/>
                <a:gd name="T46" fmla="*/ 0 w 1101"/>
                <a:gd name="T47" fmla="*/ 0 h 463"/>
                <a:gd name="T48" fmla="*/ 0 w 1101"/>
                <a:gd name="T49" fmla="*/ 2147483647 h 463"/>
                <a:gd name="T50" fmla="*/ 0 w 1101"/>
                <a:gd name="T51" fmla="*/ 2147483647 h 463"/>
                <a:gd name="T52" fmla="*/ 0 w 1101"/>
                <a:gd name="T53" fmla="*/ 2147483647 h 463"/>
                <a:gd name="T54" fmla="*/ 0 w 1101"/>
                <a:gd name="T55" fmla="*/ 2147483647 h 4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1"/>
                <a:gd name="T85" fmla="*/ 0 h 463"/>
                <a:gd name="T86" fmla="*/ 1101 w 1101"/>
                <a:gd name="T87" fmla="*/ 463 h 4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1" h="463">
                  <a:moveTo>
                    <a:pt x="0" y="145"/>
                  </a:moveTo>
                  <a:lnTo>
                    <a:pt x="36" y="192"/>
                  </a:lnTo>
                  <a:lnTo>
                    <a:pt x="84" y="209"/>
                  </a:lnTo>
                  <a:lnTo>
                    <a:pt x="105" y="308"/>
                  </a:lnTo>
                  <a:lnTo>
                    <a:pt x="258" y="346"/>
                  </a:lnTo>
                  <a:lnTo>
                    <a:pt x="321" y="414"/>
                  </a:lnTo>
                  <a:lnTo>
                    <a:pt x="447" y="410"/>
                  </a:lnTo>
                  <a:lnTo>
                    <a:pt x="591" y="463"/>
                  </a:lnTo>
                  <a:lnTo>
                    <a:pt x="780" y="414"/>
                  </a:lnTo>
                  <a:lnTo>
                    <a:pt x="839" y="376"/>
                  </a:lnTo>
                  <a:lnTo>
                    <a:pt x="839" y="322"/>
                  </a:lnTo>
                  <a:lnTo>
                    <a:pt x="891" y="328"/>
                  </a:lnTo>
                  <a:lnTo>
                    <a:pt x="1008" y="251"/>
                  </a:lnTo>
                  <a:lnTo>
                    <a:pt x="1101" y="246"/>
                  </a:lnTo>
                  <a:lnTo>
                    <a:pt x="1057" y="187"/>
                  </a:lnTo>
                  <a:lnTo>
                    <a:pt x="967" y="203"/>
                  </a:lnTo>
                  <a:lnTo>
                    <a:pt x="966" y="138"/>
                  </a:lnTo>
                  <a:lnTo>
                    <a:pt x="989" y="102"/>
                  </a:lnTo>
                  <a:lnTo>
                    <a:pt x="926" y="92"/>
                  </a:lnTo>
                  <a:lnTo>
                    <a:pt x="762" y="132"/>
                  </a:lnTo>
                  <a:lnTo>
                    <a:pt x="617" y="74"/>
                  </a:lnTo>
                  <a:lnTo>
                    <a:pt x="525" y="82"/>
                  </a:lnTo>
                  <a:lnTo>
                    <a:pt x="490" y="33"/>
                  </a:lnTo>
                  <a:lnTo>
                    <a:pt x="399" y="0"/>
                  </a:lnTo>
                  <a:lnTo>
                    <a:pt x="351" y="35"/>
                  </a:lnTo>
                  <a:lnTo>
                    <a:pt x="347" y="101"/>
                  </a:lnTo>
                  <a:lnTo>
                    <a:pt x="139" y="72"/>
                  </a:lnTo>
                  <a:lnTo>
                    <a:pt x="0" y="145"/>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07" name="Freeform 111"/>
            <p:cNvSpPr>
              <a:spLocks noChangeAspect="1"/>
            </p:cNvSpPr>
            <p:nvPr/>
          </p:nvSpPr>
          <p:spPr bwMode="gray">
            <a:xfrm>
              <a:off x="6876968" y="4264184"/>
              <a:ext cx="207188" cy="142875"/>
            </a:xfrm>
            <a:custGeom>
              <a:avLst/>
              <a:gdLst>
                <a:gd name="T0" fmla="*/ 0 w 278"/>
                <a:gd name="T1" fmla="*/ 2147483647 h 143"/>
                <a:gd name="T2" fmla="*/ 0 w 278"/>
                <a:gd name="T3" fmla="*/ 0 h 143"/>
                <a:gd name="T4" fmla="*/ 0 w 278"/>
                <a:gd name="T5" fmla="*/ 2147483647 h 143"/>
                <a:gd name="T6" fmla="*/ 0 w 278"/>
                <a:gd name="T7" fmla="*/ 2147483647 h 143"/>
                <a:gd name="T8" fmla="*/ 0 w 278"/>
                <a:gd name="T9" fmla="*/ 2147483647 h 143"/>
                <a:gd name="T10" fmla="*/ 0 w 278"/>
                <a:gd name="T11" fmla="*/ 2147483647 h 143"/>
                <a:gd name="T12" fmla="*/ 0 w 278"/>
                <a:gd name="T13" fmla="*/ 2147483647 h 143"/>
                <a:gd name="T14" fmla="*/ 0 w 278"/>
                <a:gd name="T15" fmla="*/ 2147483647 h 143"/>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43"/>
                <a:gd name="T26" fmla="*/ 278 w 278"/>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43">
                  <a:moveTo>
                    <a:pt x="0" y="56"/>
                  </a:moveTo>
                  <a:lnTo>
                    <a:pt x="34" y="0"/>
                  </a:lnTo>
                  <a:lnTo>
                    <a:pt x="144" y="36"/>
                  </a:lnTo>
                  <a:lnTo>
                    <a:pt x="203" y="90"/>
                  </a:lnTo>
                  <a:lnTo>
                    <a:pt x="278" y="90"/>
                  </a:lnTo>
                  <a:lnTo>
                    <a:pt x="274" y="143"/>
                  </a:lnTo>
                  <a:lnTo>
                    <a:pt x="93" y="109"/>
                  </a:lnTo>
                  <a:lnTo>
                    <a:pt x="0" y="5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08" name="Freeform 113"/>
            <p:cNvSpPr>
              <a:spLocks noChangeAspect="1"/>
            </p:cNvSpPr>
            <p:nvPr/>
          </p:nvSpPr>
          <p:spPr bwMode="gray">
            <a:xfrm>
              <a:off x="9094820" y="6811169"/>
              <a:ext cx="197770" cy="247650"/>
            </a:xfrm>
            <a:custGeom>
              <a:avLst/>
              <a:gdLst>
                <a:gd name="T0" fmla="*/ 0 w 268"/>
                <a:gd name="T1" fmla="*/ 2147483647 h 252"/>
                <a:gd name="T2" fmla="*/ 0 w 268"/>
                <a:gd name="T3" fmla="*/ 2147483647 h 252"/>
                <a:gd name="T4" fmla="*/ 0 w 268"/>
                <a:gd name="T5" fmla="*/ 2147483647 h 252"/>
                <a:gd name="T6" fmla="*/ 0 w 268"/>
                <a:gd name="T7" fmla="*/ 0 h 252"/>
                <a:gd name="T8" fmla="*/ 0 w 268"/>
                <a:gd name="T9" fmla="*/ 2147483647 h 252"/>
                <a:gd name="T10" fmla="*/ 0 w 268"/>
                <a:gd name="T11" fmla="*/ 2147483647 h 252"/>
                <a:gd name="T12" fmla="*/ 0 w 268"/>
                <a:gd name="T13" fmla="*/ 2147483647 h 252"/>
                <a:gd name="T14" fmla="*/ 0 w 268"/>
                <a:gd name="T15" fmla="*/ 2147483647 h 252"/>
                <a:gd name="T16" fmla="*/ 0 w 268"/>
                <a:gd name="T17" fmla="*/ 2147483647 h 252"/>
                <a:gd name="T18" fmla="*/ 0 w 268"/>
                <a:gd name="T19" fmla="*/ 2147483647 h 252"/>
                <a:gd name="T20" fmla="*/ 0 w 268"/>
                <a:gd name="T21" fmla="*/ 2147483647 h 252"/>
                <a:gd name="T22" fmla="*/ 0 w 268"/>
                <a:gd name="T23" fmla="*/ 2147483647 h 252"/>
                <a:gd name="T24" fmla="*/ 0 w 268"/>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
                <a:gd name="T40" fmla="*/ 0 h 252"/>
                <a:gd name="T41" fmla="*/ 268 w 268"/>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 h="252">
                  <a:moveTo>
                    <a:pt x="0" y="220"/>
                  </a:moveTo>
                  <a:lnTo>
                    <a:pt x="56" y="143"/>
                  </a:lnTo>
                  <a:lnTo>
                    <a:pt x="153" y="86"/>
                  </a:lnTo>
                  <a:lnTo>
                    <a:pt x="202" y="0"/>
                  </a:lnTo>
                  <a:lnTo>
                    <a:pt x="233" y="26"/>
                  </a:lnTo>
                  <a:lnTo>
                    <a:pt x="266" y="15"/>
                  </a:lnTo>
                  <a:lnTo>
                    <a:pt x="268" y="44"/>
                  </a:lnTo>
                  <a:lnTo>
                    <a:pt x="218" y="104"/>
                  </a:lnTo>
                  <a:lnTo>
                    <a:pt x="229" y="132"/>
                  </a:lnTo>
                  <a:lnTo>
                    <a:pt x="173" y="142"/>
                  </a:lnTo>
                  <a:lnTo>
                    <a:pt x="144" y="226"/>
                  </a:lnTo>
                  <a:lnTo>
                    <a:pt x="87" y="252"/>
                  </a:lnTo>
                  <a:lnTo>
                    <a:pt x="0" y="22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09" name="Freeform 114"/>
            <p:cNvSpPr>
              <a:spLocks noChangeAspect="1"/>
            </p:cNvSpPr>
            <p:nvPr/>
          </p:nvSpPr>
          <p:spPr bwMode="gray">
            <a:xfrm>
              <a:off x="9250211" y="6563519"/>
              <a:ext cx="149112" cy="274320"/>
            </a:xfrm>
            <a:custGeom>
              <a:avLst/>
              <a:gdLst>
                <a:gd name="T0" fmla="*/ 0 w 202"/>
                <a:gd name="T1" fmla="*/ 0 h 278"/>
                <a:gd name="T2" fmla="*/ 0 w 202"/>
                <a:gd name="T3" fmla="*/ 2147483647 h 278"/>
                <a:gd name="T4" fmla="*/ 0 w 202"/>
                <a:gd name="T5" fmla="*/ 2147483647 h 278"/>
                <a:gd name="T6" fmla="*/ 0 w 202"/>
                <a:gd name="T7" fmla="*/ 2147483647 h 278"/>
                <a:gd name="T8" fmla="*/ 0 w 202"/>
                <a:gd name="T9" fmla="*/ 2147483647 h 278"/>
                <a:gd name="T10" fmla="*/ 0 w 202"/>
                <a:gd name="T11" fmla="*/ 2147483647 h 278"/>
                <a:gd name="T12" fmla="*/ 0 w 202"/>
                <a:gd name="T13" fmla="*/ 2147483647 h 278"/>
                <a:gd name="T14" fmla="*/ 0 w 202"/>
                <a:gd name="T15" fmla="*/ 2147483647 h 278"/>
                <a:gd name="T16" fmla="*/ 0 w 202"/>
                <a:gd name="T17" fmla="*/ 2147483647 h 278"/>
                <a:gd name="T18" fmla="*/ 0 w 202"/>
                <a:gd name="T19" fmla="*/ 2147483647 h 278"/>
                <a:gd name="T20" fmla="*/ 0 w 202"/>
                <a:gd name="T21" fmla="*/ 2147483647 h 278"/>
                <a:gd name="T22" fmla="*/ 0 w 202"/>
                <a:gd name="T23" fmla="*/ 2147483647 h 278"/>
                <a:gd name="T24" fmla="*/ 0 w 202"/>
                <a:gd name="T25" fmla="*/ 2147483647 h 278"/>
                <a:gd name="T26" fmla="*/ 0 w 202"/>
                <a:gd name="T27" fmla="*/ 2147483647 h 278"/>
                <a:gd name="T28" fmla="*/ 0 w 202"/>
                <a:gd name="T29" fmla="*/ 2147483647 h 278"/>
                <a:gd name="T30" fmla="*/ 0 w 202"/>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2"/>
                <a:gd name="T49" fmla="*/ 0 h 278"/>
                <a:gd name="T50" fmla="*/ 202 w 202"/>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2" h="278">
                  <a:moveTo>
                    <a:pt x="0" y="0"/>
                  </a:moveTo>
                  <a:lnTo>
                    <a:pt x="56" y="32"/>
                  </a:lnTo>
                  <a:lnTo>
                    <a:pt x="71" y="93"/>
                  </a:lnTo>
                  <a:lnTo>
                    <a:pt x="94" y="110"/>
                  </a:lnTo>
                  <a:lnTo>
                    <a:pt x="109" y="84"/>
                  </a:lnTo>
                  <a:lnTo>
                    <a:pt x="120" y="126"/>
                  </a:lnTo>
                  <a:lnTo>
                    <a:pt x="202" y="126"/>
                  </a:lnTo>
                  <a:lnTo>
                    <a:pt x="184" y="187"/>
                  </a:lnTo>
                  <a:lnTo>
                    <a:pt x="144" y="196"/>
                  </a:lnTo>
                  <a:lnTo>
                    <a:pt x="110" y="275"/>
                  </a:lnTo>
                  <a:lnTo>
                    <a:pt x="72" y="278"/>
                  </a:lnTo>
                  <a:lnTo>
                    <a:pt x="89" y="248"/>
                  </a:lnTo>
                  <a:lnTo>
                    <a:pt x="39" y="192"/>
                  </a:lnTo>
                  <a:lnTo>
                    <a:pt x="79" y="142"/>
                  </a:lnTo>
                  <a:lnTo>
                    <a:pt x="72" y="100"/>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10" name="Freeform 117"/>
            <p:cNvSpPr>
              <a:spLocks noChangeAspect="1"/>
            </p:cNvSpPr>
            <p:nvPr/>
          </p:nvSpPr>
          <p:spPr bwMode="gray">
            <a:xfrm>
              <a:off x="6388821" y="4005104"/>
              <a:ext cx="428502" cy="499110"/>
            </a:xfrm>
            <a:custGeom>
              <a:avLst/>
              <a:gdLst>
                <a:gd name="T0" fmla="*/ 0 w 582"/>
                <a:gd name="T1" fmla="*/ 2147483647 h 505"/>
                <a:gd name="T2" fmla="*/ 0 w 582"/>
                <a:gd name="T3" fmla="*/ 2147483647 h 505"/>
                <a:gd name="T4" fmla="*/ 0 w 582"/>
                <a:gd name="T5" fmla="*/ 2147483647 h 505"/>
                <a:gd name="T6" fmla="*/ 0 w 582"/>
                <a:gd name="T7" fmla="*/ 2147483647 h 505"/>
                <a:gd name="T8" fmla="*/ 0 w 582"/>
                <a:gd name="T9" fmla="*/ 2147483647 h 505"/>
                <a:gd name="T10" fmla="*/ 0 w 582"/>
                <a:gd name="T11" fmla="*/ 2147483647 h 505"/>
                <a:gd name="T12" fmla="*/ 0 w 582"/>
                <a:gd name="T13" fmla="*/ 2147483647 h 505"/>
                <a:gd name="T14" fmla="*/ 0 w 582"/>
                <a:gd name="T15" fmla="*/ 2147483647 h 505"/>
                <a:gd name="T16" fmla="*/ 0 w 582"/>
                <a:gd name="T17" fmla="*/ 2147483647 h 505"/>
                <a:gd name="T18" fmla="*/ 0 w 582"/>
                <a:gd name="T19" fmla="*/ 2147483647 h 505"/>
                <a:gd name="T20" fmla="*/ 0 w 582"/>
                <a:gd name="T21" fmla="*/ 2147483647 h 505"/>
                <a:gd name="T22" fmla="*/ 0 w 582"/>
                <a:gd name="T23" fmla="*/ 0 h 505"/>
                <a:gd name="T24" fmla="*/ 0 w 582"/>
                <a:gd name="T25" fmla="*/ 2147483647 h 505"/>
                <a:gd name="T26" fmla="*/ 0 w 582"/>
                <a:gd name="T27" fmla="*/ 2147483647 h 505"/>
                <a:gd name="T28" fmla="*/ 0 w 582"/>
                <a:gd name="T29" fmla="*/ 2147483647 h 505"/>
                <a:gd name="T30" fmla="*/ 0 w 582"/>
                <a:gd name="T31" fmla="*/ 2147483647 h 505"/>
                <a:gd name="T32" fmla="*/ 0 w 582"/>
                <a:gd name="T33" fmla="*/ 2147483647 h 505"/>
                <a:gd name="T34" fmla="*/ 0 w 582"/>
                <a:gd name="T35" fmla="*/ 2147483647 h 505"/>
                <a:gd name="T36" fmla="*/ 0 w 582"/>
                <a:gd name="T37" fmla="*/ 2147483647 h 505"/>
                <a:gd name="T38" fmla="*/ 0 w 582"/>
                <a:gd name="T39" fmla="*/ 2147483647 h 505"/>
                <a:gd name="T40" fmla="*/ 0 w 582"/>
                <a:gd name="T41" fmla="*/ 2147483647 h 505"/>
                <a:gd name="T42" fmla="*/ 0 w 582"/>
                <a:gd name="T43" fmla="*/ 2147483647 h 505"/>
                <a:gd name="T44" fmla="*/ 0 w 582"/>
                <a:gd name="T45" fmla="*/ 2147483647 h 505"/>
                <a:gd name="T46" fmla="*/ 0 w 582"/>
                <a:gd name="T47" fmla="*/ 2147483647 h 505"/>
                <a:gd name="T48" fmla="*/ 0 w 582"/>
                <a:gd name="T49" fmla="*/ 2147483647 h 505"/>
                <a:gd name="T50" fmla="*/ 0 w 582"/>
                <a:gd name="T51" fmla="*/ 2147483647 h 505"/>
                <a:gd name="T52" fmla="*/ 0 w 582"/>
                <a:gd name="T53" fmla="*/ 2147483647 h 505"/>
                <a:gd name="T54" fmla="*/ 0 w 582"/>
                <a:gd name="T55" fmla="*/ 2147483647 h 505"/>
                <a:gd name="T56" fmla="*/ 0 w 582"/>
                <a:gd name="T57" fmla="*/ 2147483647 h 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505"/>
                <a:gd name="T89" fmla="*/ 582 w 582"/>
                <a:gd name="T90" fmla="*/ 505 h 5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505">
                  <a:moveTo>
                    <a:pt x="0" y="277"/>
                  </a:moveTo>
                  <a:lnTo>
                    <a:pt x="55" y="295"/>
                  </a:lnTo>
                  <a:lnTo>
                    <a:pt x="182" y="277"/>
                  </a:lnTo>
                  <a:lnTo>
                    <a:pt x="206" y="226"/>
                  </a:lnTo>
                  <a:lnTo>
                    <a:pt x="292" y="198"/>
                  </a:lnTo>
                  <a:lnTo>
                    <a:pt x="300" y="155"/>
                  </a:lnTo>
                  <a:lnTo>
                    <a:pt x="329" y="143"/>
                  </a:lnTo>
                  <a:lnTo>
                    <a:pt x="316" y="121"/>
                  </a:lnTo>
                  <a:lnTo>
                    <a:pt x="347" y="118"/>
                  </a:lnTo>
                  <a:lnTo>
                    <a:pt x="370" y="74"/>
                  </a:lnTo>
                  <a:lnTo>
                    <a:pt x="360" y="32"/>
                  </a:lnTo>
                  <a:lnTo>
                    <a:pt x="475" y="0"/>
                  </a:lnTo>
                  <a:lnTo>
                    <a:pt x="582" y="65"/>
                  </a:lnTo>
                  <a:lnTo>
                    <a:pt x="552" y="92"/>
                  </a:lnTo>
                  <a:lnTo>
                    <a:pt x="453" y="92"/>
                  </a:lnTo>
                  <a:lnTo>
                    <a:pt x="455" y="149"/>
                  </a:lnTo>
                  <a:lnTo>
                    <a:pt x="500" y="184"/>
                  </a:lnTo>
                  <a:lnTo>
                    <a:pt x="473" y="203"/>
                  </a:lnTo>
                  <a:lnTo>
                    <a:pt x="480" y="235"/>
                  </a:lnTo>
                  <a:lnTo>
                    <a:pt x="378" y="351"/>
                  </a:lnTo>
                  <a:lnTo>
                    <a:pt x="331" y="347"/>
                  </a:lnTo>
                  <a:lnTo>
                    <a:pt x="300" y="376"/>
                  </a:lnTo>
                  <a:lnTo>
                    <a:pt x="354" y="482"/>
                  </a:lnTo>
                  <a:lnTo>
                    <a:pt x="276" y="482"/>
                  </a:lnTo>
                  <a:lnTo>
                    <a:pt x="247" y="505"/>
                  </a:lnTo>
                  <a:lnTo>
                    <a:pt x="189" y="441"/>
                  </a:lnTo>
                  <a:lnTo>
                    <a:pt x="28" y="453"/>
                  </a:lnTo>
                  <a:lnTo>
                    <a:pt x="82" y="380"/>
                  </a:lnTo>
                  <a:lnTo>
                    <a:pt x="0" y="277"/>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11" name="Freeform 119"/>
            <p:cNvSpPr>
              <a:spLocks noChangeAspect="1"/>
            </p:cNvSpPr>
            <p:nvPr/>
          </p:nvSpPr>
          <p:spPr bwMode="gray">
            <a:xfrm>
              <a:off x="8443434" y="5424329"/>
              <a:ext cx="257415" cy="264795"/>
            </a:xfrm>
            <a:custGeom>
              <a:avLst/>
              <a:gdLst>
                <a:gd name="T0" fmla="*/ 0 w 343"/>
                <a:gd name="T1" fmla="*/ 0 h 268"/>
                <a:gd name="T2" fmla="*/ 0 w 343"/>
                <a:gd name="T3" fmla="*/ 2147483647 h 268"/>
                <a:gd name="T4" fmla="*/ 0 w 343"/>
                <a:gd name="T5" fmla="*/ 2147483647 h 268"/>
                <a:gd name="T6" fmla="*/ 0 w 343"/>
                <a:gd name="T7" fmla="*/ 2147483647 h 268"/>
                <a:gd name="T8" fmla="*/ 0 w 343"/>
                <a:gd name="T9" fmla="*/ 2147483647 h 268"/>
                <a:gd name="T10" fmla="*/ 0 w 343"/>
                <a:gd name="T11" fmla="*/ 2147483647 h 268"/>
                <a:gd name="T12" fmla="*/ 0 w 343"/>
                <a:gd name="T13" fmla="*/ 2147483647 h 268"/>
                <a:gd name="T14" fmla="*/ 0 w 343"/>
                <a:gd name="T15" fmla="*/ 2147483647 h 268"/>
                <a:gd name="T16" fmla="*/ 0 w 343"/>
                <a:gd name="T17" fmla="*/ 2147483647 h 268"/>
                <a:gd name="T18" fmla="*/ 0 w 343"/>
                <a:gd name="T19" fmla="*/ 2147483647 h 268"/>
                <a:gd name="T20" fmla="*/ 0 w 343"/>
                <a:gd name="T21" fmla="*/ 2147483647 h 268"/>
                <a:gd name="T22" fmla="*/ 0 w 343"/>
                <a:gd name="T23" fmla="*/ 0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268"/>
                <a:gd name="T38" fmla="*/ 343 w 343"/>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268">
                  <a:moveTo>
                    <a:pt x="0" y="0"/>
                  </a:moveTo>
                  <a:lnTo>
                    <a:pt x="5" y="224"/>
                  </a:lnTo>
                  <a:lnTo>
                    <a:pt x="61" y="231"/>
                  </a:lnTo>
                  <a:lnTo>
                    <a:pt x="116" y="170"/>
                  </a:lnTo>
                  <a:lnTo>
                    <a:pt x="178" y="197"/>
                  </a:lnTo>
                  <a:lnTo>
                    <a:pt x="235" y="257"/>
                  </a:lnTo>
                  <a:lnTo>
                    <a:pt x="343" y="268"/>
                  </a:lnTo>
                  <a:lnTo>
                    <a:pt x="220" y="167"/>
                  </a:lnTo>
                  <a:lnTo>
                    <a:pt x="228" y="120"/>
                  </a:lnTo>
                  <a:lnTo>
                    <a:pt x="170" y="103"/>
                  </a:lnTo>
                  <a:lnTo>
                    <a:pt x="115" y="40"/>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12" name="Freeform 120"/>
            <p:cNvSpPr>
              <a:spLocks noChangeAspect="1"/>
            </p:cNvSpPr>
            <p:nvPr/>
          </p:nvSpPr>
          <p:spPr bwMode="gray">
            <a:xfrm>
              <a:off x="8630217" y="5481479"/>
              <a:ext cx="109872" cy="68580"/>
            </a:xfrm>
            <a:custGeom>
              <a:avLst/>
              <a:gdLst>
                <a:gd name="T0" fmla="*/ 0 w 143"/>
                <a:gd name="T1" fmla="*/ 2147483647 h 71"/>
                <a:gd name="T2" fmla="*/ 0 w 143"/>
                <a:gd name="T3" fmla="*/ 2147483647 h 71"/>
                <a:gd name="T4" fmla="*/ 0 w 143"/>
                <a:gd name="T5" fmla="*/ 2147483647 h 71"/>
                <a:gd name="T6" fmla="*/ 0 w 143"/>
                <a:gd name="T7" fmla="*/ 0 h 71"/>
                <a:gd name="T8" fmla="*/ 0 w 143"/>
                <a:gd name="T9" fmla="*/ 2147483647 h 71"/>
                <a:gd name="T10" fmla="*/ 0 w 143"/>
                <a:gd name="T11" fmla="*/ 2147483647 h 71"/>
                <a:gd name="T12" fmla="*/ 0 60000 65536"/>
                <a:gd name="T13" fmla="*/ 0 60000 65536"/>
                <a:gd name="T14" fmla="*/ 0 60000 65536"/>
                <a:gd name="T15" fmla="*/ 0 60000 65536"/>
                <a:gd name="T16" fmla="*/ 0 60000 65536"/>
                <a:gd name="T17" fmla="*/ 0 60000 65536"/>
                <a:gd name="T18" fmla="*/ 0 w 143"/>
                <a:gd name="T19" fmla="*/ 0 h 71"/>
                <a:gd name="T20" fmla="*/ 143 w 143"/>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43" h="71">
                  <a:moveTo>
                    <a:pt x="0" y="47"/>
                  </a:moveTo>
                  <a:lnTo>
                    <a:pt x="84" y="71"/>
                  </a:lnTo>
                  <a:lnTo>
                    <a:pt x="143" y="22"/>
                  </a:lnTo>
                  <a:lnTo>
                    <a:pt x="119" y="0"/>
                  </a:lnTo>
                  <a:lnTo>
                    <a:pt x="101" y="28"/>
                  </a:lnTo>
                  <a:lnTo>
                    <a:pt x="0" y="47"/>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13" name="Freeform 121"/>
            <p:cNvSpPr>
              <a:spLocks noChangeAspect="1"/>
            </p:cNvSpPr>
            <p:nvPr/>
          </p:nvSpPr>
          <p:spPr bwMode="gray">
            <a:xfrm>
              <a:off x="8696141" y="5428139"/>
              <a:ext cx="54936" cy="66675"/>
            </a:xfrm>
            <a:custGeom>
              <a:avLst/>
              <a:gdLst>
                <a:gd name="T0" fmla="*/ 0 w 74"/>
                <a:gd name="T1" fmla="*/ 0 h 68"/>
                <a:gd name="T2" fmla="*/ 0 w 74"/>
                <a:gd name="T3" fmla="*/ 2147483647 h 68"/>
                <a:gd name="T4" fmla="*/ 0 w 74"/>
                <a:gd name="T5" fmla="*/ 2147483647 h 68"/>
                <a:gd name="T6" fmla="*/ 0 w 74"/>
                <a:gd name="T7" fmla="*/ 2147483647 h 68"/>
                <a:gd name="T8" fmla="*/ 0 w 74"/>
                <a:gd name="T9" fmla="*/ 0 h 68"/>
                <a:gd name="T10" fmla="*/ 0 60000 65536"/>
                <a:gd name="T11" fmla="*/ 0 60000 65536"/>
                <a:gd name="T12" fmla="*/ 0 60000 65536"/>
                <a:gd name="T13" fmla="*/ 0 60000 65536"/>
                <a:gd name="T14" fmla="*/ 0 60000 65536"/>
                <a:gd name="T15" fmla="*/ 0 w 74"/>
                <a:gd name="T16" fmla="*/ 0 h 68"/>
                <a:gd name="T17" fmla="*/ 74 w 74"/>
                <a:gd name="T18" fmla="*/ 68 h 68"/>
              </a:gdLst>
              <a:ahLst/>
              <a:cxnLst>
                <a:cxn ang="T10">
                  <a:pos x="T0" y="T1"/>
                </a:cxn>
                <a:cxn ang="T11">
                  <a:pos x="T2" y="T3"/>
                </a:cxn>
                <a:cxn ang="T12">
                  <a:pos x="T4" y="T5"/>
                </a:cxn>
                <a:cxn ang="T13">
                  <a:pos x="T6" y="T7"/>
                </a:cxn>
                <a:cxn ang="T14">
                  <a:pos x="T8" y="T9"/>
                </a:cxn>
              </a:cxnLst>
              <a:rect l="T15" t="T16" r="T17" b="T18"/>
              <a:pathLst>
                <a:path w="74" h="68">
                  <a:moveTo>
                    <a:pt x="0" y="0"/>
                  </a:moveTo>
                  <a:lnTo>
                    <a:pt x="56" y="31"/>
                  </a:lnTo>
                  <a:lnTo>
                    <a:pt x="74" y="68"/>
                  </a:lnTo>
                  <a:lnTo>
                    <a:pt x="73" y="41"/>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14" name="Freeform 124"/>
            <p:cNvSpPr>
              <a:spLocks noChangeAspect="1"/>
            </p:cNvSpPr>
            <p:nvPr/>
          </p:nvSpPr>
          <p:spPr bwMode="gray">
            <a:xfrm>
              <a:off x="7831288" y="4944269"/>
              <a:ext cx="59645" cy="100965"/>
            </a:xfrm>
            <a:custGeom>
              <a:avLst/>
              <a:gdLst>
                <a:gd name="T0" fmla="*/ 0 w 80"/>
                <a:gd name="T1" fmla="*/ 2147483647 h 100"/>
                <a:gd name="T2" fmla="*/ 0 w 80"/>
                <a:gd name="T3" fmla="*/ 2147483647 h 100"/>
                <a:gd name="T4" fmla="*/ 0 w 80"/>
                <a:gd name="T5" fmla="*/ 0 h 100"/>
                <a:gd name="T6" fmla="*/ 0 w 80"/>
                <a:gd name="T7" fmla="*/ 2147483647 h 100"/>
                <a:gd name="T8" fmla="*/ 0 60000 65536"/>
                <a:gd name="T9" fmla="*/ 0 60000 65536"/>
                <a:gd name="T10" fmla="*/ 0 60000 65536"/>
                <a:gd name="T11" fmla="*/ 0 60000 65536"/>
                <a:gd name="T12" fmla="*/ 0 w 80"/>
                <a:gd name="T13" fmla="*/ 0 h 100"/>
                <a:gd name="T14" fmla="*/ 80 w 80"/>
                <a:gd name="T15" fmla="*/ 100 h 100"/>
              </a:gdLst>
              <a:ahLst/>
              <a:cxnLst>
                <a:cxn ang="T8">
                  <a:pos x="T0" y="T1"/>
                </a:cxn>
                <a:cxn ang="T9">
                  <a:pos x="T2" y="T3"/>
                </a:cxn>
                <a:cxn ang="T10">
                  <a:pos x="T4" y="T5"/>
                </a:cxn>
                <a:cxn ang="T11">
                  <a:pos x="T6" y="T7"/>
                </a:cxn>
              </a:cxnLst>
              <a:rect l="T12" t="T13" r="T14" b="T15"/>
              <a:pathLst>
                <a:path w="80" h="100">
                  <a:moveTo>
                    <a:pt x="0" y="100"/>
                  </a:moveTo>
                  <a:lnTo>
                    <a:pt x="55" y="53"/>
                  </a:lnTo>
                  <a:lnTo>
                    <a:pt x="80" y="0"/>
                  </a:lnTo>
                  <a:lnTo>
                    <a:pt x="0" y="10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15" name="Freeform 126"/>
            <p:cNvSpPr>
              <a:spLocks noChangeAspect="1"/>
            </p:cNvSpPr>
            <p:nvPr/>
          </p:nvSpPr>
          <p:spPr bwMode="gray">
            <a:xfrm>
              <a:off x="7909768" y="4871879"/>
              <a:ext cx="29822" cy="40005"/>
            </a:xfrm>
            <a:custGeom>
              <a:avLst/>
              <a:gdLst>
                <a:gd name="T0" fmla="*/ 0 w 40"/>
                <a:gd name="T1" fmla="*/ 0 h 42"/>
                <a:gd name="T2" fmla="*/ 0 w 40"/>
                <a:gd name="T3" fmla="*/ 0 h 42"/>
                <a:gd name="T4" fmla="*/ 0 w 40"/>
                <a:gd name="T5" fmla="*/ 2147483647 h 42"/>
                <a:gd name="T6" fmla="*/ 0 w 40"/>
                <a:gd name="T7" fmla="*/ 2147483647 h 42"/>
                <a:gd name="T8" fmla="*/ 0 w 40"/>
                <a:gd name="T9" fmla="*/ 0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0" y="0"/>
                  </a:moveTo>
                  <a:lnTo>
                    <a:pt x="21" y="0"/>
                  </a:lnTo>
                  <a:lnTo>
                    <a:pt x="40" y="8"/>
                  </a:lnTo>
                  <a:lnTo>
                    <a:pt x="30" y="42"/>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16" name="Freeform 127"/>
            <p:cNvSpPr>
              <a:spLocks noChangeAspect="1"/>
            </p:cNvSpPr>
            <p:nvPr/>
          </p:nvSpPr>
          <p:spPr bwMode="gray">
            <a:xfrm>
              <a:off x="7952148" y="4923314"/>
              <a:ext cx="26683" cy="55245"/>
            </a:xfrm>
            <a:custGeom>
              <a:avLst/>
              <a:gdLst>
                <a:gd name="T0" fmla="*/ 0 w 37"/>
                <a:gd name="T1" fmla="*/ 0 h 55"/>
                <a:gd name="T2" fmla="*/ 0 w 37"/>
                <a:gd name="T3" fmla="*/ 2147483647 h 55"/>
                <a:gd name="T4" fmla="*/ 0 w 37"/>
                <a:gd name="T5" fmla="*/ 2147483647 h 55"/>
                <a:gd name="T6" fmla="*/ 0 w 37"/>
                <a:gd name="T7" fmla="*/ 0 h 55"/>
                <a:gd name="T8" fmla="*/ 0 60000 65536"/>
                <a:gd name="T9" fmla="*/ 0 60000 65536"/>
                <a:gd name="T10" fmla="*/ 0 60000 65536"/>
                <a:gd name="T11" fmla="*/ 0 60000 65536"/>
                <a:gd name="T12" fmla="*/ 0 w 37"/>
                <a:gd name="T13" fmla="*/ 0 h 55"/>
                <a:gd name="T14" fmla="*/ 37 w 37"/>
                <a:gd name="T15" fmla="*/ 55 h 55"/>
              </a:gdLst>
              <a:ahLst/>
              <a:cxnLst>
                <a:cxn ang="T8">
                  <a:pos x="T0" y="T1"/>
                </a:cxn>
                <a:cxn ang="T9">
                  <a:pos x="T2" y="T3"/>
                </a:cxn>
                <a:cxn ang="T10">
                  <a:pos x="T4" y="T5"/>
                </a:cxn>
                <a:cxn ang="T11">
                  <a:pos x="T6" y="T7"/>
                </a:cxn>
              </a:cxnLst>
              <a:rect l="T12" t="T13" r="T14" b="T15"/>
              <a:pathLst>
                <a:path w="37" h="55">
                  <a:moveTo>
                    <a:pt x="0" y="0"/>
                  </a:moveTo>
                  <a:lnTo>
                    <a:pt x="2" y="55"/>
                  </a:lnTo>
                  <a:lnTo>
                    <a:pt x="37" y="32"/>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17" name="Freeform 128"/>
            <p:cNvSpPr>
              <a:spLocks noChangeAspect="1"/>
            </p:cNvSpPr>
            <p:nvPr/>
          </p:nvSpPr>
          <p:spPr bwMode="gray">
            <a:xfrm>
              <a:off x="7952148" y="4997609"/>
              <a:ext cx="109872" cy="142875"/>
            </a:xfrm>
            <a:custGeom>
              <a:avLst/>
              <a:gdLst>
                <a:gd name="T0" fmla="*/ 0 w 152"/>
                <a:gd name="T1" fmla="*/ 2147483647 h 144"/>
                <a:gd name="T2" fmla="*/ 0 w 152"/>
                <a:gd name="T3" fmla="*/ 2147483647 h 144"/>
                <a:gd name="T4" fmla="*/ 0 w 152"/>
                <a:gd name="T5" fmla="*/ 2147483647 h 144"/>
                <a:gd name="T6" fmla="*/ 0 w 152"/>
                <a:gd name="T7" fmla="*/ 0 h 144"/>
                <a:gd name="T8" fmla="*/ 0 w 152"/>
                <a:gd name="T9" fmla="*/ 2147483647 h 144"/>
                <a:gd name="T10" fmla="*/ 0 w 152"/>
                <a:gd name="T11" fmla="*/ 2147483647 h 144"/>
                <a:gd name="T12" fmla="*/ 0 w 152"/>
                <a:gd name="T13" fmla="*/ 2147483647 h 144"/>
                <a:gd name="T14" fmla="*/ 0 w 152"/>
                <a:gd name="T15" fmla="*/ 2147483647 h 144"/>
                <a:gd name="T16" fmla="*/ 0 w 152"/>
                <a:gd name="T17" fmla="*/ 2147483647 h 144"/>
                <a:gd name="T18" fmla="*/ 0 w 152"/>
                <a:gd name="T19" fmla="*/ 2147483647 h 144"/>
                <a:gd name="T20" fmla="*/ 0 w 152"/>
                <a:gd name="T21" fmla="*/ 2147483647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44"/>
                <a:gd name="T35" fmla="*/ 152 w 152"/>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44">
                  <a:moveTo>
                    <a:pt x="0" y="99"/>
                  </a:moveTo>
                  <a:lnTo>
                    <a:pt x="33" y="48"/>
                  </a:lnTo>
                  <a:lnTo>
                    <a:pt x="73" y="56"/>
                  </a:lnTo>
                  <a:lnTo>
                    <a:pt x="126" y="0"/>
                  </a:lnTo>
                  <a:lnTo>
                    <a:pt x="152" y="33"/>
                  </a:lnTo>
                  <a:lnTo>
                    <a:pt x="148" y="119"/>
                  </a:lnTo>
                  <a:lnTo>
                    <a:pt x="135" y="83"/>
                  </a:lnTo>
                  <a:lnTo>
                    <a:pt x="120" y="144"/>
                  </a:lnTo>
                  <a:lnTo>
                    <a:pt x="82" y="127"/>
                  </a:lnTo>
                  <a:lnTo>
                    <a:pt x="59" y="65"/>
                  </a:lnTo>
                  <a:lnTo>
                    <a:pt x="0" y="99"/>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18" name="Freeform 129"/>
            <p:cNvSpPr>
              <a:spLocks noChangeAspect="1"/>
            </p:cNvSpPr>
            <p:nvPr/>
          </p:nvSpPr>
          <p:spPr bwMode="gray">
            <a:xfrm>
              <a:off x="7967844" y="4965224"/>
              <a:ext cx="23544" cy="59055"/>
            </a:xfrm>
            <a:custGeom>
              <a:avLst/>
              <a:gdLst>
                <a:gd name="T0" fmla="*/ 0 w 34"/>
                <a:gd name="T1" fmla="*/ 2147483647 h 58"/>
                <a:gd name="T2" fmla="*/ 0 w 34"/>
                <a:gd name="T3" fmla="*/ 2147483647 h 58"/>
                <a:gd name="T4" fmla="*/ 0 w 34"/>
                <a:gd name="T5" fmla="*/ 0 h 58"/>
                <a:gd name="T6" fmla="*/ 0 w 34"/>
                <a:gd name="T7" fmla="*/ 2147483647 h 58"/>
                <a:gd name="T8" fmla="*/ 0 w 34"/>
                <a:gd name="T9" fmla="*/ 2147483647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0" y="38"/>
                  </a:moveTo>
                  <a:lnTo>
                    <a:pt x="8" y="25"/>
                  </a:lnTo>
                  <a:lnTo>
                    <a:pt x="34" y="0"/>
                  </a:lnTo>
                  <a:lnTo>
                    <a:pt x="23" y="58"/>
                  </a:lnTo>
                  <a:lnTo>
                    <a:pt x="0" y="38"/>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19" name="Freeform 139"/>
            <p:cNvSpPr>
              <a:spLocks noChangeAspect="1"/>
            </p:cNvSpPr>
            <p:nvPr/>
          </p:nvSpPr>
          <p:spPr bwMode="gray">
            <a:xfrm>
              <a:off x="7161067" y="1730534"/>
              <a:ext cx="69063" cy="36195"/>
            </a:xfrm>
            <a:custGeom>
              <a:avLst/>
              <a:gdLst>
                <a:gd name="T0" fmla="*/ 0 w 93"/>
                <a:gd name="T1" fmla="*/ 0 h 35"/>
                <a:gd name="T2" fmla="*/ 0 w 93"/>
                <a:gd name="T3" fmla="*/ 2147483647 h 35"/>
                <a:gd name="T4" fmla="*/ 0 w 93"/>
                <a:gd name="T5" fmla="*/ 2147483647 h 35"/>
                <a:gd name="T6" fmla="*/ 0 w 93"/>
                <a:gd name="T7" fmla="*/ 2147483647 h 35"/>
                <a:gd name="T8" fmla="*/ 0 w 93"/>
                <a:gd name="T9" fmla="*/ 2147483647 h 35"/>
                <a:gd name="T10" fmla="*/ 0 w 93"/>
                <a:gd name="T11" fmla="*/ 0 h 35"/>
                <a:gd name="T12" fmla="*/ 0 60000 65536"/>
                <a:gd name="T13" fmla="*/ 0 60000 65536"/>
                <a:gd name="T14" fmla="*/ 0 60000 65536"/>
                <a:gd name="T15" fmla="*/ 0 60000 65536"/>
                <a:gd name="T16" fmla="*/ 0 60000 65536"/>
                <a:gd name="T17" fmla="*/ 0 60000 65536"/>
                <a:gd name="T18" fmla="*/ 0 w 93"/>
                <a:gd name="T19" fmla="*/ 0 h 35"/>
                <a:gd name="T20" fmla="*/ 93 w 9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3" h="35">
                  <a:moveTo>
                    <a:pt x="0" y="0"/>
                  </a:moveTo>
                  <a:lnTo>
                    <a:pt x="42" y="27"/>
                  </a:lnTo>
                  <a:lnTo>
                    <a:pt x="28" y="35"/>
                  </a:lnTo>
                  <a:lnTo>
                    <a:pt x="65" y="33"/>
                  </a:lnTo>
                  <a:lnTo>
                    <a:pt x="93" y="16"/>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20" name="Freeform 140"/>
            <p:cNvSpPr>
              <a:spLocks noChangeAspect="1"/>
            </p:cNvSpPr>
            <p:nvPr/>
          </p:nvSpPr>
          <p:spPr bwMode="gray">
            <a:xfrm>
              <a:off x="7172054" y="1640999"/>
              <a:ext cx="161669" cy="91440"/>
            </a:xfrm>
            <a:custGeom>
              <a:avLst/>
              <a:gdLst>
                <a:gd name="T0" fmla="*/ 0 w 220"/>
                <a:gd name="T1" fmla="*/ 2147483647 h 95"/>
                <a:gd name="T2" fmla="*/ 0 w 220"/>
                <a:gd name="T3" fmla="*/ 2147483647 h 95"/>
                <a:gd name="T4" fmla="*/ 0 w 220"/>
                <a:gd name="T5" fmla="*/ 0 h 95"/>
                <a:gd name="T6" fmla="*/ 0 w 220"/>
                <a:gd name="T7" fmla="*/ 2147483647 h 95"/>
                <a:gd name="T8" fmla="*/ 0 w 220"/>
                <a:gd name="T9" fmla="*/ 2147483647 h 95"/>
                <a:gd name="T10" fmla="*/ 0 w 220"/>
                <a:gd name="T11" fmla="*/ 2147483647 h 95"/>
                <a:gd name="T12" fmla="*/ 0 w 220"/>
                <a:gd name="T13" fmla="*/ 2147483647 h 95"/>
                <a:gd name="T14" fmla="*/ 0 w 220"/>
                <a:gd name="T15" fmla="*/ 2147483647 h 9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95"/>
                <a:gd name="T26" fmla="*/ 220 w 220"/>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95">
                  <a:moveTo>
                    <a:pt x="0" y="78"/>
                  </a:moveTo>
                  <a:lnTo>
                    <a:pt x="59" y="25"/>
                  </a:lnTo>
                  <a:lnTo>
                    <a:pt x="142" y="0"/>
                  </a:lnTo>
                  <a:lnTo>
                    <a:pt x="220" y="45"/>
                  </a:lnTo>
                  <a:lnTo>
                    <a:pt x="194" y="55"/>
                  </a:lnTo>
                  <a:lnTo>
                    <a:pt x="202" y="75"/>
                  </a:lnTo>
                  <a:lnTo>
                    <a:pt x="88" y="95"/>
                  </a:lnTo>
                  <a:lnTo>
                    <a:pt x="0" y="78"/>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21" name="Freeform 141"/>
            <p:cNvSpPr>
              <a:spLocks noChangeAspect="1"/>
            </p:cNvSpPr>
            <p:nvPr/>
          </p:nvSpPr>
          <p:spPr bwMode="gray">
            <a:xfrm>
              <a:off x="7205016" y="1722914"/>
              <a:ext cx="183644" cy="112395"/>
            </a:xfrm>
            <a:custGeom>
              <a:avLst/>
              <a:gdLst>
                <a:gd name="T0" fmla="*/ 0 w 248"/>
                <a:gd name="T1" fmla="*/ 2147483647 h 111"/>
                <a:gd name="T2" fmla="*/ 0 w 248"/>
                <a:gd name="T3" fmla="*/ 2147483647 h 111"/>
                <a:gd name="T4" fmla="*/ 0 w 248"/>
                <a:gd name="T5" fmla="*/ 2147483647 h 111"/>
                <a:gd name="T6" fmla="*/ 0 w 248"/>
                <a:gd name="T7" fmla="*/ 2147483647 h 111"/>
                <a:gd name="T8" fmla="*/ 0 w 248"/>
                <a:gd name="T9" fmla="*/ 2147483647 h 111"/>
                <a:gd name="T10" fmla="*/ 0 w 248"/>
                <a:gd name="T11" fmla="*/ 2147483647 h 111"/>
                <a:gd name="T12" fmla="*/ 0 w 248"/>
                <a:gd name="T13" fmla="*/ 2147483647 h 111"/>
                <a:gd name="T14" fmla="*/ 0 w 248"/>
                <a:gd name="T15" fmla="*/ 2147483647 h 111"/>
                <a:gd name="T16" fmla="*/ 0 w 248"/>
                <a:gd name="T17" fmla="*/ 2147483647 h 111"/>
                <a:gd name="T18" fmla="*/ 0 w 248"/>
                <a:gd name="T19" fmla="*/ 2147483647 h 111"/>
                <a:gd name="T20" fmla="*/ 0 w 248"/>
                <a:gd name="T21" fmla="*/ 2147483647 h 111"/>
                <a:gd name="T22" fmla="*/ 0 w 248"/>
                <a:gd name="T23" fmla="*/ 2147483647 h 111"/>
                <a:gd name="T24" fmla="*/ 0 w 248"/>
                <a:gd name="T25" fmla="*/ 0 h 111"/>
                <a:gd name="T26" fmla="*/ 0 w 248"/>
                <a:gd name="T27" fmla="*/ 2147483647 h 111"/>
                <a:gd name="T28" fmla="*/ 0 w 248"/>
                <a:gd name="T29" fmla="*/ 214748364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8"/>
                <a:gd name="T46" fmla="*/ 0 h 111"/>
                <a:gd name="T47" fmla="*/ 248 w 248"/>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8" h="111">
                  <a:moveTo>
                    <a:pt x="0" y="49"/>
                  </a:moveTo>
                  <a:lnTo>
                    <a:pt x="45" y="54"/>
                  </a:lnTo>
                  <a:lnTo>
                    <a:pt x="77" y="93"/>
                  </a:lnTo>
                  <a:lnTo>
                    <a:pt x="101" y="80"/>
                  </a:lnTo>
                  <a:lnTo>
                    <a:pt x="204" y="111"/>
                  </a:lnTo>
                  <a:lnTo>
                    <a:pt x="238" y="99"/>
                  </a:lnTo>
                  <a:lnTo>
                    <a:pt x="213" y="69"/>
                  </a:lnTo>
                  <a:lnTo>
                    <a:pt x="232" y="77"/>
                  </a:lnTo>
                  <a:lnTo>
                    <a:pt x="248" y="33"/>
                  </a:lnTo>
                  <a:lnTo>
                    <a:pt x="194" y="10"/>
                  </a:lnTo>
                  <a:lnTo>
                    <a:pt x="142" y="41"/>
                  </a:lnTo>
                  <a:lnTo>
                    <a:pt x="184" y="24"/>
                  </a:lnTo>
                  <a:lnTo>
                    <a:pt x="159" y="0"/>
                  </a:lnTo>
                  <a:lnTo>
                    <a:pt x="72" y="8"/>
                  </a:lnTo>
                  <a:lnTo>
                    <a:pt x="0" y="49"/>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22" name="Freeform 142"/>
            <p:cNvSpPr>
              <a:spLocks noChangeAspect="1"/>
            </p:cNvSpPr>
            <p:nvPr/>
          </p:nvSpPr>
          <p:spPr bwMode="gray">
            <a:xfrm>
              <a:off x="7376103" y="1781969"/>
              <a:ext cx="152252" cy="112395"/>
            </a:xfrm>
            <a:custGeom>
              <a:avLst/>
              <a:gdLst>
                <a:gd name="T0" fmla="*/ 0 w 208"/>
                <a:gd name="T1" fmla="*/ 2147483647 h 113"/>
                <a:gd name="T2" fmla="*/ 0 w 208"/>
                <a:gd name="T3" fmla="*/ 2147483647 h 113"/>
                <a:gd name="T4" fmla="*/ 0 w 208"/>
                <a:gd name="T5" fmla="*/ 2147483647 h 113"/>
                <a:gd name="T6" fmla="*/ 0 w 208"/>
                <a:gd name="T7" fmla="*/ 2147483647 h 113"/>
                <a:gd name="T8" fmla="*/ 0 w 208"/>
                <a:gd name="T9" fmla="*/ 2147483647 h 113"/>
                <a:gd name="T10" fmla="*/ 0 w 208"/>
                <a:gd name="T11" fmla="*/ 2147483647 h 113"/>
                <a:gd name="T12" fmla="*/ 0 w 208"/>
                <a:gd name="T13" fmla="*/ 2147483647 h 113"/>
                <a:gd name="T14" fmla="*/ 0 w 208"/>
                <a:gd name="T15" fmla="*/ 0 h 113"/>
                <a:gd name="T16" fmla="*/ 0 w 208"/>
                <a:gd name="T17" fmla="*/ 2147483647 h 113"/>
                <a:gd name="T18" fmla="*/ 0 w 208"/>
                <a:gd name="T19" fmla="*/ 2147483647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13"/>
                <a:gd name="T32" fmla="*/ 208 w 20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13">
                  <a:moveTo>
                    <a:pt x="0" y="96"/>
                  </a:moveTo>
                  <a:lnTo>
                    <a:pt x="16" y="113"/>
                  </a:lnTo>
                  <a:lnTo>
                    <a:pt x="191" y="90"/>
                  </a:lnTo>
                  <a:lnTo>
                    <a:pt x="208" y="53"/>
                  </a:lnTo>
                  <a:lnTo>
                    <a:pt x="159" y="22"/>
                  </a:lnTo>
                  <a:lnTo>
                    <a:pt x="117" y="35"/>
                  </a:lnTo>
                  <a:lnTo>
                    <a:pt x="125" y="10"/>
                  </a:lnTo>
                  <a:lnTo>
                    <a:pt x="100" y="0"/>
                  </a:lnTo>
                  <a:lnTo>
                    <a:pt x="21" y="85"/>
                  </a:lnTo>
                  <a:lnTo>
                    <a:pt x="0" y="9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23" name="Freeform 143"/>
            <p:cNvSpPr>
              <a:spLocks noChangeAspect="1"/>
            </p:cNvSpPr>
            <p:nvPr/>
          </p:nvSpPr>
          <p:spPr bwMode="gray">
            <a:xfrm>
              <a:off x="8331992" y="2021999"/>
              <a:ext cx="167948" cy="106680"/>
            </a:xfrm>
            <a:custGeom>
              <a:avLst/>
              <a:gdLst>
                <a:gd name="T0" fmla="*/ 0 w 233"/>
                <a:gd name="T1" fmla="*/ 2147483647 h 108"/>
                <a:gd name="T2" fmla="*/ 0 w 233"/>
                <a:gd name="T3" fmla="*/ 2147483647 h 108"/>
                <a:gd name="T4" fmla="*/ 0 w 233"/>
                <a:gd name="T5" fmla="*/ 0 h 108"/>
                <a:gd name="T6" fmla="*/ 0 w 233"/>
                <a:gd name="T7" fmla="*/ 2147483647 h 108"/>
                <a:gd name="T8" fmla="*/ 0 w 233"/>
                <a:gd name="T9" fmla="*/ 2147483647 h 108"/>
                <a:gd name="T10" fmla="*/ 0 w 233"/>
                <a:gd name="T11" fmla="*/ 2147483647 h 108"/>
                <a:gd name="T12" fmla="*/ 0 w 233"/>
                <a:gd name="T13" fmla="*/ 2147483647 h 108"/>
                <a:gd name="T14" fmla="*/ 0 w 233"/>
                <a:gd name="T15" fmla="*/ 2147483647 h 108"/>
                <a:gd name="T16" fmla="*/ 0 w 233"/>
                <a:gd name="T17" fmla="*/ 2147483647 h 108"/>
                <a:gd name="T18" fmla="*/ 0 w 233"/>
                <a:gd name="T19" fmla="*/ 2147483647 h 108"/>
                <a:gd name="T20" fmla="*/ 0 w 233"/>
                <a:gd name="T21" fmla="*/ 2147483647 h 108"/>
                <a:gd name="T22" fmla="*/ 0 w 233"/>
                <a:gd name="T23" fmla="*/ 2147483647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108"/>
                <a:gd name="T38" fmla="*/ 233 w 23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108">
                  <a:moveTo>
                    <a:pt x="0" y="59"/>
                  </a:moveTo>
                  <a:lnTo>
                    <a:pt x="48" y="5"/>
                  </a:lnTo>
                  <a:lnTo>
                    <a:pt x="81" y="0"/>
                  </a:lnTo>
                  <a:lnTo>
                    <a:pt x="134" y="42"/>
                  </a:lnTo>
                  <a:lnTo>
                    <a:pt x="142" y="11"/>
                  </a:lnTo>
                  <a:lnTo>
                    <a:pt x="201" y="36"/>
                  </a:lnTo>
                  <a:lnTo>
                    <a:pt x="195" y="75"/>
                  </a:lnTo>
                  <a:lnTo>
                    <a:pt x="233" y="89"/>
                  </a:lnTo>
                  <a:lnTo>
                    <a:pt x="110" y="96"/>
                  </a:lnTo>
                  <a:lnTo>
                    <a:pt x="103" y="78"/>
                  </a:lnTo>
                  <a:lnTo>
                    <a:pt x="83" y="108"/>
                  </a:lnTo>
                  <a:lnTo>
                    <a:pt x="0" y="59"/>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24" name="Freeform 144"/>
            <p:cNvSpPr>
              <a:spLocks noChangeAspect="1"/>
            </p:cNvSpPr>
            <p:nvPr/>
          </p:nvSpPr>
          <p:spPr bwMode="gray">
            <a:xfrm>
              <a:off x="8448143" y="2023904"/>
              <a:ext cx="108303" cy="72390"/>
            </a:xfrm>
            <a:custGeom>
              <a:avLst/>
              <a:gdLst>
                <a:gd name="T0" fmla="*/ 0 w 143"/>
                <a:gd name="T1" fmla="*/ 0 h 72"/>
                <a:gd name="T2" fmla="*/ 0 w 143"/>
                <a:gd name="T3" fmla="*/ 2147483647 h 72"/>
                <a:gd name="T4" fmla="*/ 0 w 143"/>
                <a:gd name="T5" fmla="*/ 2147483647 h 72"/>
                <a:gd name="T6" fmla="*/ 0 w 143"/>
                <a:gd name="T7" fmla="*/ 2147483647 h 72"/>
                <a:gd name="T8" fmla="*/ 0 w 143"/>
                <a:gd name="T9" fmla="*/ 2147483647 h 72"/>
                <a:gd name="T10" fmla="*/ 0 w 143"/>
                <a:gd name="T11" fmla="*/ 2147483647 h 72"/>
                <a:gd name="T12" fmla="*/ 0 w 143"/>
                <a:gd name="T13" fmla="*/ 0 h 72"/>
                <a:gd name="T14" fmla="*/ 0 60000 65536"/>
                <a:gd name="T15" fmla="*/ 0 60000 65536"/>
                <a:gd name="T16" fmla="*/ 0 60000 65536"/>
                <a:gd name="T17" fmla="*/ 0 60000 65536"/>
                <a:gd name="T18" fmla="*/ 0 60000 65536"/>
                <a:gd name="T19" fmla="*/ 0 60000 65536"/>
                <a:gd name="T20" fmla="*/ 0 60000 65536"/>
                <a:gd name="T21" fmla="*/ 0 w 143"/>
                <a:gd name="T22" fmla="*/ 0 h 72"/>
                <a:gd name="T23" fmla="*/ 143 w 143"/>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72">
                  <a:moveTo>
                    <a:pt x="0" y="0"/>
                  </a:moveTo>
                  <a:lnTo>
                    <a:pt x="47" y="27"/>
                  </a:lnTo>
                  <a:lnTo>
                    <a:pt x="34" y="51"/>
                  </a:lnTo>
                  <a:lnTo>
                    <a:pt x="58" y="72"/>
                  </a:lnTo>
                  <a:lnTo>
                    <a:pt x="101" y="72"/>
                  </a:lnTo>
                  <a:lnTo>
                    <a:pt x="143" y="45"/>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25" name="Freeform 145"/>
            <p:cNvSpPr>
              <a:spLocks noChangeAspect="1"/>
            </p:cNvSpPr>
            <p:nvPr/>
          </p:nvSpPr>
          <p:spPr bwMode="gray">
            <a:xfrm>
              <a:off x="8457561" y="3265964"/>
              <a:ext cx="81619" cy="373380"/>
            </a:xfrm>
            <a:custGeom>
              <a:avLst/>
              <a:gdLst>
                <a:gd name="T0" fmla="*/ 0 w 108"/>
                <a:gd name="T1" fmla="*/ 2147483647 h 377"/>
                <a:gd name="T2" fmla="*/ 0 w 108"/>
                <a:gd name="T3" fmla="*/ 2147483647 h 377"/>
                <a:gd name="T4" fmla="*/ 0 w 108"/>
                <a:gd name="T5" fmla="*/ 2147483647 h 377"/>
                <a:gd name="T6" fmla="*/ 0 w 108"/>
                <a:gd name="T7" fmla="*/ 2147483647 h 377"/>
                <a:gd name="T8" fmla="*/ 0 w 108"/>
                <a:gd name="T9" fmla="*/ 2147483647 h 377"/>
                <a:gd name="T10" fmla="*/ 0 w 108"/>
                <a:gd name="T11" fmla="*/ 2147483647 h 377"/>
                <a:gd name="T12" fmla="*/ 0 w 108"/>
                <a:gd name="T13" fmla="*/ 2147483647 h 377"/>
                <a:gd name="T14" fmla="*/ 0 w 108"/>
                <a:gd name="T15" fmla="*/ 2147483647 h 377"/>
                <a:gd name="T16" fmla="*/ 0 w 108"/>
                <a:gd name="T17" fmla="*/ 2147483647 h 377"/>
                <a:gd name="T18" fmla="*/ 0 w 108"/>
                <a:gd name="T19" fmla="*/ 0 h 377"/>
                <a:gd name="T20" fmla="*/ 0 w 108"/>
                <a:gd name="T21" fmla="*/ 2147483647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377"/>
                <a:gd name="T35" fmla="*/ 108 w 108"/>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377">
                  <a:moveTo>
                    <a:pt x="0" y="96"/>
                  </a:moveTo>
                  <a:lnTo>
                    <a:pt x="19" y="142"/>
                  </a:lnTo>
                  <a:lnTo>
                    <a:pt x="19" y="377"/>
                  </a:lnTo>
                  <a:lnTo>
                    <a:pt x="37" y="349"/>
                  </a:lnTo>
                  <a:lnTo>
                    <a:pt x="65" y="367"/>
                  </a:lnTo>
                  <a:lnTo>
                    <a:pt x="33" y="302"/>
                  </a:lnTo>
                  <a:lnTo>
                    <a:pt x="50" y="237"/>
                  </a:lnTo>
                  <a:lnTo>
                    <a:pt x="108" y="257"/>
                  </a:lnTo>
                  <a:lnTo>
                    <a:pt x="53" y="132"/>
                  </a:lnTo>
                  <a:lnTo>
                    <a:pt x="37" y="0"/>
                  </a:lnTo>
                  <a:lnTo>
                    <a:pt x="0" y="9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26" name="Freeform 146"/>
            <p:cNvSpPr>
              <a:spLocks noChangeAspect="1"/>
            </p:cNvSpPr>
            <p:nvPr/>
          </p:nvSpPr>
          <p:spPr bwMode="gray">
            <a:xfrm>
              <a:off x="8572142" y="2065814"/>
              <a:ext cx="123999" cy="53340"/>
            </a:xfrm>
            <a:custGeom>
              <a:avLst/>
              <a:gdLst>
                <a:gd name="T0" fmla="*/ 0 w 162"/>
                <a:gd name="T1" fmla="*/ 0 h 55"/>
                <a:gd name="T2" fmla="*/ 0 w 162"/>
                <a:gd name="T3" fmla="*/ 2147483647 h 55"/>
                <a:gd name="T4" fmla="*/ 0 w 162"/>
                <a:gd name="T5" fmla="*/ 2147483647 h 55"/>
                <a:gd name="T6" fmla="*/ 0 w 162"/>
                <a:gd name="T7" fmla="*/ 2147483647 h 55"/>
                <a:gd name="T8" fmla="*/ 0 w 162"/>
                <a:gd name="T9" fmla="*/ 0 h 55"/>
                <a:gd name="T10" fmla="*/ 0 60000 65536"/>
                <a:gd name="T11" fmla="*/ 0 60000 65536"/>
                <a:gd name="T12" fmla="*/ 0 60000 65536"/>
                <a:gd name="T13" fmla="*/ 0 60000 65536"/>
                <a:gd name="T14" fmla="*/ 0 60000 65536"/>
                <a:gd name="T15" fmla="*/ 0 w 162"/>
                <a:gd name="T16" fmla="*/ 0 h 55"/>
                <a:gd name="T17" fmla="*/ 162 w 162"/>
                <a:gd name="T18" fmla="*/ 55 h 55"/>
              </a:gdLst>
              <a:ahLst/>
              <a:cxnLst>
                <a:cxn ang="T10">
                  <a:pos x="T0" y="T1"/>
                </a:cxn>
                <a:cxn ang="T11">
                  <a:pos x="T2" y="T3"/>
                </a:cxn>
                <a:cxn ang="T12">
                  <a:pos x="T4" y="T5"/>
                </a:cxn>
                <a:cxn ang="T13">
                  <a:pos x="T6" y="T7"/>
                </a:cxn>
                <a:cxn ang="T14">
                  <a:pos x="T8" y="T9"/>
                </a:cxn>
              </a:cxnLst>
              <a:rect l="T15" t="T16" r="T17" b="T18"/>
              <a:pathLst>
                <a:path w="162" h="55">
                  <a:moveTo>
                    <a:pt x="0" y="0"/>
                  </a:moveTo>
                  <a:lnTo>
                    <a:pt x="28" y="38"/>
                  </a:lnTo>
                  <a:lnTo>
                    <a:pt x="103" y="55"/>
                  </a:lnTo>
                  <a:lnTo>
                    <a:pt x="162" y="44"/>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27" name="Freeform 155"/>
            <p:cNvSpPr>
              <a:spLocks noChangeAspect="1"/>
            </p:cNvSpPr>
            <p:nvPr/>
          </p:nvSpPr>
          <p:spPr bwMode="gray">
            <a:xfrm>
              <a:off x="7325875" y="4614704"/>
              <a:ext cx="204049" cy="525780"/>
            </a:xfrm>
            <a:custGeom>
              <a:avLst/>
              <a:gdLst>
                <a:gd name="T0" fmla="*/ 0 w 275"/>
                <a:gd name="T1" fmla="*/ 2147483647 h 529"/>
                <a:gd name="T2" fmla="*/ 0 w 275"/>
                <a:gd name="T3" fmla="*/ 2147483647 h 529"/>
                <a:gd name="T4" fmla="*/ 0 w 275"/>
                <a:gd name="T5" fmla="*/ 0 h 529"/>
                <a:gd name="T6" fmla="*/ 0 w 275"/>
                <a:gd name="T7" fmla="*/ 2147483647 h 529"/>
                <a:gd name="T8" fmla="*/ 0 w 275"/>
                <a:gd name="T9" fmla="*/ 2147483647 h 529"/>
                <a:gd name="T10" fmla="*/ 0 w 275"/>
                <a:gd name="T11" fmla="*/ 2147483647 h 529"/>
                <a:gd name="T12" fmla="*/ 0 w 275"/>
                <a:gd name="T13" fmla="*/ 2147483647 h 529"/>
                <a:gd name="T14" fmla="*/ 0 w 275"/>
                <a:gd name="T15" fmla="*/ 2147483647 h 529"/>
                <a:gd name="T16" fmla="*/ 0 w 275"/>
                <a:gd name="T17" fmla="*/ 2147483647 h 529"/>
                <a:gd name="T18" fmla="*/ 0 w 275"/>
                <a:gd name="T19" fmla="*/ 2147483647 h 529"/>
                <a:gd name="T20" fmla="*/ 0 w 275"/>
                <a:gd name="T21" fmla="*/ 2147483647 h 529"/>
                <a:gd name="T22" fmla="*/ 0 w 275"/>
                <a:gd name="T23" fmla="*/ 2147483647 h 529"/>
                <a:gd name="T24" fmla="*/ 0 w 275"/>
                <a:gd name="T25" fmla="*/ 2147483647 h 529"/>
                <a:gd name="T26" fmla="*/ 0 w 275"/>
                <a:gd name="T27" fmla="*/ 2147483647 h 529"/>
                <a:gd name="T28" fmla="*/ 0 w 275"/>
                <a:gd name="T29" fmla="*/ 2147483647 h 529"/>
                <a:gd name="T30" fmla="*/ 0 w 275"/>
                <a:gd name="T31" fmla="*/ 2147483647 h 529"/>
                <a:gd name="T32" fmla="*/ 0 w 275"/>
                <a:gd name="T33" fmla="*/ 2147483647 h 529"/>
                <a:gd name="T34" fmla="*/ 0 w 275"/>
                <a:gd name="T35" fmla="*/ 2147483647 h 529"/>
                <a:gd name="T36" fmla="*/ 0 w 275"/>
                <a:gd name="T37" fmla="*/ 2147483647 h 529"/>
                <a:gd name="T38" fmla="*/ 0 w 275"/>
                <a:gd name="T39" fmla="*/ 2147483647 h 529"/>
                <a:gd name="T40" fmla="*/ 0 w 275"/>
                <a:gd name="T41" fmla="*/ 2147483647 h 529"/>
                <a:gd name="T42" fmla="*/ 0 w 275"/>
                <a:gd name="T43" fmla="*/ 2147483647 h 529"/>
                <a:gd name="T44" fmla="*/ 0 w 275"/>
                <a:gd name="T45" fmla="*/ 2147483647 h 529"/>
                <a:gd name="T46" fmla="*/ 0 w 275"/>
                <a:gd name="T47" fmla="*/ 2147483647 h 529"/>
                <a:gd name="T48" fmla="*/ 0 w 275"/>
                <a:gd name="T49" fmla="*/ 2147483647 h 5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529"/>
                <a:gd name="T77" fmla="*/ 275 w 275"/>
                <a:gd name="T78" fmla="*/ 529 h 5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529">
                  <a:moveTo>
                    <a:pt x="0" y="84"/>
                  </a:moveTo>
                  <a:lnTo>
                    <a:pt x="19" y="43"/>
                  </a:lnTo>
                  <a:lnTo>
                    <a:pt x="93" y="0"/>
                  </a:lnTo>
                  <a:lnTo>
                    <a:pt x="126" y="41"/>
                  </a:lnTo>
                  <a:lnTo>
                    <a:pt x="116" y="112"/>
                  </a:lnTo>
                  <a:lnTo>
                    <a:pt x="204" y="80"/>
                  </a:lnTo>
                  <a:lnTo>
                    <a:pt x="242" y="112"/>
                  </a:lnTo>
                  <a:lnTo>
                    <a:pt x="275" y="182"/>
                  </a:lnTo>
                  <a:lnTo>
                    <a:pt x="263" y="226"/>
                  </a:lnTo>
                  <a:lnTo>
                    <a:pt x="196" y="223"/>
                  </a:lnTo>
                  <a:lnTo>
                    <a:pt x="172" y="244"/>
                  </a:lnTo>
                  <a:lnTo>
                    <a:pt x="185" y="318"/>
                  </a:lnTo>
                  <a:lnTo>
                    <a:pt x="95" y="254"/>
                  </a:lnTo>
                  <a:lnTo>
                    <a:pt x="57" y="368"/>
                  </a:lnTo>
                  <a:lnTo>
                    <a:pt x="100" y="472"/>
                  </a:lnTo>
                  <a:lnTo>
                    <a:pt x="161" y="510"/>
                  </a:lnTo>
                  <a:lnTo>
                    <a:pt x="129" y="529"/>
                  </a:lnTo>
                  <a:lnTo>
                    <a:pt x="121" y="499"/>
                  </a:lnTo>
                  <a:lnTo>
                    <a:pt x="95" y="499"/>
                  </a:lnTo>
                  <a:lnTo>
                    <a:pt x="26" y="440"/>
                  </a:lnTo>
                  <a:lnTo>
                    <a:pt x="38" y="373"/>
                  </a:lnTo>
                  <a:lnTo>
                    <a:pt x="73" y="310"/>
                  </a:lnTo>
                  <a:lnTo>
                    <a:pt x="24" y="208"/>
                  </a:lnTo>
                  <a:lnTo>
                    <a:pt x="40" y="162"/>
                  </a:lnTo>
                  <a:lnTo>
                    <a:pt x="0" y="84"/>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28" name="Freeform 176"/>
            <p:cNvSpPr>
              <a:spLocks noChangeAspect="1"/>
            </p:cNvSpPr>
            <p:nvPr/>
          </p:nvSpPr>
          <p:spPr bwMode="gray">
            <a:xfrm>
              <a:off x="7445165" y="4525169"/>
              <a:ext cx="180505" cy="518160"/>
            </a:xfrm>
            <a:custGeom>
              <a:avLst/>
              <a:gdLst>
                <a:gd name="T0" fmla="*/ 0 w 242"/>
                <a:gd name="T1" fmla="*/ 2147483647 h 517"/>
                <a:gd name="T2" fmla="*/ 0 w 242"/>
                <a:gd name="T3" fmla="*/ 2147483647 h 517"/>
                <a:gd name="T4" fmla="*/ 0 w 242"/>
                <a:gd name="T5" fmla="*/ 2147483647 h 517"/>
                <a:gd name="T6" fmla="*/ 0 w 242"/>
                <a:gd name="T7" fmla="*/ 2147483647 h 517"/>
                <a:gd name="T8" fmla="*/ 0 w 242"/>
                <a:gd name="T9" fmla="*/ 2147483647 h 517"/>
                <a:gd name="T10" fmla="*/ 0 w 242"/>
                <a:gd name="T11" fmla="*/ 2147483647 h 517"/>
                <a:gd name="T12" fmla="*/ 0 w 242"/>
                <a:gd name="T13" fmla="*/ 2147483647 h 517"/>
                <a:gd name="T14" fmla="*/ 0 w 242"/>
                <a:gd name="T15" fmla="*/ 2147483647 h 517"/>
                <a:gd name="T16" fmla="*/ 0 w 242"/>
                <a:gd name="T17" fmla="*/ 2147483647 h 517"/>
                <a:gd name="T18" fmla="*/ 0 w 242"/>
                <a:gd name="T19" fmla="*/ 2147483647 h 517"/>
                <a:gd name="T20" fmla="*/ 0 w 242"/>
                <a:gd name="T21" fmla="*/ 2147483647 h 517"/>
                <a:gd name="T22" fmla="*/ 0 w 242"/>
                <a:gd name="T23" fmla="*/ 2147483647 h 517"/>
                <a:gd name="T24" fmla="*/ 0 w 242"/>
                <a:gd name="T25" fmla="*/ 2147483647 h 517"/>
                <a:gd name="T26" fmla="*/ 0 w 242"/>
                <a:gd name="T27" fmla="*/ 2147483647 h 517"/>
                <a:gd name="T28" fmla="*/ 0 w 242"/>
                <a:gd name="T29" fmla="*/ 2147483647 h 517"/>
                <a:gd name="T30" fmla="*/ 0 w 242"/>
                <a:gd name="T31" fmla="*/ 2147483647 h 517"/>
                <a:gd name="T32" fmla="*/ 0 w 242"/>
                <a:gd name="T33" fmla="*/ 2147483647 h 517"/>
                <a:gd name="T34" fmla="*/ 0 w 242"/>
                <a:gd name="T35" fmla="*/ 0 h 517"/>
                <a:gd name="T36" fmla="*/ 0 w 242"/>
                <a:gd name="T37" fmla="*/ 2147483647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
                <a:gd name="T58" fmla="*/ 0 h 517"/>
                <a:gd name="T59" fmla="*/ 242 w 242"/>
                <a:gd name="T60" fmla="*/ 517 h 5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 h="517">
                  <a:moveTo>
                    <a:pt x="0" y="26"/>
                  </a:moveTo>
                  <a:lnTo>
                    <a:pt x="36" y="81"/>
                  </a:lnTo>
                  <a:lnTo>
                    <a:pt x="83" y="102"/>
                  </a:lnTo>
                  <a:lnTo>
                    <a:pt x="60" y="142"/>
                  </a:lnTo>
                  <a:lnTo>
                    <a:pt x="144" y="211"/>
                  </a:lnTo>
                  <a:lnTo>
                    <a:pt x="182" y="304"/>
                  </a:lnTo>
                  <a:lnTo>
                    <a:pt x="186" y="383"/>
                  </a:lnTo>
                  <a:lnTo>
                    <a:pt x="82" y="453"/>
                  </a:lnTo>
                  <a:lnTo>
                    <a:pt x="99" y="517"/>
                  </a:lnTo>
                  <a:lnTo>
                    <a:pt x="132" y="471"/>
                  </a:lnTo>
                  <a:lnTo>
                    <a:pt x="150" y="483"/>
                  </a:lnTo>
                  <a:lnTo>
                    <a:pt x="159" y="455"/>
                  </a:lnTo>
                  <a:lnTo>
                    <a:pt x="242" y="408"/>
                  </a:lnTo>
                  <a:lnTo>
                    <a:pt x="230" y="278"/>
                  </a:lnTo>
                  <a:lnTo>
                    <a:pt x="119" y="158"/>
                  </a:lnTo>
                  <a:lnTo>
                    <a:pt x="131" y="119"/>
                  </a:lnTo>
                  <a:lnTo>
                    <a:pt x="198" y="60"/>
                  </a:lnTo>
                  <a:lnTo>
                    <a:pt x="103" y="0"/>
                  </a:lnTo>
                  <a:lnTo>
                    <a:pt x="0" y="2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29" name="Freeform 240"/>
            <p:cNvSpPr>
              <a:spLocks noChangeAspect="1"/>
            </p:cNvSpPr>
            <p:nvPr/>
          </p:nvSpPr>
          <p:spPr bwMode="gray">
            <a:xfrm>
              <a:off x="5982293" y="3212624"/>
              <a:ext cx="1073610" cy="622935"/>
            </a:xfrm>
            <a:custGeom>
              <a:avLst/>
              <a:gdLst>
                <a:gd name="T0" fmla="*/ 0 w 1452"/>
                <a:gd name="T1" fmla="*/ 2147483647 h 623"/>
                <a:gd name="T2" fmla="*/ 0 w 1452"/>
                <a:gd name="T3" fmla="*/ 2147483647 h 623"/>
                <a:gd name="T4" fmla="*/ 0 w 1452"/>
                <a:gd name="T5" fmla="*/ 2147483647 h 623"/>
                <a:gd name="T6" fmla="*/ 0 w 1452"/>
                <a:gd name="T7" fmla="*/ 2147483647 h 623"/>
                <a:gd name="T8" fmla="*/ 0 w 1452"/>
                <a:gd name="T9" fmla="*/ 2147483647 h 623"/>
                <a:gd name="T10" fmla="*/ 0 w 1452"/>
                <a:gd name="T11" fmla="*/ 2147483647 h 623"/>
                <a:gd name="T12" fmla="*/ 0 w 1452"/>
                <a:gd name="T13" fmla="*/ 2147483647 h 623"/>
                <a:gd name="T14" fmla="*/ 0 w 1452"/>
                <a:gd name="T15" fmla="*/ 2147483647 h 623"/>
                <a:gd name="T16" fmla="*/ 0 w 1452"/>
                <a:gd name="T17" fmla="*/ 2147483647 h 623"/>
                <a:gd name="T18" fmla="*/ 0 w 1452"/>
                <a:gd name="T19" fmla="*/ 2147483647 h 623"/>
                <a:gd name="T20" fmla="*/ 0 w 1452"/>
                <a:gd name="T21" fmla="*/ 2147483647 h 623"/>
                <a:gd name="T22" fmla="*/ 0 w 1452"/>
                <a:gd name="T23" fmla="*/ 2147483647 h 623"/>
                <a:gd name="T24" fmla="*/ 0 w 1452"/>
                <a:gd name="T25" fmla="*/ 2147483647 h 623"/>
                <a:gd name="T26" fmla="*/ 0 w 1452"/>
                <a:gd name="T27" fmla="*/ 2147483647 h 623"/>
                <a:gd name="T28" fmla="*/ 0 w 1452"/>
                <a:gd name="T29" fmla="*/ 2147483647 h 623"/>
                <a:gd name="T30" fmla="*/ 0 w 1452"/>
                <a:gd name="T31" fmla="*/ 2147483647 h 623"/>
                <a:gd name="T32" fmla="*/ 0 w 1452"/>
                <a:gd name="T33" fmla="*/ 2147483647 h 623"/>
                <a:gd name="T34" fmla="*/ 0 w 1452"/>
                <a:gd name="T35" fmla="*/ 2147483647 h 623"/>
                <a:gd name="T36" fmla="*/ 0 w 1452"/>
                <a:gd name="T37" fmla="*/ 2147483647 h 623"/>
                <a:gd name="T38" fmla="*/ 0 w 1452"/>
                <a:gd name="T39" fmla="*/ 2147483647 h 623"/>
                <a:gd name="T40" fmla="*/ 0 w 1452"/>
                <a:gd name="T41" fmla="*/ 2147483647 h 623"/>
                <a:gd name="T42" fmla="*/ 0 w 1452"/>
                <a:gd name="T43" fmla="*/ 2147483647 h 623"/>
                <a:gd name="T44" fmla="*/ 0 w 1452"/>
                <a:gd name="T45" fmla="*/ 2147483647 h 623"/>
                <a:gd name="T46" fmla="*/ 0 w 1452"/>
                <a:gd name="T47" fmla="*/ 2147483647 h 623"/>
                <a:gd name="T48" fmla="*/ 0 w 1452"/>
                <a:gd name="T49" fmla="*/ 2147483647 h 623"/>
                <a:gd name="T50" fmla="*/ 0 w 1452"/>
                <a:gd name="T51" fmla="*/ 2147483647 h 623"/>
                <a:gd name="T52" fmla="*/ 0 w 1452"/>
                <a:gd name="T53" fmla="*/ 2147483647 h 623"/>
                <a:gd name="T54" fmla="*/ 0 w 1452"/>
                <a:gd name="T55" fmla="*/ 2147483647 h 623"/>
                <a:gd name="T56" fmla="*/ 0 w 1452"/>
                <a:gd name="T57" fmla="*/ 2147483647 h 623"/>
                <a:gd name="T58" fmla="*/ 0 w 1452"/>
                <a:gd name="T59" fmla="*/ 2147483647 h 623"/>
                <a:gd name="T60" fmla="*/ 0 w 1452"/>
                <a:gd name="T61" fmla="*/ 2147483647 h 623"/>
                <a:gd name="T62" fmla="*/ 0 w 1452"/>
                <a:gd name="T63" fmla="*/ 2147483647 h 623"/>
                <a:gd name="T64" fmla="*/ 0 w 1452"/>
                <a:gd name="T65" fmla="*/ 2147483647 h 623"/>
                <a:gd name="T66" fmla="*/ 0 w 1452"/>
                <a:gd name="T67" fmla="*/ 2147483647 h 623"/>
                <a:gd name="T68" fmla="*/ 0 w 1452"/>
                <a:gd name="T69" fmla="*/ 2147483647 h 623"/>
                <a:gd name="T70" fmla="*/ 0 w 1452"/>
                <a:gd name="T71" fmla="*/ 2147483647 h 623"/>
                <a:gd name="T72" fmla="*/ 0 w 1452"/>
                <a:gd name="T73" fmla="*/ 2147483647 h 623"/>
                <a:gd name="T74" fmla="*/ 0 w 1452"/>
                <a:gd name="T75" fmla="*/ 2147483647 h 623"/>
                <a:gd name="T76" fmla="*/ 0 w 1452"/>
                <a:gd name="T77" fmla="*/ 2147483647 h 623"/>
                <a:gd name="T78" fmla="*/ 0 w 1452"/>
                <a:gd name="T79" fmla="*/ 2147483647 h 623"/>
                <a:gd name="T80" fmla="*/ 0 w 1452"/>
                <a:gd name="T81" fmla="*/ 2147483647 h 623"/>
                <a:gd name="T82" fmla="*/ 0 w 1452"/>
                <a:gd name="T83" fmla="*/ 2147483647 h 623"/>
                <a:gd name="T84" fmla="*/ 0 w 1452"/>
                <a:gd name="T85" fmla="*/ 2147483647 h 623"/>
                <a:gd name="T86" fmla="*/ 0 w 1452"/>
                <a:gd name="T87" fmla="*/ 2147483647 h 623"/>
                <a:gd name="T88" fmla="*/ 0 w 1452"/>
                <a:gd name="T89" fmla="*/ 2147483647 h 623"/>
                <a:gd name="T90" fmla="*/ 0 w 1452"/>
                <a:gd name="T91" fmla="*/ 2147483647 h 623"/>
                <a:gd name="T92" fmla="*/ 0 w 1452"/>
                <a:gd name="T93" fmla="*/ 2147483647 h 623"/>
                <a:gd name="T94" fmla="*/ 0 w 1452"/>
                <a:gd name="T95" fmla="*/ 2147483647 h 623"/>
                <a:gd name="T96" fmla="*/ 0 w 1452"/>
                <a:gd name="T97" fmla="*/ 2147483647 h 623"/>
                <a:gd name="T98" fmla="*/ 0 w 1452"/>
                <a:gd name="T99" fmla="*/ 2147483647 h 623"/>
                <a:gd name="T100" fmla="*/ 0 w 1452"/>
                <a:gd name="T101" fmla="*/ 2147483647 h 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2"/>
                <a:gd name="T154" fmla="*/ 0 h 623"/>
                <a:gd name="T155" fmla="*/ 1452 w 1452"/>
                <a:gd name="T156" fmla="*/ 623 h 6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2" h="623">
                  <a:moveTo>
                    <a:pt x="1416" y="321"/>
                  </a:moveTo>
                  <a:lnTo>
                    <a:pt x="1452" y="307"/>
                  </a:lnTo>
                  <a:lnTo>
                    <a:pt x="1378" y="257"/>
                  </a:lnTo>
                  <a:lnTo>
                    <a:pt x="1332" y="278"/>
                  </a:lnTo>
                  <a:lnTo>
                    <a:pt x="1265" y="258"/>
                  </a:lnTo>
                  <a:lnTo>
                    <a:pt x="1234" y="244"/>
                  </a:lnTo>
                  <a:lnTo>
                    <a:pt x="1206" y="244"/>
                  </a:lnTo>
                  <a:lnTo>
                    <a:pt x="1189" y="213"/>
                  </a:lnTo>
                  <a:lnTo>
                    <a:pt x="1180" y="194"/>
                  </a:lnTo>
                  <a:lnTo>
                    <a:pt x="1154" y="194"/>
                  </a:lnTo>
                  <a:lnTo>
                    <a:pt x="1132" y="194"/>
                  </a:lnTo>
                  <a:lnTo>
                    <a:pt x="1112" y="202"/>
                  </a:lnTo>
                  <a:lnTo>
                    <a:pt x="1077" y="168"/>
                  </a:lnTo>
                  <a:lnTo>
                    <a:pt x="1062" y="173"/>
                  </a:lnTo>
                  <a:lnTo>
                    <a:pt x="1046" y="180"/>
                  </a:lnTo>
                  <a:lnTo>
                    <a:pt x="1026" y="187"/>
                  </a:lnTo>
                  <a:lnTo>
                    <a:pt x="995" y="162"/>
                  </a:lnTo>
                  <a:lnTo>
                    <a:pt x="925" y="104"/>
                  </a:lnTo>
                  <a:lnTo>
                    <a:pt x="868" y="70"/>
                  </a:lnTo>
                  <a:lnTo>
                    <a:pt x="834" y="38"/>
                  </a:lnTo>
                  <a:lnTo>
                    <a:pt x="774" y="76"/>
                  </a:lnTo>
                  <a:lnTo>
                    <a:pt x="764" y="49"/>
                  </a:lnTo>
                  <a:lnTo>
                    <a:pt x="680" y="46"/>
                  </a:lnTo>
                  <a:lnTo>
                    <a:pt x="670" y="46"/>
                  </a:lnTo>
                  <a:lnTo>
                    <a:pt x="632" y="0"/>
                  </a:lnTo>
                  <a:lnTo>
                    <a:pt x="592" y="6"/>
                  </a:lnTo>
                  <a:lnTo>
                    <a:pt x="565" y="25"/>
                  </a:lnTo>
                  <a:lnTo>
                    <a:pt x="512" y="36"/>
                  </a:lnTo>
                  <a:lnTo>
                    <a:pt x="495" y="26"/>
                  </a:lnTo>
                  <a:lnTo>
                    <a:pt x="467" y="53"/>
                  </a:lnTo>
                  <a:lnTo>
                    <a:pt x="448" y="49"/>
                  </a:lnTo>
                  <a:lnTo>
                    <a:pt x="372" y="55"/>
                  </a:lnTo>
                  <a:lnTo>
                    <a:pt x="356" y="53"/>
                  </a:lnTo>
                  <a:lnTo>
                    <a:pt x="346" y="59"/>
                  </a:lnTo>
                  <a:lnTo>
                    <a:pt x="377" y="93"/>
                  </a:lnTo>
                  <a:lnTo>
                    <a:pt x="356" y="125"/>
                  </a:lnTo>
                  <a:lnTo>
                    <a:pt x="358" y="147"/>
                  </a:lnTo>
                  <a:lnTo>
                    <a:pt x="358" y="159"/>
                  </a:lnTo>
                  <a:lnTo>
                    <a:pt x="399" y="159"/>
                  </a:lnTo>
                  <a:lnTo>
                    <a:pt x="411" y="180"/>
                  </a:lnTo>
                  <a:lnTo>
                    <a:pt x="411" y="202"/>
                  </a:lnTo>
                  <a:lnTo>
                    <a:pt x="399" y="206"/>
                  </a:lnTo>
                  <a:lnTo>
                    <a:pt x="383" y="194"/>
                  </a:lnTo>
                  <a:lnTo>
                    <a:pt x="366" y="202"/>
                  </a:lnTo>
                  <a:lnTo>
                    <a:pt x="356" y="211"/>
                  </a:lnTo>
                  <a:lnTo>
                    <a:pt x="326" y="194"/>
                  </a:lnTo>
                  <a:lnTo>
                    <a:pt x="318" y="176"/>
                  </a:lnTo>
                  <a:lnTo>
                    <a:pt x="291" y="185"/>
                  </a:lnTo>
                  <a:lnTo>
                    <a:pt x="291" y="190"/>
                  </a:lnTo>
                  <a:lnTo>
                    <a:pt x="273" y="176"/>
                  </a:lnTo>
                  <a:lnTo>
                    <a:pt x="248" y="194"/>
                  </a:lnTo>
                  <a:lnTo>
                    <a:pt x="216" y="202"/>
                  </a:lnTo>
                  <a:lnTo>
                    <a:pt x="207" y="194"/>
                  </a:lnTo>
                  <a:lnTo>
                    <a:pt x="198" y="176"/>
                  </a:lnTo>
                  <a:lnTo>
                    <a:pt x="158" y="173"/>
                  </a:lnTo>
                  <a:lnTo>
                    <a:pt x="92" y="169"/>
                  </a:lnTo>
                  <a:lnTo>
                    <a:pt x="76" y="173"/>
                  </a:lnTo>
                  <a:lnTo>
                    <a:pt x="70" y="185"/>
                  </a:lnTo>
                  <a:lnTo>
                    <a:pt x="59" y="180"/>
                  </a:lnTo>
                  <a:lnTo>
                    <a:pt x="49" y="198"/>
                  </a:lnTo>
                  <a:lnTo>
                    <a:pt x="38" y="213"/>
                  </a:lnTo>
                  <a:lnTo>
                    <a:pt x="38" y="220"/>
                  </a:lnTo>
                  <a:lnTo>
                    <a:pt x="45" y="233"/>
                  </a:lnTo>
                  <a:lnTo>
                    <a:pt x="34" y="238"/>
                  </a:lnTo>
                  <a:lnTo>
                    <a:pt x="22" y="213"/>
                  </a:lnTo>
                  <a:lnTo>
                    <a:pt x="5" y="216"/>
                  </a:lnTo>
                  <a:lnTo>
                    <a:pt x="0" y="249"/>
                  </a:lnTo>
                  <a:lnTo>
                    <a:pt x="0" y="269"/>
                  </a:lnTo>
                  <a:lnTo>
                    <a:pt x="0" y="286"/>
                  </a:lnTo>
                  <a:lnTo>
                    <a:pt x="8" y="301"/>
                  </a:lnTo>
                  <a:lnTo>
                    <a:pt x="18" y="313"/>
                  </a:lnTo>
                  <a:lnTo>
                    <a:pt x="18" y="333"/>
                  </a:lnTo>
                  <a:lnTo>
                    <a:pt x="34" y="331"/>
                  </a:lnTo>
                  <a:lnTo>
                    <a:pt x="54" y="316"/>
                  </a:lnTo>
                  <a:lnTo>
                    <a:pt x="63" y="331"/>
                  </a:lnTo>
                  <a:lnTo>
                    <a:pt x="79" y="349"/>
                  </a:lnTo>
                  <a:lnTo>
                    <a:pt x="93" y="366"/>
                  </a:lnTo>
                  <a:lnTo>
                    <a:pt x="109" y="400"/>
                  </a:lnTo>
                  <a:lnTo>
                    <a:pt x="138" y="392"/>
                  </a:lnTo>
                  <a:lnTo>
                    <a:pt x="187" y="383"/>
                  </a:lnTo>
                  <a:lnTo>
                    <a:pt x="263" y="373"/>
                  </a:lnTo>
                  <a:lnTo>
                    <a:pt x="281" y="397"/>
                  </a:lnTo>
                  <a:lnTo>
                    <a:pt x="284" y="439"/>
                  </a:lnTo>
                  <a:lnTo>
                    <a:pt x="249" y="448"/>
                  </a:lnTo>
                  <a:lnTo>
                    <a:pt x="216" y="456"/>
                  </a:lnTo>
                  <a:lnTo>
                    <a:pt x="221" y="486"/>
                  </a:lnTo>
                  <a:lnTo>
                    <a:pt x="172" y="486"/>
                  </a:lnTo>
                  <a:lnTo>
                    <a:pt x="216" y="547"/>
                  </a:lnTo>
                  <a:lnTo>
                    <a:pt x="237" y="552"/>
                  </a:lnTo>
                  <a:lnTo>
                    <a:pt x="258" y="556"/>
                  </a:lnTo>
                  <a:lnTo>
                    <a:pt x="268" y="581"/>
                  </a:lnTo>
                  <a:lnTo>
                    <a:pt x="280" y="571"/>
                  </a:lnTo>
                  <a:lnTo>
                    <a:pt x="320" y="567"/>
                  </a:lnTo>
                  <a:lnTo>
                    <a:pt x="341" y="576"/>
                  </a:lnTo>
                  <a:lnTo>
                    <a:pt x="356" y="589"/>
                  </a:lnTo>
                  <a:lnTo>
                    <a:pt x="367" y="576"/>
                  </a:lnTo>
                  <a:lnTo>
                    <a:pt x="392" y="579"/>
                  </a:lnTo>
                  <a:lnTo>
                    <a:pt x="348" y="442"/>
                  </a:lnTo>
                  <a:lnTo>
                    <a:pt x="366" y="434"/>
                  </a:lnTo>
                  <a:lnTo>
                    <a:pt x="424" y="405"/>
                  </a:lnTo>
                  <a:lnTo>
                    <a:pt x="434" y="403"/>
                  </a:lnTo>
                  <a:lnTo>
                    <a:pt x="426" y="392"/>
                  </a:lnTo>
                  <a:lnTo>
                    <a:pt x="439" y="398"/>
                  </a:lnTo>
                  <a:lnTo>
                    <a:pt x="439" y="383"/>
                  </a:lnTo>
                  <a:lnTo>
                    <a:pt x="448" y="373"/>
                  </a:lnTo>
                  <a:lnTo>
                    <a:pt x="451" y="377"/>
                  </a:lnTo>
                  <a:lnTo>
                    <a:pt x="465" y="377"/>
                  </a:lnTo>
                  <a:lnTo>
                    <a:pt x="477" y="386"/>
                  </a:lnTo>
                  <a:lnTo>
                    <a:pt x="494" y="368"/>
                  </a:lnTo>
                  <a:lnTo>
                    <a:pt x="504" y="373"/>
                  </a:lnTo>
                  <a:lnTo>
                    <a:pt x="493" y="398"/>
                  </a:lnTo>
                  <a:lnTo>
                    <a:pt x="501" y="431"/>
                  </a:lnTo>
                  <a:lnTo>
                    <a:pt x="531" y="449"/>
                  </a:lnTo>
                  <a:lnTo>
                    <a:pt x="531" y="456"/>
                  </a:lnTo>
                  <a:lnTo>
                    <a:pt x="521" y="471"/>
                  </a:lnTo>
                  <a:lnTo>
                    <a:pt x="526" y="478"/>
                  </a:lnTo>
                  <a:lnTo>
                    <a:pt x="562" y="493"/>
                  </a:lnTo>
                  <a:lnTo>
                    <a:pt x="575" y="513"/>
                  </a:lnTo>
                  <a:lnTo>
                    <a:pt x="610" y="502"/>
                  </a:lnTo>
                  <a:lnTo>
                    <a:pt x="648" y="493"/>
                  </a:lnTo>
                  <a:lnTo>
                    <a:pt x="680" y="554"/>
                  </a:lnTo>
                  <a:lnTo>
                    <a:pt x="691" y="584"/>
                  </a:lnTo>
                  <a:lnTo>
                    <a:pt x="681" y="590"/>
                  </a:lnTo>
                  <a:lnTo>
                    <a:pt x="675" y="601"/>
                  </a:lnTo>
                  <a:lnTo>
                    <a:pt x="706" y="611"/>
                  </a:lnTo>
                  <a:lnTo>
                    <a:pt x="715" y="623"/>
                  </a:lnTo>
                  <a:lnTo>
                    <a:pt x="757" y="611"/>
                  </a:lnTo>
                  <a:lnTo>
                    <a:pt x="772" y="623"/>
                  </a:lnTo>
                  <a:lnTo>
                    <a:pt x="800" y="607"/>
                  </a:lnTo>
                  <a:lnTo>
                    <a:pt x="819" y="604"/>
                  </a:lnTo>
                  <a:lnTo>
                    <a:pt x="846" y="609"/>
                  </a:lnTo>
                  <a:lnTo>
                    <a:pt x="900" y="609"/>
                  </a:lnTo>
                  <a:lnTo>
                    <a:pt x="885" y="597"/>
                  </a:lnTo>
                  <a:lnTo>
                    <a:pt x="885" y="579"/>
                  </a:lnTo>
                  <a:lnTo>
                    <a:pt x="894" y="568"/>
                  </a:lnTo>
                  <a:lnTo>
                    <a:pt x="894" y="558"/>
                  </a:lnTo>
                  <a:lnTo>
                    <a:pt x="877" y="549"/>
                  </a:lnTo>
                  <a:lnTo>
                    <a:pt x="911" y="546"/>
                  </a:lnTo>
                  <a:lnTo>
                    <a:pt x="942" y="549"/>
                  </a:lnTo>
                  <a:lnTo>
                    <a:pt x="949" y="558"/>
                  </a:lnTo>
                  <a:lnTo>
                    <a:pt x="973" y="554"/>
                  </a:lnTo>
                  <a:lnTo>
                    <a:pt x="955" y="527"/>
                  </a:lnTo>
                  <a:lnTo>
                    <a:pt x="975" y="524"/>
                  </a:lnTo>
                  <a:lnTo>
                    <a:pt x="1059" y="535"/>
                  </a:lnTo>
                  <a:lnTo>
                    <a:pt x="1129" y="541"/>
                  </a:lnTo>
                  <a:lnTo>
                    <a:pt x="1180" y="563"/>
                  </a:lnTo>
                  <a:lnTo>
                    <a:pt x="1206" y="563"/>
                  </a:lnTo>
                  <a:lnTo>
                    <a:pt x="1214" y="589"/>
                  </a:lnTo>
                  <a:lnTo>
                    <a:pt x="1234" y="535"/>
                  </a:lnTo>
                  <a:lnTo>
                    <a:pt x="1206" y="475"/>
                  </a:lnTo>
                  <a:lnTo>
                    <a:pt x="1291" y="454"/>
                  </a:lnTo>
                  <a:lnTo>
                    <a:pt x="1301" y="422"/>
                  </a:lnTo>
                  <a:lnTo>
                    <a:pt x="1315" y="373"/>
                  </a:lnTo>
                  <a:lnTo>
                    <a:pt x="1403" y="377"/>
                  </a:lnTo>
                  <a:lnTo>
                    <a:pt x="1416" y="32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30" name="Freeform 243"/>
            <p:cNvSpPr>
              <a:spLocks noChangeAspect="1"/>
            </p:cNvSpPr>
            <p:nvPr/>
          </p:nvSpPr>
          <p:spPr bwMode="gray">
            <a:xfrm>
              <a:off x="6580313" y="3738404"/>
              <a:ext cx="299795" cy="167640"/>
            </a:xfrm>
            <a:custGeom>
              <a:avLst/>
              <a:gdLst>
                <a:gd name="T0" fmla="*/ 0 w 405"/>
                <a:gd name="T1" fmla="*/ 2147483647 h 172"/>
                <a:gd name="T2" fmla="*/ 0 w 405"/>
                <a:gd name="T3" fmla="*/ 2147483647 h 172"/>
                <a:gd name="T4" fmla="*/ 0 w 405"/>
                <a:gd name="T5" fmla="*/ 2147483647 h 172"/>
                <a:gd name="T6" fmla="*/ 0 w 405"/>
                <a:gd name="T7" fmla="*/ 2147483647 h 172"/>
                <a:gd name="T8" fmla="*/ 0 w 405"/>
                <a:gd name="T9" fmla="*/ 2147483647 h 172"/>
                <a:gd name="T10" fmla="*/ 0 w 405"/>
                <a:gd name="T11" fmla="*/ 2147483647 h 172"/>
                <a:gd name="T12" fmla="*/ 0 w 405"/>
                <a:gd name="T13" fmla="*/ 2147483647 h 172"/>
                <a:gd name="T14" fmla="*/ 0 w 405"/>
                <a:gd name="T15" fmla="*/ 2147483647 h 172"/>
                <a:gd name="T16" fmla="*/ 0 w 405"/>
                <a:gd name="T17" fmla="*/ 2147483647 h 172"/>
                <a:gd name="T18" fmla="*/ 0 w 405"/>
                <a:gd name="T19" fmla="*/ 2147483647 h 172"/>
                <a:gd name="T20" fmla="*/ 0 w 405"/>
                <a:gd name="T21" fmla="*/ 2147483647 h 172"/>
                <a:gd name="T22" fmla="*/ 0 w 405"/>
                <a:gd name="T23" fmla="*/ 2147483647 h 172"/>
                <a:gd name="T24" fmla="*/ 0 w 405"/>
                <a:gd name="T25" fmla="*/ 2147483647 h 172"/>
                <a:gd name="T26" fmla="*/ 0 w 405"/>
                <a:gd name="T27" fmla="*/ 2147483647 h 172"/>
                <a:gd name="T28" fmla="*/ 0 w 405"/>
                <a:gd name="T29" fmla="*/ 2147483647 h 172"/>
                <a:gd name="T30" fmla="*/ 0 w 405"/>
                <a:gd name="T31" fmla="*/ 2147483647 h 172"/>
                <a:gd name="T32" fmla="*/ 0 w 405"/>
                <a:gd name="T33" fmla="*/ 2147483647 h 172"/>
                <a:gd name="T34" fmla="*/ 0 w 405"/>
                <a:gd name="T35" fmla="*/ 2147483647 h 172"/>
                <a:gd name="T36" fmla="*/ 0 w 405"/>
                <a:gd name="T37" fmla="*/ 2147483647 h 172"/>
                <a:gd name="T38" fmla="*/ 0 w 405"/>
                <a:gd name="T39" fmla="*/ 2147483647 h 172"/>
                <a:gd name="T40" fmla="*/ 0 w 405"/>
                <a:gd name="T41" fmla="*/ 2147483647 h 172"/>
                <a:gd name="T42" fmla="*/ 0 w 405"/>
                <a:gd name="T43" fmla="*/ 0 h 172"/>
                <a:gd name="T44" fmla="*/ 0 w 405"/>
                <a:gd name="T45" fmla="*/ 2147483647 h 172"/>
                <a:gd name="T46" fmla="*/ 0 w 405"/>
                <a:gd name="T47" fmla="*/ 2147483647 h 172"/>
                <a:gd name="T48" fmla="*/ 0 w 405"/>
                <a:gd name="T49" fmla="*/ 2147483647 h 172"/>
                <a:gd name="T50" fmla="*/ 0 w 405"/>
                <a:gd name="T51" fmla="*/ 2147483647 h 172"/>
                <a:gd name="T52" fmla="*/ 0 w 405"/>
                <a:gd name="T53" fmla="*/ 2147483647 h 172"/>
                <a:gd name="T54" fmla="*/ 0 w 405"/>
                <a:gd name="T55" fmla="*/ 2147483647 h 172"/>
                <a:gd name="T56" fmla="*/ 0 w 405"/>
                <a:gd name="T57" fmla="*/ 2147483647 h 172"/>
                <a:gd name="T58" fmla="*/ 0 w 405"/>
                <a:gd name="T59" fmla="*/ 2147483647 h 172"/>
                <a:gd name="T60" fmla="*/ 0 w 405"/>
                <a:gd name="T61" fmla="*/ 2147483647 h 172"/>
                <a:gd name="T62" fmla="*/ 0 w 405"/>
                <a:gd name="T63" fmla="*/ 2147483647 h 172"/>
                <a:gd name="T64" fmla="*/ 0 w 405"/>
                <a:gd name="T65" fmla="*/ 2147483647 h 172"/>
                <a:gd name="T66" fmla="*/ 0 w 405"/>
                <a:gd name="T67" fmla="*/ 2147483647 h 172"/>
                <a:gd name="T68" fmla="*/ 0 w 405"/>
                <a:gd name="T69" fmla="*/ 2147483647 h 172"/>
                <a:gd name="T70" fmla="*/ 0 w 405"/>
                <a:gd name="T71" fmla="*/ 2147483647 h 172"/>
                <a:gd name="T72" fmla="*/ 0 w 405"/>
                <a:gd name="T73" fmla="*/ 2147483647 h 172"/>
                <a:gd name="T74" fmla="*/ 0 w 405"/>
                <a:gd name="T75" fmla="*/ 2147483647 h 172"/>
                <a:gd name="T76" fmla="*/ 0 w 405"/>
                <a:gd name="T77" fmla="*/ 2147483647 h 172"/>
                <a:gd name="T78" fmla="*/ 0 w 405"/>
                <a:gd name="T79" fmla="*/ 2147483647 h 172"/>
                <a:gd name="T80" fmla="*/ 0 w 405"/>
                <a:gd name="T81" fmla="*/ 2147483647 h 172"/>
                <a:gd name="T82" fmla="*/ 0 w 405"/>
                <a:gd name="T83" fmla="*/ 2147483647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5"/>
                <a:gd name="T127" fmla="*/ 0 h 172"/>
                <a:gd name="T128" fmla="*/ 405 w 405"/>
                <a:gd name="T129" fmla="*/ 172 h 1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5" h="172">
                  <a:moveTo>
                    <a:pt x="103" y="122"/>
                  </a:moveTo>
                  <a:lnTo>
                    <a:pt x="74" y="122"/>
                  </a:lnTo>
                  <a:lnTo>
                    <a:pt x="15" y="129"/>
                  </a:lnTo>
                  <a:lnTo>
                    <a:pt x="0" y="148"/>
                  </a:lnTo>
                  <a:lnTo>
                    <a:pt x="15" y="156"/>
                  </a:lnTo>
                  <a:lnTo>
                    <a:pt x="27" y="162"/>
                  </a:lnTo>
                  <a:lnTo>
                    <a:pt x="109" y="161"/>
                  </a:lnTo>
                  <a:lnTo>
                    <a:pt x="163" y="161"/>
                  </a:lnTo>
                  <a:lnTo>
                    <a:pt x="187" y="172"/>
                  </a:lnTo>
                  <a:lnTo>
                    <a:pt x="196" y="150"/>
                  </a:lnTo>
                  <a:lnTo>
                    <a:pt x="219" y="148"/>
                  </a:lnTo>
                  <a:lnTo>
                    <a:pt x="252" y="140"/>
                  </a:lnTo>
                  <a:lnTo>
                    <a:pt x="280" y="135"/>
                  </a:lnTo>
                  <a:lnTo>
                    <a:pt x="332" y="106"/>
                  </a:lnTo>
                  <a:lnTo>
                    <a:pt x="387" y="79"/>
                  </a:lnTo>
                  <a:lnTo>
                    <a:pt x="405" y="65"/>
                  </a:lnTo>
                  <a:lnTo>
                    <a:pt x="398" y="39"/>
                  </a:lnTo>
                  <a:lnTo>
                    <a:pt x="372" y="39"/>
                  </a:lnTo>
                  <a:lnTo>
                    <a:pt x="346" y="27"/>
                  </a:lnTo>
                  <a:lnTo>
                    <a:pt x="320" y="17"/>
                  </a:lnTo>
                  <a:lnTo>
                    <a:pt x="251" y="11"/>
                  </a:lnTo>
                  <a:lnTo>
                    <a:pt x="167" y="0"/>
                  </a:lnTo>
                  <a:lnTo>
                    <a:pt x="150" y="3"/>
                  </a:lnTo>
                  <a:lnTo>
                    <a:pt x="154" y="17"/>
                  </a:lnTo>
                  <a:lnTo>
                    <a:pt x="165" y="30"/>
                  </a:lnTo>
                  <a:lnTo>
                    <a:pt x="141" y="34"/>
                  </a:lnTo>
                  <a:lnTo>
                    <a:pt x="134" y="25"/>
                  </a:lnTo>
                  <a:lnTo>
                    <a:pt x="107" y="22"/>
                  </a:lnTo>
                  <a:lnTo>
                    <a:pt x="69" y="25"/>
                  </a:lnTo>
                  <a:lnTo>
                    <a:pt x="86" y="34"/>
                  </a:lnTo>
                  <a:lnTo>
                    <a:pt x="90" y="44"/>
                  </a:lnTo>
                  <a:lnTo>
                    <a:pt x="77" y="55"/>
                  </a:lnTo>
                  <a:lnTo>
                    <a:pt x="77" y="73"/>
                  </a:lnTo>
                  <a:lnTo>
                    <a:pt x="92" y="85"/>
                  </a:lnTo>
                  <a:lnTo>
                    <a:pt x="141" y="85"/>
                  </a:lnTo>
                  <a:lnTo>
                    <a:pt x="158" y="83"/>
                  </a:lnTo>
                  <a:lnTo>
                    <a:pt x="174" y="99"/>
                  </a:lnTo>
                  <a:lnTo>
                    <a:pt x="156" y="120"/>
                  </a:lnTo>
                  <a:lnTo>
                    <a:pt x="139" y="120"/>
                  </a:lnTo>
                  <a:lnTo>
                    <a:pt x="121" y="118"/>
                  </a:lnTo>
                  <a:lnTo>
                    <a:pt x="113" y="120"/>
                  </a:lnTo>
                  <a:lnTo>
                    <a:pt x="103" y="122"/>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131" name="Freeform 244"/>
            <p:cNvSpPr>
              <a:spLocks noChangeAspect="1"/>
            </p:cNvSpPr>
            <p:nvPr/>
          </p:nvSpPr>
          <p:spPr bwMode="gray">
            <a:xfrm>
              <a:off x="6541073" y="3826034"/>
              <a:ext cx="188353" cy="173355"/>
            </a:xfrm>
            <a:custGeom>
              <a:avLst/>
              <a:gdLst>
                <a:gd name="T0" fmla="*/ 0 w 256"/>
                <a:gd name="T1" fmla="*/ 2147483647 h 178"/>
                <a:gd name="T2" fmla="*/ 0 w 256"/>
                <a:gd name="T3" fmla="*/ 2147483647 h 178"/>
                <a:gd name="T4" fmla="*/ 0 w 256"/>
                <a:gd name="T5" fmla="*/ 2147483647 h 178"/>
                <a:gd name="T6" fmla="*/ 0 w 256"/>
                <a:gd name="T7" fmla="*/ 2147483647 h 178"/>
                <a:gd name="T8" fmla="*/ 0 w 256"/>
                <a:gd name="T9" fmla="*/ 2147483647 h 178"/>
                <a:gd name="T10" fmla="*/ 0 w 256"/>
                <a:gd name="T11" fmla="*/ 2147483647 h 178"/>
                <a:gd name="T12" fmla="*/ 0 w 256"/>
                <a:gd name="T13" fmla="*/ 2147483647 h 178"/>
                <a:gd name="T14" fmla="*/ 0 w 256"/>
                <a:gd name="T15" fmla="*/ 2147483647 h 178"/>
                <a:gd name="T16" fmla="*/ 0 w 256"/>
                <a:gd name="T17" fmla="*/ 2147483647 h 178"/>
                <a:gd name="T18" fmla="*/ 0 w 256"/>
                <a:gd name="T19" fmla="*/ 2147483647 h 178"/>
                <a:gd name="T20" fmla="*/ 0 w 256"/>
                <a:gd name="T21" fmla="*/ 2147483647 h 178"/>
                <a:gd name="T22" fmla="*/ 0 w 256"/>
                <a:gd name="T23" fmla="*/ 2147483647 h 178"/>
                <a:gd name="T24" fmla="*/ 0 w 256"/>
                <a:gd name="T25" fmla="*/ 2147483647 h 178"/>
                <a:gd name="T26" fmla="*/ 0 w 256"/>
                <a:gd name="T27" fmla="*/ 2147483647 h 178"/>
                <a:gd name="T28" fmla="*/ 0 w 256"/>
                <a:gd name="T29" fmla="*/ 2147483647 h 178"/>
                <a:gd name="T30" fmla="*/ 0 w 256"/>
                <a:gd name="T31" fmla="*/ 2147483647 h 178"/>
                <a:gd name="T32" fmla="*/ 0 w 256"/>
                <a:gd name="T33" fmla="*/ 2147483647 h 178"/>
                <a:gd name="T34" fmla="*/ 0 w 256"/>
                <a:gd name="T35" fmla="*/ 2147483647 h 178"/>
                <a:gd name="T36" fmla="*/ 0 w 256"/>
                <a:gd name="T37" fmla="*/ 2147483647 h 178"/>
                <a:gd name="T38" fmla="*/ 0 w 256"/>
                <a:gd name="T39" fmla="*/ 2147483647 h 178"/>
                <a:gd name="T40" fmla="*/ 0 w 256"/>
                <a:gd name="T41" fmla="*/ 2147483647 h 178"/>
                <a:gd name="T42" fmla="*/ 0 w 256"/>
                <a:gd name="T43" fmla="*/ 2147483647 h 178"/>
                <a:gd name="T44" fmla="*/ 0 w 256"/>
                <a:gd name="T45" fmla="*/ 2147483647 h 178"/>
                <a:gd name="T46" fmla="*/ 0 w 256"/>
                <a:gd name="T47" fmla="*/ 2147483647 h 178"/>
                <a:gd name="T48" fmla="*/ 0 w 256"/>
                <a:gd name="T49" fmla="*/ 0 h 178"/>
                <a:gd name="T50" fmla="*/ 0 w 256"/>
                <a:gd name="T51" fmla="*/ 2147483647 h 178"/>
                <a:gd name="T52" fmla="*/ 0 w 256"/>
                <a:gd name="T53" fmla="*/ 2147483647 h 178"/>
                <a:gd name="T54" fmla="*/ 0 w 256"/>
                <a:gd name="T55" fmla="*/ 2147483647 h 178"/>
                <a:gd name="T56" fmla="*/ 0 w 256"/>
                <a:gd name="T57" fmla="*/ 2147483647 h 178"/>
                <a:gd name="T58" fmla="*/ 0 w 256"/>
                <a:gd name="T59" fmla="*/ 2147483647 h 178"/>
                <a:gd name="T60" fmla="*/ 0 w 256"/>
                <a:gd name="T61" fmla="*/ 2147483647 h 178"/>
                <a:gd name="T62" fmla="*/ 0 w 256"/>
                <a:gd name="T63" fmla="*/ 2147483647 h 178"/>
                <a:gd name="T64" fmla="*/ 0 w 256"/>
                <a:gd name="T65" fmla="*/ 2147483647 h 178"/>
                <a:gd name="T66" fmla="*/ 0 w 256"/>
                <a:gd name="T67" fmla="*/ 2147483647 h 178"/>
                <a:gd name="T68" fmla="*/ 0 w 256"/>
                <a:gd name="T69" fmla="*/ 2147483647 h 178"/>
                <a:gd name="T70" fmla="*/ 0 w 256"/>
                <a:gd name="T71" fmla="*/ 2147483647 h 178"/>
                <a:gd name="T72" fmla="*/ 0 w 256"/>
                <a:gd name="T73" fmla="*/ 2147483647 h 1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
                <a:gd name="T112" fmla="*/ 0 h 178"/>
                <a:gd name="T113" fmla="*/ 256 w 256"/>
                <a:gd name="T114" fmla="*/ 178 h 1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 h="178">
                  <a:moveTo>
                    <a:pt x="0" y="151"/>
                  </a:moveTo>
                  <a:lnTo>
                    <a:pt x="2" y="159"/>
                  </a:lnTo>
                  <a:lnTo>
                    <a:pt x="20" y="161"/>
                  </a:lnTo>
                  <a:lnTo>
                    <a:pt x="67" y="162"/>
                  </a:lnTo>
                  <a:lnTo>
                    <a:pt x="121" y="106"/>
                  </a:lnTo>
                  <a:lnTo>
                    <a:pt x="134" y="143"/>
                  </a:lnTo>
                  <a:lnTo>
                    <a:pt x="149" y="178"/>
                  </a:lnTo>
                  <a:lnTo>
                    <a:pt x="182" y="164"/>
                  </a:lnTo>
                  <a:lnTo>
                    <a:pt x="219" y="150"/>
                  </a:lnTo>
                  <a:lnTo>
                    <a:pt x="254" y="161"/>
                  </a:lnTo>
                  <a:lnTo>
                    <a:pt x="256" y="109"/>
                  </a:lnTo>
                  <a:lnTo>
                    <a:pt x="231" y="98"/>
                  </a:lnTo>
                  <a:lnTo>
                    <a:pt x="216" y="100"/>
                  </a:lnTo>
                  <a:lnTo>
                    <a:pt x="227" y="67"/>
                  </a:lnTo>
                  <a:lnTo>
                    <a:pt x="197" y="60"/>
                  </a:lnTo>
                  <a:lnTo>
                    <a:pt x="171" y="57"/>
                  </a:lnTo>
                  <a:lnTo>
                    <a:pt x="135" y="57"/>
                  </a:lnTo>
                  <a:lnTo>
                    <a:pt x="106" y="57"/>
                  </a:lnTo>
                  <a:lnTo>
                    <a:pt x="72" y="57"/>
                  </a:lnTo>
                  <a:lnTo>
                    <a:pt x="42" y="51"/>
                  </a:lnTo>
                  <a:lnTo>
                    <a:pt x="38" y="46"/>
                  </a:lnTo>
                  <a:lnTo>
                    <a:pt x="44" y="34"/>
                  </a:lnTo>
                  <a:lnTo>
                    <a:pt x="56" y="25"/>
                  </a:lnTo>
                  <a:lnTo>
                    <a:pt x="105" y="17"/>
                  </a:lnTo>
                  <a:lnTo>
                    <a:pt x="102" y="0"/>
                  </a:lnTo>
                  <a:lnTo>
                    <a:pt x="66" y="6"/>
                  </a:lnTo>
                  <a:lnTo>
                    <a:pt x="34" y="3"/>
                  </a:lnTo>
                  <a:lnTo>
                    <a:pt x="13" y="20"/>
                  </a:lnTo>
                  <a:lnTo>
                    <a:pt x="7" y="57"/>
                  </a:lnTo>
                  <a:lnTo>
                    <a:pt x="8" y="66"/>
                  </a:lnTo>
                  <a:lnTo>
                    <a:pt x="5" y="68"/>
                  </a:lnTo>
                  <a:lnTo>
                    <a:pt x="28" y="76"/>
                  </a:lnTo>
                  <a:lnTo>
                    <a:pt x="39" y="95"/>
                  </a:lnTo>
                  <a:lnTo>
                    <a:pt x="33" y="118"/>
                  </a:lnTo>
                  <a:lnTo>
                    <a:pt x="27" y="121"/>
                  </a:lnTo>
                  <a:lnTo>
                    <a:pt x="18" y="131"/>
                  </a:lnTo>
                  <a:lnTo>
                    <a:pt x="0" y="15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grpSp>
      <p:sp>
        <p:nvSpPr>
          <p:cNvPr id="132" name="Rectangle 73"/>
          <p:cNvSpPr>
            <a:spLocks noChangeArrowheads="1"/>
          </p:cNvSpPr>
          <p:nvPr/>
        </p:nvSpPr>
        <p:spPr bwMode="auto">
          <a:xfrm>
            <a:off x="7925594" y="2896394"/>
            <a:ext cx="1984376" cy="2985404"/>
          </a:xfrm>
          <a:prstGeom prst="rect">
            <a:avLst/>
          </a:prstGeom>
          <a:noFill/>
          <a:ln w="9525" algn="ctr">
            <a:noFill/>
            <a:miter lim="800000"/>
            <a:headEnd/>
            <a:tailEnd/>
          </a:ln>
          <a:effectLst/>
        </p:spPr>
        <p:txBody>
          <a:bodyPr lIns="91411" tIns="45706" rIns="91411" bIns="45706">
            <a:spAutoFit/>
          </a:bodyPr>
          <a:lstStyle/>
          <a:p>
            <a:pPr marL="117438" indent="-117438">
              <a:defRPr/>
            </a:pPr>
            <a:r>
              <a:rPr lang="en-US" sz="1200" b="1" dirty="0">
                <a:solidFill>
                  <a:srgbClr val="002776"/>
                </a:solidFill>
                <a:latin typeface="Arial" charset="0"/>
              </a:rPr>
              <a:t>Asia Pacific Region</a:t>
            </a:r>
          </a:p>
          <a:p>
            <a:pPr marL="117438" indent="-117438">
              <a:spcAft>
                <a:spcPts val="200"/>
              </a:spcAft>
              <a:buFontTx/>
              <a:buChar char="•"/>
              <a:defRPr/>
            </a:pPr>
            <a:r>
              <a:rPr lang="en-US" sz="1200" b="0" dirty="0">
                <a:solidFill>
                  <a:srgbClr val="002776"/>
                </a:solidFill>
                <a:latin typeface="Arial" charset="0"/>
              </a:rPr>
              <a:t>Australia</a:t>
            </a:r>
          </a:p>
          <a:p>
            <a:pPr marL="117438" indent="-117438">
              <a:spcAft>
                <a:spcPts val="200"/>
              </a:spcAft>
              <a:buFontTx/>
              <a:buChar char="•"/>
              <a:defRPr/>
            </a:pPr>
            <a:r>
              <a:rPr lang="en-US" sz="1200" b="0" dirty="0">
                <a:solidFill>
                  <a:srgbClr val="002776"/>
                </a:solidFill>
                <a:latin typeface="Arial" charset="0"/>
              </a:rPr>
              <a:t>China</a:t>
            </a:r>
          </a:p>
          <a:p>
            <a:pPr marL="117438" indent="-117438">
              <a:spcAft>
                <a:spcPts val="200"/>
              </a:spcAft>
              <a:buFontTx/>
              <a:buChar char="•"/>
              <a:defRPr/>
            </a:pPr>
            <a:r>
              <a:rPr lang="en-US" sz="1200" b="0" dirty="0">
                <a:solidFill>
                  <a:srgbClr val="002776"/>
                </a:solidFill>
                <a:latin typeface="Arial" charset="0"/>
              </a:rPr>
              <a:t>India</a:t>
            </a:r>
          </a:p>
          <a:p>
            <a:pPr marL="117438" indent="-117438">
              <a:spcAft>
                <a:spcPts val="200"/>
              </a:spcAft>
              <a:buFontTx/>
              <a:buChar char="•"/>
              <a:defRPr/>
            </a:pPr>
            <a:r>
              <a:rPr lang="en-US" sz="1200" b="0" dirty="0">
                <a:solidFill>
                  <a:srgbClr val="002776"/>
                </a:solidFill>
                <a:latin typeface="Arial" charset="0"/>
              </a:rPr>
              <a:t>Indonesia</a:t>
            </a:r>
          </a:p>
          <a:p>
            <a:pPr marL="117438" indent="-117438">
              <a:spcAft>
                <a:spcPts val="200"/>
              </a:spcAft>
              <a:buFontTx/>
              <a:buChar char="•"/>
              <a:defRPr/>
            </a:pPr>
            <a:r>
              <a:rPr lang="en-US" sz="1200" b="0" dirty="0">
                <a:solidFill>
                  <a:srgbClr val="002776"/>
                </a:solidFill>
                <a:latin typeface="Arial" charset="0"/>
              </a:rPr>
              <a:t>Korea</a:t>
            </a:r>
          </a:p>
          <a:p>
            <a:pPr marL="117438" indent="-117438">
              <a:spcAft>
                <a:spcPts val="200"/>
              </a:spcAft>
              <a:buFontTx/>
              <a:buChar char="•"/>
              <a:defRPr/>
            </a:pPr>
            <a:r>
              <a:rPr lang="en-US" sz="1200" b="0" dirty="0" smtClean="0">
                <a:solidFill>
                  <a:srgbClr val="002776"/>
                </a:solidFill>
                <a:latin typeface="Arial" charset="0"/>
              </a:rPr>
              <a:t>Japan</a:t>
            </a:r>
            <a:endParaRPr lang="en-US" sz="1200" b="0" dirty="0">
              <a:solidFill>
                <a:srgbClr val="002776"/>
              </a:solidFill>
              <a:latin typeface="Arial" charset="0"/>
            </a:endParaRPr>
          </a:p>
          <a:p>
            <a:pPr marL="117438" indent="-117438">
              <a:spcAft>
                <a:spcPts val="200"/>
              </a:spcAft>
              <a:buFontTx/>
              <a:buChar char="•"/>
              <a:defRPr/>
            </a:pPr>
            <a:r>
              <a:rPr lang="en-US" sz="1200" b="0" dirty="0">
                <a:solidFill>
                  <a:srgbClr val="002776"/>
                </a:solidFill>
                <a:latin typeface="Arial" charset="0"/>
              </a:rPr>
              <a:t>Malaysia</a:t>
            </a:r>
          </a:p>
          <a:p>
            <a:pPr marL="117438" indent="-117438">
              <a:spcAft>
                <a:spcPts val="200"/>
              </a:spcAft>
              <a:buFontTx/>
              <a:buChar char="•"/>
              <a:defRPr/>
            </a:pPr>
            <a:r>
              <a:rPr lang="en-US" sz="1200" b="0" dirty="0">
                <a:solidFill>
                  <a:srgbClr val="002776"/>
                </a:solidFill>
                <a:latin typeface="Arial" charset="0"/>
              </a:rPr>
              <a:t>New Zealand</a:t>
            </a:r>
          </a:p>
          <a:p>
            <a:pPr marL="117438" indent="-117438">
              <a:spcAft>
                <a:spcPts val="200"/>
              </a:spcAft>
              <a:buFontTx/>
              <a:buChar char="•"/>
              <a:defRPr/>
            </a:pPr>
            <a:r>
              <a:rPr lang="en-US" sz="1200" b="0" dirty="0">
                <a:solidFill>
                  <a:srgbClr val="002776"/>
                </a:solidFill>
                <a:latin typeface="Arial" charset="0"/>
              </a:rPr>
              <a:t>Singapore</a:t>
            </a:r>
          </a:p>
          <a:p>
            <a:pPr marL="117438" indent="-117438">
              <a:spcAft>
                <a:spcPts val="200"/>
              </a:spcAft>
              <a:buFontTx/>
              <a:buChar char="•"/>
              <a:defRPr/>
            </a:pPr>
            <a:r>
              <a:rPr lang="en-US" sz="1200" b="0" dirty="0">
                <a:solidFill>
                  <a:srgbClr val="002776"/>
                </a:solidFill>
                <a:latin typeface="Arial" charset="0"/>
              </a:rPr>
              <a:t>Philippines</a:t>
            </a:r>
          </a:p>
          <a:p>
            <a:pPr marL="117438" indent="-117438">
              <a:spcAft>
                <a:spcPts val="200"/>
              </a:spcAft>
              <a:buFontTx/>
              <a:buChar char="•"/>
              <a:defRPr/>
            </a:pPr>
            <a:r>
              <a:rPr lang="en-US" sz="1200" b="0" dirty="0">
                <a:solidFill>
                  <a:srgbClr val="002776"/>
                </a:solidFill>
                <a:latin typeface="Arial" charset="0"/>
              </a:rPr>
              <a:t>Taiwan</a:t>
            </a:r>
          </a:p>
          <a:p>
            <a:pPr marL="117438" indent="-117438">
              <a:spcAft>
                <a:spcPts val="200"/>
              </a:spcAft>
              <a:buFontTx/>
              <a:buChar char="•"/>
              <a:defRPr/>
            </a:pPr>
            <a:r>
              <a:rPr lang="en-US" sz="1200" b="0" dirty="0">
                <a:solidFill>
                  <a:srgbClr val="002776"/>
                </a:solidFill>
                <a:latin typeface="Arial" charset="0"/>
              </a:rPr>
              <a:t>Thailand</a:t>
            </a:r>
          </a:p>
          <a:p>
            <a:pPr marL="117438" indent="-117438">
              <a:spcAft>
                <a:spcPts val="200"/>
              </a:spcAft>
              <a:buFontTx/>
              <a:buChar char="•"/>
              <a:defRPr/>
            </a:pPr>
            <a:r>
              <a:rPr lang="en-US" sz="1200" b="0" dirty="0">
                <a:solidFill>
                  <a:srgbClr val="002776"/>
                </a:solidFill>
                <a:latin typeface="Arial" charset="0"/>
              </a:rPr>
              <a:t>Vietnam</a:t>
            </a:r>
          </a:p>
        </p:txBody>
      </p:sp>
      <p:sp>
        <p:nvSpPr>
          <p:cNvPr id="67" name="Slide Number Placeholder 66"/>
          <p:cNvSpPr>
            <a:spLocks noGrp="1"/>
          </p:cNvSpPr>
          <p:nvPr>
            <p:ph type="sldNum" sz="quarter" idx="10"/>
          </p:nvPr>
        </p:nvSpPr>
        <p:spPr/>
        <p:txBody>
          <a:bodyPr/>
          <a:lstStyle/>
          <a:p>
            <a:fld id="{02012106-F1AE-4C04-8E5F-85389AF4AC05}" type="slidenum">
              <a:rPr lang="en-US" smtClean="0"/>
              <a:pPr/>
              <a:t>113</a:t>
            </a:fld>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46088" y="1296194"/>
            <a:ext cx="9266237" cy="5916613"/>
          </a:xfrm>
        </p:spPr>
        <p:txBody>
          <a:bodyPr/>
          <a:lstStyle/>
          <a:p>
            <a:r>
              <a:rPr lang="en-US" i="1" dirty="0" smtClean="0"/>
              <a:t>We have perspective and analyses which your team can leverage</a:t>
            </a:r>
          </a:p>
          <a:p>
            <a:pPr lvl="1"/>
            <a:r>
              <a:rPr lang="en-US" dirty="0" smtClean="0"/>
              <a:t>Evaluate potential roll-up strategies and consolidation alternatives</a:t>
            </a:r>
          </a:p>
          <a:p>
            <a:pPr lvl="2"/>
            <a:r>
              <a:rPr lang="en-US" dirty="0" smtClean="0"/>
              <a:t>Supplier assessments</a:t>
            </a:r>
          </a:p>
          <a:p>
            <a:pPr lvl="2"/>
            <a:r>
              <a:rPr lang="en-US" dirty="0" smtClean="0"/>
              <a:t>Stakeholder analysis – customers, banks, potential investors </a:t>
            </a:r>
          </a:p>
          <a:p>
            <a:pPr lvl="2"/>
            <a:r>
              <a:rPr lang="en-US" dirty="0" smtClean="0"/>
              <a:t>Roll-up scenario modeling/planning</a:t>
            </a:r>
          </a:p>
          <a:p>
            <a:pPr lvl="2"/>
            <a:r>
              <a:rPr lang="en-US" dirty="0" smtClean="0"/>
              <a:t>Industry intelligence – suppliers and OEMs</a:t>
            </a:r>
          </a:p>
          <a:p>
            <a:pPr lvl="2"/>
            <a:r>
              <a:rPr lang="en-US" dirty="0" smtClean="0"/>
              <a:t>Risk assessment</a:t>
            </a:r>
          </a:p>
          <a:p>
            <a:pPr lvl="1"/>
            <a:r>
              <a:rPr lang="en-US" dirty="0" smtClean="0"/>
              <a:t>Potential partner strategies</a:t>
            </a:r>
          </a:p>
          <a:p>
            <a:pPr lvl="2"/>
            <a:r>
              <a:rPr lang="en-US" dirty="0" smtClean="0"/>
              <a:t>Partner strategy alternatives development</a:t>
            </a:r>
          </a:p>
          <a:p>
            <a:pPr lvl="2"/>
            <a:r>
              <a:rPr lang="en-US" dirty="0" smtClean="0"/>
              <a:t>Alternative investor financial modeling and scenario development</a:t>
            </a:r>
          </a:p>
          <a:p>
            <a:pPr lvl="1"/>
            <a:r>
              <a:rPr lang="en-US" dirty="0" smtClean="0"/>
              <a:t>Acquisition and/or divestiture planning and execution</a:t>
            </a:r>
          </a:p>
          <a:p>
            <a:pPr lvl="2"/>
            <a:r>
              <a:rPr lang="en-US" dirty="0" smtClean="0"/>
              <a:t>Buy-side planning and due diligence</a:t>
            </a:r>
          </a:p>
          <a:p>
            <a:pPr lvl="2"/>
            <a:r>
              <a:rPr lang="en-US" dirty="0" smtClean="0"/>
              <a:t>Integration planning and execution</a:t>
            </a:r>
          </a:p>
          <a:p>
            <a:pPr lvl="2"/>
            <a:r>
              <a:rPr lang="en-US" dirty="0" smtClean="0"/>
              <a:t>Sell-side planning and due diligence</a:t>
            </a:r>
          </a:p>
          <a:p>
            <a:pPr lvl="2"/>
            <a:r>
              <a:rPr lang="en-US" dirty="0" smtClean="0"/>
              <a:t>Carve-out divestiture planning and execution</a:t>
            </a:r>
            <a:endParaRPr lang="en-US" dirty="0"/>
          </a:p>
        </p:txBody>
      </p:sp>
      <p:sp>
        <p:nvSpPr>
          <p:cNvPr id="8" name="Title 7"/>
          <p:cNvSpPr>
            <a:spLocks noGrp="1"/>
          </p:cNvSpPr>
          <p:nvPr>
            <p:ph type="title"/>
          </p:nvPr>
        </p:nvSpPr>
        <p:spPr/>
        <p:txBody>
          <a:bodyPr/>
          <a:lstStyle/>
          <a:p>
            <a:r>
              <a:rPr lang="en-US" dirty="0" smtClean="0"/>
              <a:t>Deloitte helps automotive clients define and execute their growth and M&amp;A strategies</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114</a:t>
            </a:fld>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4"/>
          <p:cNvSpPr>
            <a:spLocks noGrp="1"/>
          </p:cNvSpPr>
          <p:nvPr>
            <p:ph type="title" idx="4294967295"/>
          </p:nvPr>
        </p:nvSpPr>
        <p:spPr/>
        <p:txBody>
          <a:bodyPr anchor="t" anchorCtr="0"/>
          <a:lstStyle/>
          <a:p>
            <a:r>
              <a:rPr lang="en-US" dirty="0" smtClean="0"/>
              <a:t>Deloitte has global experience in automotive M&amp;A</a:t>
            </a:r>
          </a:p>
        </p:txBody>
      </p:sp>
      <p:sp>
        <p:nvSpPr>
          <p:cNvPr id="14340" name="Text Box 23"/>
          <p:cNvSpPr txBox="1">
            <a:spLocks noChangeArrowheads="1"/>
          </p:cNvSpPr>
          <p:nvPr/>
        </p:nvSpPr>
        <p:spPr bwMode="gray">
          <a:xfrm>
            <a:off x="2181227" y="1368427"/>
            <a:ext cx="987425" cy="174625"/>
          </a:xfrm>
          <a:prstGeom prst="rect">
            <a:avLst/>
          </a:prstGeom>
          <a:solidFill>
            <a:schemeClr val="bg1"/>
          </a:solidFill>
          <a:ln w="9525" algn="ctr">
            <a:noFill/>
            <a:miter lim="800000"/>
            <a:headEnd/>
            <a:tailEnd/>
          </a:ln>
        </p:spPr>
        <p:txBody>
          <a:bodyPr wrap="none" lIns="101868" tIns="50933" rIns="101868" bIns="50933" anchor="ctr"/>
          <a:lstStyle/>
          <a:p>
            <a:pPr algn="ctr" defTabSz="1018849">
              <a:lnSpc>
                <a:spcPct val="95000"/>
              </a:lnSpc>
              <a:tabLst>
                <a:tab pos="190440" algn="l"/>
              </a:tabLst>
            </a:pPr>
            <a:r>
              <a:rPr lang="en-US" sz="1300" b="1" dirty="0">
                <a:solidFill>
                  <a:srgbClr val="002776"/>
                </a:solidFill>
              </a:rPr>
              <a:t>Approach</a:t>
            </a:r>
          </a:p>
        </p:txBody>
      </p:sp>
      <p:sp>
        <p:nvSpPr>
          <p:cNvPr id="14341" name="Text Box 25"/>
          <p:cNvSpPr txBox="1">
            <a:spLocks noChangeArrowheads="1"/>
          </p:cNvSpPr>
          <p:nvPr/>
        </p:nvSpPr>
        <p:spPr bwMode="gray">
          <a:xfrm>
            <a:off x="6604002" y="1343025"/>
            <a:ext cx="976313" cy="246063"/>
          </a:xfrm>
          <a:prstGeom prst="rect">
            <a:avLst/>
          </a:prstGeom>
          <a:solidFill>
            <a:schemeClr val="bg1"/>
          </a:solidFill>
          <a:ln w="9525" algn="ctr">
            <a:noFill/>
            <a:miter lim="800000"/>
            <a:headEnd/>
            <a:tailEnd/>
          </a:ln>
        </p:spPr>
        <p:txBody>
          <a:bodyPr wrap="none" lIns="101868" tIns="50933" rIns="101868" bIns="50933" anchor="ctr"/>
          <a:lstStyle/>
          <a:p>
            <a:pPr algn="ctr" defTabSz="1018849">
              <a:lnSpc>
                <a:spcPct val="95000"/>
              </a:lnSpc>
              <a:tabLst>
                <a:tab pos="190440" algn="l"/>
              </a:tabLst>
            </a:pPr>
            <a:r>
              <a:rPr lang="en-US" sz="1300" b="1" dirty="0">
                <a:solidFill>
                  <a:srgbClr val="002776"/>
                </a:solidFill>
              </a:rPr>
              <a:t>Execution</a:t>
            </a:r>
          </a:p>
        </p:txBody>
      </p:sp>
      <p:sp>
        <p:nvSpPr>
          <p:cNvPr id="14342" name="Text Box 13"/>
          <p:cNvSpPr txBox="1">
            <a:spLocks noChangeArrowheads="1"/>
          </p:cNvSpPr>
          <p:nvPr/>
        </p:nvSpPr>
        <p:spPr bwMode="gray">
          <a:xfrm>
            <a:off x="1906588" y="2620964"/>
            <a:ext cx="1481137" cy="969482"/>
          </a:xfrm>
          <a:prstGeom prst="rect">
            <a:avLst/>
          </a:prstGeom>
          <a:noFill/>
          <a:ln w="3175" algn="ctr">
            <a:noFill/>
            <a:miter lim="800000"/>
            <a:headEnd/>
            <a:tailEnd/>
          </a:ln>
        </p:spPr>
        <p:txBody>
          <a:bodyPr lIns="45706" tIns="0" rIns="45706" bIns="45706">
            <a:spAutoFit/>
          </a:bodyPr>
          <a:lstStyle/>
          <a:p>
            <a:pPr marL="111089" indent="-111089" eaLnBrk="0" hangingPunct="0">
              <a:spcAft>
                <a:spcPts val="300"/>
              </a:spcAft>
              <a:buFont typeface="Arial" charset="0"/>
              <a:buChar char="•"/>
            </a:pPr>
            <a:r>
              <a:rPr lang="en-US" sz="750" dirty="0">
                <a:solidFill>
                  <a:srgbClr val="002776"/>
                </a:solidFill>
              </a:rPr>
              <a:t>Supported </a:t>
            </a:r>
            <a:r>
              <a:rPr lang="en-US" sz="750" b="1" dirty="0">
                <a:solidFill>
                  <a:srgbClr val="002776"/>
                </a:solidFill>
              </a:rPr>
              <a:t>US Private Equity </a:t>
            </a:r>
            <a:r>
              <a:rPr lang="en-US" sz="750" dirty="0">
                <a:solidFill>
                  <a:srgbClr val="002776"/>
                </a:solidFill>
              </a:rPr>
              <a:t>firms’ evaluation of various potential targets, including Global Auto OEM’s, Tier 1,2 &amp; 3 Suppliers, Aftermarket Distributors and Remanufacturers, Commercial Vehicles</a:t>
            </a:r>
          </a:p>
        </p:txBody>
      </p:sp>
      <p:sp>
        <p:nvSpPr>
          <p:cNvPr id="14343" name="Text Box 19"/>
          <p:cNvSpPr txBox="1">
            <a:spLocks noChangeArrowheads="1"/>
          </p:cNvSpPr>
          <p:nvPr/>
        </p:nvSpPr>
        <p:spPr bwMode="gray">
          <a:xfrm>
            <a:off x="8001001" y="2606676"/>
            <a:ext cx="1638301" cy="4547385"/>
          </a:xfrm>
          <a:prstGeom prst="rect">
            <a:avLst/>
          </a:prstGeom>
          <a:noFill/>
          <a:ln w="3175" algn="ctr">
            <a:noFill/>
            <a:miter lim="800000"/>
            <a:headEnd/>
            <a:tailEnd/>
          </a:ln>
        </p:spPr>
        <p:txBody>
          <a:bodyPr lIns="45706" tIns="0" rIns="0" bIns="45706">
            <a:spAutoFit/>
          </a:bodyPr>
          <a:lstStyle/>
          <a:p>
            <a:pPr marL="109502" indent="-109502">
              <a:spcAft>
                <a:spcPts val="300"/>
              </a:spcAft>
              <a:buFont typeface="Arial" charset="0"/>
              <a:buChar char="•"/>
            </a:pPr>
            <a:r>
              <a:rPr lang="en-US" sz="750" dirty="0">
                <a:solidFill>
                  <a:srgbClr val="002776"/>
                </a:solidFill>
              </a:rPr>
              <a:t>Led post-close separation activities (operational support and transition to buyers) for the finance function of a </a:t>
            </a:r>
            <a:r>
              <a:rPr lang="en-US" sz="750" b="1" dirty="0">
                <a:solidFill>
                  <a:srgbClr val="002776"/>
                </a:solidFill>
              </a:rPr>
              <a:t>$10+B supplier </a:t>
            </a:r>
            <a:r>
              <a:rPr lang="en-US" sz="750" dirty="0">
                <a:solidFill>
                  <a:srgbClr val="002776"/>
                </a:solidFill>
              </a:rPr>
              <a:t>divesting multiple manufacturing facilities</a:t>
            </a:r>
            <a:endParaRPr lang="en-GB" sz="750" dirty="0">
              <a:solidFill>
                <a:srgbClr val="002776"/>
              </a:solidFill>
            </a:endParaRPr>
          </a:p>
          <a:p>
            <a:pPr marL="109502" indent="-109502">
              <a:spcAft>
                <a:spcPts val="300"/>
              </a:spcAft>
              <a:buFont typeface="Arial" charset="0"/>
              <a:buChar char="•"/>
            </a:pPr>
            <a:r>
              <a:rPr lang="en-GB" sz="750" dirty="0">
                <a:solidFill>
                  <a:srgbClr val="002776"/>
                </a:solidFill>
              </a:rPr>
              <a:t>Led development of TSAs covering $200M+ per annum in transition services for divestiture of </a:t>
            </a:r>
            <a:br>
              <a:rPr lang="en-GB" sz="750" dirty="0">
                <a:solidFill>
                  <a:srgbClr val="002776"/>
                </a:solidFill>
              </a:rPr>
            </a:br>
            <a:r>
              <a:rPr lang="en-GB" sz="750" dirty="0">
                <a:solidFill>
                  <a:srgbClr val="002776"/>
                </a:solidFill>
              </a:rPr>
              <a:t>a </a:t>
            </a:r>
            <a:r>
              <a:rPr lang="en-GB" sz="750" b="1" dirty="0">
                <a:solidFill>
                  <a:srgbClr val="002776"/>
                </a:solidFill>
              </a:rPr>
              <a:t>global OEM</a:t>
            </a:r>
          </a:p>
          <a:p>
            <a:pPr marL="109502" indent="-109502">
              <a:spcAft>
                <a:spcPts val="300"/>
              </a:spcAft>
              <a:buFont typeface="Arial" charset="0"/>
              <a:buChar char="•"/>
            </a:pPr>
            <a:r>
              <a:rPr lang="en-GB" sz="750" dirty="0">
                <a:solidFill>
                  <a:srgbClr val="002776"/>
                </a:solidFill>
              </a:rPr>
              <a:t>Led end-to-end validation workshops with over 100 cross-functional participants for multiple Day 1 operational scenarios for global network of </a:t>
            </a:r>
            <a:r>
              <a:rPr lang="en-GB" sz="750" b="1" dirty="0">
                <a:solidFill>
                  <a:srgbClr val="002776"/>
                </a:solidFill>
              </a:rPr>
              <a:t>OEM National Sales </a:t>
            </a:r>
            <a:r>
              <a:rPr lang="en-GB" sz="750" b="1" dirty="0" err="1">
                <a:solidFill>
                  <a:srgbClr val="002776"/>
                </a:solidFill>
              </a:rPr>
              <a:t>Centers</a:t>
            </a:r>
            <a:r>
              <a:rPr lang="en-GB" sz="750" b="1" dirty="0">
                <a:solidFill>
                  <a:srgbClr val="002776"/>
                </a:solidFill>
              </a:rPr>
              <a:t> </a:t>
            </a:r>
            <a:r>
              <a:rPr lang="en-GB" sz="750" dirty="0">
                <a:solidFill>
                  <a:srgbClr val="002776"/>
                </a:solidFill>
              </a:rPr>
              <a:t>involved in transition</a:t>
            </a:r>
            <a:endParaRPr lang="en-US" sz="750" dirty="0">
              <a:solidFill>
                <a:srgbClr val="002776"/>
              </a:solidFill>
            </a:endParaRPr>
          </a:p>
          <a:p>
            <a:pPr marL="109502" indent="-109502">
              <a:spcAft>
                <a:spcPts val="300"/>
              </a:spcAft>
              <a:buFont typeface="Arial" charset="0"/>
              <a:buChar char="•"/>
            </a:pPr>
            <a:r>
              <a:rPr lang="en-US" sz="750" dirty="0">
                <a:solidFill>
                  <a:srgbClr val="002776"/>
                </a:solidFill>
              </a:rPr>
              <a:t>Supported transition associated with divisional divestiture and stand-up of a </a:t>
            </a:r>
            <a:r>
              <a:rPr lang="en-US" sz="750" b="1" dirty="0">
                <a:solidFill>
                  <a:srgbClr val="002776"/>
                </a:solidFill>
              </a:rPr>
              <a:t>$1.5B automotive supplier</a:t>
            </a:r>
          </a:p>
          <a:p>
            <a:pPr marL="109502" indent="-109502">
              <a:spcAft>
                <a:spcPts val="300"/>
              </a:spcAft>
              <a:buFont typeface="Arial" charset="0"/>
              <a:buChar char="•"/>
            </a:pPr>
            <a:r>
              <a:rPr lang="en-US" sz="750" dirty="0">
                <a:solidFill>
                  <a:srgbClr val="002776"/>
                </a:solidFill>
              </a:rPr>
              <a:t>Assisted private equity buyer in development of future state processes, SAP reconfiguration</a:t>
            </a:r>
            <a:r>
              <a:rPr lang="en-US" sz="750" dirty="0" smtClean="0">
                <a:solidFill>
                  <a:srgbClr val="002776"/>
                </a:solidFill>
              </a:rPr>
              <a:t>/ roll-out </a:t>
            </a:r>
            <a:r>
              <a:rPr lang="en-US" sz="750" dirty="0">
                <a:solidFill>
                  <a:srgbClr val="002776"/>
                </a:solidFill>
              </a:rPr>
              <a:t>and coordinated training efforts for financial processes of </a:t>
            </a:r>
            <a:r>
              <a:rPr lang="en-US" sz="750" b="1" dirty="0">
                <a:solidFill>
                  <a:srgbClr val="002776"/>
                </a:solidFill>
              </a:rPr>
              <a:t>auto supplier </a:t>
            </a:r>
            <a:r>
              <a:rPr lang="en-US" sz="750" dirty="0">
                <a:solidFill>
                  <a:srgbClr val="002776"/>
                </a:solidFill>
              </a:rPr>
              <a:t>acquisition</a:t>
            </a:r>
          </a:p>
          <a:p>
            <a:pPr marL="109502" indent="-109502">
              <a:spcAft>
                <a:spcPts val="300"/>
              </a:spcAft>
              <a:buFont typeface="Arial" charset="0"/>
              <a:buChar char="•"/>
            </a:pPr>
            <a:r>
              <a:rPr lang="en-US" sz="750" dirty="0">
                <a:solidFill>
                  <a:srgbClr val="002776"/>
                </a:solidFill>
              </a:rPr>
              <a:t>Supported IT Testing, program management, process documentation and multi-country transition in South America for business unit divestiture of </a:t>
            </a:r>
            <a:r>
              <a:rPr lang="en-US" sz="750" b="1" dirty="0">
                <a:solidFill>
                  <a:srgbClr val="002776"/>
                </a:solidFill>
              </a:rPr>
              <a:t>Tier 1 automotive supplier</a:t>
            </a:r>
          </a:p>
          <a:p>
            <a:pPr marL="109502" indent="-109502" eaLnBrk="0" hangingPunct="0">
              <a:spcAft>
                <a:spcPts val="300"/>
              </a:spcAft>
              <a:buFont typeface="Arial" charset="0"/>
              <a:buChar char="•"/>
            </a:pPr>
            <a:r>
              <a:rPr lang="en-US" sz="750" dirty="0">
                <a:solidFill>
                  <a:srgbClr val="002776"/>
                </a:solidFill>
              </a:rPr>
              <a:t>Established and supported ongoing transition governance process for divestiture planning of </a:t>
            </a:r>
            <a:r>
              <a:rPr lang="en-US" sz="750" b="1" dirty="0">
                <a:solidFill>
                  <a:srgbClr val="002776"/>
                </a:solidFill>
              </a:rPr>
              <a:t>global Tier 1 automotive supplier</a:t>
            </a:r>
          </a:p>
        </p:txBody>
      </p:sp>
      <p:sp>
        <p:nvSpPr>
          <p:cNvPr id="14344" name="Text Box 20"/>
          <p:cNvSpPr txBox="1">
            <a:spLocks noChangeArrowheads="1"/>
          </p:cNvSpPr>
          <p:nvPr/>
        </p:nvSpPr>
        <p:spPr bwMode="gray">
          <a:xfrm>
            <a:off x="457202" y="2620966"/>
            <a:ext cx="1473200" cy="1238787"/>
          </a:xfrm>
          <a:prstGeom prst="rect">
            <a:avLst/>
          </a:prstGeom>
          <a:noFill/>
          <a:ln w="3175" algn="ctr">
            <a:noFill/>
            <a:miter lim="800000"/>
            <a:headEnd/>
            <a:tailEnd/>
          </a:ln>
        </p:spPr>
        <p:txBody>
          <a:bodyPr lIns="45706" tIns="0" rIns="45706" bIns="45706">
            <a:spAutoFit/>
          </a:bodyPr>
          <a:lstStyle/>
          <a:p>
            <a:pPr marL="111089" indent="-111089" eaLnBrk="0" hangingPunct="0">
              <a:spcAft>
                <a:spcPts val="300"/>
              </a:spcAft>
              <a:buFont typeface="Arial" charset="0"/>
              <a:buChar char="•"/>
            </a:pPr>
            <a:r>
              <a:rPr lang="en-US" sz="750" dirty="0">
                <a:solidFill>
                  <a:srgbClr val="002776"/>
                </a:solidFill>
              </a:rPr>
              <a:t>Strategic assessment of hold, sell, or restructure alternatives for various assets of a </a:t>
            </a:r>
            <a:r>
              <a:rPr lang="en-US" sz="750" b="1" dirty="0">
                <a:solidFill>
                  <a:srgbClr val="002776"/>
                </a:solidFill>
              </a:rPr>
              <a:t>Global Auto supplier</a:t>
            </a:r>
          </a:p>
          <a:p>
            <a:pPr marL="111089" indent="-111089" eaLnBrk="0" hangingPunct="0">
              <a:spcAft>
                <a:spcPts val="300"/>
              </a:spcAft>
              <a:buFont typeface="Arial" charset="0"/>
              <a:buChar char="•"/>
            </a:pPr>
            <a:r>
              <a:rPr lang="en-US" sz="750" dirty="0">
                <a:solidFill>
                  <a:srgbClr val="002776"/>
                </a:solidFill>
              </a:rPr>
              <a:t>Assisted </a:t>
            </a:r>
            <a:r>
              <a:rPr lang="en-US" sz="750" b="1" dirty="0">
                <a:solidFill>
                  <a:srgbClr val="002776"/>
                </a:solidFill>
              </a:rPr>
              <a:t>Chinese automotive OEM </a:t>
            </a:r>
            <a:r>
              <a:rPr lang="en-US" sz="750" dirty="0">
                <a:solidFill>
                  <a:srgbClr val="002776"/>
                </a:solidFill>
              </a:rPr>
              <a:t>with strategy development for North American market entry including potential M&amp;A alternatives</a:t>
            </a:r>
          </a:p>
        </p:txBody>
      </p:sp>
      <p:sp>
        <p:nvSpPr>
          <p:cNvPr id="14345" name="Rectangle 30"/>
          <p:cNvSpPr>
            <a:spLocks noChangeArrowheads="1"/>
          </p:cNvSpPr>
          <p:nvPr/>
        </p:nvSpPr>
        <p:spPr bwMode="gray">
          <a:xfrm>
            <a:off x="6434138" y="2606676"/>
            <a:ext cx="1541462" cy="4690491"/>
          </a:xfrm>
          <a:prstGeom prst="rect">
            <a:avLst/>
          </a:prstGeom>
          <a:noFill/>
          <a:ln w="12700" algn="ctr">
            <a:noFill/>
            <a:miter lim="800000"/>
            <a:headEnd/>
            <a:tailEnd/>
          </a:ln>
        </p:spPr>
        <p:txBody>
          <a:bodyPr lIns="45706" tIns="0" rIns="45706" bIns="73128" anchorCtr="1">
            <a:spAutoFit/>
          </a:bodyPr>
          <a:lstStyle/>
          <a:p>
            <a:pPr marL="109502" indent="-109502" eaLnBrk="0" hangingPunct="0">
              <a:spcAft>
                <a:spcPts val="300"/>
              </a:spcAft>
              <a:buFont typeface="Arial" charset="0"/>
              <a:buChar char="•"/>
            </a:pPr>
            <a:r>
              <a:rPr lang="en-US" altLang="en-US" sz="750" dirty="0">
                <a:solidFill>
                  <a:srgbClr val="002776"/>
                </a:solidFill>
              </a:rPr>
              <a:t>Led </a:t>
            </a:r>
            <a:r>
              <a:rPr lang="en-US" altLang="en-US" sz="750" b="1" dirty="0">
                <a:solidFill>
                  <a:srgbClr val="002776"/>
                </a:solidFill>
              </a:rPr>
              <a:t>global OEM </a:t>
            </a:r>
            <a:r>
              <a:rPr lang="en-US" altLang="en-US" sz="750" dirty="0">
                <a:solidFill>
                  <a:srgbClr val="002776"/>
                </a:solidFill>
              </a:rPr>
              <a:t>client team through validation and finalization Purchase and Transition Service Agreements for $12B acquisition</a:t>
            </a:r>
          </a:p>
          <a:p>
            <a:pPr marL="109502" indent="-109502" eaLnBrk="0" hangingPunct="0">
              <a:spcAft>
                <a:spcPts val="300"/>
              </a:spcAft>
              <a:buFont typeface="Arial" charset="0"/>
              <a:buChar char="•"/>
            </a:pPr>
            <a:r>
              <a:rPr lang="en-US" altLang="en-US" sz="750" dirty="0">
                <a:solidFill>
                  <a:srgbClr val="002776"/>
                </a:solidFill>
              </a:rPr>
              <a:t>Supported the validation </a:t>
            </a:r>
            <a:br>
              <a:rPr lang="en-US" altLang="en-US" sz="750" dirty="0">
                <a:solidFill>
                  <a:srgbClr val="002776"/>
                </a:solidFill>
              </a:rPr>
            </a:br>
            <a:r>
              <a:rPr lang="en-US" altLang="en-US" sz="750" dirty="0">
                <a:solidFill>
                  <a:srgbClr val="002776"/>
                </a:solidFill>
              </a:rPr>
              <a:t>of Day 1 requirements </a:t>
            </a:r>
            <a:br>
              <a:rPr lang="en-US" altLang="en-US" sz="750" dirty="0">
                <a:solidFill>
                  <a:srgbClr val="002776"/>
                </a:solidFill>
              </a:rPr>
            </a:br>
            <a:r>
              <a:rPr lang="en-US" altLang="en-US" sz="750" dirty="0">
                <a:solidFill>
                  <a:srgbClr val="002776"/>
                </a:solidFill>
              </a:rPr>
              <a:t>and established a Day 1 issues resolution and support center for acquisition of </a:t>
            </a:r>
            <a:r>
              <a:rPr lang="en-US" altLang="en-US" sz="750" b="1" dirty="0">
                <a:solidFill>
                  <a:srgbClr val="002776"/>
                </a:solidFill>
              </a:rPr>
              <a:t>NA-based Tier 1 supplier</a:t>
            </a:r>
          </a:p>
          <a:p>
            <a:pPr marL="109502" indent="-109502" eaLnBrk="0" hangingPunct="0">
              <a:spcAft>
                <a:spcPts val="300"/>
              </a:spcAft>
              <a:buFont typeface="Arial" charset="0"/>
              <a:buChar char="•"/>
            </a:pPr>
            <a:r>
              <a:rPr lang="en-US" altLang="en-US" sz="750" dirty="0">
                <a:solidFill>
                  <a:srgbClr val="002776"/>
                </a:solidFill>
              </a:rPr>
              <a:t>Established Project Management and supported functional planning efforts for the integration of an acquired $2B business unit into an </a:t>
            </a:r>
            <a:r>
              <a:rPr lang="en-US" altLang="en-US" sz="750" b="1" dirty="0">
                <a:solidFill>
                  <a:srgbClr val="002776"/>
                </a:solidFill>
              </a:rPr>
              <a:t>global automotive OEM</a:t>
            </a:r>
          </a:p>
          <a:p>
            <a:pPr marL="109502" indent="-109502" eaLnBrk="0" hangingPunct="0">
              <a:spcAft>
                <a:spcPts val="300"/>
              </a:spcAft>
              <a:buFont typeface="Arial" charset="0"/>
              <a:buChar char="•"/>
            </a:pPr>
            <a:r>
              <a:rPr lang="en-US" altLang="en-US" sz="750" dirty="0">
                <a:solidFill>
                  <a:srgbClr val="002776"/>
                </a:solidFill>
              </a:rPr>
              <a:t>Supported </a:t>
            </a:r>
            <a:r>
              <a:rPr lang="en-US" altLang="en-US" sz="750" b="1" dirty="0">
                <a:solidFill>
                  <a:srgbClr val="002776"/>
                </a:solidFill>
              </a:rPr>
              <a:t>$8B Tier 1 manufacturer </a:t>
            </a:r>
            <a:r>
              <a:rPr lang="en-US" altLang="en-US" sz="750" dirty="0">
                <a:solidFill>
                  <a:srgbClr val="002776"/>
                </a:solidFill>
              </a:rPr>
              <a:t>in post-close stabilization and ongoing management of a $</a:t>
            </a:r>
            <a:r>
              <a:rPr lang="en-US" altLang="en-US" sz="750" dirty="0" smtClean="0">
                <a:solidFill>
                  <a:srgbClr val="002776"/>
                </a:solidFill>
              </a:rPr>
              <a:t>1B/yr </a:t>
            </a:r>
            <a:r>
              <a:rPr lang="en-US" altLang="en-US" sz="750" dirty="0">
                <a:solidFill>
                  <a:srgbClr val="002776"/>
                </a:solidFill>
              </a:rPr>
              <a:t>transition services arrangement</a:t>
            </a:r>
          </a:p>
          <a:p>
            <a:pPr marL="109502" indent="-109502" eaLnBrk="0" hangingPunct="0">
              <a:spcAft>
                <a:spcPts val="300"/>
              </a:spcAft>
              <a:buFont typeface="Arial" charset="0"/>
              <a:buChar char="•"/>
            </a:pPr>
            <a:r>
              <a:rPr lang="en-US" sz="750" dirty="0">
                <a:solidFill>
                  <a:srgbClr val="002776"/>
                </a:solidFill>
              </a:rPr>
              <a:t>Supported </a:t>
            </a:r>
            <a:r>
              <a:rPr lang="en-US" sz="750" b="1" dirty="0">
                <a:solidFill>
                  <a:srgbClr val="002776"/>
                </a:solidFill>
              </a:rPr>
              <a:t>Tier 1 supplier </a:t>
            </a:r>
            <a:r>
              <a:rPr lang="en-US" sz="750" dirty="0">
                <a:solidFill>
                  <a:srgbClr val="002776"/>
                </a:solidFill>
              </a:rPr>
              <a:t>post-transaction in developing multiple cross-functional resolutions required to mitigate operational issues not fully contemplated in </a:t>
            </a:r>
            <a:br>
              <a:rPr lang="en-US" sz="750" dirty="0">
                <a:solidFill>
                  <a:srgbClr val="002776"/>
                </a:solidFill>
              </a:rPr>
            </a:br>
            <a:r>
              <a:rPr lang="en-US" sz="750" dirty="0">
                <a:solidFill>
                  <a:srgbClr val="002776"/>
                </a:solidFill>
              </a:rPr>
              <a:t>the transactional documentation</a:t>
            </a:r>
            <a:endParaRPr lang="en-US" altLang="en-US" sz="750" dirty="0">
              <a:solidFill>
                <a:srgbClr val="002776"/>
              </a:solidFill>
            </a:endParaRPr>
          </a:p>
          <a:p>
            <a:pPr marL="109502" indent="-109502" eaLnBrk="0" hangingPunct="0">
              <a:spcAft>
                <a:spcPts val="300"/>
              </a:spcAft>
              <a:buFont typeface="Arial" charset="0"/>
              <a:buChar char="•"/>
            </a:pPr>
            <a:r>
              <a:rPr lang="en-US" altLang="en-US" sz="750" dirty="0">
                <a:solidFill>
                  <a:srgbClr val="002776"/>
                </a:solidFill>
              </a:rPr>
              <a:t>Assisted </a:t>
            </a:r>
            <a:r>
              <a:rPr lang="en-US" altLang="en-US" sz="750" b="1" dirty="0">
                <a:solidFill>
                  <a:srgbClr val="002776"/>
                </a:solidFill>
              </a:rPr>
              <a:t>large US supplier </a:t>
            </a:r>
            <a:r>
              <a:rPr lang="en-US" altLang="en-US" sz="750" dirty="0">
                <a:solidFill>
                  <a:srgbClr val="002776"/>
                </a:solidFill>
              </a:rPr>
              <a:t>in separation efforts required to exit post-close transition service arrangements</a:t>
            </a:r>
          </a:p>
          <a:p>
            <a:pPr marL="109502" indent="-109502" eaLnBrk="0" hangingPunct="0">
              <a:spcAft>
                <a:spcPts val="300"/>
              </a:spcAft>
              <a:buFont typeface="Arial" charset="0"/>
              <a:buChar char="•"/>
            </a:pPr>
            <a:r>
              <a:rPr lang="en-US" altLang="en-US" sz="750" dirty="0">
                <a:solidFill>
                  <a:srgbClr val="002776"/>
                </a:solidFill>
              </a:rPr>
              <a:t>Assisted </a:t>
            </a:r>
            <a:r>
              <a:rPr lang="en-US" altLang="en-US" sz="750" b="1" dirty="0">
                <a:solidFill>
                  <a:srgbClr val="002776"/>
                </a:solidFill>
              </a:rPr>
              <a:t>global OEM </a:t>
            </a:r>
            <a:r>
              <a:rPr lang="en-US" altLang="en-US" sz="750" dirty="0">
                <a:solidFill>
                  <a:srgbClr val="002776"/>
                </a:solidFill>
              </a:rPr>
              <a:t>in defining post-transaction Target Operating Model for network of 25 National Sales Companies</a:t>
            </a:r>
          </a:p>
        </p:txBody>
      </p:sp>
      <p:sp>
        <p:nvSpPr>
          <p:cNvPr id="14346" name="Text Box 16"/>
          <p:cNvSpPr txBox="1">
            <a:spLocks noChangeArrowheads="1"/>
          </p:cNvSpPr>
          <p:nvPr/>
        </p:nvSpPr>
        <p:spPr bwMode="gray">
          <a:xfrm>
            <a:off x="3336926" y="2606676"/>
            <a:ext cx="1504950" cy="2469893"/>
          </a:xfrm>
          <a:prstGeom prst="rect">
            <a:avLst/>
          </a:prstGeom>
          <a:noFill/>
          <a:ln w="3175" algn="ctr">
            <a:noFill/>
            <a:miter lim="800000"/>
            <a:headEnd/>
            <a:tailEnd/>
          </a:ln>
        </p:spPr>
        <p:txBody>
          <a:bodyPr lIns="45706" tIns="0" rIns="45706" bIns="45706">
            <a:spAutoFit/>
          </a:bodyPr>
          <a:lstStyle/>
          <a:p>
            <a:pPr marL="111089" indent="-111089" eaLnBrk="0" hangingPunct="0">
              <a:spcAft>
                <a:spcPts val="300"/>
              </a:spcAft>
              <a:buFont typeface="Arial" charset="0"/>
              <a:buChar char="•"/>
            </a:pPr>
            <a:r>
              <a:rPr lang="en-US" sz="750" dirty="0">
                <a:solidFill>
                  <a:srgbClr val="002776"/>
                </a:solidFill>
              </a:rPr>
              <a:t>Led sell-side divestiture due diligence for </a:t>
            </a:r>
            <a:r>
              <a:rPr lang="en-US" sz="750" b="1" dirty="0">
                <a:solidFill>
                  <a:srgbClr val="002776"/>
                </a:solidFill>
              </a:rPr>
              <a:t>large automotive supplier,</a:t>
            </a:r>
            <a:r>
              <a:rPr lang="en-US" sz="750" dirty="0">
                <a:solidFill>
                  <a:srgbClr val="002776"/>
                </a:solidFill>
              </a:rPr>
              <a:t> including development of primary functional cost baseline, identification of country specific divestiture considerations and quantification of incremental transition services and one-time investments </a:t>
            </a:r>
          </a:p>
          <a:p>
            <a:pPr marL="111089" indent="-111089" eaLnBrk="0" hangingPunct="0">
              <a:spcAft>
                <a:spcPts val="300"/>
              </a:spcAft>
              <a:buFont typeface="Arial" charset="0"/>
              <a:buChar char="•"/>
            </a:pPr>
            <a:r>
              <a:rPr lang="en-US" sz="750" dirty="0">
                <a:solidFill>
                  <a:srgbClr val="002776"/>
                </a:solidFill>
              </a:rPr>
              <a:t>Conducted Financial and Tax diligence on a Global Tier One Supplier and a US OEM for an </a:t>
            </a:r>
            <a:r>
              <a:rPr lang="en-US" sz="750" b="1" dirty="0">
                <a:solidFill>
                  <a:srgbClr val="002776"/>
                </a:solidFill>
              </a:rPr>
              <a:t>Asian automotive company</a:t>
            </a:r>
          </a:p>
          <a:p>
            <a:pPr marL="111089" indent="-111089" eaLnBrk="0" hangingPunct="0">
              <a:spcAft>
                <a:spcPts val="300"/>
              </a:spcAft>
              <a:buFont typeface="Arial" charset="0"/>
              <a:buChar char="•"/>
            </a:pPr>
            <a:r>
              <a:rPr lang="en-US" sz="750" dirty="0" smtClean="0">
                <a:solidFill>
                  <a:srgbClr val="002776"/>
                </a:solidFill>
              </a:rPr>
              <a:t>Conducted financial and operational due diligence on a European OEM for a </a:t>
            </a:r>
            <a:r>
              <a:rPr lang="en-US" sz="750" b="1" dirty="0" smtClean="0">
                <a:solidFill>
                  <a:srgbClr val="002776"/>
                </a:solidFill>
              </a:rPr>
              <a:t>China automotive OEM</a:t>
            </a:r>
            <a:endParaRPr lang="en-US" sz="750" b="1" dirty="0">
              <a:solidFill>
                <a:srgbClr val="002776"/>
              </a:solidFill>
            </a:endParaRPr>
          </a:p>
          <a:p>
            <a:pPr marL="111089" indent="-111089" eaLnBrk="0" hangingPunct="0">
              <a:spcAft>
                <a:spcPts val="300"/>
              </a:spcAft>
              <a:buFont typeface="Arial" charset="0"/>
              <a:buChar char="•"/>
            </a:pPr>
            <a:endParaRPr lang="en-US" sz="750" dirty="0">
              <a:solidFill>
                <a:srgbClr val="002776"/>
              </a:solidFill>
            </a:endParaRPr>
          </a:p>
        </p:txBody>
      </p:sp>
      <p:sp>
        <p:nvSpPr>
          <p:cNvPr id="14347" name="Text Box 14"/>
          <p:cNvSpPr txBox="1">
            <a:spLocks noChangeArrowheads="1"/>
          </p:cNvSpPr>
          <p:nvPr/>
        </p:nvSpPr>
        <p:spPr bwMode="gray">
          <a:xfrm>
            <a:off x="4873625" y="2606677"/>
            <a:ext cx="1506538" cy="4316552"/>
          </a:xfrm>
          <a:prstGeom prst="rect">
            <a:avLst/>
          </a:prstGeom>
          <a:noFill/>
          <a:ln w="3175" algn="ctr">
            <a:noFill/>
            <a:miter lim="800000"/>
            <a:headEnd/>
            <a:tailEnd/>
          </a:ln>
        </p:spPr>
        <p:txBody>
          <a:bodyPr lIns="45706" tIns="0" rIns="45706" bIns="45706">
            <a:spAutoFit/>
          </a:bodyPr>
          <a:lstStyle/>
          <a:p>
            <a:pPr marL="109502" indent="-109502" eaLnBrk="0" hangingPunct="0">
              <a:spcAft>
                <a:spcPts val="300"/>
              </a:spcAft>
              <a:buFont typeface="Arial" charset="0"/>
              <a:buChar char="•"/>
            </a:pPr>
            <a:r>
              <a:rPr lang="en-US" sz="750" dirty="0">
                <a:solidFill>
                  <a:srgbClr val="002776"/>
                </a:solidFill>
              </a:rPr>
              <a:t>Led </a:t>
            </a:r>
            <a:r>
              <a:rPr lang="en-US" sz="750" b="1" dirty="0">
                <a:solidFill>
                  <a:srgbClr val="002776"/>
                </a:solidFill>
              </a:rPr>
              <a:t>global automotive OEM </a:t>
            </a:r>
            <a:r>
              <a:rPr lang="en-US" sz="750" dirty="0">
                <a:solidFill>
                  <a:srgbClr val="002776"/>
                </a:solidFill>
              </a:rPr>
              <a:t>through development of Day 1 functional blueprint and requirements for the divestiture of $16B subsidiary</a:t>
            </a:r>
          </a:p>
          <a:p>
            <a:pPr marL="109502" indent="-109502" eaLnBrk="0" hangingPunct="0">
              <a:spcAft>
                <a:spcPts val="300"/>
              </a:spcAft>
              <a:buFont typeface="Arial" charset="0"/>
              <a:buChar char="•"/>
            </a:pPr>
            <a:r>
              <a:rPr lang="en-US" sz="750" dirty="0">
                <a:solidFill>
                  <a:srgbClr val="002776"/>
                </a:solidFill>
              </a:rPr>
              <a:t>Analyzed Definitive Agreement details for </a:t>
            </a:r>
            <a:r>
              <a:rPr lang="en-US" sz="750" dirty="0" smtClean="0">
                <a:solidFill>
                  <a:srgbClr val="002776"/>
                </a:solidFill>
              </a:rPr>
              <a:t> all </a:t>
            </a:r>
            <a:r>
              <a:rPr lang="en-US" sz="750" dirty="0">
                <a:solidFill>
                  <a:srgbClr val="002776"/>
                </a:solidFill>
              </a:rPr>
              <a:t>functions and geographies of a global automotive transaction </a:t>
            </a:r>
            <a:br>
              <a:rPr lang="en-US" sz="750" dirty="0">
                <a:solidFill>
                  <a:srgbClr val="002776"/>
                </a:solidFill>
              </a:rPr>
            </a:br>
            <a:r>
              <a:rPr lang="en-US" sz="750" dirty="0">
                <a:solidFill>
                  <a:srgbClr val="002776"/>
                </a:solidFill>
              </a:rPr>
              <a:t>and advised on the long-term implications to changes in the deal terms</a:t>
            </a:r>
          </a:p>
          <a:p>
            <a:pPr marL="109502" indent="-109502" eaLnBrk="0" hangingPunct="0">
              <a:spcAft>
                <a:spcPts val="300"/>
              </a:spcAft>
              <a:buFont typeface="Arial" charset="0"/>
              <a:buChar char="•"/>
            </a:pPr>
            <a:r>
              <a:rPr lang="en-US" sz="750" dirty="0">
                <a:solidFill>
                  <a:srgbClr val="002776"/>
                </a:solidFill>
              </a:rPr>
              <a:t>Led functional separation and Transition Services definition for carve-out of off-highway diesel engine business from </a:t>
            </a:r>
            <a:r>
              <a:rPr lang="en-US" sz="750" b="1" dirty="0">
                <a:solidFill>
                  <a:srgbClr val="002776"/>
                </a:solidFill>
              </a:rPr>
              <a:t>major diesel engine manufacturer </a:t>
            </a:r>
            <a:r>
              <a:rPr lang="en-US" sz="750" dirty="0">
                <a:solidFill>
                  <a:srgbClr val="002776"/>
                </a:solidFill>
              </a:rPr>
              <a:t>to </a:t>
            </a:r>
            <a:br>
              <a:rPr lang="en-US" sz="750" dirty="0">
                <a:solidFill>
                  <a:srgbClr val="002776"/>
                </a:solidFill>
              </a:rPr>
            </a:br>
            <a:r>
              <a:rPr lang="en-US" sz="750" dirty="0">
                <a:solidFill>
                  <a:srgbClr val="002776"/>
                </a:solidFill>
              </a:rPr>
              <a:t>a Private Equity firm</a:t>
            </a:r>
          </a:p>
          <a:p>
            <a:pPr marL="109502" indent="-109502" eaLnBrk="0" hangingPunct="0">
              <a:spcAft>
                <a:spcPts val="300"/>
              </a:spcAft>
              <a:buFont typeface="Arial" charset="0"/>
              <a:buChar char="•"/>
            </a:pPr>
            <a:r>
              <a:rPr lang="en-US" sz="750" dirty="0">
                <a:solidFill>
                  <a:srgbClr val="002776"/>
                </a:solidFill>
              </a:rPr>
              <a:t>Supported </a:t>
            </a:r>
            <a:r>
              <a:rPr lang="en-US" sz="750" b="1" dirty="0">
                <a:solidFill>
                  <a:srgbClr val="002776"/>
                </a:solidFill>
              </a:rPr>
              <a:t>Tier 1 Supplier </a:t>
            </a:r>
            <a:r>
              <a:rPr lang="en-US" sz="750" dirty="0">
                <a:solidFill>
                  <a:srgbClr val="002776"/>
                </a:solidFill>
              </a:rPr>
              <a:t>in development of draft Transition Service Statements of Work (SOWs) by function in support of manufacturing facilities sold to another Tier 1</a:t>
            </a:r>
          </a:p>
          <a:p>
            <a:pPr marL="109502" indent="-109502" eaLnBrk="0" hangingPunct="0">
              <a:spcAft>
                <a:spcPts val="300"/>
              </a:spcAft>
              <a:buFont typeface="Arial" charset="0"/>
              <a:buChar char="•"/>
            </a:pPr>
            <a:r>
              <a:rPr lang="en-US" sz="750" dirty="0">
                <a:solidFill>
                  <a:srgbClr val="002776"/>
                </a:solidFill>
              </a:rPr>
              <a:t>Assembled global automotive team in 26 countries for </a:t>
            </a:r>
            <a:r>
              <a:rPr lang="en-US" sz="750" b="1" dirty="0">
                <a:solidFill>
                  <a:srgbClr val="002776"/>
                </a:solidFill>
              </a:rPr>
              <a:t>US based OEM</a:t>
            </a:r>
            <a:r>
              <a:rPr lang="en-US" sz="750" dirty="0">
                <a:solidFill>
                  <a:srgbClr val="002776"/>
                </a:solidFill>
              </a:rPr>
              <a:t> acquisition of a Korean OEM, and led cross functional due-diligence, Day One readiness and Integration activities worldwide.</a:t>
            </a:r>
          </a:p>
          <a:p>
            <a:pPr marL="109502" indent="-109502" eaLnBrk="0" hangingPunct="0">
              <a:spcAft>
                <a:spcPts val="300"/>
              </a:spcAft>
              <a:buFont typeface="Arial" charset="0"/>
              <a:buChar char="•"/>
            </a:pPr>
            <a:endParaRPr lang="en-US" sz="750" dirty="0">
              <a:solidFill>
                <a:srgbClr val="002776"/>
              </a:solidFill>
            </a:endParaRPr>
          </a:p>
          <a:p>
            <a:pPr marL="109502" indent="-109502" eaLnBrk="0" hangingPunct="0">
              <a:spcAft>
                <a:spcPts val="300"/>
              </a:spcAft>
              <a:buFont typeface="Arial" charset="0"/>
              <a:buChar char="•"/>
            </a:pPr>
            <a:endParaRPr lang="en-US" sz="750" dirty="0">
              <a:solidFill>
                <a:srgbClr val="002776"/>
              </a:solidFill>
            </a:endParaRPr>
          </a:p>
        </p:txBody>
      </p:sp>
      <p:sp>
        <p:nvSpPr>
          <p:cNvPr id="14348" name="Text Box 33"/>
          <p:cNvSpPr txBox="1">
            <a:spLocks noChangeArrowheads="1"/>
          </p:cNvSpPr>
          <p:nvPr/>
        </p:nvSpPr>
        <p:spPr bwMode="auto">
          <a:xfrm>
            <a:off x="420690" y="5452385"/>
            <a:ext cx="3781425" cy="1711209"/>
          </a:xfrm>
          <a:prstGeom prst="rect">
            <a:avLst/>
          </a:prstGeom>
          <a:solidFill>
            <a:schemeClr val="bg1"/>
          </a:solidFill>
          <a:ln w="12700">
            <a:solidFill>
              <a:schemeClr val="tx2"/>
            </a:solidFill>
            <a:miter lim="800000"/>
            <a:headEnd/>
            <a:tailEnd/>
          </a:ln>
        </p:spPr>
        <p:txBody>
          <a:bodyPr lIns="45706" tIns="45706" rIns="91411" bIns="45706">
            <a:spAutoFit/>
          </a:bodyPr>
          <a:lstStyle/>
          <a:p>
            <a:pPr>
              <a:spcAft>
                <a:spcPct val="20000"/>
              </a:spcAft>
            </a:pPr>
            <a:r>
              <a:rPr lang="en-US" sz="1100" b="1" dirty="0">
                <a:solidFill>
                  <a:srgbClr val="002776"/>
                </a:solidFill>
              </a:rPr>
              <a:t>Overview</a:t>
            </a:r>
          </a:p>
          <a:p>
            <a:pPr>
              <a:spcAft>
                <a:spcPct val="20000"/>
              </a:spcAft>
            </a:pPr>
            <a:r>
              <a:rPr lang="en-US" sz="1000" dirty="0">
                <a:solidFill>
                  <a:srgbClr val="002776"/>
                </a:solidFill>
              </a:rPr>
              <a:t>Deloitte’s Automotive Industry professionals serve the entire automotive value chain, including OEMs, suppliers, distributors and </a:t>
            </a:r>
            <a:r>
              <a:rPr lang="en-US" sz="1000" dirty="0" smtClean="0">
                <a:solidFill>
                  <a:srgbClr val="002776"/>
                </a:solidFill>
              </a:rPr>
              <a:t>retailers.</a:t>
            </a:r>
            <a:endParaRPr lang="en-US" sz="1000" dirty="0">
              <a:solidFill>
                <a:srgbClr val="002776"/>
              </a:solidFill>
            </a:endParaRPr>
          </a:p>
          <a:p>
            <a:pPr>
              <a:spcAft>
                <a:spcPct val="20000"/>
              </a:spcAft>
            </a:pPr>
            <a:r>
              <a:rPr lang="en-US" sz="1000" dirty="0">
                <a:solidFill>
                  <a:srgbClr val="002776"/>
                </a:solidFill>
              </a:rPr>
              <a:t>Client service teams, drawn from a pool of more than </a:t>
            </a:r>
            <a:r>
              <a:rPr lang="en-US" sz="1000" dirty="0" smtClean="0">
                <a:solidFill>
                  <a:srgbClr val="002776"/>
                </a:solidFill>
              </a:rPr>
              <a:t>2500 </a:t>
            </a:r>
            <a:r>
              <a:rPr lang="en-US" sz="1000" dirty="0">
                <a:solidFill>
                  <a:srgbClr val="002776"/>
                </a:solidFill>
              </a:rPr>
              <a:t>dedicated and specialized automotive professionals </a:t>
            </a:r>
            <a:r>
              <a:rPr lang="en-US" sz="1000" dirty="0" smtClean="0">
                <a:solidFill>
                  <a:srgbClr val="002776"/>
                </a:solidFill>
              </a:rPr>
              <a:t>globally, </a:t>
            </a:r>
            <a:r>
              <a:rPr lang="en-US" sz="1000" dirty="0">
                <a:solidFill>
                  <a:srgbClr val="002776"/>
                </a:solidFill>
              </a:rPr>
              <a:t>help automotive clients create powerful business solutions. This integrated service approach combines insight and innovation from multiple disciplines with business knowledge and industry specialization to help automotive industry clients excel.</a:t>
            </a:r>
          </a:p>
        </p:txBody>
      </p:sp>
      <p:sp>
        <p:nvSpPr>
          <p:cNvPr id="14351" name="Text Box 3"/>
          <p:cNvSpPr txBox="1">
            <a:spLocks noChangeArrowheads="1"/>
          </p:cNvSpPr>
          <p:nvPr/>
        </p:nvSpPr>
        <p:spPr bwMode="auto">
          <a:xfrm>
            <a:off x="457200" y="1600200"/>
            <a:ext cx="4459288" cy="322263"/>
          </a:xfrm>
          <a:prstGeom prst="rect">
            <a:avLst/>
          </a:prstGeom>
          <a:solidFill>
            <a:schemeClr val="accent1"/>
          </a:solidFill>
          <a:ln w="9525" algn="ctr">
            <a:noFill/>
            <a:miter lim="800000"/>
            <a:headEnd/>
            <a:tailEnd/>
          </a:ln>
        </p:spPr>
        <p:txBody>
          <a:bodyPr wrap="none" lIns="101868" tIns="50933" rIns="101868" bIns="50933" anchor="ctr"/>
          <a:lstStyle/>
          <a:p>
            <a:pPr algn="ctr" defTabSz="1018849"/>
            <a:r>
              <a:rPr lang="en-US" sz="1100" dirty="0">
                <a:solidFill>
                  <a:srgbClr val="FFFFFF"/>
                </a:solidFill>
              </a:rPr>
              <a:t>Pre-announcement</a:t>
            </a:r>
          </a:p>
        </p:txBody>
      </p:sp>
      <p:sp>
        <p:nvSpPr>
          <p:cNvPr id="14352" name="Text Box 4"/>
          <p:cNvSpPr txBox="1">
            <a:spLocks noChangeArrowheads="1"/>
          </p:cNvSpPr>
          <p:nvPr/>
        </p:nvSpPr>
        <p:spPr bwMode="auto">
          <a:xfrm>
            <a:off x="6465889" y="1590675"/>
            <a:ext cx="3089274" cy="331788"/>
          </a:xfrm>
          <a:prstGeom prst="rect">
            <a:avLst/>
          </a:prstGeom>
          <a:solidFill>
            <a:schemeClr val="accent1"/>
          </a:solidFill>
          <a:ln w="9525" algn="ctr">
            <a:noFill/>
            <a:miter lim="800000"/>
            <a:headEnd/>
            <a:tailEnd/>
          </a:ln>
        </p:spPr>
        <p:txBody>
          <a:bodyPr wrap="none" lIns="101868" tIns="50933" rIns="101868" bIns="50933" anchor="ctr"/>
          <a:lstStyle/>
          <a:p>
            <a:pPr algn="ctr" defTabSz="1018849"/>
            <a:r>
              <a:rPr lang="en-US" sz="1100" dirty="0">
                <a:solidFill>
                  <a:srgbClr val="FFFFFF"/>
                </a:solidFill>
              </a:rPr>
              <a:t>Close</a:t>
            </a:r>
          </a:p>
        </p:txBody>
      </p:sp>
      <p:sp>
        <p:nvSpPr>
          <p:cNvPr id="14353" name="Text Box 5"/>
          <p:cNvSpPr txBox="1">
            <a:spLocks noChangeArrowheads="1"/>
          </p:cNvSpPr>
          <p:nvPr/>
        </p:nvSpPr>
        <p:spPr bwMode="auto">
          <a:xfrm>
            <a:off x="4953001" y="1590675"/>
            <a:ext cx="1479550" cy="331788"/>
          </a:xfrm>
          <a:prstGeom prst="rect">
            <a:avLst/>
          </a:prstGeom>
          <a:solidFill>
            <a:schemeClr val="accent1"/>
          </a:solidFill>
          <a:ln w="9525" algn="ctr">
            <a:noFill/>
            <a:miter lim="800000"/>
            <a:headEnd/>
            <a:tailEnd/>
          </a:ln>
        </p:spPr>
        <p:txBody>
          <a:bodyPr wrap="none" lIns="101868" tIns="50933" rIns="101868" bIns="50933" anchor="ctr"/>
          <a:lstStyle/>
          <a:p>
            <a:pPr algn="ctr" defTabSz="1018849"/>
            <a:r>
              <a:rPr lang="en-US" sz="1100" dirty="0">
                <a:solidFill>
                  <a:srgbClr val="FFFFFF"/>
                </a:solidFill>
              </a:rPr>
              <a:t>Announcement</a:t>
            </a:r>
          </a:p>
        </p:txBody>
      </p:sp>
      <p:sp>
        <p:nvSpPr>
          <p:cNvPr id="14354" name="AutoShape 6"/>
          <p:cNvSpPr>
            <a:spLocks noChangeArrowheads="1"/>
          </p:cNvSpPr>
          <p:nvPr/>
        </p:nvSpPr>
        <p:spPr bwMode="gray">
          <a:xfrm>
            <a:off x="457202" y="1965327"/>
            <a:ext cx="1601788" cy="581025"/>
          </a:xfrm>
          <a:prstGeom prst="homePlate">
            <a:avLst>
              <a:gd name="adj" fmla="val 29776"/>
            </a:avLst>
          </a:prstGeom>
          <a:solidFill>
            <a:schemeClr val="hlink"/>
          </a:solidFill>
          <a:ln w="9525" algn="ctr">
            <a:noFill/>
            <a:miter lim="800000"/>
            <a:headEnd/>
            <a:tailEnd/>
          </a:ln>
        </p:spPr>
        <p:txBody>
          <a:bodyPr lIns="101868" tIns="50933" rIns="101868" bIns="50933" anchor="ctr"/>
          <a:lstStyle/>
          <a:p>
            <a:pPr algn="ctr" defTabSz="1018849"/>
            <a:r>
              <a:rPr lang="en-US" sz="1100" dirty="0">
                <a:solidFill>
                  <a:srgbClr val="FFFFFF"/>
                </a:solidFill>
              </a:rPr>
              <a:t>M&amp;A </a:t>
            </a:r>
          </a:p>
          <a:p>
            <a:pPr algn="ctr" defTabSz="1018849"/>
            <a:r>
              <a:rPr lang="en-US" sz="1100" dirty="0">
                <a:solidFill>
                  <a:srgbClr val="FFFFFF"/>
                </a:solidFill>
              </a:rPr>
              <a:t>Strategy</a:t>
            </a:r>
          </a:p>
        </p:txBody>
      </p:sp>
      <p:sp>
        <p:nvSpPr>
          <p:cNvPr id="14355" name="AutoShape 7"/>
          <p:cNvSpPr>
            <a:spLocks noChangeArrowheads="1"/>
          </p:cNvSpPr>
          <p:nvPr/>
        </p:nvSpPr>
        <p:spPr bwMode="gray">
          <a:xfrm>
            <a:off x="1925639" y="1965327"/>
            <a:ext cx="1649412" cy="581025"/>
          </a:xfrm>
          <a:prstGeom prst="chevron">
            <a:avLst>
              <a:gd name="adj" fmla="val 29085"/>
            </a:avLst>
          </a:prstGeom>
          <a:solidFill>
            <a:schemeClr val="hlink"/>
          </a:solidFill>
          <a:ln w="9525" algn="ctr">
            <a:noFill/>
            <a:miter lim="800000"/>
            <a:headEnd/>
            <a:tailEnd/>
          </a:ln>
        </p:spPr>
        <p:txBody>
          <a:bodyPr lIns="101868" tIns="50933" rIns="101868" bIns="50933" anchor="ctr"/>
          <a:lstStyle/>
          <a:p>
            <a:pPr algn="ctr" defTabSz="1018849"/>
            <a:r>
              <a:rPr lang="en-US" sz="1100" dirty="0">
                <a:solidFill>
                  <a:srgbClr val="FFFFFF"/>
                </a:solidFill>
              </a:rPr>
              <a:t>Target Screening </a:t>
            </a:r>
          </a:p>
        </p:txBody>
      </p:sp>
      <p:sp>
        <p:nvSpPr>
          <p:cNvPr id="14356" name="AutoShape 8"/>
          <p:cNvSpPr>
            <a:spLocks noChangeArrowheads="1"/>
          </p:cNvSpPr>
          <p:nvPr/>
        </p:nvSpPr>
        <p:spPr bwMode="gray">
          <a:xfrm>
            <a:off x="3440115" y="1965327"/>
            <a:ext cx="1649412" cy="581025"/>
          </a:xfrm>
          <a:prstGeom prst="chevron">
            <a:avLst>
              <a:gd name="adj" fmla="val 29085"/>
            </a:avLst>
          </a:prstGeom>
          <a:solidFill>
            <a:schemeClr val="hlink"/>
          </a:solidFill>
          <a:ln w="9525" algn="ctr">
            <a:noFill/>
            <a:miter lim="800000"/>
            <a:headEnd/>
            <a:tailEnd/>
          </a:ln>
        </p:spPr>
        <p:txBody>
          <a:bodyPr lIns="101868" tIns="50933" rIns="101868" bIns="50933" anchor="ctr"/>
          <a:lstStyle/>
          <a:p>
            <a:pPr algn="ctr" defTabSz="1018849"/>
            <a:r>
              <a:rPr lang="en-US" sz="1100" dirty="0">
                <a:solidFill>
                  <a:srgbClr val="FFFFFF"/>
                </a:solidFill>
              </a:rPr>
              <a:t>Due </a:t>
            </a:r>
          </a:p>
          <a:p>
            <a:pPr algn="ctr" defTabSz="1018849"/>
            <a:r>
              <a:rPr lang="en-US" sz="1100" dirty="0">
                <a:solidFill>
                  <a:srgbClr val="FFFFFF"/>
                </a:solidFill>
              </a:rPr>
              <a:t>Diligence</a:t>
            </a:r>
          </a:p>
        </p:txBody>
      </p:sp>
      <p:sp>
        <p:nvSpPr>
          <p:cNvPr id="14357" name="AutoShape 9"/>
          <p:cNvSpPr>
            <a:spLocks noChangeArrowheads="1"/>
          </p:cNvSpPr>
          <p:nvPr/>
        </p:nvSpPr>
        <p:spPr bwMode="gray">
          <a:xfrm>
            <a:off x="4954590" y="1965327"/>
            <a:ext cx="1649412" cy="581025"/>
          </a:xfrm>
          <a:prstGeom prst="chevron">
            <a:avLst>
              <a:gd name="adj" fmla="val 29085"/>
            </a:avLst>
          </a:prstGeom>
          <a:solidFill>
            <a:schemeClr val="hlink"/>
          </a:solidFill>
          <a:ln w="9525" algn="ctr">
            <a:noFill/>
            <a:miter lim="800000"/>
            <a:headEnd/>
            <a:tailEnd/>
          </a:ln>
        </p:spPr>
        <p:txBody>
          <a:bodyPr lIns="101868" tIns="50933" rIns="101868" bIns="50933" anchor="ctr"/>
          <a:lstStyle/>
          <a:p>
            <a:pPr algn="ctr" defTabSz="1018849"/>
            <a:r>
              <a:rPr lang="en-US" sz="1100" dirty="0">
                <a:solidFill>
                  <a:srgbClr val="FFFFFF"/>
                </a:solidFill>
              </a:rPr>
              <a:t>Transaction Execution</a:t>
            </a:r>
          </a:p>
        </p:txBody>
      </p:sp>
      <p:sp>
        <p:nvSpPr>
          <p:cNvPr id="14358" name="AutoShape 11"/>
          <p:cNvSpPr>
            <a:spLocks noChangeArrowheads="1"/>
          </p:cNvSpPr>
          <p:nvPr/>
        </p:nvSpPr>
        <p:spPr bwMode="gray">
          <a:xfrm>
            <a:off x="7983540" y="1965327"/>
            <a:ext cx="1647825" cy="581025"/>
          </a:xfrm>
          <a:prstGeom prst="chevron">
            <a:avLst>
              <a:gd name="adj" fmla="val 29057"/>
            </a:avLst>
          </a:prstGeom>
          <a:solidFill>
            <a:schemeClr val="hlink"/>
          </a:solidFill>
          <a:ln w="9525" algn="ctr">
            <a:noFill/>
            <a:miter lim="800000"/>
            <a:headEnd/>
            <a:tailEnd/>
          </a:ln>
        </p:spPr>
        <p:txBody>
          <a:bodyPr lIns="101868" tIns="50933" rIns="101868" bIns="50933" anchor="ctr"/>
          <a:lstStyle/>
          <a:p>
            <a:pPr algn="ctr" defTabSz="1018849"/>
            <a:r>
              <a:rPr lang="en-US" sz="1100" dirty="0">
                <a:solidFill>
                  <a:srgbClr val="FFFFFF"/>
                </a:solidFill>
              </a:rPr>
              <a:t>Divestiture</a:t>
            </a:r>
          </a:p>
        </p:txBody>
      </p:sp>
      <p:sp>
        <p:nvSpPr>
          <p:cNvPr id="14359" name="AutoShape 12"/>
          <p:cNvSpPr>
            <a:spLocks noChangeArrowheads="1"/>
          </p:cNvSpPr>
          <p:nvPr/>
        </p:nvSpPr>
        <p:spPr bwMode="gray">
          <a:xfrm>
            <a:off x="6469065" y="1965327"/>
            <a:ext cx="1649412" cy="581025"/>
          </a:xfrm>
          <a:prstGeom prst="chevron">
            <a:avLst>
              <a:gd name="adj" fmla="val 29085"/>
            </a:avLst>
          </a:prstGeom>
          <a:solidFill>
            <a:schemeClr val="hlink"/>
          </a:solidFill>
          <a:ln w="9525" algn="ctr">
            <a:noFill/>
            <a:miter lim="800000"/>
            <a:headEnd/>
            <a:tailEnd/>
          </a:ln>
        </p:spPr>
        <p:txBody>
          <a:bodyPr lIns="101868" tIns="50933" rIns="101868" bIns="50933" anchor="ctr"/>
          <a:lstStyle/>
          <a:p>
            <a:pPr algn="ctr" defTabSz="1018849"/>
            <a:r>
              <a:rPr lang="en-US" sz="1100" dirty="0">
                <a:solidFill>
                  <a:srgbClr val="FFFFFF"/>
                </a:solidFill>
              </a:rPr>
              <a:t>Integration</a:t>
            </a:r>
          </a:p>
        </p:txBody>
      </p:sp>
      <p:sp>
        <p:nvSpPr>
          <p:cNvPr id="29" name="Slide Number Placeholder 28"/>
          <p:cNvSpPr>
            <a:spLocks noGrp="1"/>
          </p:cNvSpPr>
          <p:nvPr>
            <p:ph type="sldNum" sz="quarter" idx="14"/>
          </p:nvPr>
        </p:nvSpPr>
        <p:spPr/>
        <p:txBody>
          <a:bodyPr/>
          <a:lstStyle/>
          <a:p>
            <a:fld id="{02012106-F1AE-4C04-8E5F-85389AF4AC05}" type="slidenum">
              <a:rPr lang="en-US" smtClean="0"/>
              <a:pPr/>
              <a:t>115</a:t>
            </a:fld>
            <a:endParaRPr lang="en-US" dirty="0"/>
          </a:p>
        </p:txBody>
      </p:sp>
      <p:sp>
        <p:nvSpPr>
          <p:cNvPr id="30" name="TextBox 29"/>
          <p:cNvSpPr txBox="1"/>
          <p:nvPr/>
        </p:nvSpPr>
        <p:spPr>
          <a:xfrm>
            <a:off x="610394" y="991394"/>
            <a:ext cx="8839200" cy="369332"/>
          </a:xfrm>
          <a:prstGeom prst="rect">
            <a:avLst/>
          </a:prstGeom>
          <a:noFill/>
        </p:spPr>
        <p:txBody>
          <a:bodyPr wrap="square" rtlCol="0">
            <a:spAutoFit/>
          </a:bodyPr>
          <a:lstStyle/>
          <a:p>
            <a:pPr algn="ctr"/>
            <a:r>
              <a:rPr lang="en-US" sz="1800" b="1" i="1" dirty="0" smtClean="0">
                <a:solidFill>
                  <a:srgbClr val="002776"/>
                </a:solidFill>
              </a:rPr>
              <a:t>Deloitte Automotive M&amp;A Lifecycle Experience - Examples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6"/>
          <p:cNvSpPr>
            <a:spLocks noGrp="1" noChangeArrowheads="1"/>
          </p:cNvSpPr>
          <p:nvPr>
            <p:ph idx="1"/>
          </p:nvPr>
        </p:nvSpPr>
        <p:spPr/>
        <p:txBody>
          <a:bodyPr/>
          <a:lstStyle/>
          <a:p>
            <a:r>
              <a:rPr lang="en-US" sz="1600" dirty="0" smtClean="0"/>
              <a:t>Deloitte provides insights on industry and market developments to help clients shape their responses to business issues. Some of our automotive perspectives include:</a:t>
            </a:r>
          </a:p>
        </p:txBody>
      </p:sp>
      <p:sp>
        <p:nvSpPr>
          <p:cNvPr id="10242" name="Rectangle 15"/>
          <p:cNvSpPr>
            <a:spLocks noGrp="1" noChangeArrowheads="1"/>
          </p:cNvSpPr>
          <p:nvPr>
            <p:ph type="title"/>
          </p:nvPr>
        </p:nvSpPr>
        <p:spPr/>
        <p:txBody>
          <a:bodyPr/>
          <a:lstStyle/>
          <a:p>
            <a:r>
              <a:rPr lang="en-US" smtClean="0"/>
              <a:t>Industry thought leadership</a:t>
            </a:r>
            <a:endParaRPr lang="en-US" dirty="0" smtClean="0"/>
          </a:p>
        </p:txBody>
      </p:sp>
      <p:grpSp>
        <p:nvGrpSpPr>
          <p:cNvPr id="19" name="Group 18"/>
          <p:cNvGrpSpPr/>
          <p:nvPr/>
        </p:nvGrpSpPr>
        <p:grpSpPr>
          <a:xfrm>
            <a:off x="457200" y="2134394"/>
            <a:ext cx="9161468" cy="5034484"/>
            <a:chOff x="77790" y="1754188"/>
            <a:chExt cx="9920287" cy="5451475"/>
          </a:xfrm>
        </p:grpSpPr>
        <p:pic>
          <p:nvPicPr>
            <p:cNvPr id="10247" name="Picture 5"/>
            <p:cNvPicPr>
              <a:picLocks noChangeAspect="1" noChangeArrowheads="1"/>
            </p:cNvPicPr>
            <p:nvPr/>
          </p:nvPicPr>
          <p:blipFill>
            <a:blip r:embed="rId3"/>
            <a:srcRect/>
            <a:stretch>
              <a:fillRect/>
            </a:stretch>
          </p:blipFill>
          <p:spPr bwMode="auto">
            <a:xfrm>
              <a:off x="6172819" y="4576326"/>
              <a:ext cx="1851022" cy="2521356"/>
            </a:xfrm>
            <a:prstGeom prst="rect">
              <a:avLst/>
            </a:prstGeom>
            <a:noFill/>
            <a:ln w="9525" algn="ctr">
              <a:solidFill>
                <a:schemeClr val="tx1"/>
              </a:solidFill>
              <a:miter lim="800000"/>
              <a:headEnd/>
              <a:tailEnd/>
            </a:ln>
          </p:spPr>
        </p:pic>
        <p:pic>
          <p:nvPicPr>
            <p:cNvPr id="10248" name="Picture 9"/>
            <p:cNvPicPr>
              <a:picLocks noChangeAspect="1" noChangeArrowheads="1"/>
            </p:cNvPicPr>
            <p:nvPr/>
          </p:nvPicPr>
          <p:blipFill>
            <a:blip r:embed="rId4"/>
            <a:srcRect/>
            <a:stretch>
              <a:fillRect/>
            </a:stretch>
          </p:blipFill>
          <p:spPr bwMode="auto">
            <a:xfrm>
              <a:off x="4153386" y="1790182"/>
              <a:ext cx="1891186" cy="2589743"/>
            </a:xfrm>
            <a:prstGeom prst="rect">
              <a:avLst/>
            </a:prstGeom>
            <a:noFill/>
            <a:ln w="9525" algn="ctr">
              <a:solidFill>
                <a:schemeClr val="tx1"/>
              </a:solidFill>
              <a:miter lim="800000"/>
              <a:headEnd/>
              <a:tailEnd/>
            </a:ln>
          </p:spPr>
        </p:pic>
        <p:pic>
          <p:nvPicPr>
            <p:cNvPr id="10249" name="Picture 10"/>
            <p:cNvPicPr>
              <a:picLocks noChangeAspect="1" noChangeArrowheads="1"/>
            </p:cNvPicPr>
            <p:nvPr/>
          </p:nvPicPr>
          <p:blipFill>
            <a:blip r:embed="rId5"/>
            <a:srcRect/>
            <a:stretch>
              <a:fillRect/>
            </a:stretch>
          </p:blipFill>
          <p:spPr bwMode="auto">
            <a:xfrm>
              <a:off x="6131885" y="1790182"/>
              <a:ext cx="1889440" cy="2593343"/>
            </a:xfrm>
            <a:prstGeom prst="rect">
              <a:avLst/>
            </a:prstGeom>
            <a:noFill/>
            <a:ln w="9525" algn="ctr">
              <a:solidFill>
                <a:schemeClr val="tx1"/>
              </a:solidFill>
              <a:miter lim="800000"/>
              <a:headEnd/>
              <a:tailEnd/>
            </a:ln>
          </p:spPr>
        </p:pic>
        <p:pic>
          <p:nvPicPr>
            <p:cNvPr id="10250" name="Picture 11"/>
            <p:cNvPicPr>
              <a:picLocks noChangeAspect="1" noChangeArrowheads="1"/>
            </p:cNvPicPr>
            <p:nvPr/>
          </p:nvPicPr>
          <p:blipFill>
            <a:blip r:embed="rId6"/>
            <a:srcRect/>
            <a:stretch>
              <a:fillRect/>
            </a:stretch>
          </p:blipFill>
          <p:spPr bwMode="auto">
            <a:xfrm>
              <a:off x="8122607" y="4577890"/>
              <a:ext cx="1831814" cy="2521356"/>
            </a:xfrm>
            <a:prstGeom prst="rect">
              <a:avLst/>
            </a:prstGeom>
            <a:noFill/>
            <a:ln w="9525" algn="ctr">
              <a:solidFill>
                <a:schemeClr val="tx1"/>
              </a:solidFill>
              <a:miter lim="800000"/>
              <a:headEnd/>
              <a:tailEnd/>
            </a:ln>
          </p:spPr>
        </p:pic>
        <p:pic>
          <p:nvPicPr>
            <p:cNvPr id="10251" name="Picture 12"/>
            <p:cNvPicPr>
              <a:picLocks noChangeAspect="1" noChangeArrowheads="1"/>
            </p:cNvPicPr>
            <p:nvPr/>
          </p:nvPicPr>
          <p:blipFill>
            <a:blip r:embed="rId7"/>
            <a:srcRect/>
            <a:stretch>
              <a:fillRect/>
            </a:stretch>
          </p:blipFill>
          <p:spPr bwMode="auto">
            <a:xfrm>
              <a:off x="8122607" y="1754188"/>
              <a:ext cx="1875470" cy="2643734"/>
            </a:xfrm>
            <a:prstGeom prst="rect">
              <a:avLst/>
            </a:prstGeom>
            <a:noFill/>
            <a:ln w="9525" algn="ctr">
              <a:solidFill>
                <a:schemeClr val="tx1"/>
              </a:solidFill>
              <a:miter lim="800000"/>
              <a:headEnd/>
              <a:tailEnd/>
            </a:ln>
          </p:spPr>
        </p:pic>
        <p:pic>
          <p:nvPicPr>
            <p:cNvPr id="10252" name="Picture 19" descr="Innovation in Emerging Market report_2008_coverpage"/>
            <p:cNvPicPr>
              <a:picLocks noChangeAspect="1" noChangeArrowheads="1"/>
            </p:cNvPicPr>
            <p:nvPr/>
          </p:nvPicPr>
          <p:blipFill>
            <a:blip r:embed="rId8"/>
            <a:srcRect/>
            <a:stretch>
              <a:fillRect/>
            </a:stretch>
          </p:blipFill>
          <p:spPr bwMode="auto">
            <a:xfrm>
              <a:off x="98599" y="1754188"/>
              <a:ext cx="1912141" cy="2607740"/>
            </a:xfrm>
            <a:prstGeom prst="rect">
              <a:avLst/>
            </a:prstGeom>
            <a:noFill/>
            <a:ln w="9525">
              <a:noFill/>
              <a:miter lim="800000"/>
              <a:headEnd/>
              <a:tailEnd/>
            </a:ln>
          </p:spPr>
        </p:pic>
        <p:pic>
          <p:nvPicPr>
            <p:cNvPr id="10253" name="Picture 21"/>
            <p:cNvPicPr>
              <a:picLocks noChangeAspect="1" noChangeArrowheads="1"/>
            </p:cNvPicPr>
            <p:nvPr/>
          </p:nvPicPr>
          <p:blipFill>
            <a:blip r:embed="rId9"/>
            <a:srcRect/>
            <a:stretch>
              <a:fillRect/>
            </a:stretch>
          </p:blipFill>
          <p:spPr bwMode="gray">
            <a:xfrm>
              <a:off x="2134862" y="4576326"/>
              <a:ext cx="1943573" cy="2629337"/>
            </a:xfrm>
            <a:prstGeom prst="rect">
              <a:avLst/>
            </a:prstGeom>
            <a:noFill/>
            <a:ln w="12700" algn="ctr">
              <a:noFill/>
              <a:miter lim="800000"/>
              <a:headEnd/>
              <a:tailEnd/>
            </a:ln>
          </p:spPr>
        </p:pic>
        <p:pic>
          <p:nvPicPr>
            <p:cNvPr id="10254" name="Picture 23"/>
            <p:cNvPicPr>
              <a:picLocks noChangeAspect="1" noChangeArrowheads="1"/>
            </p:cNvPicPr>
            <p:nvPr/>
          </p:nvPicPr>
          <p:blipFill>
            <a:blip r:embed="rId10"/>
            <a:srcRect/>
            <a:stretch>
              <a:fillRect/>
            </a:stretch>
          </p:blipFill>
          <p:spPr bwMode="gray">
            <a:xfrm>
              <a:off x="2094560" y="1754188"/>
              <a:ext cx="1941828" cy="2643734"/>
            </a:xfrm>
            <a:prstGeom prst="rect">
              <a:avLst/>
            </a:prstGeom>
            <a:noFill/>
            <a:ln w="12700" algn="ctr">
              <a:noFill/>
              <a:miter lim="800000"/>
              <a:headEnd/>
              <a:tailEnd/>
            </a:ln>
          </p:spPr>
        </p:pic>
        <p:pic>
          <p:nvPicPr>
            <p:cNvPr id="10255" name="Picture 4"/>
            <p:cNvPicPr>
              <a:picLocks noChangeAspect="1" noChangeArrowheads="1"/>
            </p:cNvPicPr>
            <p:nvPr/>
          </p:nvPicPr>
          <p:blipFill>
            <a:blip r:embed="rId11"/>
            <a:srcRect/>
            <a:stretch>
              <a:fillRect/>
            </a:stretch>
          </p:blipFill>
          <p:spPr bwMode="auto">
            <a:xfrm>
              <a:off x="77790" y="4576326"/>
              <a:ext cx="1910970" cy="2591013"/>
            </a:xfrm>
            <a:prstGeom prst="rect">
              <a:avLst/>
            </a:prstGeom>
            <a:noFill/>
            <a:ln w="9525">
              <a:solidFill>
                <a:schemeClr val="accent1"/>
              </a:solidFill>
              <a:miter lim="800000"/>
              <a:headEnd/>
              <a:tailEnd/>
            </a:ln>
          </p:spPr>
        </p:pic>
        <p:pic>
          <p:nvPicPr>
            <p:cNvPr id="10256" name="Picture 6"/>
            <p:cNvPicPr>
              <a:picLocks noChangeAspect="1" noChangeArrowheads="1"/>
            </p:cNvPicPr>
            <p:nvPr/>
          </p:nvPicPr>
          <p:blipFill>
            <a:blip r:embed="rId12"/>
            <a:srcRect/>
            <a:stretch>
              <a:fillRect/>
            </a:stretch>
          </p:blipFill>
          <p:spPr bwMode="auto">
            <a:xfrm>
              <a:off x="4115747" y="4576326"/>
              <a:ext cx="1948778" cy="2591013"/>
            </a:xfrm>
            <a:prstGeom prst="rect">
              <a:avLst/>
            </a:prstGeom>
            <a:noFill/>
            <a:ln w="9525">
              <a:solidFill>
                <a:schemeClr val="accent1"/>
              </a:solidFill>
              <a:miter lim="800000"/>
              <a:headEnd/>
              <a:tailEnd/>
            </a:ln>
          </p:spPr>
        </p:pic>
      </p:grpSp>
      <p:sp>
        <p:nvSpPr>
          <p:cNvPr id="18" name="Slide Number Placeholder 17"/>
          <p:cNvSpPr>
            <a:spLocks noGrp="1"/>
          </p:cNvSpPr>
          <p:nvPr>
            <p:ph type="sldNum" sz="quarter" idx="10"/>
          </p:nvPr>
        </p:nvSpPr>
        <p:spPr/>
        <p:txBody>
          <a:bodyPr/>
          <a:lstStyle/>
          <a:p>
            <a:fld id="{02012106-F1AE-4C04-8E5F-85389AF4AC05}" type="slidenum">
              <a:rPr lang="en-US" smtClean="0"/>
              <a:pPr/>
              <a:t>116</a:t>
            </a:fld>
            <a:endParaRPr lang="en-US"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8"/>
          <p:cNvSpPr txBox="1">
            <a:spLocks noChangeArrowheads="1"/>
          </p:cNvSpPr>
          <p:nvPr/>
        </p:nvSpPr>
        <p:spPr bwMode="auto">
          <a:xfrm>
            <a:off x="457200" y="1905794"/>
            <a:ext cx="4343400" cy="51882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AU" sz="1100" b="0" i="0" u="none" strike="noStrike" kern="1200" cap="none" spc="0" normalizeH="0" baseline="0" noProof="0" dirty="0" smtClean="0">
                <a:ln>
                  <a:noFill/>
                </a:ln>
                <a:solidFill>
                  <a:schemeClr val="tx2"/>
                </a:solidFill>
                <a:effectLst/>
                <a:uLnTx/>
                <a:uFillTx/>
                <a:latin typeface="+mn-lt"/>
                <a:ea typeface="+mn-ea"/>
                <a:cs typeface="+mn-cs"/>
              </a:rPr>
              <a:t>Transforming the Automotive Industry: The Road To Recovery </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AU" sz="1100" b="0" i="0" u="none" strike="noStrike" kern="1200" cap="none" spc="0" normalizeH="0" baseline="0" noProof="0" dirty="0" smtClean="0">
                <a:ln>
                  <a:noFill/>
                </a:ln>
                <a:solidFill>
                  <a:schemeClr val="tx2"/>
                </a:solidFill>
                <a:effectLst/>
                <a:uLnTx/>
                <a:uFillTx/>
                <a:latin typeface="+mn-lt"/>
                <a:ea typeface="+mn-ea"/>
                <a:cs typeface="+mn-cs"/>
              </a:rPr>
              <a:t>Transforming the Automotive Industry – SG&amp;A Savings Can Put Cash Back in Your Business</a:t>
            </a:r>
            <a:endParaRPr kumimoji="0" lang="en-GB" sz="1100" b="0" i="0" u="none" strike="noStrike" kern="1200" cap="none" spc="0" normalizeH="0" baseline="0" noProof="0" dirty="0" smtClean="0">
              <a:ln>
                <a:noFill/>
              </a:ln>
              <a:solidFill>
                <a:schemeClr val="tx2"/>
              </a:solidFill>
              <a:effectLst/>
              <a:uLnTx/>
              <a:uFillTx/>
              <a:latin typeface="+mn-lt"/>
              <a:ea typeface="+mn-ea"/>
              <a:cs typeface="+mn-cs"/>
            </a:endParaRP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smtClean="0">
                <a:ln>
                  <a:noFill/>
                </a:ln>
                <a:solidFill>
                  <a:schemeClr val="tx2"/>
                </a:solidFill>
                <a:effectLst/>
                <a:uLnTx/>
                <a:uFillTx/>
                <a:latin typeface="+mn-lt"/>
                <a:ea typeface="+mn-ea"/>
                <a:cs typeface="+mn-cs"/>
              </a:rPr>
              <a:t>Fast tracking Indian automotive logistics</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smtClean="0">
                <a:ln>
                  <a:noFill/>
                </a:ln>
                <a:solidFill>
                  <a:schemeClr val="tx2"/>
                </a:solidFill>
                <a:effectLst/>
                <a:uLnTx/>
                <a:uFillTx/>
                <a:latin typeface="+mn-lt"/>
                <a:ea typeface="+mn-ea"/>
                <a:cs typeface="+mn-cs"/>
              </a:rPr>
              <a:t>Convergence in the automotive sector</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smtClean="0">
                <a:ln>
                  <a:noFill/>
                </a:ln>
                <a:solidFill>
                  <a:schemeClr val="tx2"/>
                </a:solidFill>
                <a:effectLst/>
                <a:uLnTx/>
                <a:uFillTx/>
                <a:latin typeface="+mn-lt"/>
                <a:ea typeface="+mn-ea"/>
                <a:cs typeface="+mn-cs"/>
              </a:rPr>
              <a:t>Innovation in emerging markets. 2008 Annual study. </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smtClean="0">
                <a:ln>
                  <a:noFill/>
                </a:ln>
                <a:solidFill>
                  <a:schemeClr val="tx2"/>
                </a:solidFill>
                <a:effectLst/>
                <a:uLnTx/>
                <a:uFillTx/>
                <a:latin typeface="+mn-lt"/>
                <a:ea typeface="+mn-ea"/>
                <a:cs typeface="+mn-cs"/>
              </a:rPr>
              <a:t>Ladies and gentlemen. Start your service engines.</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smtClean="0">
                <a:ln>
                  <a:noFill/>
                </a:ln>
                <a:solidFill>
                  <a:schemeClr val="tx2"/>
                </a:solidFill>
                <a:effectLst/>
                <a:uLnTx/>
                <a:uFillTx/>
                <a:latin typeface="+mn-lt"/>
                <a:ea typeface="+mn-ea"/>
                <a:cs typeface="+mn-cs"/>
              </a:rPr>
              <a:t>Managing strategic risks in China’s unpredictable automotive market.</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smtClean="0">
                <a:ln>
                  <a:noFill/>
                </a:ln>
                <a:solidFill>
                  <a:schemeClr val="tx2"/>
                </a:solidFill>
                <a:effectLst/>
                <a:uLnTx/>
                <a:uFillTx/>
                <a:latin typeface="+mn-lt"/>
                <a:ea typeface="+mn-ea"/>
                <a:cs typeface="+mn-cs"/>
              </a:rPr>
              <a:t>Managing the talent crisis in global manufacturing. </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smtClean="0">
                <a:ln>
                  <a:noFill/>
                </a:ln>
                <a:solidFill>
                  <a:schemeClr val="tx2"/>
                </a:solidFill>
                <a:effectLst/>
                <a:uLnTx/>
                <a:uFillTx/>
                <a:latin typeface="+mn-lt"/>
                <a:ea typeface="+mn-ea"/>
                <a:cs typeface="+mn-cs"/>
              </a:rPr>
              <a:t>Why finance transformation matters in global manufacturing. </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smtClean="0">
                <a:ln>
                  <a:noFill/>
                </a:ln>
                <a:solidFill>
                  <a:schemeClr val="tx2"/>
                </a:solidFill>
                <a:effectLst/>
                <a:uLnTx/>
                <a:uFillTx/>
                <a:latin typeface="+mn-lt"/>
                <a:ea typeface="+mn-ea"/>
                <a:cs typeface="+mn-cs"/>
              </a:rPr>
              <a:t>Exports – Opportunities and challenges for the Chinese automotive industry. </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smtClean="0">
                <a:ln>
                  <a:noFill/>
                </a:ln>
                <a:solidFill>
                  <a:schemeClr val="tx2"/>
                </a:solidFill>
                <a:effectLst/>
                <a:uLnTx/>
                <a:uFillTx/>
                <a:latin typeface="+mn-lt"/>
                <a:ea typeface="+mn-ea"/>
                <a:cs typeface="+mn-cs"/>
              </a:rPr>
              <a:t>Future drivers of the China automotive industry.</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smtClean="0">
                <a:ln>
                  <a:noFill/>
                </a:ln>
                <a:solidFill>
                  <a:schemeClr val="tx2"/>
                </a:solidFill>
                <a:effectLst/>
                <a:uLnTx/>
                <a:uFillTx/>
                <a:latin typeface="+mn-lt"/>
                <a:ea typeface="+mn-ea"/>
                <a:cs typeface="+mn-cs"/>
              </a:rPr>
              <a:t>The Automotive Summit - Discussion with Sales &amp; Marketing VPs at GM, </a:t>
            </a:r>
            <a:r>
              <a:rPr kumimoji="0" lang="en-GB" sz="1100" b="0" i="0" u="none" strike="noStrike" kern="1200" cap="none" spc="0" normalizeH="0" baseline="0" noProof="0" dirty="0" smtClean="0">
                <a:ln>
                  <a:noFill/>
                </a:ln>
                <a:solidFill>
                  <a:schemeClr val="tx2"/>
                </a:solidFill>
                <a:effectLst/>
                <a:uLnTx/>
                <a:uFillTx/>
                <a:latin typeface="+mn-lt"/>
                <a:ea typeface="+mn-ea"/>
                <a:cs typeface="+mn-cs"/>
              </a:rPr>
              <a:t>Automobile Manufacturer #5, Automobile Manufacturer #6 </a:t>
            </a:r>
            <a:r>
              <a:rPr kumimoji="0" lang="en-GB" sz="1100" b="0" i="0" u="none" strike="noStrike" kern="1200" cap="none" spc="0" normalizeH="0" baseline="0" noProof="0" dirty="0" smtClean="0">
                <a:ln>
                  <a:noFill/>
                </a:ln>
                <a:solidFill>
                  <a:schemeClr val="tx2"/>
                </a:solidFill>
                <a:effectLst/>
                <a:uLnTx/>
                <a:uFillTx/>
                <a:latin typeface="+mn-lt"/>
                <a:ea typeface="+mn-ea"/>
                <a:cs typeface="+mn-cs"/>
              </a:rPr>
              <a:t>and Chrysler, Audio MP3 recording</a:t>
            </a:r>
            <a:endParaRPr kumimoji="0" lang="en-US" sz="1100" b="0" i="0" u="none" strike="noStrike" kern="1200" cap="none" spc="0" normalizeH="0" baseline="0" noProof="0" dirty="0" smtClean="0">
              <a:ln>
                <a:noFill/>
              </a:ln>
              <a:solidFill>
                <a:schemeClr val="tx2"/>
              </a:solidFill>
              <a:effectLst/>
              <a:uLnTx/>
              <a:uFillTx/>
              <a:latin typeface="+mn-lt"/>
              <a:ea typeface="+mn-ea"/>
              <a:cs typeface="+mn-cs"/>
            </a:endParaRP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Prospering from the automotive service revolution.</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smtClean="0">
                <a:ln>
                  <a:noFill/>
                </a:ln>
                <a:solidFill>
                  <a:schemeClr val="tx2"/>
                </a:solidFill>
                <a:effectLst/>
                <a:uLnTx/>
                <a:uFillTx/>
                <a:latin typeface="+mn-lt"/>
                <a:ea typeface="+mn-ea"/>
                <a:cs typeface="+mn-cs"/>
              </a:rPr>
              <a:t>Creating the “Wholly Sustainable Enterprise” A Practical Guide to Driving Shareholder Value Through - - Enterprise Sustainability</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Automotive Update. Quarterly News and Analysis of the European Automotive Market</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Great Minds Think Alike. Practical ideas about how auto makers and dealers can sell more cars and make more money.</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Integrated Lead Management. Managing across channels to sell more vehicles</a:t>
            </a:r>
            <a:endParaRPr kumimoji="0" lang="en-US" sz="1100" b="0" i="0" u="none" strike="noStrike" kern="1200" cap="none" spc="0" normalizeH="0" baseline="0" noProof="0" dirty="0">
              <a:ln>
                <a:noFill/>
              </a:ln>
              <a:solidFill>
                <a:schemeClr val="tx2"/>
              </a:solidFill>
              <a:effectLst/>
              <a:uLnTx/>
              <a:uFillTx/>
              <a:latin typeface="+mn-lt"/>
              <a:ea typeface="+mn-ea"/>
              <a:cs typeface="+mn-cs"/>
            </a:endParaRPr>
          </a:p>
        </p:txBody>
      </p:sp>
      <p:sp>
        <p:nvSpPr>
          <p:cNvPr id="25" name="Rectangle 9"/>
          <p:cNvSpPr txBox="1">
            <a:spLocks noChangeArrowheads="1"/>
          </p:cNvSpPr>
          <p:nvPr/>
        </p:nvSpPr>
        <p:spPr bwMode="auto">
          <a:xfrm>
            <a:off x="5072062" y="1905794"/>
            <a:ext cx="4592638" cy="47172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GB" sz="1100" b="0" i="0" u="none" strike="noStrike" kern="1200" cap="none" spc="0" normalizeH="0" baseline="0" noProof="0" dirty="0" smtClean="0">
                <a:ln>
                  <a:noFill/>
                </a:ln>
                <a:solidFill>
                  <a:schemeClr val="tx2"/>
                </a:solidFill>
                <a:effectLst/>
                <a:uLnTx/>
                <a:uFillTx/>
                <a:latin typeface="+mn-lt"/>
                <a:ea typeface="+mn-ea"/>
                <a:cs typeface="+mn-cs"/>
              </a:rPr>
              <a:t>Driving Value: 2006 Asian Automotive Tax Survey.</a:t>
            </a:r>
            <a:endParaRPr kumimoji="0" lang="en-US" sz="1100" b="0" i="0" u="none" strike="noStrike" kern="1200" cap="none" spc="0" normalizeH="0" baseline="0" noProof="0" dirty="0" smtClean="0">
              <a:ln>
                <a:noFill/>
              </a:ln>
              <a:solidFill>
                <a:schemeClr val="tx2"/>
              </a:solidFill>
              <a:effectLst/>
              <a:uLnTx/>
              <a:uFillTx/>
              <a:latin typeface="+mn-lt"/>
              <a:ea typeface="+mn-ea"/>
              <a:cs typeface="+mn-cs"/>
            </a:endParaRP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Collaborative Commerce In the Automotive Industry</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IT Trends in Automotive (survey with OESA) </a:t>
            </a:r>
            <a:r>
              <a:rPr kumimoji="0" lang="en-GB" sz="1100" b="0" i="0" u="none" strike="noStrike" kern="1200" cap="none" spc="0" normalizeH="0" baseline="0" noProof="0" dirty="0" smtClean="0">
                <a:ln>
                  <a:noFill/>
                </a:ln>
                <a:solidFill>
                  <a:schemeClr val="tx2"/>
                </a:solidFill>
                <a:effectLst/>
                <a:uLnTx/>
                <a:uFillTx/>
                <a:latin typeface="+mn-lt"/>
                <a:ea typeface="+mn-ea"/>
                <a:cs typeface="+mn-cs"/>
              </a:rPr>
              <a:t>Demand-Driven Automotive Sales and Distribution - Asian Automotive Performance in the U.S. Market</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de-DE" sz="1100" b="0" i="0" u="none" strike="noStrike" kern="1200" cap="none" spc="0" normalizeH="0" baseline="0" noProof="0" dirty="0" smtClean="0">
                <a:ln>
                  <a:noFill/>
                </a:ln>
                <a:solidFill>
                  <a:schemeClr val="tx2"/>
                </a:solidFill>
                <a:effectLst/>
                <a:uLnTx/>
                <a:uFillTx/>
                <a:latin typeface="+mn-lt"/>
                <a:ea typeface="+mn-ea"/>
                <a:cs typeface="+mn-cs"/>
              </a:rPr>
              <a:t>Besonderheiten der Rechnungslegung in der Automobilzulieferindustrie (specific features of the accounting in the automotive supplier industry - Germany)</a:t>
            </a:r>
            <a:endParaRPr kumimoji="0" lang="en-US" sz="1100" b="0" i="0" u="none" strike="noStrike" kern="1200" cap="none" spc="0" normalizeH="0" baseline="0" noProof="0" dirty="0" smtClean="0">
              <a:ln>
                <a:noFill/>
              </a:ln>
              <a:solidFill>
                <a:schemeClr val="tx2"/>
              </a:solidFill>
              <a:effectLst/>
              <a:uLnTx/>
              <a:uFillTx/>
              <a:latin typeface="+mn-lt"/>
              <a:ea typeface="+mn-ea"/>
              <a:cs typeface="+mn-cs"/>
            </a:endParaRP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Innovation in Emerging Markets. 2007 Annual Study</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Automotive manufacturers seek revenue growth in emerging markets. </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Innovation in Emerging Markets. Strategies for Achieving Commercial Success</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Laboratories of Innovation. Leveraging Emerging Markets for Commercial Success</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The Service Revolution in Global Manufacturing Industries</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Unlocking the Value of </a:t>
            </a:r>
            <a:r>
              <a:rPr kumimoji="0" lang="en-US" sz="1100" b="0" i="0" u="none" strike="noStrike" kern="1200" cap="none" spc="0" normalizeH="0" baseline="0" noProof="0" dirty="0" err="1" smtClean="0">
                <a:ln>
                  <a:noFill/>
                </a:ln>
                <a:solidFill>
                  <a:schemeClr val="tx2"/>
                </a:solidFill>
                <a:effectLst/>
                <a:uLnTx/>
                <a:uFillTx/>
                <a:latin typeface="+mn-lt"/>
                <a:ea typeface="+mn-ea"/>
                <a:cs typeface="+mn-cs"/>
              </a:rPr>
              <a:t>Globalisation</a:t>
            </a:r>
            <a:r>
              <a:rPr kumimoji="0" lang="en-US" sz="1100" b="0" i="0" u="none" strike="noStrike" kern="1200" cap="none" spc="0" normalizeH="0" baseline="0" noProof="0" dirty="0" smtClean="0">
                <a:ln>
                  <a:noFill/>
                </a:ln>
                <a:solidFill>
                  <a:schemeClr val="tx2"/>
                </a:solidFill>
                <a:effectLst/>
                <a:uLnTx/>
                <a:uFillTx/>
                <a:latin typeface="+mn-lt"/>
                <a:ea typeface="+mn-ea"/>
                <a:cs typeface="+mn-cs"/>
              </a:rPr>
              <a:t>: Profiting from Continuous </a:t>
            </a:r>
            <a:r>
              <a:rPr kumimoji="0" lang="en-US" sz="1100" b="0" i="0" u="none" strike="noStrike" kern="1200" cap="none" spc="0" normalizeH="0" baseline="0" noProof="0" dirty="0" err="1" smtClean="0">
                <a:ln>
                  <a:noFill/>
                </a:ln>
                <a:solidFill>
                  <a:schemeClr val="tx2"/>
                </a:solidFill>
                <a:effectLst/>
                <a:uLnTx/>
                <a:uFillTx/>
                <a:latin typeface="+mn-lt"/>
                <a:ea typeface="+mn-ea"/>
                <a:cs typeface="+mn-cs"/>
              </a:rPr>
              <a:t>Optimisation</a:t>
            </a:r>
            <a:endParaRPr kumimoji="0" lang="en-US" sz="1100" b="0" i="0" u="none" strike="noStrike" kern="1200" cap="none" spc="0" normalizeH="0" baseline="0" noProof="0" dirty="0" smtClean="0">
              <a:ln>
                <a:noFill/>
              </a:ln>
              <a:solidFill>
                <a:schemeClr val="tx2"/>
              </a:solidFill>
              <a:effectLst/>
              <a:uLnTx/>
              <a:uFillTx/>
              <a:latin typeface="+mn-lt"/>
              <a:ea typeface="+mn-ea"/>
              <a:cs typeface="+mn-cs"/>
            </a:endParaRP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Mastering Innovation: Exploiting Ideas for Profitable Growth</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Growing the Global Corporation: Global Investment Trends of U.S. Manufacturers</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Mastering Complexity in Global Manufacturing: Driving Profits and Growth through Value Chain Synchronization</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Reducing Earnings Volatility: A Short Course in Energy Cost Management</a:t>
            </a:r>
          </a:p>
          <a:p>
            <a:pPr marL="172983" marR="0" lvl="0" indent="-172983" algn="l" defTabSz="1019175" rtl="0" eaLnBrk="0" fontAlgn="base" latinLnBrk="0" hangingPunct="0">
              <a:lnSpc>
                <a:spcPct val="100000"/>
              </a:lnSpc>
              <a:spcBef>
                <a:spcPct val="20000"/>
              </a:spcBef>
              <a:spcAft>
                <a:spcPct val="0"/>
              </a:spcAft>
              <a:buClrTx/>
              <a:buSzTx/>
              <a:buFont typeface="Arial" charset="0"/>
              <a:buChar char="•"/>
              <a:tabLst/>
              <a:defRPr/>
            </a:pPr>
            <a:r>
              <a:rPr kumimoji="0" lang="en-US" sz="1100" b="0" i="0" u="none" strike="noStrike" kern="1200" cap="none" spc="0" normalizeH="0" baseline="0" noProof="0" dirty="0" smtClean="0">
                <a:ln>
                  <a:noFill/>
                </a:ln>
                <a:solidFill>
                  <a:schemeClr val="tx2"/>
                </a:solidFill>
                <a:effectLst/>
                <a:uLnTx/>
                <a:uFillTx/>
                <a:latin typeface="+mn-lt"/>
                <a:ea typeface="+mn-ea"/>
                <a:cs typeface="+mn-cs"/>
              </a:rPr>
              <a:t>RFID: Critical Considerations for Manufacturers</a:t>
            </a:r>
            <a:endParaRPr kumimoji="0" lang="en-US" sz="1100" b="0" i="0" u="none" strike="noStrike" kern="1200" cap="none" spc="0" normalizeH="0" baseline="0" noProof="0" dirty="0">
              <a:ln>
                <a:noFill/>
              </a:ln>
              <a:solidFill>
                <a:schemeClr val="tx2"/>
              </a:solidFill>
              <a:effectLst/>
              <a:uLnTx/>
              <a:uFillTx/>
              <a:latin typeface="+mn-lt"/>
              <a:ea typeface="+mn-ea"/>
              <a:cs typeface="+mn-cs"/>
            </a:endParaRPr>
          </a:p>
        </p:txBody>
      </p:sp>
      <p:sp>
        <p:nvSpPr>
          <p:cNvPr id="8" name="Content Placeholder 7"/>
          <p:cNvSpPr>
            <a:spLocks noGrp="1"/>
          </p:cNvSpPr>
          <p:nvPr>
            <p:ph idx="1"/>
          </p:nvPr>
        </p:nvSpPr>
        <p:spPr>
          <a:xfrm>
            <a:off x="446088" y="1143795"/>
            <a:ext cx="9266237" cy="609600"/>
          </a:xfrm>
        </p:spPr>
        <p:txBody>
          <a:bodyPr/>
          <a:lstStyle/>
          <a:p>
            <a:r>
              <a:rPr lang="en-US" dirty="0" smtClean="0"/>
              <a:t>A selection of Deloitte thought leadership publications relevant to the automotive sector include:</a:t>
            </a:r>
          </a:p>
          <a:p>
            <a:endParaRPr lang="en-US" dirty="0"/>
          </a:p>
        </p:txBody>
      </p:sp>
      <p:sp>
        <p:nvSpPr>
          <p:cNvPr id="11266" name="Rectangle 7"/>
          <p:cNvSpPr>
            <a:spLocks noGrp="1" noChangeArrowheads="1"/>
          </p:cNvSpPr>
          <p:nvPr>
            <p:ph type="title"/>
          </p:nvPr>
        </p:nvSpPr>
        <p:spPr/>
        <p:txBody>
          <a:bodyPr/>
          <a:lstStyle/>
          <a:p>
            <a:r>
              <a:rPr lang="en-US" smtClean="0"/>
              <a:t>Industry thought leadership (cont.)</a:t>
            </a:r>
            <a:endParaRPr lang="en-US" dirty="0" smtClean="0"/>
          </a:p>
        </p:txBody>
      </p:sp>
      <p:sp>
        <p:nvSpPr>
          <p:cNvPr id="26" name="Rectangle 5"/>
          <p:cNvSpPr>
            <a:spLocks noChangeArrowheads="1"/>
          </p:cNvSpPr>
          <p:nvPr/>
        </p:nvSpPr>
        <p:spPr bwMode="auto">
          <a:xfrm>
            <a:off x="1980408" y="6858794"/>
            <a:ext cx="6173786" cy="494506"/>
          </a:xfrm>
          <a:prstGeom prst="rect">
            <a:avLst/>
          </a:prstGeom>
          <a:solidFill>
            <a:schemeClr val="accent3"/>
          </a:solidFill>
          <a:ln w="9525" algn="ctr">
            <a:noFill/>
            <a:miter lim="800000"/>
            <a:headEnd/>
            <a:tailEnd/>
          </a:ln>
          <a:effectLst/>
        </p:spPr>
        <p:txBody>
          <a:bodyPr wrap="square" lIns="101868" tIns="50933" rIns="101868" bIns="50933">
            <a:noAutofit/>
          </a:bodyPr>
          <a:lstStyle/>
          <a:p>
            <a:pPr algn="ctr">
              <a:spcBef>
                <a:spcPct val="30000"/>
              </a:spcBef>
              <a:buClr>
                <a:srgbClr val="000000"/>
              </a:buClr>
              <a:defRPr/>
            </a:pPr>
            <a:r>
              <a:rPr lang="en-US" sz="1400" b="0" dirty="0">
                <a:solidFill>
                  <a:srgbClr val="FFFFFF"/>
                </a:solidFill>
                <a:latin typeface="Arial" charset="0"/>
              </a:rPr>
              <a:t>Visit our web site to obtain or request copies of these reports: </a:t>
            </a:r>
            <a:r>
              <a:rPr lang="en-US" sz="1400" dirty="0">
                <a:solidFill>
                  <a:srgbClr val="FFFFFF"/>
                </a:solidFill>
                <a:latin typeface="Arial" charset="0"/>
              </a:rPr>
              <a:t>www.deloitte.com/manufacturing</a:t>
            </a:r>
            <a:r>
              <a:rPr lang="en-US" sz="1400" b="0" dirty="0">
                <a:solidFill>
                  <a:srgbClr val="FFFFFF"/>
                </a:solidFill>
                <a:latin typeface="Arial" charset="0"/>
              </a:rPr>
              <a:t> </a:t>
            </a:r>
            <a:endParaRPr lang="en-US" sz="1400" dirty="0">
              <a:solidFill>
                <a:srgbClr val="FFFFFF"/>
              </a:solidFill>
              <a:latin typeface="Arial" charset="0"/>
            </a:endParaRPr>
          </a:p>
        </p:txBody>
      </p:sp>
      <p:sp>
        <p:nvSpPr>
          <p:cNvPr id="9" name="Slide Number Placeholder 8"/>
          <p:cNvSpPr>
            <a:spLocks noGrp="1"/>
          </p:cNvSpPr>
          <p:nvPr>
            <p:ph type="sldNum" sz="quarter" idx="10"/>
          </p:nvPr>
        </p:nvSpPr>
        <p:spPr/>
        <p:txBody>
          <a:bodyPr/>
          <a:lstStyle/>
          <a:p>
            <a:fld id="{02012106-F1AE-4C04-8E5F-85389AF4AC05}" type="slidenum">
              <a:rPr lang="en-US" smtClean="0"/>
              <a:pPr/>
              <a:t>117</a:t>
            </a:fld>
            <a:endParaRPr lang="en-US"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p:cNvSpPr>
          <p:nvPr>
            <p:ph type="ctrTitle"/>
          </p:nvPr>
        </p:nvSpPr>
        <p:spPr/>
        <p:txBody>
          <a:bodyPr/>
          <a:lstStyle/>
          <a:p>
            <a:r>
              <a:rPr lang="en-GB" smtClean="0"/>
              <a:t>Appendix – </a:t>
            </a:r>
            <a:br>
              <a:rPr lang="en-GB" smtClean="0"/>
            </a:br>
            <a:r>
              <a:rPr lang="en-GB" smtClean="0"/>
              <a:t>Resumes</a:t>
            </a:r>
            <a:endParaRPr lang="en-US"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Deloitte Team – Head of Global Automotive</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solidFill>
                  <a:srgbClr val="002776"/>
                </a:solidFill>
              </a:rPr>
              <a:pPr/>
              <a:t>119</a:t>
            </a:fld>
            <a:endParaRPr lang="en-US" dirty="0">
              <a:solidFill>
                <a:srgbClr val="002776"/>
              </a:solidFill>
            </a:endParaRPr>
          </a:p>
        </p:txBody>
      </p:sp>
      <p:sp>
        <p:nvSpPr>
          <p:cNvPr id="8" name="Text Placeholder 24"/>
          <p:cNvSpPr txBox="1">
            <a:spLocks/>
          </p:cNvSpPr>
          <p:nvPr/>
        </p:nvSpPr>
        <p:spPr bwMode="auto">
          <a:xfrm>
            <a:off x="1855787" y="1361282"/>
            <a:ext cx="2944813" cy="493712"/>
          </a:xfrm>
          <a:prstGeom prst="rect">
            <a:avLst/>
          </a:prstGeom>
          <a:noFill/>
          <a:ln w="9525">
            <a:noFill/>
            <a:miter lim="800000"/>
            <a:headEnd/>
            <a:tailEnd/>
          </a:ln>
        </p:spPr>
        <p:txBody>
          <a:bodyPr vert="horz" wrap="square" lIns="54864" tIns="54864" rIns="54864" bIns="54864" numCol="1" anchor="t" anchorCtr="0" compatLnSpc="1">
            <a:prstTxWarp prst="textNoShape">
              <a:avLst/>
            </a:prstTxWarp>
          </a:bodyPr>
          <a:lstStyle/>
          <a:p>
            <a:pPr defTabSz="1019175" eaLnBrk="0" hangingPunct="0">
              <a:spcBef>
                <a:spcPts val="100"/>
              </a:spcBef>
              <a:spcAft>
                <a:spcPts val="0"/>
              </a:spcAft>
            </a:pPr>
            <a:r>
              <a:rPr lang="en-US" sz="1400" b="1" dirty="0" smtClean="0">
                <a:solidFill>
                  <a:srgbClr val="002776"/>
                </a:solidFill>
                <a:latin typeface="Arial"/>
              </a:rPr>
              <a:t>Dr. Martin Hölz</a:t>
            </a:r>
          </a:p>
          <a:p>
            <a:pPr defTabSz="1019175" eaLnBrk="0" hangingPunct="0">
              <a:spcBef>
                <a:spcPts val="100"/>
              </a:spcBef>
              <a:spcAft>
                <a:spcPts val="0"/>
              </a:spcAft>
            </a:pPr>
            <a:r>
              <a:rPr lang="en-US" sz="1400" dirty="0" smtClean="0">
                <a:solidFill>
                  <a:srgbClr val="002776"/>
                </a:solidFill>
                <a:latin typeface="Arial"/>
              </a:rPr>
              <a:t>Partner</a:t>
            </a:r>
          </a:p>
          <a:p>
            <a:pPr defTabSz="1019175" eaLnBrk="0" hangingPunct="0">
              <a:spcBef>
                <a:spcPts val="100"/>
              </a:spcBef>
              <a:spcAft>
                <a:spcPts val="0"/>
              </a:spcAft>
            </a:pPr>
            <a:r>
              <a:rPr lang="en-US" sz="1400" dirty="0" smtClean="0">
                <a:solidFill>
                  <a:srgbClr val="002776"/>
                </a:solidFill>
                <a:latin typeface="Arial"/>
              </a:rPr>
              <a:t>Head of Global Automotive</a:t>
            </a:r>
          </a:p>
        </p:txBody>
      </p:sp>
      <p:grpSp>
        <p:nvGrpSpPr>
          <p:cNvPr id="3" name="Group 42"/>
          <p:cNvGrpSpPr>
            <a:grpSpLocks/>
          </p:cNvGrpSpPr>
          <p:nvPr/>
        </p:nvGrpSpPr>
        <p:grpSpPr bwMode="auto">
          <a:xfrm>
            <a:off x="6491737" y="1371600"/>
            <a:ext cx="3185663" cy="1624979"/>
            <a:chOff x="-1844" y="1181"/>
            <a:chExt cx="1687" cy="849"/>
          </a:xfrm>
        </p:grpSpPr>
        <p:sp>
          <p:nvSpPr>
            <p:cNvPr id="21" name="Rectangle 43"/>
            <p:cNvSpPr>
              <a:spLocks noChangeArrowheads="1"/>
            </p:cNvSpPr>
            <p:nvPr/>
          </p:nvSpPr>
          <p:spPr bwMode="auto">
            <a:xfrm>
              <a:off x="-1844" y="1181"/>
              <a:ext cx="1687" cy="849"/>
            </a:xfrm>
            <a:prstGeom prst="rect">
              <a:avLst/>
            </a:prstGeom>
            <a:solidFill>
              <a:schemeClr val="bg1"/>
            </a:solidFill>
            <a:ln w="9525">
              <a:solidFill>
                <a:schemeClr val="tx1"/>
              </a:solidFill>
              <a:miter lim="800000"/>
              <a:headEnd/>
              <a:tailEnd/>
            </a:ln>
            <a:effectLst>
              <a:outerShdw dist="53882" dir="2700000" algn="ctr" rotWithShape="0">
                <a:srgbClr val="000066"/>
              </a:outerShdw>
            </a:effectLst>
          </p:spPr>
          <p:txBody>
            <a:bodyPr wrap="none" anchor="ctr"/>
            <a:lstStyle/>
            <a:p>
              <a:pPr algn="ctr">
                <a:tabLst>
                  <a:tab pos="1655887" algn="l"/>
                </a:tabLst>
                <a:defRPr/>
              </a:pPr>
              <a:endParaRPr lang="en-US" sz="900" dirty="0">
                <a:solidFill>
                  <a:srgbClr val="FFFFFF"/>
                </a:solidFill>
                <a:latin typeface="Arial" pitchFamily="34" charset="0"/>
              </a:endParaRPr>
            </a:p>
            <a:p>
              <a:pPr algn="ctr">
                <a:tabLst>
                  <a:tab pos="1655887" algn="l"/>
                </a:tabLst>
                <a:defRPr/>
              </a:pPr>
              <a:endParaRPr lang="en-US" sz="900" dirty="0">
                <a:solidFill>
                  <a:srgbClr val="FFFFFF"/>
                </a:solidFill>
                <a:latin typeface="Arial" pitchFamily="34" charset="0"/>
              </a:endParaRPr>
            </a:p>
            <a:p>
              <a:pPr algn="ctr">
                <a:tabLst>
                  <a:tab pos="1655887" algn="l"/>
                </a:tabLst>
                <a:defRPr/>
              </a:pPr>
              <a:endParaRPr lang="en-US" sz="800" dirty="0">
                <a:solidFill>
                  <a:srgbClr val="000000"/>
                </a:solidFill>
                <a:latin typeface="Arial" pitchFamily="34" charset="0"/>
              </a:endParaRPr>
            </a:p>
          </p:txBody>
        </p:sp>
        <p:pic>
          <p:nvPicPr>
            <p:cNvPr id="22" name="Picture 44" descr="DEL_COL"/>
            <p:cNvPicPr>
              <a:picLocks noChangeAspect="1" noChangeArrowheads="1"/>
            </p:cNvPicPr>
            <p:nvPr/>
          </p:nvPicPr>
          <p:blipFill>
            <a:blip r:embed="rId3"/>
            <a:srcRect/>
            <a:stretch>
              <a:fillRect/>
            </a:stretch>
          </p:blipFill>
          <p:spPr bwMode="auto">
            <a:xfrm>
              <a:off x="-1813" y="1226"/>
              <a:ext cx="559" cy="113"/>
            </a:xfrm>
            <a:prstGeom prst="rect">
              <a:avLst/>
            </a:prstGeom>
            <a:noFill/>
            <a:ln w="9525">
              <a:noFill/>
              <a:miter lim="800000"/>
              <a:headEnd/>
              <a:tailEnd/>
            </a:ln>
          </p:spPr>
        </p:pic>
      </p:grpSp>
      <p:graphicFrame>
        <p:nvGraphicFramePr>
          <p:cNvPr id="24" name="Table 23"/>
          <p:cNvGraphicFramePr>
            <a:graphicFrameLocks noGrp="1"/>
          </p:cNvGraphicFramePr>
          <p:nvPr/>
        </p:nvGraphicFramePr>
        <p:xfrm>
          <a:off x="6571720" y="1829594"/>
          <a:ext cx="3030274" cy="1036320"/>
        </p:xfrm>
        <a:graphic>
          <a:graphicData uri="http://schemas.openxmlformats.org/drawingml/2006/table">
            <a:tbl>
              <a:tblPr firstRow="1" bandRow="1">
                <a:tableStyleId>{5C22544A-7EE6-4342-B048-85BDC9FD1C3A}</a:tableStyleId>
              </a:tblPr>
              <a:tblGrid>
                <a:gridCol w="1515137"/>
                <a:gridCol w="1515137"/>
              </a:tblGrid>
              <a:tr h="370840">
                <a:tc>
                  <a:txBody>
                    <a:bodyPr/>
                    <a:lstStyle/>
                    <a:p>
                      <a:endParaRPr lang="en-US" sz="8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fr-FR" sz="800" b="0" dirty="0" smtClean="0">
                          <a:solidFill>
                            <a:schemeClr val="tx1"/>
                          </a:solidFill>
                        </a:rPr>
                        <a:t>Deloitte Consulting GmbH</a:t>
                      </a:r>
                    </a:p>
                    <a:p>
                      <a:r>
                        <a:rPr lang="fr-FR" sz="800" b="0" dirty="0" smtClean="0">
                          <a:solidFill>
                            <a:schemeClr val="tx1"/>
                          </a:solidFill>
                        </a:rPr>
                        <a:t>Löffelstraße 42</a:t>
                      </a:r>
                    </a:p>
                    <a:p>
                      <a:r>
                        <a:rPr lang="fr-FR" sz="800" b="0" dirty="0" smtClean="0">
                          <a:solidFill>
                            <a:schemeClr val="tx1"/>
                          </a:solidFill>
                        </a:rPr>
                        <a:t>70597 Stuttgart</a:t>
                      </a:r>
                    </a:p>
                    <a:p>
                      <a:r>
                        <a:rPr lang="fr-FR" sz="800" b="0" dirty="0" smtClean="0">
                          <a:solidFill>
                            <a:schemeClr val="tx1"/>
                          </a:solidFill>
                        </a:rPr>
                        <a:t>Germany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US" sz="800" dirty="0" smtClean="0">
                          <a:latin typeface="Times New Roman" pitchFamily="18" charset="0"/>
                          <a:cs typeface="Times New Roman" pitchFamily="18" charset="0"/>
                        </a:rPr>
                        <a:t>Dr. Martin Hölz</a:t>
                      </a:r>
                    </a:p>
                    <a:p>
                      <a:r>
                        <a:rPr lang="en-US" sz="800" dirty="0" smtClean="0">
                          <a:latin typeface="Times New Roman" pitchFamily="18" charset="0"/>
                          <a:cs typeface="Times New Roman" pitchFamily="18" charset="0"/>
                        </a:rPr>
                        <a:t>Head of Global Automotive</a:t>
                      </a:r>
                    </a:p>
                    <a:p>
                      <a:r>
                        <a:rPr lang="en-US" sz="800" dirty="0" smtClean="0">
                          <a:latin typeface="Times New Roman" pitchFamily="18" charset="0"/>
                          <a:cs typeface="Times New Roman" pitchFamily="18" charset="0"/>
                        </a:rPr>
                        <a:t>Partner</a:t>
                      </a:r>
                      <a:endParaRPr lang="en-US" sz="8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de-DE" sz="800" dirty="0" smtClean="0">
                          <a:solidFill>
                            <a:schemeClr val="tx1"/>
                          </a:solidFill>
                        </a:rPr>
                        <a:t>Tel: +49 711 16554 7305</a:t>
                      </a:r>
                      <a:br>
                        <a:rPr lang="de-DE" sz="800" dirty="0" smtClean="0">
                          <a:solidFill>
                            <a:schemeClr val="tx1"/>
                          </a:solidFill>
                        </a:rPr>
                      </a:br>
                      <a:r>
                        <a:rPr lang="de-DE" sz="800" dirty="0" smtClean="0">
                          <a:solidFill>
                            <a:schemeClr val="tx1"/>
                          </a:solidFill>
                        </a:rPr>
                        <a:t>mhoelz@deloitte.de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p:nvGraphicFramePr>
        <p:xfrm>
          <a:off x="457200" y="3144520"/>
          <a:ext cx="9220200" cy="4267200"/>
        </p:xfrm>
        <a:graphic>
          <a:graphicData uri="http://schemas.openxmlformats.org/drawingml/2006/table">
            <a:tbl>
              <a:tblPr firstRow="1" bandRow="1">
                <a:tableStyleId>{5C22544A-7EE6-4342-B048-85BDC9FD1C3A}</a:tableStyleId>
              </a:tblPr>
              <a:tblGrid>
                <a:gridCol w="4496594"/>
                <a:gridCol w="4723606"/>
              </a:tblGrid>
              <a:tr h="370840">
                <a:tc gridSpan="2">
                  <a:txBody>
                    <a:bodyPr/>
                    <a:lstStyle/>
                    <a:p>
                      <a:pPr marL="382588" lvl="0" indent="-382588" defTabSz="1019175">
                        <a:spcBef>
                          <a:spcPct val="80000"/>
                        </a:spcBef>
                        <a:spcAft>
                          <a:spcPts val="300"/>
                        </a:spcAft>
                        <a:buClr>
                          <a:srgbClr val="000000"/>
                        </a:buClr>
                        <a:defRPr/>
                      </a:pPr>
                      <a:r>
                        <a:rPr lang="en-US" sz="1200" b="1" dirty="0" smtClean="0">
                          <a:solidFill>
                            <a:srgbClr val="002776"/>
                          </a:solidFill>
                          <a:latin typeface="+mn-lt"/>
                        </a:rPr>
                        <a:t>Professional Experience </a:t>
                      </a:r>
                    </a:p>
                    <a:p>
                      <a:pPr marL="0" lvl="1" defTabSz="1019175">
                        <a:spcAft>
                          <a:spcPts val="300"/>
                        </a:spcAft>
                        <a:buClr>
                          <a:srgbClr val="002776"/>
                        </a:buClr>
                        <a:defRPr/>
                      </a:pPr>
                      <a:r>
                        <a:rPr lang="en-US" sz="1200" b="0" dirty="0" smtClean="0">
                          <a:solidFill>
                            <a:srgbClr val="002776"/>
                          </a:solidFill>
                          <a:latin typeface="+mn-lt"/>
                        </a:rPr>
                        <a:t>Dr. Martin Hoelz joined Deloitte Consulting as Partner in March 2007. He has spent his career in the automotive industry since 1994, including several leading positions in big automotive companies. His professional experience ranges from medium-sized companies to multinational corporations like DaimlerChrysler AG, Audi AG as well as </a:t>
                      </a:r>
                      <a:r>
                        <a:rPr lang="en-US" sz="1200" b="0" dirty="0" smtClean="0">
                          <a:solidFill>
                            <a:srgbClr val="002776"/>
                          </a:solidFill>
                          <a:latin typeface="+mn-lt"/>
                        </a:rPr>
                        <a:t>Automobile Manufacturer #1 </a:t>
                      </a:r>
                      <a:r>
                        <a:rPr lang="en-US" sz="1200" b="0" dirty="0" smtClean="0">
                          <a:solidFill>
                            <a:srgbClr val="002776"/>
                          </a:solidFill>
                          <a:latin typeface="+mn-lt"/>
                        </a:rPr>
                        <a:t>AG.</a:t>
                      </a:r>
                    </a:p>
                    <a:p>
                      <a:pPr marL="0" lvl="1" defTabSz="1019175">
                        <a:spcAft>
                          <a:spcPts val="300"/>
                        </a:spcAft>
                        <a:buClr>
                          <a:srgbClr val="002776"/>
                        </a:buClr>
                        <a:defRPr/>
                      </a:pPr>
                      <a:r>
                        <a:rPr lang="en-US" sz="1200" b="0" dirty="0" smtClean="0">
                          <a:solidFill>
                            <a:srgbClr val="002776"/>
                          </a:solidFill>
                          <a:latin typeface="+mn-lt"/>
                        </a:rPr>
                        <a:t>Martin leads the global automotive practice in which all activities regarding OEMs, suppliers, financial services and wholesalers/ retailers are combined.</a:t>
                      </a:r>
                    </a:p>
                    <a:p>
                      <a:pPr marL="0" lvl="1" defTabSz="1019175">
                        <a:spcAft>
                          <a:spcPts val="300"/>
                        </a:spcAft>
                        <a:buClr>
                          <a:srgbClr val="002776"/>
                        </a:buClr>
                        <a:defRPr/>
                      </a:pPr>
                      <a:r>
                        <a:rPr lang="en-US" sz="1200" b="0" dirty="0" smtClean="0">
                          <a:solidFill>
                            <a:srgbClr val="002776"/>
                          </a:solidFill>
                          <a:latin typeface="+mn-lt"/>
                        </a:rPr>
                        <a:t>Selected automotive project experiences include business transformation and organizational development, developing and implementing template-based global process and IT-strategies for manufacturing plants world-wide, Corporate Audit regarding reviews and Management consulting services in sales and marketing strategies within Asia-Pacific, IT-Governance and IT-Architecture, Process Integration Officer (PIO) etc. </a:t>
                      </a:r>
                    </a:p>
                    <a:p>
                      <a:pPr marL="0" lvl="1" defTabSz="1019175">
                        <a:spcAft>
                          <a:spcPts val="300"/>
                        </a:spcAft>
                        <a:buClr>
                          <a:srgbClr val="002776"/>
                        </a:buClr>
                        <a:defRPr/>
                      </a:pPr>
                      <a:r>
                        <a:rPr lang="en-US" sz="1200" b="0" dirty="0" smtClean="0">
                          <a:solidFill>
                            <a:srgbClr val="002776"/>
                          </a:solidFill>
                          <a:latin typeface="+mn-lt"/>
                        </a:rPr>
                        <a:t>Martin was awarded his PhD title in business economics (Doktor der Wirtschaftswissenschaften, Dr. rer.pol.) and he has completed an IT master degree (Diplom-Informatiker).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303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2776"/>
                          </a:solidFill>
                          <a:cs typeface="Times New Roman" pitchFamily="18" charset="0"/>
                        </a:rPr>
                        <a:t/>
                      </a:r>
                      <a:br>
                        <a:rPr lang="en-US" sz="1200" b="1" dirty="0" smtClean="0">
                          <a:solidFill>
                            <a:srgbClr val="002776"/>
                          </a:solidFill>
                          <a:cs typeface="Times New Roman" pitchFamily="18" charset="0"/>
                        </a:rPr>
                      </a:br>
                      <a:r>
                        <a:rPr lang="en-US" sz="1200" b="1" dirty="0" smtClean="0">
                          <a:solidFill>
                            <a:srgbClr val="002776"/>
                          </a:solidFill>
                          <a:cs typeface="Times New Roman" pitchFamily="18" charset="0"/>
                        </a:rPr>
                        <a:t>Representative clients served</a:t>
                      </a:r>
                      <a:r>
                        <a:rPr lang="en-US" sz="1200" dirty="0" smtClean="0">
                          <a:solidFill>
                            <a:srgbClr val="002776"/>
                          </a:solidFill>
                          <a:cs typeface="Times New Roman"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r>
              <a:tr h="370840">
                <a:tc>
                  <a:txBody>
                    <a:bodyPr/>
                    <a:lstStyle/>
                    <a:p>
                      <a:pPr marL="114300" indent="-114300">
                        <a:spcAft>
                          <a:spcPct val="20000"/>
                        </a:spcAft>
                        <a:buFontTx/>
                        <a:buChar char="•"/>
                        <a:tabLst>
                          <a:tab pos="2547518" algn="l"/>
                        </a:tabLst>
                      </a:pPr>
                      <a:r>
                        <a:rPr lang="en-US" sz="1200" dirty="0" smtClean="0">
                          <a:solidFill>
                            <a:srgbClr val="002776"/>
                          </a:solidFill>
                          <a:cs typeface="Times New Roman" pitchFamily="18" charset="0"/>
                        </a:rPr>
                        <a:t>Audi</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 Daimler</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 Mercedes-Benz</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Automobile Manufacturer #1</a:t>
                      </a:r>
                      <a:endParaRPr lang="en-US" sz="1200" dirty="0" smtClean="0">
                        <a:solidFill>
                          <a:srgbClr val="002776"/>
                        </a:solidFill>
                        <a:cs typeface="Times New Roman" pitchFamily="18" charset="0"/>
                      </a:endParaRPr>
                    </a:p>
                    <a:p>
                      <a:pPr marL="114300" indent="-114300">
                        <a:spcAft>
                          <a:spcPct val="20000"/>
                        </a:spcAft>
                        <a:buFontTx/>
                        <a:buChar char="•"/>
                        <a:tabLst>
                          <a:tab pos="2547518" algn="l"/>
                        </a:tabLst>
                      </a:pPr>
                      <a:r>
                        <a:rPr lang="en-US" sz="1200" dirty="0" smtClean="0">
                          <a:solidFill>
                            <a:srgbClr val="002776"/>
                          </a:solidFill>
                          <a:cs typeface="Times New Roman" pitchFamily="18" charset="0"/>
                        </a:rPr>
                        <a:t>Automobile Manufacturer #5</a:t>
                      </a:r>
                      <a:endParaRPr lang="en-US" sz="1200" dirty="0" smtClean="0">
                        <a:solidFill>
                          <a:srgbClr val="002776"/>
                        </a:solidFill>
                        <a:cs typeface="Times New Roman" pitchFamily="18" charset="0"/>
                      </a:endParaRPr>
                    </a:p>
                    <a:p>
                      <a:pPr marL="114300" indent="-114300">
                        <a:spcAft>
                          <a:spcPct val="20000"/>
                        </a:spcAft>
                        <a:buFontTx/>
                        <a:buChar char="•"/>
                        <a:tabLst>
                          <a:tab pos="2547518" algn="l"/>
                        </a:tabLst>
                      </a:pPr>
                      <a:r>
                        <a:rPr lang="en-US" sz="1200" dirty="0" smtClean="0">
                          <a:solidFill>
                            <a:srgbClr val="002776"/>
                          </a:solidFill>
                          <a:cs typeface="Times New Roman" pitchFamily="18" charset="0"/>
                        </a:rPr>
                        <a:t>Acquired Company...</a:t>
                      </a:r>
                      <a:endParaRPr lang="en-US" sz="1200" dirty="0" smtClean="0">
                        <a:solidFill>
                          <a:srgbClr val="002776"/>
                        </a:solidFill>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 Bosch</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 </a:t>
                      </a: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Automobile Parts Manufacturer #1</a:t>
                      </a:r>
                      <a:endPar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endParaRP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 </a:t>
                      </a: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Acquired Company...</a:t>
                      </a:r>
                      <a:endPar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endParaRP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SAS Automotive Systems</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ZF Friedrichshafen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pic>
        <p:nvPicPr>
          <p:cNvPr id="13" name="Picture 15"/>
          <p:cNvPicPr>
            <a:picLocks noChangeArrowheads="1"/>
          </p:cNvPicPr>
          <p:nvPr/>
        </p:nvPicPr>
        <p:blipFill>
          <a:blip r:embed="rId4" cstate="print"/>
          <a:srcRect b="12101"/>
          <a:stretch>
            <a:fillRect/>
          </a:stretch>
        </p:blipFill>
        <p:spPr bwMode="auto">
          <a:xfrm>
            <a:off x="457200" y="1371601"/>
            <a:ext cx="1078992" cy="1295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46088" y="1296194"/>
            <a:ext cx="9266237" cy="5916613"/>
          </a:xfrm>
        </p:spPr>
        <p:txBody>
          <a:bodyPr/>
          <a:lstStyle/>
          <a:p>
            <a:r>
              <a:rPr lang="en-US" dirty="0" smtClean="0"/>
              <a:t>Nearly 80% of volume growth is expected to be driven by the B, C and D vehicle segments from 2009-2015</a:t>
            </a:r>
          </a:p>
        </p:txBody>
      </p:sp>
      <p:sp>
        <p:nvSpPr>
          <p:cNvPr id="8" name="Title 7"/>
          <p:cNvSpPr>
            <a:spLocks noGrp="1"/>
          </p:cNvSpPr>
          <p:nvPr>
            <p:ph type="title"/>
          </p:nvPr>
        </p:nvSpPr>
        <p:spPr/>
        <p:txBody>
          <a:bodyPr/>
          <a:lstStyle/>
          <a:p>
            <a:r>
              <a:rPr lang="en-US" dirty="0" smtClean="0"/>
              <a:t>Our view of the future industry (cont.)</a:t>
            </a:r>
            <a:endParaRPr lang="en-US" dirty="0"/>
          </a:p>
        </p:txBody>
      </p:sp>
      <p:pic>
        <p:nvPicPr>
          <p:cNvPr id="52226" name="Picture 2"/>
          <p:cNvPicPr>
            <a:picLocks noChangeAspect="1" noChangeArrowheads="1"/>
          </p:cNvPicPr>
          <p:nvPr/>
        </p:nvPicPr>
        <p:blipFill>
          <a:blip r:embed="rId3"/>
          <a:srcRect t="7286" r="85395"/>
          <a:stretch>
            <a:fillRect/>
          </a:stretch>
        </p:blipFill>
        <p:spPr bwMode="auto">
          <a:xfrm>
            <a:off x="425188" y="2658269"/>
            <a:ext cx="1232162" cy="4278040"/>
          </a:xfrm>
          <a:prstGeom prst="rect">
            <a:avLst/>
          </a:prstGeom>
          <a:noFill/>
          <a:ln w="9525">
            <a:noFill/>
            <a:miter lim="800000"/>
            <a:headEnd/>
            <a:tailEnd/>
          </a:ln>
        </p:spPr>
      </p:pic>
      <p:sp>
        <p:nvSpPr>
          <p:cNvPr id="3" name="Text Box 8"/>
          <p:cNvSpPr txBox="1">
            <a:spLocks noChangeArrowheads="1"/>
          </p:cNvSpPr>
          <p:nvPr/>
        </p:nvSpPr>
        <p:spPr bwMode="gray">
          <a:xfrm>
            <a:off x="457200" y="7145923"/>
            <a:ext cx="4253289" cy="169277"/>
          </a:xfrm>
          <a:prstGeom prst="rect">
            <a:avLst/>
          </a:prstGeom>
          <a:noFill/>
          <a:ln w="9525">
            <a:noFill/>
            <a:miter lim="800000"/>
            <a:headEnd/>
            <a:tailEnd/>
          </a:ln>
          <a:effectLst>
            <a:prstShdw prst="shdw17" dist="17961" dir="2700000">
              <a:schemeClr val="accent2">
                <a:gamma/>
                <a:shade val="60000"/>
                <a:invGamma/>
              </a:schemeClr>
            </a:prstShdw>
          </a:effectLst>
        </p:spPr>
        <p:txBody>
          <a:bodyPr wrap="square" lIns="0" tIns="0" rIns="0" bIns="0" anchor="b">
            <a:spAutoFit/>
          </a:bodyPr>
          <a:lstStyle/>
          <a:p>
            <a:pPr>
              <a:spcBef>
                <a:spcPct val="20000"/>
              </a:spcBef>
              <a:tabLst>
                <a:tab pos="1592199" algn="l"/>
              </a:tabLst>
              <a:defRPr/>
            </a:pPr>
            <a:r>
              <a:rPr lang="en-US" altLang="ja-JP" sz="1100" dirty="0">
                <a:solidFill>
                  <a:srgbClr val="002776"/>
                </a:solidFill>
                <a:latin typeface="Arial" pitchFamily="34" charset="0"/>
                <a:ea typeface="MS PGothic" pitchFamily="50" charset="-128"/>
                <a:cs typeface="Arial" pitchFamily="34" charset="0"/>
              </a:rPr>
              <a:t>Source</a:t>
            </a:r>
            <a:r>
              <a:rPr lang="en-US" altLang="ja-JP" sz="1100" dirty="0" smtClean="0">
                <a:solidFill>
                  <a:srgbClr val="002776"/>
                </a:solidFill>
                <a:latin typeface="Arial" pitchFamily="34" charset="0"/>
                <a:ea typeface="MS PGothic" pitchFamily="50" charset="-128"/>
                <a:cs typeface="Arial" pitchFamily="34" charset="0"/>
              </a:rPr>
              <a:t>: CSM Worldwide (March 2009)</a:t>
            </a:r>
            <a:endParaRPr lang="en-US" altLang="ja-JP" sz="1100" dirty="0">
              <a:solidFill>
                <a:srgbClr val="002776"/>
              </a:solidFill>
              <a:latin typeface="Arial" pitchFamily="34" charset="0"/>
              <a:ea typeface="MS PGothic" pitchFamily="50" charset="-128"/>
              <a:cs typeface="Arial" pitchFamily="34" charset="0"/>
            </a:endParaRPr>
          </a:p>
        </p:txBody>
      </p:sp>
      <p:graphicFrame>
        <p:nvGraphicFramePr>
          <p:cNvPr id="11" name="Content Placeholder 6"/>
          <p:cNvGraphicFramePr>
            <a:graphicFrameLocks/>
          </p:cNvGraphicFramePr>
          <p:nvPr/>
        </p:nvGraphicFramePr>
        <p:xfrm>
          <a:off x="1372394" y="2667794"/>
          <a:ext cx="8001000" cy="428148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2676231" y="2286794"/>
            <a:ext cx="3639138" cy="323165"/>
          </a:xfrm>
          <a:prstGeom prst="rect">
            <a:avLst/>
          </a:prstGeom>
        </p:spPr>
        <p:txBody>
          <a:bodyPr wrap="none">
            <a:spAutoFit/>
          </a:bodyPr>
          <a:lstStyle/>
          <a:p>
            <a:pPr algn="ctr">
              <a:defRPr sz="1320" b="1" i="0" u="none" strike="noStrike" kern="1200" baseline="0">
                <a:solidFill>
                  <a:srgbClr val="002776"/>
                </a:solidFill>
                <a:latin typeface="+mn-lt"/>
                <a:ea typeface="+mn-ea"/>
                <a:cs typeface="+mn-cs"/>
              </a:defRPr>
            </a:pPr>
            <a:r>
              <a:rPr lang="en-US" sz="1500" b="1" dirty="0" smtClean="0">
                <a:solidFill>
                  <a:srgbClr val="002776"/>
                </a:solidFill>
              </a:rPr>
              <a:t>Global Production by Global Segment</a:t>
            </a:r>
            <a:endParaRPr lang="en-US" sz="1500" b="1" dirty="0">
              <a:solidFill>
                <a:srgbClr val="002776"/>
              </a:solidFill>
            </a:endParaRPr>
          </a:p>
        </p:txBody>
      </p:sp>
      <p:sp>
        <p:nvSpPr>
          <p:cNvPr id="15" name="TextBox 14"/>
          <p:cNvSpPr txBox="1"/>
          <p:nvPr/>
        </p:nvSpPr>
        <p:spPr>
          <a:xfrm>
            <a:off x="7620794" y="3886200"/>
            <a:ext cx="1311578" cy="400110"/>
          </a:xfrm>
          <a:prstGeom prst="rect">
            <a:avLst/>
          </a:prstGeom>
          <a:noFill/>
        </p:spPr>
        <p:txBody>
          <a:bodyPr wrap="none" rtlCol="0">
            <a:spAutoFit/>
          </a:bodyPr>
          <a:lstStyle/>
          <a:p>
            <a:pPr algn="ctr"/>
            <a:r>
              <a:rPr lang="en-US" sz="1000" b="1" dirty="0" smtClean="0">
                <a:solidFill>
                  <a:srgbClr val="72C7E7"/>
                </a:solidFill>
              </a:rPr>
              <a:t>2009-2015 CAGR%</a:t>
            </a:r>
            <a:r>
              <a:rPr lang="en-US" sz="1000" dirty="0" smtClean="0">
                <a:solidFill>
                  <a:srgbClr val="72C7E7"/>
                </a:solidFill>
              </a:rPr>
              <a:t/>
            </a:r>
            <a:br>
              <a:rPr lang="en-US" sz="1000" dirty="0" smtClean="0">
                <a:solidFill>
                  <a:srgbClr val="72C7E7"/>
                </a:solidFill>
              </a:rPr>
            </a:br>
            <a:r>
              <a:rPr lang="en-US" sz="1000" dirty="0" smtClean="0">
                <a:solidFill>
                  <a:srgbClr val="CD3300"/>
                </a:solidFill>
              </a:rPr>
              <a:t>(volume Change)</a:t>
            </a:r>
            <a:endParaRPr lang="en-US" sz="1000" dirty="0">
              <a:solidFill>
                <a:srgbClr val="CD3300"/>
              </a:solidFill>
            </a:endParaRPr>
          </a:p>
        </p:txBody>
      </p:sp>
      <p:graphicFrame>
        <p:nvGraphicFramePr>
          <p:cNvPr id="16" name="Content Placeholder 7"/>
          <p:cNvGraphicFramePr>
            <a:graphicFrameLocks/>
          </p:cNvGraphicFramePr>
          <p:nvPr/>
        </p:nvGraphicFramePr>
        <p:xfrm>
          <a:off x="7468394" y="4648994"/>
          <a:ext cx="1708100"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7849394" y="4420394"/>
            <a:ext cx="1023037" cy="400110"/>
          </a:xfrm>
          <a:prstGeom prst="rect">
            <a:avLst/>
          </a:prstGeom>
          <a:noFill/>
        </p:spPr>
        <p:txBody>
          <a:bodyPr wrap="none" rtlCol="0">
            <a:spAutoFit/>
          </a:bodyPr>
          <a:lstStyle/>
          <a:p>
            <a:pPr algn="ctr"/>
            <a:r>
              <a:rPr lang="en-US" sz="1000" b="1" dirty="0" smtClean="0">
                <a:solidFill>
                  <a:srgbClr val="002776"/>
                </a:solidFill>
              </a:rPr>
              <a:t>2009-2015 </a:t>
            </a:r>
          </a:p>
          <a:p>
            <a:pPr algn="ctr"/>
            <a:r>
              <a:rPr lang="en-US" sz="1000" b="1" dirty="0" smtClean="0">
                <a:solidFill>
                  <a:srgbClr val="002776"/>
                </a:solidFill>
              </a:rPr>
              <a:t>Growth Share</a:t>
            </a:r>
            <a:endParaRPr lang="en-US" sz="1000" b="1" dirty="0">
              <a:solidFill>
                <a:srgbClr val="002776"/>
              </a:solidFill>
            </a:endParaRPr>
          </a:p>
        </p:txBody>
      </p:sp>
      <p:sp>
        <p:nvSpPr>
          <p:cNvPr id="18" name="TextBox 17"/>
          <p:cNvSpPr txBox="1"/>
          <p:nvPr/>
        </p:nvSpPr>
        <p:spPr>
          <a:xfrm>
            <a:off x="5029200" y="2896394"/>
            <a:ext cx="970138" cy="400110"/>
          </a:xfrm>
          <a:prstGeom prst="rect">
            <a:avLst/>
          </a:prstGeom>
          <a:noFill/>
        </p:spPr>
        <p:txBody>
          <a:bodyPr wrap="none" rtlCol="0">
            <a:spAutoFit/>
          </a:bodyPr>
          <a:lstStyle/>
          <a:p>
            <a:pPr algn="ctr"/>
            <a:r>
              <a:rPr lang="en-US" sz="1000" b="1" dirty="0" smtClean="0">
                <a:solidFill>
                  <a:srgbClr val="72C7E7"/>
                </a:solidFill>
                <a:latin typeface="+mn-lt"/>
                <a:cs typeface="+mn-cs"/>
              </a:rPr>
              <a:t>+1.9%;</a:t>
            </a:r>
          </a:p>
          <a:p>
            <a:pPr algn="ctr"/>
            <a:r>
              <a:rPr lang="en-US" sz="1000" b="1" dirty="0" smtClean="0">
                <a:solidFill>
                  <a:srgbClr val="CD3300"/>
                </a:solidFill>
              </a:rPr>
              <a:t>(+0.8 million)</a:t>
            </a:r>
            <a:endParaRPr lang="en-US" sz="1000" b="1" dirty="0">
              <a:solidFill>
                <a:srgbClr val="CD3300"/>
              </a:solidFill>
            </a:endParaRPr>
          </a:p>
        </p:txBody>
      </p:sp>
      <p:sp>
        <p:nvSpPr>
          <p:cNvPr id="19" name="TextBox 18"/>
          <p:cNvSpPr txBox="1"/>
          <p:nvPr/>
        </p:nvSpPr>
        <p:spPr>
          <a:xfrm>
            <a:off x="4544131" y="3486090"/>
            <a:ext cx="970138" cy="400110"/>
          </a:xfrm>
          <a:prstGeom prst="rect">
            <a:avLst/>
          </a:prstGeom>
          <a:noFill/>
        </p:spPr>
        <p:txBody>
          <a:bodyPr wrap="none" rtlCol="0">
            <a:spAutoFit/>
          </a:bodyPr>
          <a:lstStyle/>
          <a:p>
            <a:pPr algn="ctr"/>
            <a:r>
              <a:rPr lang="en-US" sz="1000" b="1" dirty="0" smtClean="0">
                <a:solidFill>
                  <a:srgbClr val="72C7E7"/>
                </a:solidFill>
                <a:latin typeface="+mn-lt"/>
                <a:cs typeface="+mn-cs"/>
              </a:rPr>
              <a:t>+5.4%;</a:t>
            </a:r>
          </a:p>
          <a:p>
            <a:pPr algn="ctr"/>
            <a:r>
              <a:rPr lang="en-US" sz="1000" b="1" dirty="0" smtClean="0">
                <a:solidFill>
                  <a:srgbClr val="CD3300"/>
                </a:solidFill>
              </a:rPr>
              <a:t>(+1.4 million)</a:t>
            </a:r>
            <a:endParaRPr lang="en-US" sz="1000" b="1" dirty="0">
              <a:solidFill>
                <a:srgbClr val="CD3300"/>
              </a:solidFill>
            </a:endParaRPr>
          </a:p>
        </p:txBody>
      </p:sp>
      <p:sp>
        <p:nvSpPr>
          <p:cNvPr id="20" name="TextBox 19"/>
          <p:cNvSpPr txBox="1"/>
          <p:nvPr/>
        </p:nvSpPr>
        <p:spPr>
          <a:xfrm>
            <a:off x="5921244" y="4004669"/>
            <a:ext cx="970138" cy="400110"/>
          </a:xfrm>
          <a:prstGeom prst="rect">
            <a:avLst/>
          </a:prstGeom>
          <a:noFill/>
        </p:spPr>
        <p:txBody>
          <a:bodyPr wrap="none" rtlCol="0">
            <a:spAutoFit/>
          </a:bodyPr>
          <a:lstStyle/>
          <a:p>
            <a:pPr algn="ctr"/>
            <a:r>
              <a:rPr lang="en-US" sz="1000" b="1" dirty="0" smtClean="0">
                <a:solidFill>
                  <a:srgbClr val="72C7E7"/>
                </a:solidFill>
                <a:latin typeface="+mn-lt"/>
                <a:cs typeface="+mn-cs"/>
              </a:rPr>
              <a:t>+7.1%;</a:t>
            </a:r>
          </a:p>
          <a:p>
            <a:pPr algn="ctr"/>
            <a:r>
              <a:rPr lang="en-US" sz="1000" b="1" dirty="0" smtClean="0">
                <a:solidFill>
                  <a:srgbClr val="CD3300"/>
                </a:solidFill>
              </a:rPr>
              <a:t>(+5.4 million)</a:t>
            </a:r>
            <a:endParaRPr lang="en-US" sz="1000" b="1" dirty="0">
              <a:solidFill>
                <a:srgbClr val="CD3300"/>
              </a:solidFill>
            </a:endParaRPr>
          </a:p>
        </p:txBody>
      </p:sp>
      <p:sp>
        <p:nvSpPr>
          <p:cNvPr id="21" name="TextBox 20"/>
          <p:cNvSpPr txBox="1"/>
          <p:nvPr/>
        </p:nvSpPr>
        <p:spPr>
          <a:xfrm>
            <a:off x="6530844" y="4736769"/>
            <a:ext cx="970138" cy="400110"/>
          </a:xfrm>
          <a:prstGeom prst="rect">
            <a:avLst/>
          </a:prstGeom>
          <a:noFill/>
        </p:spPr>
        <p:txBody>
          <a:bodyPr wrap="none" rtlCol="0">
            <a:spAutoFit/>
          </a:bodyPr>
          <a:lstStyle/>
          <a:p>
            <a:pPr algn="ctr"/>
            <a:r>
              <a:rPr lang="en-US" sz="1000" b="1" dirty="0" smtClean="0">
                <a:solidFill>
                  <a:srgbClr val="72C7E7"/>
                </a:solidFill>
                <a:latin typeface="+mn-lt"/>
                <a:cs typeface="+mn-cs"/>
              </a:rPr>
              <a:t>+6.0%;</a:t>
            </a:r>
          </a:p>
          <a:p>
            <a:pPr algn="ctr"/>
            <a:r>
              <a:rPr lang="en-US" sz="1000" b="1" dirty="0" smtClean="0">
                <a:solidFill>
                  <a:srgbClr val="CD3300"/>
                </a:solidFill>
              </a:rPr>
              <a:t>(+6.8 million)</a:t>
            </a:r>
            <a:endParaRPr lang="en-US" sz="1000" b="1" dirty="0">
              <a:solidFill>
                <a:srgbClr val="CD3300"/>
              </a:solidFill>
            </a:endParaRPr>
          </a:p>
        </p:txBody>
      </p:sp>
      <p:sp>
        <p:nvSpPr>
          <p:cNvPr id="22" name="TextBox 21"/>
          <p:cNvSpPr txBox="1"/>
          <p:nvPr/>
        </p:nvSpPr>
        <p:spPr>
          <a:xfrm>
            <a:off x="5410994" y="5258594"/>
            <a:ext cx="970138" cy="400110"/>
          </a:xfrm>
          <a:prstGeom prst="rect">
            <a:avLst/>
          </a:prstGeom>
          <a:noFill/>
        </p:spPr>
        <p:txBody>
          <a:bodyPr wrap="none" rtlCol="0">
            <a:spAutoFit/>
          </a:bodyPr>
          <a:lstStyle/>
          <a:p>
            <a:pPr algn="ctr"/>
            <a:r>
              <a:rPr lang="en-US" sz="1000" b="1" dirty="0" smtClean="0">
                <a:solidFill>
                  <a:srgbClr val="72C7E7"/>
                </a:solidFill>
                <a:latin typeface="+mn-lt"/>
                <a:cs typeface="+mn-cs"/>
              </a:rPr>
              <a:t>+7.2%;</a:t>
            </a:r>
          </a:p>
          <a:p>
            <a:pPr algn="ctr"/>
            <a:r>
              <a:rPr lang="en-US" sz="1000" b="1" dirty="0" smtClean="0">
                <a:solidFill>
                  <a:srgbClr val="CD3300"/>
                </a:solidFill>
              </a:rPr>
              <a:t>(+2.8 million)</a:t>
            </a:r>
            <a:endParaRPr lang="en-US" sz="1000" b="1" dirty="0">
              <a:solidFill>
                <a:srgbClr val="CD3300"/>
              </a:solidFill>
            </a:endParaRPr>
          </a:p>
        </p:txBody>
      </p:sp>
      <p:sp>
        <p:nvSpPr>
          <p:cNvPr id="23" name="TextBox 22"/>
          <p:cNvSpPr txBox="1"/>
          <p:nvPr/>
        </p:nvSpPr>
        <p:spPr>
          <a:xfrm>
            <a:off x="4280806" y="5745694"/>
            <a:ext cx="970138" cy="400110"/>
          </a:xfrm>
          <a:prstGeom prst="rect">
            <a:avLst/>
          </a:prstGeom>
          <a:noFill/>
        </p:spPr>
        <p:txBody>
          <a:bodyPr wrap="none" rtlCol="0">
            <a:spAutoFit/>
          </a:bodyPr>
          <a:lstStyle/>
          <a:p>
            <a:pPr algn="ctr"/>
            <a:r>
              <a:rPr lang="en-US" sz="1000" b="1" dirty="0" smtClean="0">
                <a:solidFill>
                  <a:srgbClr val="72C7E7"/>
                </a:solidFill>
                <a:latin typeface="+mn-lt"/>
                <a:cs typeface="+mn-cs"/>
              </a:rPr>
              <a:t>+5.9%;</a:t>
            </a:r>
          </a:p>
          <a:p>
            <a:pPr algn="ctr"/>
            <a:r>
              <a:rPr lang="en-US" sz="1000" b="1" dirty="0" smtClean="0">
                <a:solidFill>
                  <a:srgbClr val="CD3300"/>
                </a:solidFill>
              </a:rPr>
              <a:t>(+2.8 million)</a:t>
            </a:r>
            <a:endParaRPr lang="en-US" sz="1000" b="1" dirty="0">
              <a:solidFill>
                <a:srgbClr val="CD3300"/>
              </a:solidFill>
            </a:endParaRPr>
          </a:p>
        </p:txBody>
      </p:sp>
      <p:sp>
        <p:nvSpPr>
          <p:cNvPr id="24" name="Slide Number Placeholder 23"/>
          <p:cNvSpPr>
            <a:spLocks noGrp="1"/>
          </p:cNvSpPr>
          <p:nvPr>
            <p:ph type="sldNum" sz="quarter" idx="10"/>
          </p:nvPr>
        </p:nvSpPr>
        <p:spPr/>
        <p:txBody>
          <a:bodyPr/>
          <a:lstStyle/>
          <a:p>
            <a:fld id="{02012106-F1AE-4C04-8E5F-85389AF4AC05}" type="slidenum">
              <a:rPr lang="en-US" smtClean="0"/>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Deloitte Team – Automotive Consulting Leader</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solidFill>
                  <a:srgbClr val="002776"/>
                </a:solidFill>
              </a:rPr>
              <a:pPr/>
              <a:t>120</a:t>
            </a:fld>
            <a:endParaRPr lang="en-US">
              <a:solidFill>
                <a:srgbClr val="002776"/>
              </a:solidFill>
            </a:endParaRPr>
          </a:p>
        </p:txBody>
      </p:sp>
      <p:sp>
        <p:nvSpPr>
          <p:cNvPr id="8" name="Text Placeholder 24"/>
          <p:cNvSpPr txBox="1">
            <a:spLocks/>
          </p:cNvSpPr>
          <p:nvPr/>
        </p:nvSpPr>
        <p:spPr bwMode="auto">
          <a:xfrm>
            <a:off x="1855787" y="1361282"/>
            <a:ext cx="2944813" cy="493712"/>
          </a:xfrm>
          <a:prstGeom prst="rect">
            <a:avLst/>
          </a:prstGeom>
          <a:noFill/>
          <a:ln w="9525">
            <a:noFill/>
            <a:miter lim="800000"/>
            <a:headEnd/>
            <a:tailEnd/>
          </a:ln>
        </p:spPr>
        <p:txBody>
          <a:bodyPr vert="horz" wrap="square" lIns="54864" tIns="54864" rIns="54864" bIns="54864" numCol="1" anchor="t" anchorCtr="0" compatLnSpc="1">
            <a:prstTxWarp prst="textNoShape">
              <a:avLst/>
            </a:prstTxWarp>
          </a:bodyPr>
          <a:lstStyle/>
          <a:p>
            <a:pPr defTabSz="1019175" eaLnBrk="0" hangingPunct="0">
              <a:spcBef>
                <a:spcPts val="100"/>
              </a:spcBef>
              <a:spcAft>
                <a:spcPts val="0"/>
              </a:spcAft>
            </a:pPr>
            <a:r>
              <a:rPr lang="en-US" sz="1400" b="1" dirty="0" smtClean="0">
                <a:solidFill>
                  <a:srgbClr val="002776"/>
                </a:solidFill>
                <a:latin typeface="Arial"/>
              </a:rPr>
              <a:t>Randy Miller</a:t>
            </a:r>
          </a:p>
          <a:p>
            <a:pPr defTabSz="1019175" eaLnBrk="0" hangingPunct="0">
              <a:spcBef>
                <a:spcPts val="100"/>
              </a:spcBef>
              <a:spcAft>
                <a:spcPts val="0"/>
              </a:spcAft>
            </a:pPr>
            <a:r>
              <a:rPr lang="en-US" sz="1400" dirty="0" smtClean="0">
                <a:solidFill>
                  <a:srgbClr val="002776"/>
                </a:solidFill>
                <a:latin typeface="Arial"/>
              </a:rPr>
              <a:t>Principle</a:t>
            </a:r>
          </a:p>
          <a:p>
            <a:pPr defTabSz="1019175" eaLnBrk="0" hangingPunct="0">
              <a:spcBef>
                <a:spcPts val="100"/>
              </a:spcBef>
              <a:spcAft>
                <a:spcPts val="0"/>
              </a:spcAft>
            </a:pPr>
            <a:r>
              <a:rPr lang="en-US" sz="1400" dirty="0" smtClean="0">
                <a:solidFill>
                  <a:srgbClr val="002776"/>
                </a:solidFill>
                <a:latin typeface="Arial"/>
              </a:rPr>
              <a:t>Deloitte Consulting</a:t>
            </a:r>
          </a:p>
        </p:txBody>
      </p:sp>
      <p:grpSp>
        <p:nvGrpSpPr>
          <p:cNvPr id="3" name="Group 42"/>
          <p:cNvGrpSpPr>
            <a:grpSpLocks/>
          </p:cNvGrpSpPr>
          <p:nvPr/>
        </p:nvGrpSpPr>
        <p:grpSpPr bwMode="auto">
          <a:xfrm>
            <a:off x="6491737" y="1371600"/>
            <a:ext cx="3185663" cy="1624979"/>
            <a:chOff x="-1844" y="1181"/>
            <a:chExt cx="1687" cy="849"/>
          </a:xfrm>
        </p:grpSpPr>
        <p:sp>
          <p:nvSpPr>
            <p:cNvPr id="21" name="Rectangle 43"/>
            <p:cNvSpPr>
              <a:spLocks noChangeArrowheads="1"/>
            </p:cNvSpPr>
            <p:nvPr/>
          </p:nvSpPr>
          <p:spPr bwMode="auto">
            <a:xfrm>
              <a:off x="-1844" y="1181"/>
              <a:ext cx="1687" cy="849"/>
            </a:xfrm>
            <a:prstGeom prst="rect">
              <a:avLst/>
            </a:prstGeom>
            <a:solidFill>
              <a:schemeClr val="bg1"/>
            </a:solidFill>
            <a:ln w="9525">
              <a:solidFill>
                <a:schemeClr val="tx1"/>
              </a:solidFill>
              <a:miter lim="800000"/>
              <a:headEnd/>
              <a:tailEnd/>
            </a:ln>
            <a:effectLst>
              <a:outerShdw dist="53882" dir="2700000" algn="ctr" rotWithShape="0">
                <a:srgbClr val="000066"/>
              </a:outerShdw>
            </a:effectLst>
          </p:spPr>
          <p:txBody>
            <a:bodyPr wrap="none" anchor="ctr"/>
            <a:lstStyle/>
            <a:p>
              <a:pPr algn="ctr">
                <a:tabLst>
                  <a:tab pos="1655887" algn="l"/>
                </a:tabLst>
                <a:defRPr/>
              </a:pPr>
              <a:endParaRPr lang="en-US" sz="900" dirty="0">
                <a:solidFill>
                  <a:srgbClr val="FFFFFF"/>
                </a:solidFill>
                <a:latin typeface="Arial" pitchFamily="34" charset="0"/>
              </a:endParaRPr>
            </a:p>
            <a:p>
              <a:pPr algn="ctr">
                <a:tabLst>
                  <a:tab pos="1655887" algn="l"/>
                </a:tabLst>
                <a:defRPr/>
              </a:pPr>
              <a:endParaRPr lang="en-US" sz="900" dirty="0">
                <a:solidFill>
                  <a:srgbClr val="FFFFFF"/>
                </a:solidFill>
                <a:latin typeface="Arial" pitchFamily="34" charset="0"/>
              </a:endParaRPr>
            </a:p>
            <a:p>
              <a:pPr algn="ctr">
                <a:tabLst>
                  <a:tab pos="1655887" algn="l"/>
                </a:tabLst>
                <a:defRPr/>
              </a:pPr>
              <a:endParaRPr lang="en-US" sz="800" dirty="0">
                <a:solidFill>
                  <a:srgbClr val="000000"/>
                </a:solidFill>
                <a:latin typeface="Arial" pitchFamily="34" charset="0"/>
              </a:endParaRPr>
            </a:p>
          </p:txBody>
        </p:sp>
        <p:pic>
          <p:nvPicPr>
            <p:cNvPr id="22" name="Picture 44" descr="DEL_COL"/>
            <p:cNvPicPr>
              <a:picLocks noChangeAspect="1" noChangeArrowheads="1"/>
            </p:cNvPicPr>
            <p:nvPr/>
          </p:nvPicPr>
          <p:blipFill>
            <a:blip r:embed="rId3"/>
            <a:srcRect/>
            <a:stretch>
              <a:fillRect/>
            </a:stretch>
          </p:blipFill>
          <p:spPr bwMode="auto">
            <a:xfrm>
              <a:off x="-1813" y="1226"/>
              <a:ext cx="559" cy="113"/>
            </a:xfrm>
            <a:prstGeom prst="rect">
              <a:avLst/>
            </a:prstGeom>
            <a:noFill/>
            <a:ln w="9525">
              <a:noFill/>
              <a:miter lim="800000"/>
              <a:headEnd/>
              <a:tailEnd/>
            </a:ln>
          </p:spPr>
        </p:pic>
      </p:grpSp>
      <p:graphicFrame>
        <p:nvGraphicFramePr>
          <p:cNvPr id="24" name="Table 23"/>
          <p:cNvGraphicFramePr>
            <a:graphicFrameLocks noGrp="1"/>
          </p:cNvGraphicFramePr>
          <p:nvPr/>
        </p:nvGraphicFramePr>
        <p:xfrm>
          <a:off x="6571720" y="1829594"/>
          <a:ext cx="3030274" cy="1036320"/>
        </p:xfrm>
        <a:graphic>
          <a:graphicData uri="http://schemas.openxmlformats.org/drawingml/2006/table">
            <a:tbl>
              <a:tblPr firstRow="1" bandRow="1">
                <a:tableStyleId>{5C22544A-7EE6-4342-B048-85BDC9FD1C3A}</a:tableStyleId>
              </a:tblPr>
              <a:tblGrid>
                <a:gridCol w="1515137"/>
                <a:gridCol w="1515137"/>
              </a:tblGrid>
              <a:tr h="370840">
                <a:tc>
                  <a:txBody>
                    <a:bodyPr/>
                    <a:lstStyle/>
                    <a:p>
                      <a:endParaRPr lang="en-US" sz="8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fr-FR" sz="800" b="0" dirty="0" smtClean="0">
                          <a:solidFill>
                            <a:schemeClr val="tx1"/>
                          </a:solidFill>
                        </a:rPr>
                        <a:t>Deloitte Consulting LLP</a:t>
                      </a:r>
                    </a:p>
                    <a:p>
                      <a:r>
                        <a:rPr lang="fr-FR" sz="800" b="0" dirty="0" smtClean="0">
                          <a:solidFill>
                            <a:schemeClr val="tx1"/>
                          </a:solidFill>
                        </a:rPr>
                        <a:t>600 Renaissance Center,</a:t>
                      </a:r>
                    </a:p>
                    <a:p>
                      <a:r>
                        <a:rPr lang="fr-FR" sz="800" b="0" dirty="0" smtClean="0">
                          <a:solidFill>
                            <a:schemeClr val="tx1"/>
                          </a:solidFill>
                        </a:rPr>
                        <a:t>Detroit, MI  48243</a:t>
                      </a:r>
                    </a:p>
                    <a:p>
                      <a:r>
                        <a:rPr lang="fr-FR" sz="800" b="0" dirty="0" smtClean="0">
                          <a:solidFill>
                            <a:schemeClr val="tx1"/>
                          </a:solidFill>
                        </a:rPr>
                        <a:t>USA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US" sz="800" dirty="0" smtClean="0">
                          <a:latin typeface="Times New Roman" pitchFamily="18" charset="0"/>
                          <a:cs typeface="Times New Roman" pitchFamily="18" charset="0"/>
                        </a:rPr>
                        <a:t>Randy Miller	</a:t>
                      </a:r>
                    </a:p>
                    <a:p>
                      <a:r>
                        <a:rPr lang="en-US" sz="800" dirty="0" smtClean="0">
                          <a:latin typeface="Times New Roman" pitchFamily="18" charset="0"/>
                          <a:cs typeface="Times New Roman" pitchFamily="18" charset="0"/>
                        </a:rPr>
                        <a:t>Deloitte Consulting	</a:t>
                      </a:r>
                    </a:p>
                    <a:p>
                      <a:r>
                        <a:rPr lang="en-US" sz="800" dirty="0" smtClean="0">
                          <a:latin typeface="Times New Roman" pitchFamily="18" charset="0"/>
                          <a:cs typeface="Times New Roman" pitchFamily="18" charset="0"/>
                        </a:rPr>
                        <a:t>Principle</a:t>
                      </a:r>
                      <a:endParaRPr lang="en-US" sz="8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de-DE" sz="800" dirty="0" smtClean="0">
                          <a:solidFill>
                            <a:schemeClr val="tx1"/>
                          </a:solidFill>
                        </a:rPr>
                        <a:t>Tel: (313) 324-1246</a:t>
                      </a:r>
                    </a:p>
                    <a:p>
                      <a:r>
                        <a:rPr lang="de-DE" sz="800" dirty="0" smtClean="0">
                          <a:solidFill>
                            <a:schemeClr val="tx1"/>
                          </a:solidFill>
                        </a:rPr>
                        <a:t>ranmiller@deloitte.com </a:t>
                      </a:r>
                    </a:p>
                    <a:p>
                      <a:r>
                        <a:rPr lang="de-DE" sz="800" dirty="0" smtClean="0">
                          <a:solidFill>
                            <a:schemeClr val="tx1"/>
                          </a:solidFill>
                        </a:rPr>
                        <a:t>www.deloitte.com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p:nvGraphicFramePr>
        <p:xfrm>
          <a:off x="457200" y="3144520"/>
          <a:ext cx="9220200" cy="3733800"/>
        </p:xfrm>
        <a:graphic>
          <a:graphicData uri="http://schemas.openxmlformats.org/drawingml/2006/table">
            <a:tbl>
              <a:tblPr firstRow="1" bandRow="1">
                <a:tableStyleId>{5C22544A-7EE6-4342-B048-85BDC9FD1C3A}</a:tableStyleId>
              </a:tblPr>
              <a:tblGrid>
                <a:gridCol w="4496594"/>
                <a:gridCol w="4723606"/>
              </a:tblGrid>
              <a:tr h="370840">
                <a:tc gridSpan="2">
                  <a:txBody>
                    <a:bodyPr/>
                    <a:lstStyle/>
                    <a:p>
                      <a:pPr marL="382588" lvl="0" indent="-382588" defTabSz="1019175">
                        <a:spcBef>
                          <a:spcPct val="80000"/>
                        </a:spcBef>
                        <a:spcAft>
                          <a:spcPts val="300"/>
                        </a:spcAft>
                        <a:buClr>
                          <a:srgbClr val="000000"/>
                        </a:buClr>
                        <a:defRPr/>
                      </a:pPr>
                      <a:r>
                        <a:rPr lang="en-US" sz="1200" b="1" dirty="0" smtClean="0">
                          <a:solidFill>
                            <a:srgbClr val="002776"/>
                          </a:solidFill>
                          <a:latin typeface="+mn-lt"/>
                        </a:rPr>
                        <a:t>Professional Experience </a:t>
                      </a:r>
                    </a:p>
                    <a:p>
                      <a:pPr marL="0" lvl="1" defTabSz="1019175">
                        <a:spcAft>
                          <a:spcPts val="300"/>
                        </a:spcAft>
                        <a:buClr>
                          <a:srgbClr val="002776"/>
                        </a:buClr>
                        <a:defRPr/>
                      </a:pPr>
                      <a:r>
                        <a:rPr lang="en-US" sz="1200" b="0" dirty="0" smtClean="0">
                          <a:solidFill>
                            <a:srgbClr val="002776"/>
                          </a:solidFill>
                          <a:latin typeface="+mn-lt"/>
                        </a:rPr>
                        <a:t>Randy is a principal with thirty years of automotive industry experience. He has extensive international automotive consulting experience, including six years resident in Germany leading our European automotive practice. He previously served as our automotive industry consulting practice leader globally.  Prior to joining Deloitte, he held various positions in car product development at </a:t>
                      </a:r>
                      <a:r>
                        <a:rPr lang="en-US" sz="1200" b="0" dirty="0" smtClean="0">
                          <a:solidFill>
                            <a:srgbClr val="002776"/>
                          </a:solidFill>
                          <a:latin typeface="+mn-lt"/>
                        </a:rPr>
                        <a:t>Automobile Manufacturer #5 </a:t>
                      </a:r>
                      <a:r>
                        <a:rPr lang="en-US" sz="1200" b="0" dirty="0" smtClean="0">
                          <a:solidFill>
                            <a:srgbClr val="002776"/>
                          </a:solidFill>
                          <a:latin typeface="+mn-lt"/>
                        </a:rPr>
                        <a:t>Motor Company.  His clients have included automotive OEMs and suppliers around the world, including North America, Europe, Asia and Africa.</a:t>
                      </a:r>
                    </a:p>
                    <a:p>
                      <a:pPr marL="0" lvl="1" defTabSz="1019175">
                        <a:spcAft>
                          <a:spcPts val="300"/>
                        </a:spcAft>
                        <a:buClr>
                          <a:srgbClr val="002776"/>
                        </a:buClr>
                        <a:defRPr/>
                      </a:pPr>
                      <a:r>
                        <a:rPr lang="en-US" sz="1200" b="0" dirty="0" smtClean="0">
                          <a:solidFill>
                            <a:srgbClr val="002776"/>
                          </a:solidFill>
                          <a:latin typeface="+mn-lt"/>
                        </a:rPr>
                        <a:t>Randy has focused on many aspects of strategy and operations, including business and process strategies, acquisitions and divestitures, shared services, and cost management.  He has led several automotive industry studies and has spoken often about critical industry issues.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303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2776"/>
                          </a:solidFill>
                          <a:cs typeface="Times New Roman" pitchFamily="18" charset="0"/>
                        </a:rPr>
                        <a:t/>
                      </a:r>
                      <a:br>
                        <a:rPr lang="en-US" sz="1200" b="1" dirty="0" smtClean="0">
                          <a:solidFill>
                            <a:srgbClr val="002776"/>
                          </a:solidFill>
                          <a:cs typeface="Times New Roman" pitchFamily="18" charset="0"/>
                        </a:rPr>
                      </a:br>
                      <a:r>
                        <a:rPr lang="en-US" sz="1200" b="1" dirty="0" smtClean="0">
                          <a:solidFill>
                            <a:srgbClr val="002776"/>
                          </a:solidFill>
                          <a:cs typeface="Times New Roman" pitchFamily="18" charset="0"/>
                        </a:rPr>
                        <a:t>Representative clients served</a:t>
                      </a:r>
                      <a:r>
                        <a:rPr lang="en-US" sz="1200" dirty="0" smtClean="0">
                          <a:solidFill>
                            <a:srgbClr val="002776"/>
                          </a:solidFill>
                          <a:cs typeface="Times New Roman"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r>
              <a:tr h="370840">
                <a:tc>
                  <a:txBody>
                    <a:bodyPr/>
                    <a:lstStyle/>
                    <a:p>
                      <a:pPr marL="114300" indent="-114300">
                        <a:spcAft>
                          <a:spcPct val="20000"/>
                        </a:spcAft>
                        <a:buFontTx/>
                        <a:buChar char="•"/>
                        <a:tabLst>
                          <a:tab pos="2547518" algn="l"/>
                        </a:tabLst>
                      </a:pPr>
                      <a:r>
                        <a:rPr lang="en-US" sz="1200" dirty="0" smtClean="0">
                          <a:solidFill>
                            <a:srgbClr val="002776"/>
                          </a:solidFill>
                          <a:cs typeface="Times New Roman" pitchFamily="18" charset="0"/>
                        </a:rPr>
                        <a:t>Chrysler</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Daimler</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Detroit Diesel</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Automobile Manufacturer #5</a:t>
                      </a:r>
                      <a:endParaRPr lang="en-US" sz="1200" dirty="0" smtClean="0">
                        <a:solidFill>
                          <a:srgbClr val="002776"/>
                        </a:solidFill>
                        <a:cs typeface="Times New Roman" pitchFamily="18" charset="0"/>
                      </a:endParaRPr>
                    </a:p>
                    <a:p>
                      <a:pPr marL="114300" indent="-114300">
                        <a:spcAft>
                          <a:spcPct val="20000"/>
                        </a:spcAft>
                        <a:buFontTx/>
                        <a:buChar char="•"/>
                        <a:tabLst>
                          <a:tab pos="2547518" algn="l"/>
                        </a:tabLst>
                      </a:pPr>
                      <a:r>
                        <a:rPr lang="en-US" sz="1200" dirty="0" smtClean="0">
                          <a:solidFill>
                            <a:srgbClr val="002776"/>
                          </a:solidFill>
                          <a:cs typeface="Times New Roman" pitchFamily="18" charset="0"/>
                        </a:rPr>
                        <a:t>Automobile Manufacturer #3</a:t>
                      </a:r>
                      <a:endParaRPr lang="en-US" sz="1200" dirty="0" smtClean="0">
                        <a:solidFill>
                          <a:srgbClr val="002776"/>
                        </a:solidFill>
                        <a:cs typeface="Times New Roman" pitchFamily="18" charset="0"/>
                      </a:endParaRPr>
                    </a:p>
                    <a:p>
                      <a:pPr marL="114300" indent="-114300">
                        <a:spcAft>
                          <a:spcPct val="20000"/>
                        </a:spcAft>
                        <a:buFontTx/>
                        <a:buChar char="•"/>
                        <a:tabLst>
                          <a:tab pos="2547518" algn="l"/>
                        </a:tabLst>
                      </a:pPr>
                      <a:r>
                        <a:rPr lang="en-US" sz="1200" dirty="0" smtClean="0">
                          <a:solidFill>
                            <a:srgbClr val="002776"/>
                          </a:solidFill>
                          <a:cs typeface="Times New Roman" pitchFamily="18" charset="0"/>
                        </a:rPr>
                        <a:t>Linamar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ThyssenKrupp</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TRW</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err="1" smtClean="0">
                          <a:ln>
                            <a:noFill/>
                          </a:ln>
                          <a:solidFill>
                            <a:srgbClr val="002776"/>
                          </a:solidFill>
                          <a:effectLst/>
                          <a:uLnTx/>
                          <a:uFillTx/>
                          <a:latin typeface="+mn-lt"/>
                          <a:ea typeface="+mn-ea"/>
                          <a:cs typeface="Times New Roman" pitchFamily="18" charset="0"/>
                        </a:rPr>
                        <a:t>Valeo</a:t>
                      </a:r>
                      <a:endPar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endParaRP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Visteon</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Automobile Manufacturer #1</a:t>
                      </a:r>
                      <a:endPar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endParaRP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pic>
        <p:nvPicPr>
          <p:cNvPr id="12" name="Picture 11" descr="RWM Bus Photo Color.jpg"/>
          <p:cNvPicPr>
            <a:picLocks/>
          </p:cNvPicPr>
          <p:nvPr/>
        </p:nvPicPr>
        <p:blipFill>
          <a:blip r:embed="rId4"/>
          <a:srcRect b="8545"/>
          <a:stretch>
            <a:fillRect/>
          </a:stretch>
        </p:blipFill>
        <p:spPr>
          <a:xfrm>
            <a:off x="456406" y="1371600"/>
            <a:ext cx="1078992" cy="1298448"/>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Deloitte Team – Asia / Pacific Manufacturing Leader</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solidFill>
                  <a:srgbClr val="002776"/>
                </a:solidFill>
              </a:rPr>
              <a:pPr/>
              <a:t>121</a:t>
            </a:fld>
            <a:endParaRPr lang="en-US">
              <a:solidFill>
                <a:srgbClr val="002776"/>
              </a:solidFill>
            </a:endParaRPr>
          </a:p>
        </p:txBody>
      </p:sp>
      <p:sp>
        <p:nvSpPr>
          <p:cNvPr id="8" name="Text Placeholder 24"/>
          <p:cNvSpPr txBox="1">
            <a:spLocks/>
          </p:cNvSpPr>
          <p:nvPr/>
        </p:nvSpPr>
        <p:spPr bwMode="auto">
          <a:xfrm>
            <a:off x="1855787" y="1361282"/>
            <a:ext cx="2944813" cy="493712"/>
          </a:xfrm>
          <a:prstGeom prst="rect">
            <a:avLst/>
          </a:prstGeom>
          <a:noFill/>
          <a:ln w="9525">
            <a:noFill/>
            <a:miter lim="800000"/>
            <a:headEnd/>
            <a:tailEnd/>
          </a:ln>
        </p:spPr>
        <p:txBody>
          <a:bodyPr vert="horz" wrap="square" lIns="54864" tIns="54864" rIns="54864" bIns="54864" numCol="1" anchor="t" anchorCtr="0" compatLnSpc="1">
            <a:prstTxWarp prst="textNoShape">
              <a:avLst/>
            </a:prstTxWarp>
          </a:bodyPr>
          <a:lstStyle/>
          <a:p>
            <a:pPr defTabSz="1019175" eaLnBrk="0" hangingPunct="0">
              <a:spcBef>
                <a:spcPts val="100"/>
              </a:spcBef>
              <a:spcAft>
                <a:spcPts val="0"/>
              </a:spcAft>
            </a:pPr>
            <a:r>
              <a:rPr lang="en-US" sz="1400" b="1" dirty="0" smtClean="0">
                <a:solidFill>
                  <a:srgbClr val="002776"/>
                </a:solidFill>
                <a:latin typeface="Arial"/>
              </a:rPr>
              <a:t>Kevin Gromley</a:t>
            </a:r>
          </a:p>
          <a:p>
            <a:pPr defTabSz="1019175" eaLnBrk="0" hangingPunct="0">
              <a:spcBef>
                <a:spcPts val="100"/>
              </a:spcBef>
              <a:spcAft>
                <a:spcPts val="0"/>
              </a:spcAft>
            </a:pPr>
            <a:r>
              <a:rPr lang="en-US" sz="1400" dirty="0" smtClean="0">
                <a:solidFill>
                  <a:srgbClr val="002776"/>
                </a:solidFill>
                <a:latin typeface="Arial"/>
              </a:rPr>
              <a:t>Principle</a:t>
            </a:r>
          </a:p>
          <a:p>
            <a:pPr defTabSz="1019175" eaLnBrk="0" hangingPunct="0">
              <a:spcBef>
                <a:spcPts val="100"/>
              </a:spcBef>
              <a:spcAft>
                <a:spcPts val="0"/>
              </a:spcAft>
            </a:pPr>
            <a:r>
              <a:rPr lang="en-US" sz="1400" dirty="0" smtClean="0">
                <a:solidFill>
                  <a:srgbClr val="002776"/>
                </a:solidFill>
                <a:latin typeface="Arial"/>
              </a:rPr>
              <a:t>Deloitte Consulting</a:t>
            </a:r>
          </a:p>
          <a:p>
            <a:pPr defTabSz="1019175" eaLnBrk="0" hangingPunct="0">
              <a:spcBef>
                <a:spcPts val="100"/>
              </a:spcBef>
              <a:spcAft>
                <a:spcPts val="0"/>
              </a:spcAft>
            </a:pPr>
            <a:r>
              <a:rPr lang="en-US" sz="1400" dirty="0" smtClean="0">
                <a:solidFill>
                  <a:srgbClr val="002776"/>
                </a:solidFill>
                <a:latin typeface="Arial"/>
              </a:rPr>
              <a:t>Asia / Pacific Manufacturing</a:t>
            </a:r>
          </a:p>
        </p:txBody>
      </p:sp>
      <p:grpSp>
        <p:nvGrpSpPr>
          <p:cNvPr id="3" name="Group 42"/>
          <p:cNvGrpSpPr>
            <a:grpSpLocks/>
          </p:cNvGrpSpPr>
          <p:nvPr/>
        </p:nvGrpSpPr>
        <p:grpSpPr bwMode="auto">
          <a:xfrm>
            <a:off x="6491737" y="1371600"/>
            <a:ext cx="3185663" cy="1624979"/>
            <a:chOff x="-1844" y="1181"/>
            <a:chExt cx="1687" cy="849"/>
          </a:xfrm>
        </p:grpSpPr>
        <p:sp>
          <p:nvSpPr>
            <p:cNvPr id="21" name="Rectangle 43"/>
            <p:cNvSpPr>
              <a:spLocks noChangeArrowheads="1"/>
            </p:cNvSpPr>
            <p:nvPr/>
          </p:nvSpPr>
          <p:spPr bwMode="auto">
            <a:xfrm>
              <a:off x="-1844" y="1181"/>
              <a:ext cx="1687" cy="849"/>
            </a:xfrm>
            <a:prstGeom prst="rect">
              <a:avLst/>
            </a:prstGeom>
            <a:solidFill>
              <a:schemeClr val="bg1"/>
            </a:solidFill>
            <a:ln w="9525">
              <a:solidFill>
                <a:schemeClr val="tx1"/>
              </a:solidFill>
              <a:miter lim="800000"/>
              <a:headEnd/>
              <a:tailEnd/>
            </a:ln>
            <a:effectLst>
              <a:outerShdw dist="53882" dir="2700000" algn="ctr" rotWithShape="0">
                <a:srgbClr val="000066"/>
              </a:outerShdw>
            </a:effectLst>
          </p:spPr>
          <p:txBody>
            <a:bodyPr wrap="none" anchor="ctr"/>
            <a:lstStyle/>
            <a:p>
              <a:pPr algn="ctr">
                <a:tabLst>
                  <a:tab pos="1655887" algn="l"/>
                </a:tabLst>
                <a:defRPr/>
              </a:pPr>
              <a:endParaRPr lang="en-US" sz="900" dirty="0">
                <a:solidFill>
                  <a:srgbClr val="FFFFFF"/>
                </a:solidFill>
                <a:latin typeface="Arial" pitchFamily="34" charset="0"/>
              </a:endParaRPr>
            </a:p>
            <a:p>
              <a:pPr algn="ctr">
                <a:tabLst>
                  <a:tab pos="1655887" algn="l"/>
                </a:tabLst>
                <a:defRPr/>
              </a:pPr>
              <a:endParaRPr lang="en-US" sz="900" dirty="0">
                <a:solidFill>
                  <a:srgbClr val="FFFFFF"/>
                </a:solidFill>
                <a:latin typeface="Arial" pitchFamily="34" charset="0"/>
              </a:endParaRPr>
            </a:p>
            <a:p>
              <a:pPr algn="ctr">
                <a:tabLst>
                  <a:tab pos="1655887" algn="l"/>
                </a:tabLst>
                <a:defRPr/>
              </a:pPr>
              <a:endParaRPr lang="en-US" sz="800" dirty="0">
                <a:solidFill>
                  <a:srgbClr val="000000"/>
                </a:solidFill>
                <a:latin typeface="Arial" pitchFamily="34" charset="0"/>
              </a:endParaRPr>
            </a:p>
          </p:txBody>
        </p:sp>
        <p:pic>
          <p:nvPicPr>
            <p:cNvPr id="22" name="Picture 44" descr="DEL_COL"/>
            <p:cNvPicPr>
              <a:picLocks noChangeAspect="1" noChangeArrowheads="1"/>
            </p:cNvPicPr>
            <p:nvPr/>
          </p:nvPicPr>
          <p:blipFill>
            <a:blip r:embed="rId3"/>
            <a:srcRect/>
            <a:stretch>
              <a:fillRect/>
            </a:stretch>
          </p:blipFill>
          <p:spPr bwMode="auto">
            <a:xfrm>
              <a:off x="-1813" y="1226"/>
              <a:ext cx="559" cy="113"/>
            </a:xfrm>
            <a:prstGeom prst="rect">
              <a:avLst/>
            </a:prstGeom>
            <a:noFill/>
            <a:ln w="9525">
              <a:noFill/>
              <a:miter lim="800000"/>
              <a:headEnd/>
              <a:tailEnd/>
            </a:ln>
          </p:spPr>
        </p:pic>
      </p:grpSp>
      <p:graphicFrame>
        <p:nvGraphicFramePr>
          <p:cNvPr id="24" name="Table 23"/>
          <p:cNvGraphicFramePr>
            <a:graphicFrameLocks noGrp="1"/>
          </p:cNvGraphicFramePr>
          <p:nvPr/>
        </p:nvGraphicFramePr>
        <p:xfrm>
          <a:off x="6571720" y="1829594"/>
          <a:ext cx="3030274" cy="1082040"/>
        </p:xfrm>
        <a:graphic>
          <a:graphicData uri="http://schemas.openxmlformats.org/drawingml/2006/table">
            <a:tbl>
              <a:tblPr firstRow="1" bandRow="1">
                <a:tableStyleId>{5C22544A-7EE6-4342-B048-85BDC9FD1C3A}</a:tableStyleId>
              </a:tblPr>
              <a:tblGrid>
                <a:gridCol w="1515137"/>
                <a:gridCol w="1515137"/>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Kevin Gromley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Deloitte Consulting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Principle</a:t>
                      </a:r>
                    </a:p>
                    <a:p>
                      <a:endParaRPr lang="en-US" sz="8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fr-FR" sz="800" b="0" dirty="0" smtClean="0">
                          <a:solidFill>
                            <a:schemeClr val="tx1"/>
                          </a:solidFill>
                        </a:rPr>
                        <a:t>Deloitte Consulting LLP</a:t>
                      </a:r>
                    </a:p>
                    <a:p>
                      <a:r>
                        <a:rPr lang="fr-FR" sz="800" b="0" dirty="0" smtClean="0">
                          <a:solidFill>
                            <a:schemeClr val="tx1"/>
                          </a:solidFill>
                        </a:rPr>
                        <a:t>600 Renaissance Center,</a:t>
                      </a:r>
                    </a:p>
                    <a:p>
                      <a:r>
                        <a:rPr lang="fr-FR" sz="800" b="0" dirty="0" smtClean="0">
                          <a:solidFill>
                            <a:schemeClr val="tx1"/>
                          </a:solidFill>
                        </a:rPr>
                        <a:t>Detroit, MI  48243</a:t>
                      </a:r>
                    </a:p>
                    <a:p>
                      <a:r>
                        <a:rPr lang="fr-FR" sz="800" b="0" dirty="0" smtClean="0">
                          <a:solidFill>
                            <a:schemeClr val="tx1"/>
                          </a:solidFill>
                        </a:rPr>
                        <a:t>USA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US" sz="900" dirty="0" smtClean="0">
                          <a:latin typeface="Times New Roman" pitchFamily="18" charset="0"/>
                          <a:cs typeface="Times New Roman" pitchFamily="18" charset="0"/>
                        </a:rPr>
                        <a:t>Detroit,</a:t>
                      </a:r>
                      <a:r>
                        <a:rPr lang="en-US" sz="900" baseline="0" dirty="0" smtClean="0">
                          <a:latin typeface="Times New Roman" pitchFamily="18" charset="0"/>
                          <a:cs typeface="Times New Roman" pitchFamily="18" charset="0"/>
                        </a:rPr>
                        <a:t> USA &amp;</a:t>
                      </a:r>
                      <a:br>
                        <a:rPr lang="en-US" sz="900" baseline="0" dirty="0" smtClean="0">
                          <a:latin typeface="Times New Roman" pitchFamily="18" charset="0"/>
                          <a:cs typeface="Times New Roman" pitchFamily="18" charset="0"/>
                        </a:rPr>
                      </a:br>
                      <a:r>
                        <a:rPr lang="en-US" sz="900" baseline="0" dirty="0" smtClean="0">
                          <a:latin typeface="Times New Roman" pitchFamily="18" charset="0"/>
                          <a:cs typeface="Times New Roman" pitchFamily="18" charset="0"/>
                        </a:rPr>
                        <a:t>Shanghai, China</a:t>
                      </a:r>
                      <a:endParaRPr lang="en-US" sz="9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de-DE" sz="800" dirty="0" smtClean="0">
                          <a:solidFill>
                            <a:schemeClr val="tx1"/>
                          </a:solidFill>
                        </a:rPr>
                        <a:t>Tel: (313) 396-3997</a:t>
                      </a:r>
                    </a:p>
                    <a:p>
                      <a:r>
                        <a:rPr lang="de-DE" sz="800" dirty="0" smtClean="0">
                          <a:solidFill>
                            <a:schemeClr val="tx1"/>
                          </a:solidFill>
                        </a:rPr>
                        <a:t>kgromley@deloitte.com </a:t>
                      </a:r>
                    </a:p>
                    <a:p>
                      <a:r>
                        <a:rPr lang="de-DE" sz="800" dirty="0" smtClean="0">
                          <a:solidFill>
                            <a:schemeClr val="tx1"/>
                          </a:solidFill>
                        </a:rPr>
                        <a:t>www.deloitte.com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p:nvGraphicFramePr>
        <p:xfrm>
          <a:off x="457200" y="3048794"/>
          <a:ext cx="9220200" cy="4491228"/>
        </p:xfrm>
        <a:graphic>
          <a:graphicData uri="http://schemas.openxmlformats.org/drawingml/2006/table">
            <a:tbl>
              <a:tblPr firstRow="1" bandRow="1">
                <a:tableStyleId>{5C22544A-7EE6-4342-B048-85BDC9FD1C3A}</a:tableStyleId>
              </a:tblPr>
              <a:tblGrid>
                <a:gridCol w="4496594"/>
                <a:gridCol w="4723606"/>
              </a:tblGrid>
              <a:tr h="370840">
                <a:tc gridSpan="2">
                  <a:txBody>
                    <a:bodyPr/>
                    <a:lstStyle/>
                    <a:p>
                      <a:pPr marL="382588" lvl="0" indent="-382588" defTabSz="1019175">
                        <a:spcBef>
                          <a:spcPct val="80000"/>
                        </a:spcBef>
                        <a:spcAft>
                          <a:spcPts val="300"/>
                        </a:spcAft>
                        <a:buClr>
                          <a:srgbClr val="000000"/>
                        </a:buClr>
                        <a:defRPr/>
                      </a:pPr>
                      <a:r>
                        <a:rPr lang="en-US" sz="1200" b="1" dirty="0" smtClean="0">
                          <a:solidFill>
                            <a:srgbClr val="002776"/>
                          </a:solidFill>
                          <a:latin typeface="+mn-lt"/>
                        </a:rPr>
                        <a:t>Professional Experience </a:t>
                      </a:r>
                    </a:p>
                    <a:p>
                      <a:pPr marL="0" lvl="1" defTabSz="1019175">
                        <a:spcAft>
                          <a:spcPts val="300"/>
                        </a:spcAft>
                        <a:buClr>
                          <a:srgbClr val="002776"/>
                        </a:buClr>
                        <a:defRPr/>
                      </a:pPr>
                      <a:r>
                        <a:rPr lang="en-US" sz="1200" b="0" dirty="0" smtClean="0">
                          <a:solidFill>
                            <a:srgbClr val="002776"/>
                          </a:solidFill>
                          <a:latin typeface="+mn-lt"/>
                        </a:rPr>
                        <a:t>Kevin is our cross-functional regional lead for Manufacturing in Asia / Pacific, splitting his time between Shanghai and his home in Detroit. He has extensive manufacturing experience, including:</a:t>
                      </a:r>
                    </a:p>
                    <a:p>
                      <a:pPr marL="463550" lvl="2" indent="-238125" defTabSz="1019175">
                        <a:spcAft>
                          <a:spcPts val="300"/>
                        </a:spcAft>
                        <a:buClr>
                          <a:srgbClr val="002776"/>
                        </a:buClr>
                        <a:buFont typeface="Arial" pitchFamily="34" charset="0"/>
                        <a:buChar char="•"/>
                        <a:defRPr/>
                      </a:pPr>
                      <a:r>
                        <a:rPr lang="en-US" sz="1200" b="0" dirty="0" smtClean="0">
                          <a:solidFill>
                            <a:srgbClr val="002776"/>
                          </a:solidFill>
                          <a:latin typeface="+mn-lt"/>
                        </a:rPr>
                        <a:t>Merger integration</a:t>
                      </a:r>
                    </a:p>
                    <a:p>
                      <a:pPr marL="463550" lvl="2" indent="-238125" defTabSz="1019175">
                        <a:spcAft>
                          <a:spcPts val="300"/>
                        </a:spcAft>
                        <a:buClr>
                          <a:srgbClr val="002776"/>
                        </a:buClr>
                        <a:buFont typeface="Arial" pitchFamily="34" charset="0"/>
                        <a:buChar char="•"/>
                        <a:defRPr/>
                      </a:pPr>
                      <a:r>
                        <a:rPr lang="en-US" sz="1200" b="0" dirty="0" smtClean="0">
                          <a:solidFill>
                            <a:srgbClr val="002776"/>
                          </a:solidFill>
                          <a:latin typeface="+mn-lt"/>
                        </a:rPr>
                        <a:t>Reengineering and lean manufacturing</a:t>
                      </a:r>
                    </a:p>
                    <a:p>
                      <a:pPr marL="463550" lvl="2" indent="-238125" defTabSz="1019175">
                        <a:spcAft>
                          <a:spcPts val="300"/>
                        </a:spcAft>
                        <a:buClr>
                          <a:srgbClr val="002776"/>
                        </a:buClr>
                        <a:buFont typeface="Arial" pitchFamily="34" charset="0"/>
                        <a:buChar char="•"/>
                        <a:defRPr/>
                      </a:pPr>
                      <a:r>
                        <a:rPr lang="en-US" sz="1200" b="0" dirty="0" smtClean="0">
                          <a:solidFill>
                            <a:srgbClr val="002776"/>
                          </a:solidFill>
                          <a:latin typeface="+mn-lt"/>
                        </a:rPr>
                        <a:t>Manufacturing supply chain redesign and optimization</a:t>
                      </a:r>
                    </a:p>
                    <a:p>
                      <a:pPr marL="463550" lvl="2" indent="-238125" defTabSz="1019175">
                        <a:spcAft>
                          <a:spcPts val="300"/>
                        </a:spcAft>
                        <a:buClr>
                          <a:srgbClr val="002776"/>
                        </a:buClr>
                        <a:buFont typeface="Arial" pitchFamily="34" charset="0"/>
                        <a:buChar char="•"/>
                        <a:defRPr/>
                      </a:pPr>
                      <a:r>
                        <a:rPr lang="en-US" sz="1200" b="0" dirty="0" smtClean="0">
                          <a:solidFill>
                            <a:srgbClr val="002776"/>
                          </a:solidFill>
                          <a:latin typeface="+mn-lt"/>
                        </a:rPr>
                        <a:t>Growth</a:t>
                      </a:r>
                      <a:r>
                        <a:rPr lang="en-US" sz="1200" b="0" baseline="0" dirty="0" smtClean="0">
                          <a:solidFill>
                            <a:srgbClr val="002776"/>
                          </a:solidFill>
                          <a:latin typeface="+mn-lt"/>
                        </a:rPr>
                        <a:t> and China market entry strategies</a:t>
                      </a:r>
                      <a:endParaRPr lang="en-US" sz="1200" b="0" dirty="0" smtClean="0">
                        <a:solidFill>
                          <a:srgbClr val="002776"/>
                        </a:solidFill>
                        <a:latin typeface="+mn-lt"/>
                      </a:endParaRPr>
                    </a:p>
                    <a:p>
                      <a:pPr marL="463550" lvl="2" indent="-238125" defTabSz="1019175">
                        <a:spcAft>
                          <a:spcPts val="300"/>
                        </a:spcAft>
                        <a:buClr>
                          <a:srgbClr val="002776"/>
                        </a:buClr>
                        <a:buFont typeface="Arial" pitchFamily="34" charset="0"/>
                        <a:buChar char="•"/>
                        <a:defRPr/>
                      </a:pPr>
                      <a:r>
                        <a:rPr lang="en-US" sz="1200" b="0" dirty="0" smtClean="0">
                          <a:solidFill>
                            <a:srgbClr val="002776"/>
                          </a:solidFill>
                          <a:latin typeface="+mn-lt"/>
                        </a:rPr>
                        <a:t>Finance transformation, business and financial planning</a:t>
                      </a:r>
                    </a:p>
                    <a:p>
                      <a:pPr marL="0" lvl="1" defTabSz="1019175">
                        <a:spcAft>
                          <a:spcPts val="300"/>
                        </a:spcAft>
                        <a:buClr>
                          <a:srgbClr val="002776"/>
                        </a:buClr>
                        <a:defRPr/>
                      </a:pPr>
                      <a:r>
                        <a:rPr lang="en-US" sz="1200" b="0" dirty="0" smtClean="0">
                          <a:solidFill>
                            <a:srgbClr val="002776"/>
                          </a:solidFill>
                          <a:latin typeface="+mn-lt"/>
                        </a:rPr>
                        <a:t>Kevin also</a:t>
                      </a:r>
                      <a:r>
                        <a:rPr lang="en-US" sz="1200" b="0" baseline="0" dirty="0" smtClean="0">
                          <a:solidFill>
                            <a:srgbClr val="002776"/>
                          </a:solidFill>
                          <a:latin typeface="+mn-lt"/>
                        </a:rPr>
                        <a:t> </a:t>
                      </a:r>
                      <a:r>
                        <a:rPr lang="en-US" sz="1200" b="0" dirty="0" smtClean="0">
                          <a:solidFill>
                            <a:srgbClr val="002776"/>
                          </a:solidFill>
                          <a:latin typeface="+mn-lt"/>
                        </a:rPr>
                        <a:t>practiced Japan for 3 years, during which he acted as the Asia manufacturing lead for Deloitte Consulting.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303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2776"/>
                          </a:solidFill>
                          <a:cs typeface="Times New Roman" pitchFamily="18" charset="0"/>
                        </a:rPr>
                        <a:t/>
                      </a:r>
                      <a:br>
                        <a:rPr lang="en-US" sz="1200" b="1" dirty="0" smtClean="0">
                          <a:solidFill>
                            <a:srgbClr val="002776"/>
                          </a:solidFill>
                          <a:cs typeface="Times New Roman" pitchFamily="18" charset="0"/>
                        </a:rPr>
                      </a:br>
                      <a:r>
                        <a:rPr lang="en-US" sz="1200" b="1" dirty="0" smtClean="0">
                          <a:solidFill>
                            <a:srgbClr val="002776"/>
                          </a:solidFill>
                          <a:cs typeface="Times New Roman" pitchFamily="18" charset="0"/>
                        </a:rPr>
                        <a:t>Representative clients served</a:t>
                      </a:r>
                      <a:r>
                        <a:rPr lang="en-US" sz="1200" dirty="0" smtClean="0">
                          <a:solidFill>
                            <a:srgbClr val="002776"/>
                          </a:solidFill>
                          <a:cs typeface="Times New Roman"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r>
              <a:tr h="370840">
                <a:tc>
                  <a:txBody>
                    <a:bodyPr/>
                    <a:lstStyle/>
                    <a:p>
                      <a:pPr marL="114300" indent="-114300">
                        <a:spcAft>
                          <a:spcPct val="20000"/>
                        </a:spcAft>
                        <a:buFontTx/>
                        <a:buChar char="•"/>
                        <a:tabLst>
                          <a:tab pos="2547518" algn="l"/>
                        </a:tabLst>
                      </a:pPr>
                      <a:r>
                        <a:rPr lang="en-US" sz="1200" dirty="0" smtClean="0">
                          <a:solidFill>
                            <a:srgbClr val="002776"/>
                          </a:solidFill>
                          <a:cs typeface="Times New Roman" pitchFamily="18" charset="0"/>
                        </a:rPr>
                        <a:t>GM</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Chrysler</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Automobile Manufacturer #6</a:t>
                      </a:r>
                      <a:endParaRPr lang="en-US" sz="1200" dirty="0" smtClean="0">
                        <a:solidFill>
                          <a:srgbClr val="002776"/>
                        </a:solidFill>
                        <a:cs typeface="Times New Roman" pitchFamily="18" charset="0"/>
                      </a:endParaRPr>
                    </a:p>
                    <a:p>
                      <a:pPr marL="114300" indent="-114300">
                        <a:spcAft>
                          <a:spcPct val="20000"/>
                        </a:spcAft>
                        <a:buFontTx/>
                        <a:buChar char="•"/>
                        <a:tabLst>
                          <a:tab pos="2547518" algn="l"/>
                        </a:tabLst>
                      </a:pPr>
                      <a:r>
                        <a:rPr lang="en-US" sz="1200" dirty="0" smtClean="0">
                          <a:solidFill>
                            <a:srgbClr val="002776"/>
                          </a:solidFill>
                          <a:cs typeface="Times New Roman" pitchFamily="18" charset="0"/>
                        </a:rPr>
                        <a:t>Mitsubishi Motors and Fuso</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FAW-Automobile Manufacturer #1</a:t>
                      </a:r>
                      <a:endParaRPr lang="en-US" sz="1200" dirty="0" smtClean="0">
                        <a:solidFill>
                          <a:srgbClr val="002776"/>
                        </a:solidFill>
                        <a:cs typeface="Times New Roman" pitchFamily="18" charset="0"/>
                      </a:endParaRPr>
                    </a:p>
                    <a:p>
                      <a:pPr marL="114300" indent="-114300">
                        <a:spcAft>
                          <a:spcPct val="20000"/>
                        </a:spcAft>
                        <a:buFontTx/>
                        <a:buChar char="•"/>
                        <a:tabLst>
                          <a:tab pos="2547518" algn="l"/>
                        </a:tabLst>
                      </a:pPr>
                      <a:r>
                        <a:rPr lang="en-US" sz="1200" dirty="0" err="1" smtClean="0">
                          <a:solidFill>
                            <a:srgbClr val="002776"/>
                          </a:solidFill>
                          <a:cs typeface="Times New Roman" pitchFamily="18" charset="0"/>
                        </a:rPr>
                        <a:t>Geely</a:t>
                      </a:r>
                      <a:endParaRPr lang="en-US" sz="1200" dirty="0" smtClean="0">
                        <a:solidFill>
                          <a:srgbClr val="002776"/>
                        </a:solidFill>
                        <a:cs typeface="Times New Roman" pitchFamily="18" charset="0"/>
                      </a:endParaRPr>
                    </a:p>
                    <a:p>
                      <a:pPr marL="114300" indent="-114300">
                        <a:spcAft>
                          <a:spcPct val="20000"/>
                        </a:spcAft>
                        <a:buFontTx/>
                        <a:buChar char="•"/>
                        <a:tabLst>
                          <a:tab pos="2547518" algn="l"/>
                        </a:tabLst>
                      </a:pPr>
                      <a:r>
                        <a:rPr lang="en-US" sz="1200" dirty="0" smtClean="0">
                          <a:solidFill>
                            <a:srgbClr val="002776"/>
                          </a:solidFill>
                          <a:cs typeface="Times New Roman" pitchFamily="18" charset="0"/>
                        </a:rPr>
                        <a:t>Delphi</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Zexel - </a:t>
                      </a:r>
                      <a:r>
                        <a:rPr lang="en-US" sz="1200" dirty="0" err="1" smtClean="0">
                          <a:solidFill>
                            <a:srgbClr val="002776"/>
                          </a:solidFill>
                          <a:cs typeface="Times New Roman" pitchFamily="18" charset="0"/>
                        </a:rPr>
                        <a:t>Valeo</a:t>
                      </a:r>
                      <a:endParaRPr lang="en-US" sz="1200" dirty="0" smtClean="0">
                        <a:solidFill>
                          <a:srgbClr val="002776"/>
                        </a:solidFill>
                        <a:cs typeface="Times New Roman" pitchFamily="18" charset="0"/>
                      </a:endParaRPr>
                    </a:p>
                    <a:p>
                      <a:pPr marL="114300" indent="-114300">
                        <a:spcAft>
                          <a:spcPct val="20000"/>
                        </a:spcAft>
                        <a:buFontTx/>
                        <a:buNone/>
                        <a:tabLst>
                          <a:tab pos="2547518" algn="l"/>
                        </a:tabLst>
                      </a:pPr>
                      <a:endParaRPr lang="en-US" sz="1200" dirty="0" smtClean="0">
                        <a:solidFill>
                          <a:srgbClr val="002776"/>
                        </a:solidFill>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Armco Steel</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Dow Chemical</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Owens-Corning</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Wheeling-Pittsburgh Steel</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err="1" smtClean="0">
                          <a:ln>
                            <a:noFill/>
                          </a:ln>
                          <a:solidFill>
                            <a:srgbClr val="002776"/>
                          </a:solidFill>
                          <a:effectLst/>
                          <a:uLnTx/>
                          <a:uFillTx/>
                          <a:latin typeface="+mn-lt"/>
                          <a:ea typeface="+mn-ea"/>
                          <a:cs typeface="Times New Roman" pitchFamily="18" charset="0"/>
                        </a:rPr>
                        <a:t>Rhodia</a:t>
                      </a:r>
                      <a:endPar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endParaRP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Ingersoll-Rand</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Applied Materials</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Network Equipment Manufacturer #1</a:t>
                      </a:r>
                      <a:endPar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pic>
        <p:nvPicPr>
          <p:cNvPr id="134146" name="Picture 2" descr="C:\Users\kgromley\Documents\aa_KMG\Gromley, Kevin.jpg"/>
          <p:cNvPicPr>
            <a:picLocks noChangeAspect="1" noChangeArrowheads="1"/>
          </p:cNvPicPr>
          <p:nvPr/>
        </p:nvPicPr>
        <p:blipFill>
          <a:blip r:embed="rId4" cstate="print"/>
          <a:srcRect/>
          <a:stretch>
            <a:fillRect/>
          </a:stretch>
        </p:blipFill>
        <p:spPr bwMode="auto">
          <a:xfrm>
            <a:off x="534194" y="1372394"/>
            <a:ext cx="1066800" cy="1066800"/>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Deloitte Team – Automotive M&amp;A Transaction Services</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solidFill>
                  <a:srgbClr val="002776"/>
                </a:solidFill>
              </a:rPr>
              <a:pPr/>
              <a:t>122</a:t>
            </a:fld>
            <a:endParaRPr lang="en-US" dirty="0">
              <a:solidFill>
                <a:srgbClr val="002776"/>
              </a:solidFill>
            </a:endParaRPr>
          </a:p>
        </p:txBody>
      </p:sp>
      <p:sp>
        <p:nvSpPr>
          <p:cNvPr id="8" name="Text Placeholder 24"/>
          <p:cNvSpPr txBox="1">
            <a:spLocks/>
          </p:cNvSpPr>
          <p:nvPr/>
        </p:nvSpPr>
        <p:spPr bwMode="auto">
          <a:xfrm>
            <a:off x="1855787" y="1361282"/>
            <a:ext cx="2944813" cy="493712"/>
          </a:xfrm>
          <a:prstGeom prst="rect">
            <a:avLst/>
          </a:prstGeom>
          <a:noFill/>
          <a:ln w="9525">
            <a:noFill/>
            <a:miter lim="800000"/>
            <a:headEnd/>
            <a:tailEnd/>
          </a:ln>
        </p:spPr>
        <p:txBody>
          <a:bodyPr vert="horz" wrap="square" lIns="54864" tIns="54864" rIns="54864" bIns="54864" numCol="1" anchor="t" anchorCtr="0" compatLnSpc="1">
            <a:prstTxWarp prst="textNoShape">
              <a:avLst/>
            </a:prstTxWarp>
          </a:bodyPr>
          <a:lstStyle/>
          <a:p>
            <a:pPr defTabSz="1019175" eaLnBrk="0" hangingPunct="0">
              <a:spcBef>
                <a:spcPts val="100"/>
              </a:spcBef>
              <a:spcAft>
                <a:spcPts val="0"/>
              </a:spcAft>
            </a:pPr>
            <a:r>
              <a:rPr lang="en-US" sz="1400" b="1" dirty="0" smtClean="0">
                <a:solidFill>
                  <a:srgbClr val="002776"/>
                </a:solidFill>
                <a:latin typeface="Arial"/>
              </a:rPr>
              <a:t>Andrew Wilson</a:t>
            </a:r>
          </a:p>
          <a:p>
            <a:pPr defTabSz="1019175" eaLnBrk="0" hangingPunct="0">
              <a:spcBef>
                <a:spcPts val="100"/>
              </a:spcBef>
              <a:spcAft>
                <a:spcPts val="0"/>
              </a:spcAft>
            </a:pPr>
            <a:r>
              <a:rPr lang="en-US" sz="1400" dirty="0" smtClean="0">
                <a:solidFill>
                  <a:srgbClr val="002776"/>
                </a:solidFill>
                <a:latin typeface="Arial"/>
              </a:rPr>
              <a:t>Partner</a:t>
            </a:r>
          </a:p>
          <a:p>
            <a:pPr defTabSz="1019175" eaLnBrk="0" hangingPunct="0">
              <a:spcBef>
                <a:spcPts val="100"/>
              </a:spcBef>
              <a:spcAft>
                <a:spcPts val="0"/>
              </a:spcAft>
            </a:pPr>
            <a:r>
              <a:rPr lang="en-US" sz="1400" dirty="0" smtClean="0">
                <a:solidFill>
                  <a:srgbClr val="002776"/>
                </a:solidFill>
                <a:latin typeface="Arial"/>
              </a:rPr>
              <a:t>M&amp;A Transaction Services</a:t>
            </a:r>
          </a:p>
        </p:txBody>
      </p:sp>
      <p:pic>
        <p:nvPicPr>
          <p:cNvPr id="18" name="Picture 10"/>
          <p:cNvPicPr>
            <a:picLocks noChangeAspect="1" noChangeArrowheads="1"/>
          </p:cNvPicPr>
          <p:nvPr/>
        </p:nvPicPr>
        <p:blipFill>
          <a:blip r:embed="rId3"/>
          <a:srcRect b="12410"/>
          <a:stretch>
            <a:fillRect/>
          </a:stretch>
        </p:blipFill>
        <p:spPr bwMode="auto">
          <a:xfrm>
            <a:off x="461169" y="1371600"/>
            <a:ext cx="1074102" cy="1295400"/>
          </a:xfrm>
          <a:prstGeom prst="rect">
            <a:avLst/>
          </a:prstGeom>
          <a:noFill/>
          <a:ln w="9525">
            <a:noFill/>
            <a:miter lim="800000"/>
            <a:headEnd/>
            <a:tailEnd/>
          </a:ln>
        </p:spPr>
      </p:pic>
      <p:grpSp>
        <p:nvGrpSpPr>
          <p:cNvPr id="3" name="Group 42"/>
          <p:cNvGrpSpPr>
            <a:grpSpLocks/>
          </p:cNvGrpSpPr>
          <p:nvPr/>
        </p:nvGrpSpPr>
        <p:grpSpPr bwMode="auto">
          <a:xfrm>
            <a:off x="6491737" y="1371600"/>
            <a:ext cx="3185663" cy="1624979"/>
            <a:chOff x="-1844" y="1181"/>
            <a:chExt cx="1687" cy="849"/>
          </a:xfrm>
        </p:grpSpPr>
        <p:sp>
          <p:nvSpPr>
            <p:cNvPr id="21" name="Rectangle 43"/>
            <p:cNvSpPr>
              <a:spLocks noChangeArrowheads="1"/>
            </p:cNvSpPr>
            <p:nvPr/>
          </p:nvSpPr>
          <p:spPr bwMode="auto">
            <a:xfrm>
              <a:off x="-1844" y="1181"/>
              <a:ext cx="1687" cy="849"/>
            </a:xfrm>
            <a:prstGeom prst="rect">
              <a:avLst/>
            </a:prstGeom>
            <a:solidFill>
              <a:schemeClr val="bg1"/>
            </a:solidFill>
            <a:ln w="9525">
              <a:solidFill>
                <a:schemeClr val="tx1"/>
              </a:solidFill>
              <a:miter lim="800000"/>
              <a:headEnd/>
              <a:tailEnd/>
            </a:ln>
            <a:effectLst>
              <a:outerShdw dist="53882" dir="2700000" algn="ctr" rotWithShape="0">
                <a:srgbClr val="000066"/>
              </a:outerShdw>
            </a:effectLst>
          </p:spPr>
          <p:txBody>
            <a:bodyPr wrap="none" anchor="ctr"/>
            <a:lstStyle/>
            <a:p>
              <a:pPr algn="ctr">
                <a:tabLst>
                  <a:tab pos="1655887" algn="l"/>
                </a:tabLst>
                <a:defRPr/>
              </a:pPr>
              <a:endParaRPr lang="en-US" sz="900" dirty="0">
                <a:solidFill>
                  <a:srgbClr val="FFFFFF"/>
                </a:solidFill>
                <a:latin typeface="Arial" pitchFamily="34" charset="0"/>
              </a:endParaRPr>
            </a:p>
            <a:p>
              <a:pPr algn="ctr">
                <a:tabLst>
                  <a:tab pos="1655887" algn="l"/>
                </a:tabLst>
                <a:defRPr/>
              </a:pPr>
              <a:endParaRPr lang="en-US" sz="900" dirty="0">
                <a:solidFill>
                  <a:srgbClr val="FFFFFF"/>
                </a:solidFill>
                <a:latin typeface="Arial" pitchFamily="34" charset="0"/>
              </a:endParaRPr>
            </a:p>
            <a:p>
              <a:pPr algn="ctr">
                <a:tabLst>
                  <a:tab pos="1655887" algn="l"/>
                </a:tabLst>
                <a:defRPr/>
              </a:pPr>
              <a:endParaRPr lang="en-US" sz="800" dirty="0">
                <a:solidFill>
                  <a:srgbClr val="000000"/>
                </a:solidFill>
                <a:latin typeface="Arial" pitchFamily="34" charset="0"/>
              </a:endParaRPr>
            </a:p>
          </p:txBody>
        </p:sp>
        <p:pic>
          <p:nvPicPr>
            <p:cNvPr id="22" name="Picture 44" descr="DEL_COL"/>
            <p:cNvPicPr>
              <a:picLocks noChangeAspect="1" noChangeArrowheads="1"/>
            </p:cNvPicPr>
            <p:nvPr/>
          </p:nvPicPr>
          <p:blipFill>
            <a:blip r:embed="rId4"/>
            <a:srcRect/>
            <a:stretch>
              <a:fillRect/>
            </a:stretch>
          </p:blipFill>
          <p:spPr bwMode="auto">
            <a:xfrm>
              <a:off x="-1813" y="1226"/>
              <a:ext cx="559" cy="113"/>
            </a:xfrm>
            <a:prstGeom prst="rect">
              <a:avLst/>
            </a:prstGeom>
            <a:noFill/>
            <a:ln w="9525">
              <a:noFill/>
              <a:miter lim="800000"/>
              <a:headEnd/>
              <a:tailEnd/>
            </a:ln>
          </p:spPr>
        </p:pic>
      </p:grpSp>
      <p:graphicFrame>
        <p:nvGraphicFramePr>
          <p:cNvPr id="24" name="Table 23"/>
          <p:cNvGraphicFramePr>
            <a:graphicFrameLocks noGrp="1"/>
          </p:cNvGraphicFramePr>
          <p:nvPr/>
        </p:nvGraphicFramePr>
        <p:xfrm>
          <a:off x="6571720" y="1829594"/>
          <a:ext cx="3030274" cy="1036320"/>
        </p:xfrm>
        <a:graphic>
          <a:graphicData uri="http://schemas.openxmlformats.org/drawingml/2006/table">
            <a:tbl>
              <a:tblPr firstRow="1" bandRow="1">
                <a:tableStyleId>{5C22544A-7EE6-4342-B048-85BDC9FD1C3A}</a:tableStyleId>
              </a:tblPr>
              <a:tblGrid>
                <a:gridCol w="1515137"/>
                <a:gridCol w="1515137"/>
              </a:tblGrid>
              <a:tr h="370840">
                <a:tc>
                  <a:txBody>
                    <a:bodyPr/>
                    <a:lstStyle/>
                    <a:p>
                      <a:endParaRPr lang="en-US" sz="8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800" b="0" dirty="0" smtClean="0">
                          <a:solidFill>
                            <a:schemeClr val="tx1"/>
                          </a:solidFill>
                        </a:rPr>
                        <a:t> Deloitte &amp; Touche LLP</a:t>
                      </a:r>
                    </a:p>
                    <a:p>
                      <a:r>
                        <a:rPr lang="en-US" sz="800" b="0" dirty="0" smtClean="0">
                          <a:solidFill>
                            <a:schemeClr val="tx1"/>
                          </a:solidFill>
                        </a:rPr>
                        <a:t>111 South Wacker Drive</a:t>
                      </a:r>
                    </a:p>
                    <a:p>
                      <a:r>
                        <a:rPr lang="en-US" sz="800" b="0" dirty="0" smtClean="0">
                          <a:solidFill>
                            <a:schemeClr val="tx1"/>
                          </a:solidFill>
                        </a:rPr>
                        <a:t>Chicago, IL  60606 </a:t>
                      </a:r>
                    </a:p>
                    <a:p>
                      <a:r>
                        <a:rPr lang="en-US" sz="800" b="0" dirty="0" smtClean="0">
                          <a:solidFill>
                            <a:schemeClr val="tx1"/>
                          </a:solidFill>
                        </a:rPr>
                        <a:t>USA</a:t>
                      </a:r>
                      <a:endParaRPr lang="en-US" sz="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US" sz="800" dirty="0" smtClean="0">
                          <a:latin typeface="Times New Roman" pitchFamily="18" charset="0"/>
                          <a:cs typeface="Times New Roman" pitchFamily="18" charset="0"/>
                        </a:rPr>
                        <a:t>Andrew Wilson</a:t>
                      </a:r>
                    </a:p>
                    <a:p>
                      <a:r>
                        <a:rPr lang="en-US" sz="800" dirty="0" smtClean="0">
                          <a:latin typeface="Times New Roman" pitchFamily="18" charset="0"/>
                          <a:cs typeface="Times New Roman" pitchFamily="18" charset="0"/>
                        </a:rPr>
                        <a:t>M&amp;A Transaction Services </a:t>
                      </a:r>
                    </a:p>
                    <a:p>
                      <a:r>
                        <a:rPr lang="en-US" sz="800" dirty="0" smtClean="0">
                          <a:latin typeface="Times New Roman" pitchFamily="18" charset="0"/>
                          <a:cs typeface="Times New Roman" pitchFamily="18" charset="0"/>
                        </a:rPr>
                        <a:t>Accounting Partner </a:t>
                      </a:r>
                      <a:endParaRPr lang="en-US" sz="8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800" dirty="0" smtClean="0">
                          <a:solidFill>
                            <a:schemeClr val="tx1"/>
                          </a:solidFill>
                        </a:rPr>
                        <a:t>Tel: (312) 486-3587</a:t>
                      </a:r>
                    </a:p>
                    <a:p>
                      <a:r>
                        <a:rPr lang="en-US" sz="800" dirty="0" smtClean="0">
                          <a:solidFill>
                            <a:schemeClr val="tx1"/>
                          </a:solidFill>
                        </a:rPr>
                        <a:t>www.deloitte.com</a:t>
                      </a:r>
                    </a:p>
                    <a:p>
                      <a:r>
                        <a:rPr lang="en-US" sz="800" dirty="0" smtClean="0">
                          <a:solidFill>
                            <a:schemeClr val="tx1"/>
                          </a:solidFill>
                        </a:rPr>
                        <a:t>andwilson@deloitte.com</a:t>
                      </a:r>
                      <a:endParaRPr lang="en-US" sz="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p:nvGraphicFramePr>
        <p:xfrm>
          <a:off x="457200" y="3144520"/>
          <a:ext cx="9220200" cy="4393692"/>
        </p:xfrm>
        <a:graphic>
          <a:graphicData uri="http://schemas.openxmlformats.org/drawingml/2006/table">
            <a:tbl>
              <a:tblPr firstRow="1" bandRow="1">
                <a:tableStyleId>{5C22544A-7EE6-4342-B048-85BDC9FD1C3A}</a:tableStyleId>
              </a:tblPr>
              <a:tblGrid>
                <a:gridCol w="4496594"/>
                <a:gridCol w="4723606"/>
              </a:tblGrid>
              <a:tr h="370840">
                <a:tc gridSpan="2">
                  <a:txBody>
                    <a:bodyPr/>
                    <a:lstStyle/>
                    <a:p>
                      <a:pPr marL="382588" lvl="0" indent="-382588" defTabSz="1019175">
                        <a:spcBef>
                          <a:spcPct val="80000"/>
                        </a:spcBef>
                        <a:spcAft>
                          <a:spcPts val="300"/>
                        </a:spcAft>
                        <a:buClr>
                          <a:srgbClr val="000000"/>
                        </a:buClr>
                        <a:defRPr/>
                      </a:pPr>
                      <a:r>
                        <a:rPr lang="en-US" sz="1200" b="1" dirty="0" smtClean="0">
                          <a:solidFill>
                            <a:srgbClr val="002776"/>
                          </a:solidFill>
                          <a:latin typeface="+mn-lt"/>
                        </a:rPr>
                        <a:t>Professional Experience </a:t>
                      </a:r>
                    </a:p>
                    <a:p>
                      <a:pPr marL="0" lvl="1" defTabSz="1019175">
                        <a:spcAft>
                          <a:spcPts val="300"/>
                        </a:spcAft>
                        <a:buClr>
                          <a:srgbClr val="002776"/>
                        </a:buClr>
                        <a:defRPr/>
                      </a:pPr>
                      <a:r>
                        <a:rPr lang="en-US" sz="1200" b="0" dirty="0" smtClean="0">
                          <a:solidFill>
                            <a:srgbClr val="002776"/>
                          </a:solidFill>
                          <a:latin typeface="+mn-lt"/>
                        </a:rPr>
                        <a:t>Andy specializes in providing accounting and finance services relating to mergers and acquisitions transactions. He has worked with many of our most significant strategic and private equity clients, leading due diligence services for domestic and international transactions. In connection with this work, Andy has also developed significant expertise in helping companies maximize the value of dispositions through effective sell-side due diligence. </a:t>
                      </a:r>
                    </a:p>
                    <a:p>
                      <a:pPr marL="0" lvl="1" defTabSz="1019175">
                        <a:spcAft>
                          <a:spcPts val="300"/>
                        </a:spcAft>
                        <a:buClr>
                          <a:srgbClr val="002776"/>
                        </a:buClr>
                        <a:defRPr/>
                      </a:pPr>
                      <a:r>
                        <a:rPr lang="en-US" sz="1200" b="0" dirty="0" smtClean="0">
                          <a:solidFill>
                            <a:srgbClr val="002776"/>
                          </a:solidFill>
                          <a:latin typeface="+mn-lt"/>
                        </a:rPr>
                        <a:t>While serving as our national M&amp;A Automotive M&amp;A leader, Andy’s experience covers a broad range of industries, including industrial products and chemical, as well as general manufacturing, distribution and services. </a:t>
                      </a:r>
                    </a:p>
                    <a:p>
                      <a:pPr marL="0" lvl="1" defTabSz="1019175">
                        <a:spcAft>
                          <a:spcPts val="300"/>
                        </a:spcAft>
                        <a:buClr>
                          <a:srgbClr val="002776"/>
                        </a:buClr>
                        <a:defRPr/>
                      </a:pPr>
                      <a:r>
                        <a:rPr lang="en-US" sz="1200" b="0" dirty="0" smtClean="0">
                          <a:solidFill>
                            <a:srgbClr val="002776"/>
                          </a:solidFill>
                          <a:latin typeface="+mn-lt"/>
                        </a:rPr>
                        <a:t>Andy has significant global experience working with clients in Brazil, Mexico, U.K., Germany, France, Italy, Poland, Spain, India and China, with transactions covering most global manufacturing centers. He has significant experience in managing complex, carve-out transactions and an in-depth knowledge of our global resources.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303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2776"/>
                          </a:solidFill>
                          <a:cs typeface="Times New Roman" pitchFamily="18" charset="0"/>
                        </a:rPr>
                        <a:t/>
                      </a:r>
                      <a:br>
                        <a:rPr lang="en-US" sz="1200" b="1" dirty="0" smtClean="0">
                          <a:solidFill>
                            <a:srgbClr val="002776"/>
                          </a:solidFill>
                          <a:cs typeface="Times New Roman" pitchFamily="18" charset="0"/>
                        </a:rPr>
                      </a:br>
                      <a:r>
                        <a:rPr lang="en-US" sz="1200" b="1" dirty="0" smtClean="0">
                          <a:solidFill>
                            <a:srgbClr val="002776"/>
                          </a:solidFill>
                          <a:cs typeface="Times New Roman" pitchFamily="18" charset="0"/>
                        </a:rPr>
                        <a:t>Representative clients served</a:t>
                      </a:r>
                      <a:r>
                        <a:rPr lang="en-US" sz="1200" dirty="0" smtClean="0">
                          <a:solidFill>
                            <a:srgbClr val="002776"/>
                          </a:solidFill>
                          <a:cs typeface="Times New Roman"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r>
              <a:tr h="370840">
                <a:tc>
                  <a:txBody>
                    <a:bodyPr/>
                    <a:lstStyle/>
                    <a:p>
                      <a:pPr marL="114300" indent="-114300">
                        <a:spcAft>
                          <a:spcPct val="20000"/>
                        </a:spcAft>
                        <a:buFontTx/>
                        <a:buChar char="•"/>
                        <a:tabLst>
                          <a:tab pos="2547518" algn="l"/>
                        </a:tabLst>
                      </a:pPr>
                      <a:r>
                        <a:rPr lang="en-US" sz="1200" dirty="0" smtClean="0">
                          <a:cs typeface="Times New Roman" pitchFamily="18" charset="0"/>
                        </a:rPr>
                        <a:t> </a:t>
                      </a:r>
                      <a:r>
                        <a:rPr lang="en-US" sz="1200" dirty="0" smtClean="0">
                          <a:solidFill>
                            <a:srgbClr val="002776"/>
                          </a:solidFill>
                          <a:cs typeface="Times New Roman" pitchFamily="18" charset="0"/>
                        </a:rPr>
                        <a:t>Affinia</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 ArvinMeritor</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 Blackstone</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 Centerbridge Partners</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 General Motors</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 Goodyear</a:t>
                      </a:r>
                    </a:p>
                    <a:p>
                      <a:pPr marL="114300" indent="-114300">
                        <a:spcAft>
                          <a:spcPct val="20000"/>
                        </a:spcAft>
                        <a:buFontTx/>
                        <a:buChar char="•"/>
                        <a:tabLst>
                          <a:tab pos="2547518" algn="l"/>
                        </a:tabLst>
                      </a:pPr>
                      <a:r>
                        <a:rPr lang="en-US" sz="1200" dirty="0" smtClean="0">
                          <a:solidFill>
                            <a:srgbClr val="002776"/>
                          </a:solidFill>
                          <a:cs typeface="Times New Roman" pitchFamily="18" charset="0"/>
                        </a:rPr>
                        <a:t> Federal-Signal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 Keystone Automotive</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 Linamar</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 Mark IV</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 Navistar</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 Penske</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 TRW</a:t>
                      </a:r>
                    </a:p>
                    <a:p>
                      <a:pPr marL="114300" marR="0" lvl="0" indent="-114300" algn="l" defTabSz="914400" rtl="0" eaLnBrk="1" fontAlgn="auto" latinLnBrk="0" hangingPunct="1">
                        <a:lnSpc>
                          <a:spcPct val="100000"/>
                        </a:lnSpc>
                        <a:spcBef>
                          <a:spcPts val="0"/>
                        </a:spcBef>
                        <a:spcAft>
                          <a:spcPct val="20000"/>
                        </a:spcAft>
                        <a:buClrTx/>
                        <a:buSzTx/>
                        <a:buFontTx/>
                        <a:buChar char="•"/>
                        <a:tabLst>
                          <a:tab pos="2547518" algn="l"/>
                        </a:tabLst>
                        <a:defRPr/>
                      </a:pPr>
                      <a:r>
                        <a:rPr kumimoji="0" lang="en-US" sz="1200" b="0" i="0" u="none" strike="noStrike" kern="1200" cap="none" spc="0" normalizeH="0" baseline="0" noProof="0" dirty="0" smtClean="0">
                          <a:ln>
                            <a:noFill/>
                          </a:ln>
                          <a:solidFill>
                            <a:srgbClr val="002776"/>
                          </a:solidFill>
                          <a:effectLst/>
                          <a:uLnTx/>
                          <a:uFillTx/>
                          <a:latin typeface="+mn-lt"/>
                          <a:ea typeface="+mn-ea"/>
                          <a:cs typeface="Times New Roman" pitchFamily="18" charset="0"/>
                        </a:rPr>
                        <a:t> Visteon</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9" descr="DEL_PRI_RGB"/>
          <p:cNvPicPr>
            <a:picLocks noChangeAspect="1" noChangeArrowheads="1"/>
          </p:cNvPicPr>
          <p:nvPr/>
        </p:nvPicPr>
        <p:blipFill>
          <a:blip r:embed="rId3"/>
          <a:srcRect/>
          <a:stretch>
            <a:fillRect/>
          </a:stretch>
        </p:blipFill>
        <p:spPr bwMode="auto">
          <a:xfrm>
            <a:off x="379413" y="3389313"/>
            <a:ext cx="3795712" cy="89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46088" y="1219994"/>
            <a:ext cx="9266237" cy="5916613"/>
          </a:xfrm>
        </p:spPr>
        <p:txBody>
          <a:bodyPr/>
          <a:lstStyle/>
          <a:p>
            <a:r>
              <a:rPr lang="en-US" dirty="0" smtClean="0"/>
              <a:t>The industry structure will continue to evolve, becoming more globally balanced, with China-based OEMs and suppliers becoming more prominent</a:t>
            </a:r>
          </a:p>
          <a:p>
            <a:pPr lvl="1"/>
            <a:r>
              <a:rPr lang="en-US" sz="1800" dirty="0" smtClean="0"/>
              <a:t>OEM restructuring will continue, resulting in major volume players based in six major markets (W. Europe, Japan, US, Korea, China, India)</a:t>
            </a:r>
          </a:p>
          <a:p>
            <a:pPr lvl="2"/>
            <a:r>
              <a:rPr lang="en-US" sz="1600" dirty="0" smtClean="0"/>
              <a:t>Large players with excess capacity in mature markets will </a:t>
            </a:r>
            <a:r>
              <a:rPr lang="en-US" sz="1600" b="1" dirty="0" smtClean="0"/>
              <a:t>restructure to align capacities </a:t>
            </a:r>
            <a:r>
              <a:rPr lang="en-US" sz="1600" dirty="0" smtClean="0"/>
              <a:t>and brands with market share</a:t>
            </a:r>
          </a:p>
          <a:p>
            <a:pPr lvl="2"/>
            <a:r>
              <a:rPr lang="en-US" sz="1600" dirty="0" smtClean="0"/>
              <a:t>Emerging market players will </a:t>
            </a:r>
            <a:r>
              <a:rPr lang="en-US" sz="1600" b="1" dirty="0" smtClean="0"/>
              <a:t>acquire more spin-offs</a:t>
            </a:r>
            <a:r>
              <a:rPr lang="en-US" sz="1600" dirty="0" smtClean="0"/>
              <a:t> by bigger OEMs and troubled suppliers as seeds to gain capabilities and market access</a:t>
            </a:r>
          </a:p>
          <a:p>
            <a:pPr lvl="2"/>
            <a:r>
              <a:rPr lang="en-US" sz="1600" dirty="0" smtClean="0"/>
              <a:t>Several medium-sized and emerging market OEMs will </a:t>
            </a:r>
            <a:r>
              <a:rPr lang="en-US" sz="1600" b="1" dirty="0" smtClean="0"/>
              <a:t>consolidate</a:t>
            </a:r>
            <a:r>
              <a:rPr lang="en-US" sz="1600" dirty="0" smtClean="0"/>
              <a:t> to gain further scale and balanced market access</a:t>
            </a:r>
          </a:p>
          <a:p>
            <a:pPr lvl="1"/>
            <a:r>
              <a:rPr lang="en-US" sz="1800" dirty="0" smtClean="0"/>
              <a:t>Vehicle production will continue to migrate to regional low cost locations for sale within local trade regions (EU, NAFTA, ultimately an Asian trade bloc)</a:t>
            </a:r>
          </a:p>
          <a:p>
            <a:pPr lvl="1"/>
            <a:r>
              <a:rPr lang="en-US" sz="1800" dirty="0" smtClean="0"/>
              <a:t>OEMs and suppliers will adopt more local-region low cost sourcing to reduce their global supply chain risks and reduce their exposure to exchange rate fluctuations</a:t>
            </a:r>
          </a:p>
          <a:p>
            <a:pPr lvl="1"/>
            <a:r>
              <a:rPr lang="en-US" sz="1800" dirty="0" smtClean="0"/>
              <a:t>OEM partnerships will increase with players from other industries (electronics, energy, etc.) and with each other to support new technologies and manage risk</a:t>
            </a: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Our view of the future industry (cont.)</a:t>
            </a:r>
          </a:p>
        </p:txBody>
      </p:sp>
      <p:sp>
        <p:nvSpPr>
          <p:cNvPr id="6" name="Slide Number Placeholder 5"/>
          <p:cNvSpPr>
            <a:spLocks noGrp="1"/>
          </p:cNvSpPr>
          <p:nvPr>
            <p:ph type="sldNum" sz="quarter" idx="10"/>
          </p:nvPr>
        </p:nvSpPr>
        <p:spPr/>
        <p:txBody>
          <a:bodyPr/>
          <a:lstStyle/>
          <a:p>
            <a:fld id="{02012106-F1AE-4C04-8E5F-85389AF4AC05}"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lvl="1"/>
            <a:r>
              <a:rPr lang="en-US" dirty="0" smtClean="0"/>
              <a:t>Supplier loan covenant violations, insolvencies, bankruptcies and liquidations will continue during 2009 and 2010 due to a combination of global credit-tightening and overcapacity</a:t>
            </a:r>
          </a:p>
          <a:p>
            <a:pPr lvl="1"/>
            <a:r>
              <a:rPr lang="en-US" dirty="0" smtClean="0"/>
              <a:t>A restructuring of suppliers and capacity is underway, creating opportunities for strategic and financial investors</a:t>
            </a:r>
          </a:p>
          <a:p>
            <a:pPr lvl="1"/>
            <a:endParaRPr lang="en-US" dirty="0"/>
          </a:p>
        </p:txBody>
      </p:sp>
      <p:sp>
        <p:nvSpPr>
          <p:cNvPr id="2051" name="Title 1"/>
          <p:cNvSpPr>
            <a:spLocks noGrp="1"/>
          </p:cNvSpPr>
          <p:nvPr>
            <p:ph type="title"/>
          </p:nvPr>
        </p:nvSpPr>
        <p:spPr/>
        <p:txBody>
          <a:bodyPr/>
          <a:lstStyle/>
          <a:p>
            <a:r>
              <a:rPr lang="en-US" altLang="ja-JP" dirty="0" smtClean="0"/>
              <a:t>The supplier market is also under stress – valuations are low</a:t>
            </a:r>
          </a:p>
        </p:txBody>
      </p:sp>
      <p:graphicFrame>
        <p:nvGraphicFramePr>
          <p:cNvPr id="2050" name="Chart 31"/>
          <p:cNvGraphicFramePr>
            <a:graphicFrameLocks/>
          </p:cNvGraphicFramePr>
          <p:nvPr/>
        </p:nvGraphicFramePr>
        <p:xfrm>
          <a:off x="2299890" y="3702050"/>
          <a:ext cx="5001419" cy="2757488"/>
        </p:xfrm>
        <a:graphic>
          <a:graphicData uri="http://schemas.openxmlformats.org/presentationml/2006/ole">
            <p:oleObj spid="_x0000_s128002" name="Worksheet" r:id="rId4" imgW="3981420" imgH="2428875" progId="Excel.Sheet.8">
              <p:embed/>
            </p:oleObj>
          </a:graphicData>
        </a:graphic>
      </p:graphicFrame>
      <p:sp>
        <p:nvSpPr>
          <p:cNvPr id="2053" name="Rectangle 32"/>
          <p:cNvSpPr>
            <a:spLocks noChangeArrowheads="1"/>
          </p:cNvSpPr>
          <p:nvPr/>
        </p:nvSpPr>
        <p:spPr bwMode="auto">
          <a:xfrm rot="-5400000">
            <a:off x="1111158" y="4660945"/>
            <a:ext cx="2073063" cy="269607"/>
          </a:xfrm>
          <a:prstGeom prst="rect">
            <a:avLst/>
          </a:prstGeom>
          <a:noFill/>
          <a:ln w="9525">
            <a:noFill/>
            <a:miter lim="800000"/>
            <a:headEnd/>
            <a:tailEnd/>
          </a:ln>
        </p:spPr>
        <p:txBody>
          <a:bodyPr lIns="101901" tIns="50950" rIns="101901" bIns="50950">
            <a:spAutoFit/>
          </a:bodyPr>
          <a:lstStyle/>
          <a:p>
            <a:pPr marL="0" lvl="1" indent="1770" algn="ctr">
              <a:lnSpc>
                <a:spcPct val="106000"/>
              </a:lnSpc>
              <a:spcBef>
                <a:spcPts val="334"/>
              </a:spcBef>
              <a:buClr>
                <a:srgbClr val="000000"/>
              </a:buClr>
            </a:pPr>
            <a:r>
              <a:rPr lang="en-US" altLang="ja-JP" sz="1000" dirty="0">
                <a:solidFill>
                  <a:srgbClr val="002776"/>
                </a:solidFill>
                <a:ea typeface="MS PGothic" pitchFamily="34" charset="-128"/>
              </a:rPr>
              <a:t>Average Net Margin (%)</a:t>
            </a:r>
            <a:r>
              <a:rPr lang="en-US" altLang="ja-JP" sz="1100" baseline="30000" dirty="0">
                <a:solidFill>
                  <a:srgbClr val="002776"/>
                </a:solidFill>
                <a:ea typeface="MS PGothic" pitchFamily="34" charset="-128"/>
              </a:rPr>
              <a:t>1</a:t>
            </a:r>
            <a:endParaRPr lang="en-US" altLang="ja-JP" sz="1000" dirty="0">
              <a:solidFill>
                <a:srgbClr val="002776"/>
              </a:solidFill>
              <a:ea typeface="MS PGothic" pitchFamily="34" charset="-128"/>
            </a:endParaRPr>
          </a:p>
        </p:txBody>
      </p:sp>
      <p:sp>
        <p:nvSpPr>
          <p:cNvPr id="2054" name="Rectangle 33"/>
          <p:cNvSpPr>
            <a:spLocks noChangeArrowheads="1"/>
          </p:cNvSpPr>
          <p:nvPr/>
        </p:nvSpPr>
        <p:spPr bwMode="auto">
          <a:xfrm rot="5400000">
            <a:off x="6079416" y="5101741"/>
            <a:ext cx="2751488" cy="269607"/>
          </a:xfrm>
          <a:prstGeom prst="rect">
            <a:avLst/>
          </a:prstGeom>
          <a:noFill/>
          <a:ln w="9525">
            <a:noFill/>
            <a:miter lim="800000"/>
            <a:headEnd/>
            <a:tailEnd/>
          </a:ln>
        </p:spPr>
        <p:txBody>
          <a:bodyPr lIns="101901" tIns="50950" rIns="101901" bIns="50950">
            <a:spAutoFit/>
          </a:bodyPr>
          <a:lstStyle/>
          <a:p>
            <a:pPr marL="0" lvl="1" indent="1770">
              <a:lnSpc>
                <a:spcPct val="106000"/>
              </a:lnSpc>
              <a:spcBef>
                <a:spcPts val="334"/>
              </a:spcBef>
              <a:buClr>
                <a:srgbClr val="000000"/>
              </a:buClr>
            </a:pPr>
            <a:r>
              <a:rPr lang="en-US" altLang="ja-JP" sz="1000" dirty="0">
                <a:solidFill>
                  <a:srgbClr val="002776"/>
                </a:solidFill>
                <a:ea typeface="MS PGothic" pitchFamily="34" charset="-128"/>
              </a:rPr>
              <a:t>Dow Jones Auto Supplier Index </a:t>
            </a:r>
            <a:r>
              <a:rPr lang="en-US" altLang="ja-JP" sz="1100" baseline="30000" dirty="0">
                <a:solidFill>
                  <a:srgbClr val="002776"/>
                </a:solidFill>
                <a:ea typeface="MS PGothic" pitchFamily="34" charset="-128"/>
              </a:rPr>
              <a:t>2</a:t>
            </a:r>
            <a:endParaRPr lang="en-US" altLang="ja-JP" sz="1000" dirty="0">
              <a:solidFill>
                <a:srgbClr val="002776"/>
              </a:solidFill>
              <a:ea typeface="MS PGothic" pitchFamily="34" charset="-128"/>
            </a:endParaRPr>
          </a:p>
        </p:txBody>
      </p:sp>
      <p:sp>
        <p:nvSpPr>
          <p:cNvPr id="52" name="Text Box 8"/>
          <p:cNvSpPr txBox="1">
            <a:spLocks noChangeArrowheads="1"/>
          </p:cNvSpPr>
          <p:nvPr/>
        </p:nvSpPr>
        <p:spPr bwMode="gray">
          <a:xfrm>
            <a:off x="457200" y="6807369"/>
            <a:ext cx="9345660" cy="507831"/>
          </a:xfrm>
          <a:prstGeom prst="rect">
            <a:avLst/>
          </a:prstGeom>
          <a:noFill/>
          <a:ln w="9525">
            <a:noFill/>
            <a:miter lim="800000"/>
            <a:headEnd/>
            <a:tailEnd/>
          </a:ln>
          <a:effectLst>
            <a:prstShdw prst="shdw17" dist="17961" dir="2700000">
              <a:schemeClr val="accent2">
                <a:gamma/>
                <a:shade val="60000"/>
                <a:invGamma/>
              </a:schemeClr>
            </a:prstShdw>
          </a:effectLst>
        </p:spPr>
        <p:txBody>
          <a:bodyPr lIns="0" tIns="0" rIns="0" bIns="0" anchor="b">
            <a:spAutoFit/>
          </a:bodyPr>
          <a:lstStyle/>
          <a:p>
            <a:pPr>
              <a:spcBef>
                <a:spcPct val="20000"/>
              </a:spcBef>
              <a:tabLst>
                <a:tab pos="1592199" algn="l"/>
              </a:tabLst>
              <a:defRPr/>
            </a:pPr>
            <a:r>
              <a:rPr lang="en-US" altLang="ja-JP" sz="1100" dirty="0">
                <a:solidFill>
                  <a:srgbClr val="000000"/>
                </a:solidFill>
                <a:latin typeface="Arial" pitchFamily="34" charset="0"/>
                <a:ea typeface="MS PGothic" pitchFamily="50" charset="-128"/>
                <a:cs typeface="Arial" pitchFamily="34" charset="0"/>
              </a:rPr>
              <a:t>Source: (1) Company 10Q and other filings from Capital IQ, Average net margin (excluding one time items) of 3 largest public auto suppliers each in U.S., Japan, Europe; (2) DJIndexes.com (13/03/2009), Index used (DJUSAT) consists of 13 broad cap auto suppliers listed in the U.S</a:t>
            </a:r>
            <a:r>
              <a:rPr lang="en-US" altLang="ja-JP" sz="1100" dirty="0" smtClean="0">
                <a:solidFill>
                  <a:srgbClr val="000000"/>
                </a:solidFill>
                <a:latin typeface="Arial" pitchFamily="34" charset="0"/>
                <a:ea typeface="MS PGothic" pitchFamily="50" charset="-128"/>
                <a:cs typeface="Arial" pitchFamily="34" charset="0"/>
              </a:rPr>
              <a:t>., (</a:t>
            </a:r>
            <a:r>
              <a:rPr lang="en-US" altLang="ja-JP" sz="1100" dirty="0">
                <a:solidFill>
                  <a:srgbClr val="000000"/>
                </a:solidFill>
                <a:latin typeface="Arial" pitchFamily="34" charset="0"/>
                <a:ea typeface="MS PGothic" pitchFamily="50" charset="-128"/>
                <a:cs typeface="Arial" pitchFamily="34" charset="0"/>
              </a:rPr>
              <a:t>53 Economist Intelligence Unit, “Crunch time for component makers” (11/02/2009</a:t>
            </a:r>
            <a:r>
              <a:rPr lang="en-US" altLang="ja-JP" sz="1100" dirty="0" smtClean="0">
                <a:solidFill>
                  <a:srgbClr val="000000"/>
                </a:solidFill>
                <a:latin typeface="Arial" pitchFamily="34" charset="0"/>
                <a:ea typeface="MS PGothic" pitchFamily="50" charset="-128"/>
                <a:cs typeface="Arial" pitchFamily="34" charset="0"/>
              </a:rPr>
              <a:t>)\</a:t>
            </a:r>
            <a:endParaRPr lang="en-US" altLang="ja-JP" sz="1100" dirty="0">
              <a:solidFill>
                <a:srgbClr val="000000"/>
              </a:solidFill>
              <a:latin typeface="Arial" pitchFamily="34" charset="0"/>
              <a:ea typeface="MS PGothic" pitchFamily="50" charset="-128"/>
              <a:cs typeface="Arial" pitchFamily="34" charset="0"/>
            </a:endParaRPr>
          </a:p>
        </p:txBody>
      </p:sp>
      <p:sp>
        <p:nvSpPr>
          <p:cNvPr id="11" name="Rectangle 10"/>
          <p:cNvSpPr/>
          <p:nvPr/>
        </p:nvSpPr>
        <p:spPr>
          <a:xfrm>
            <a:off x="3034109" y="3124994"/>
            <a:ext cx="3316228" cy="553998"/>
          </a:xfrm>
          <a:prstGeom prst="rect">
            <a:avLst/>
          </a:prstGeom>
        </p:spPr>
        <p:txBody>
          <a:bodyPr wrap="none">
            <a:spAutoFit/>
          </a:bodyPr>
          <a:lstStyle/>
          <a:p>
            <a:pPr algn="ctr">
              <a:defRPr sz="1320" b="1" i="0" u="none" strike="noStrike" kern="1200" baseline="0">
                <a:solidFill>
                  <a:srgbClr val="002776"/>
                </a:solidFill>
                <a:latin typeface="+mn-lt"/>
                <a:ea typeface="+mn-ea"/>
                <a:cs typeface="+mn-cs"/>
              </a:defRPr>
            </a:pPr>
            <a:r>
              <a:rPr lang="en-US" sz="1500" b="1" dirty="0" smtClean="0">
                <a:solidFill>
                  <a:srgbClr val="002776"/>
                </a:solidFill>
              </a:rPr>
              <a:t>Global Auto Supplier Performance</a:t>
            </a:r>
          </a:p>
          <a:p>
            <a:pPr algn="ctr">
              <a:defRPr sz="1320" b="1" i="0" u="none" strike="noStrike" kern="1200" baseline="0">
                <a:solidFill>
                  <a:srgbClr val="002776"/>
                </a:solidFill>
                <a:latin typeface="+mn-lt"/>
                <a:ea typeface="+mn-ea"/>
                <a:cs typeface="+mn-cs"/>
              </a:defRPr>
            </a:pPr>
            <a:r>
              <a:rPr lang="en-US" sz="1500" b="1" dirty="0" smtClean="0">
                <a:solidFill>
                  <a:srgbClr val="002776"/>
                </a:solidFill>
              </a:rPr>
              <a:t>(2000-2009 YTD)</a:t>
            </a:r>
          </a:p>
        </p:txBody>
      </p:sp>
      <p:sp>
        <p:nvSpPr>
          <p:cNvPr id="12" name="Slide Number Placeholder 11"/>
          <p:cNvSpPr>
            <a:spLocks noGrp="1"/>
          </p:cNvSpPr>
          <p:nvPr>
            <p:ph type="sldNum" sz="quarter" idx="10"/>
          </p:nvPr>
        </p:nvSpPr>
        <p:spPr/>
        <p:txBody>
          <a:bodyPr/>
          <a:lstStyle/>
          <a:p>
            <a:fld id="{02012106-F1AE-4C04-8E5F-85389AF4AC05}"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33"/>
          <p:cNvSpPr>
            <a:spLocks noGrp="1"/>
          </p:cNvSpPr>
          <p:nvPr>
            <p:ph idx="1"/>
          </p:nvPr>
        </p:nvSpPr>
        <p:spPr>
          <a:xfrm>
            <a:off x="446088" y="1065250"/>
            <a:ext cx="9266237" cy="6274594"/>
          </a:xfrm>
        </p:spPr>
        <p:txBody>
          <a:bodyPr/>
          <a:lstStyle/>
          <a:p>
            <a:r>
              <a:rPr lang="en-US" dirty="0" smtClean="0"/>
              <a:t>In the past few decades different factors have driven OEM / supplier relationships</a:t>
            </a:r>
          </a:p>
        </p:txBody>
      </p:sp>
      <p:sp>
        <p:nvSpPr>
          <p:cNvPr id="28" name="Rectangle 2"/>
          <p:cNvSpPr>
            <a:spLocks noGrp="1" noChangeArrowheads="1"/>
          </p:cNvSpPr>
          <p:nvPr>
            <p:ph type="title"/>
          </p:nvPr>
        </p:nvSpPr>
        <p:spPr/>
        <p:txBody>
          <a:bodyPr/>
          <a:lstStyle/>
          <a:p>
            <a:r>
              <a:rPr lang="en-US" dirty="0" smtClean="0"/>
              <a:t>Opportunities to create value</a:t>
            </a:r>
            <a:endParaRPr lang="en-US" dirty="0"/>
          </a:p>
        </p:txBody>
      </p:sp>
      <p:sp>
        <p:nvSpPr>
          <p:cNvPr id="2024488" name="AutoShape 40"/>
          <p:cNvSpPr>
            <a:spLocks noChangeArrowheads="1"/>
          </p:cNvSpPr>
          <p:nvPr/>
        </p:nvSpPr>
        <p:spPr bwMode="auto">
          <a:xfrm rot="-28236835">
            <a:off x="6602265" y="5424881"/>
            <a:ext cx="381502" cy="272458"/>
          </a:xfrm>
          <a:prstGeom prst="rightArrow">
            <a:avLst>
              <a:gd name="adj1" fmla="val 50000"/>
              <a:gd name="adj2" fmla="val 33974"/>
            </a:avLst>
          </a:prstGeom>
          <a:solidFill>
            <a:srgbClr val="3C8A2E"/>
          </a:solidFill>
          <a:ln w="9525" algn="ctr">
            <a:noFill/>
            <a:miter lim="800000"/>
            <a:headEnd/>
            <a:tailEnd/>
          </a:ln>
          <a:effectLst/>
        </p:spPr>
        <p:txBody>
          <a:bodyPr wrap="none" lIns="101901" tIns="50950" rIns="101901" bIns="50950" anchor="ctr"/>
          <a:lstStyle/>
          <a:p>
            <a:endParaRPr lang="en-US" dirty="0"/>
          </a:p>
        </p:txBody>
      </p:sp>
      <p:sp>
        <p:nvSpPr>
          <p:cNvPr id="2024487" name="AutoShape 39"/>
          <p:cNvSpPr>
            <a:spLocks noChangeArrowheads="1"/>
          </p:cNvSpPr>
          <p:nvPr/>
        </p:nvSpPr>
        <p:spPr bwMode="auto">
          <a:xfrm rot="16200000">
            <a:off x="4807805" y="4732360"/>
            <a:ext cx="381502" cy="272458"/>
          </a:xfrm>
          <a:prstGeom prst="rightArrow">
            <a:avLst>
              <a:gd name="adj1" fmla="val 50000"/>
              <a:gd name="adj2" fmla="val 33974"/>
            </a:avLst>
          </a:prstGeom>
          <a:solidFill>
            <a:srgbClr val="3C8A2E"/>
          </a:solidFill>
          <a:ln w="9525" algn="ctr">
            <a:noFill/>
            <a:miter lim="800000"/>
            <a:headEnd/>
            <a:tailEnd/>
          </a:ln>
          <a:effectLst/>
        </p:spPr>
        <p:txBody>
          <a:bodyPr wrap="none" lIns="101901" tIns="50950" rIns="101901" bIns="50950" anchor="ctr"/>
          <a:lstStyle/>
          <a:p>
            <a:endParaRPr lang="en-US" dirty="0"/>
          </a:p>
        </p:txBody>
      </p:sp>
      <p:sp>
        <p:nvSpPr>
          <p:cNvPr id="2024486" name="AutoShape 38"/>
          <p:cNvSpPr>
            <a:spLocks noChangeArrowheads="1"/>
          </p:cNvSpPr>
          <p:nvPr/>
        </p:nvSpPr>
        <p:spPr bwMode="auto">
          <a:xfrm rot="-3477000">
            <a:off x="2998533" y="5689979"/>
            <a:ext cx="381502" cy="272458"/>
          </a:xfrm>
          <a:prstGeom prst="rightArrow">
            <a:avLst>
              <a:gd name="adj1" fmla="val 50000"/>
              <a:gd name="adj2" fmla="val 33974"/>
            </a:avLst>
          </a:prstGeom>
          <a:solidFill>
            <a:srgbClr val="3C8A2E"/>
          </a:solidFill>
          <a:ln w="9525" algn="ctr">
            <a:noFill/>
            <a:miter lim="800000"/>
            <a:headEnd/>
            <a:tailEnd/>
          </a:ln>
          <a:effectLst/>
        </p:spPr>
        <p:txBody>
          <a:bodyPr wrap="none" lIns="101901" tIns="50950" rIns="101901" bIns="50950" anchor="ctr"/>
          <a:lstStyle/>
          <a:p>
            <a:endParaRPr lang="en-US" dirty="0"/>
          </a:p>
        </p:txBody>
      </p:sp>
      <p:sp>
        <p:nvSpPr>
          <p:cNvPr id="2024464" name="Text Box 16"/>
          <p:cNvSpPr txBox="1">
            <a:spLocks noChangeArrowheads="1"/>
          </p:cNvSpPr>
          <p:nvPr/>
        </p:nvSpPr>
        <p:spPr bwMode="auto">
          <a:xfrm>
            <a:off x="597312" y="2183588"/>
            <a:ext cx="2712355" cy="1122650"/>
          </a:xfrm>
          <a:prstGeom prst="rect">
            <a:avLst/>
          </a:prstGeom>
          <a:solidFill>
            <a:srgbClr val="A4D400"/>
          </a:solidFill>
          <a:ln w="9525" algn="ctr">
            <a:noFill/>
            <a:miter lim="800000"/>
            <a:headEnd/>
            <a:tailEnd/>
          </a:ln>
          <a:effectLst/>
        </p:spPr>
        <p:txBody>
          <a:bodyPr wrap="square" lIns="101901" tIns="50950" rIns="101901" bIns="50950">
            <a:noAutofit/>
          </a:bodyPr>
          <a:lstStyle/>
          <a:p>
            <a:pPr marL="127376" indent="-127376" algn="ctr">
              <a:lnSpc>
                <a:spcPct val="90000"/>
              </a:lnSpc>
              <a:spcAft>
                <a:spcPts val="1000"/>
              </a:spcAft>
            </a:pPr>
            <a:r>
              <a:rPr lang="en-US" sz="1300" b="1" dirty="0">
                <a:solidFill>
                  <a:srgbClr val="002776"/>
                </a:solidFill>
                <a:latin typeface="Arial" pitchFamily="34" charset="0"/>
                <a:cs typeface="Arial" pitchFamily="34" charset="0"/>
              </a:rPr>
              <a:t>Traditional</a:t>
            </a: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Brake systems</a:t>
            </a: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Glass</a:t>
            </a: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Tires &amp; rubber parts</a:t>
            </a:r>
          </a:p>
        </p:txBody>
      </p:sp>
      <p:sp>
        <p:nvSpPr>
          <p:cNvPr id="2024465" name="Text Box 17"/>
          <p:cNvSpPr txBox="1">
            <a:spLocks noChangeArrowheads="1"/>
          </p:cNvSpPr>
          <p:nvPr/>
        </p:nvSpPr>
        <p:spPr bwMode="auto">
          <a:xfrm>
            <a:off x="597312" y="3738386"/>
            <a:ext cx="2712355" cy="1853852"/>
          </a:xfrm>
          <a:prstGeom prst="rect">
            <a:avLst/>
          </a:prstGeom>
          <a:solidFill>
            <a:srgbClr val="D9D9D9"/>
          </a:solidFill>
          <a:ln w="9525" algn="ctr">
            <a:noFill/>
            <a:miter lim="800000"/>
            <a:headEnd/>
            <a:tailEnd/>
          </a:ln>
          <a:effectLst/>
        </p:spPr>
        <p:txBody>
          <a:bodyPr lIns="101901" tIns="50950" rIns="101901" bIns="50950">
            <a:noAutofit/>
          </a:bodyPr>
          <a:lstStyle/>
          <a:p>
            <a:pPr marL="127376" indent="-127376" algn="ctr">
              <a:lnSpc>
                <a:spcPct val="90000"/>
              </a:lnSpc>
              <a:spcAft>
                <a:spcPts val="1000"/>
              </a:spcAft>
            </a:pPr>
            <a:r>
              <a:rPr lang="en-US" sz="1300" b="1" dirty="0">
                <a:solidFill>
                  <a:srgbClr val="002776"/>
                </a:solidFill>
                <a:latin typeface="Arial" pitchFamily="34" charset="0"/>
                <a:cs typeface="Arial" pitchFamily="34" charset="0"/>
              </a:rPr>
              <a:t>Premium Brand</a:t>
            </a: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Entertainment systems (Bose, Boston Acoustics, </a:t>
            </a:r>
            <a:r>
              <a:rPr lang="en-US" sz="1300" dirty="0" smtClean="0">
                <a:solidFill>
                  <a:srgbClr val="002776"/>
                </a:solidFill>
                <a:latin typeface="Arial" pitchFamily="34" charset="0"/>
                <a:cs typeface="Arial" pitchFamily="34" charset="0"/>
              </a:rPr>
              <a:t>Mark Levinson, Sirius XM)</a:t>
            </a:r>
            <a:endParaRPr lang="en-US" sz="1300" dirty="0">
              <a:solidFill>
                <a:srgbClr val="002776"/>
              </a:solidFill>
              <a:latin typeface="Arial" pitchFamily="34" charset="0"/>
              <a:cs typeface="Arial" pitchFamily="34" charset="0"/>
            </a:endParaRP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Electronics </a:t>
            </a:r>
            <a:r>
              <a:rPr lang="en-US" sz="1300" dirty="0" smtClean="0">
                <a:solidFill>
                  <a:srgbClr val="002776"/>
                </a:solidFill>
                <a:latin typeface="Arial" pitchFamily="34" charset="0"/>
                <a:cs typeface="Arial" pitchFamily="34" charset="0"/>
              </a:rPr>
              <a:t>(JCI HomeLink</a:t>
            </a:r>
            <a:r>
              <a:rPr lang="en-US" sz="1300" dirty="0">
                <a:solidFill>
                  <a:srgbClr val="002776"/>
                </a:solidFill>
                <a:latin typeface="Arial" pitchFamily="34" charset="0"/>
                <a:cs typeface="Arial" pitchFamily="34" charset="0"/>
              </a:rPr>
              <a:t>)</a:t>
            </a: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Brakes (Brembo)</a:t>
            </a: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Steering (ZF)</a:t>
            </a:r>
          </a:p>
          <a:p>
            <a:pPr marL="127376" indent="-127376">
              <a:lnSpc>
                <a:spcPct val="90000"/>
              </a:lnSpc>
              <a:spcAft>
                <a:spcPts val="400"/>
              </a:spcAft>
              <a:buFontTx/>
              <a:buChar char="•"/>
            </a:pPr>
            <a:r>
              <a:rPr lang="en-US" sz="1300" dirty="0" smtClean="0">
                <a:solidFill>
                  <a:srgbClr val="002776"/>
                </a:solidFill>
                <a:latin typeface="Arial" pitchFamily="34" charset="0"/>
                <a:cs typeface="Arial" pitchFamily="34" charset="0"/>
              </a:rPr>
              <a:t>Struts </a:t>
            </a:r>
            <a:r>
              <a:rPr lang="en-US" sz="1300" dirty="0">
                <a:solidFill>
                  <a:srgbClr val="002776"/>
                </a:solidFill>
                <a:latin typeface="Arial" pitchFamily="34" charset="0"/>
                <a:cs typeface="Arial" pitchFamily="34" charset="0"/>
              </a:rPr>
              <a:t>(Bilstein, Tokico)</a:t>
            </a:r>
          </a:p>
        </p:txBody>
      </p:sp>
      <p:sp>
        <p:nvSpPr>
          <p:cNvPr id="2024480" name="Text Box 32"/>
          <p:cNvSpPr txBox="1">
            <a:spLocks noChangeArrowheads="1"/>
          </p:cNvSpPr>
          <p:nvPr/>
        </p:nvSpPr>
        <p:spPr bwMode="auto">
          <a:xfrm>
            <a:off x="6745082" y="5689416"/>
            <a:ext cx="2712355" cy="1105296"/>
          </a:xfrm>
          <a:prstGeom prst="rect">
            <a:avLst/>
          </a:prstGeom>
          <a:solidFill>
            <a:srgbClr val="D9D9D9"/>
          </a:solidFill>
          <a:ln w="9525" algn="ctr">
            <a:noFill/>
            <a:miter lim="800000"/>
            <a:headEnd/>
            <a:tailEnd/>
          </a:ln>
          <a:effectLst/>
        </p:spPr>
        <p:txBody>
          <a:bodyPr lIns="101901" tIns="50950" rIns="101901" bIns="50950">
            <a:noAutofit/>
          </a:bodyPr>
          <a:lstStyle/>
          <a:p>
            <a:pPr marL="127376" indent="-127376" algn="ctr">
              <a:lnSpc>
                <a:spcPct val="90000"/>
              </a:lnSpc>
              <a:spcAft>
                <a:spcPts val="1000"/>
              </a:spcAft>
            </a:pPr>
            <a:r>
              <a:rPr lang="en-US" sz="1300" b="1" dirty="0" smtClean="0">
                <a:solidFill>
                  <a:srgbClr val="002776"/>
                </a:solidFill>
                <a:latin typeface="Arial" pitchFamily="34" charset="0"/>
                <a:cs typeface="Arial" pitchFamily="34" charset="0"/>
              </a:rPr>
              <a:t>Outside Capacity</a:t>
            </a:r>
            <a:endParaRPr lang="en-US" sz="1300" b="1" dirty="0">
              <a:solidFill>
                <a:srgbClr val="002776"/>
              </a:solidFill>
              <a:latin typeface="Arial" pitchFamily="34" charset="0"/>
              <a:cs typeface="Arial" pitchFamily="34" charset="0"/>
            </a:endParaRP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Vehicle assembly </a:t>
            </a:r>
            <a:r>
              <a:rPr lang="en-US" sz="1300" dirty="0" smtClean="0">
                <a:solidFill>
                  <a:srgbClr val="002776"/>
                </a:solidFill>
                <a:latin typeface="Arial" pitchFamily="34" charset="0"/>
                <a:cs typeface="Arial" pitchFamily="34" charset="0"/>
              </a:rPr>
              <a:t>(Automobile Parts Manufacturer #1)</a:t>
            </a:r>
            <a:endParaRPr lang="en-US" sz="1300" dirty="0">
              <a:solidFill>
                <a:srgbClr val="002776"/>
              </a:solidFill>
              <a:latin typeface="Arial" pitchFamily="34" charset="0"/>
              <a:cs typeface="Arial" pitchFamily="34" charset="0"/>
            </a:endParaRP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Stampings (Tower, </a:t>
            </a:r>
            <a:r>
              <a:rPr lang="en-US" sz="1300" dirty="0" smtClean="0">
                <a:solidFill>
                  <a:srgbClr val="002776"/>
                </a:solidFill>
                <a:latin typeface="Arial" pitchFamily="34" charset="0"/>
                <a:cs typeface="Arial" pitchFamily="34" charset="0"/>
              </a:rPr>
              <a:t>Martinrea)</a:t>
            </a:r>
            <a:endParaRPr lang="en-US" sz="1300" dirty="0">
              <a:solidFill>
                <a:srgbClr val="002776"/>
              </a:solidFill>
              <a:latin typeface="Arial" pitchFamily="34" charset="0"/>
              <a:cs typeface="Arial" pitchFamily="34" charset="0"/>
            </a:endParaRP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Machining (Linamar)</a:t>
            </a:r>
          </a:p>
        </p:txBody>
      </p:sp>
      <p:sp>
        <p:nvSpPr>
          <p:cNvPr id="2024481" name="Text Box 33"/>
          <p:cNvSpPr txBox="1">
            <a:spLocks noChangeArrowheads="1"/>
          </p:cNvSpPr>
          <p:nvPr/>
        </p:nvSpPr>
        <p:spPr bwMode="auto">
          <a:xfrm>
            <a:off x="3727086" y="5057444"/>
            <a:ext cx="2712355" cy="1829399"/>
          </a:xfrm>
          <a:prstGeom prst="rect">
            <a:avLst/>
          </a:prstGeom>
          <a:solidFill>
            <a:srgbClr val="D9D9D9"/>
          </a:solidFill>
          <a:ln w="9525" algn="ctr">
            <a:noFill/>
            <a:miter lim="800000"/>
            <a:headEnd/>
            <a:tailEnd/>
          </a:ln>
          <a:effectLst/>
        </p:spPr>
        <p:txBody>
          <a:bodyPr lIns="101901" tIns="50950" rIns="101901" bIns="50950">
            <a:noAutofit/>
          </a:bodyPr>
          <a:lstStyle/>
          <a:p>
            <a:pPr marL="127376" indent="-127376" algn="ctr">
              <a:lnSpc>
                <a:spcPct val="90000"/>
              </a:lnSpc>
              <a:spcAft>
                <a:spcPts val="1000"/>
              </a:spcAft>
            </a:pPr>
            <a:r>
              <a:rPr lang="en-US" sz="1300" b="1" dirty="0">
                <a:solidFill>
                  <a:srgbClr val="002776"/>
                </a:solidFill>
                <a:latin typeface="Arial" pitchFamily="34" charset="0"/>
                <a:cs typeface="Arial" pitchFamily="34" charset="0"/>
              </a:rPr>
              <a:t>Labor Arbitrage</a:t>
            </a:r>
          </a:p>
          <a:p>
            <a:pPr marL="127376" indent="-127376">
              <a:lnSpc>
                <a:spcPct val="90000"/>
              </a:lnSpc>
              <a:spcAft>
                <a:spcPts val="400"/>
              </a:spcAft>
              <a:buFontTx/>
              <a:buChar char="•"/>
            </a:pPr>
            <a:r>
              <a:rPr lang="en-US" sz="1300" dirty="0" smtClean="0">
                <a:solidFill>
                  <a:srgbClr val="002776"/>
                </a:solidFill>
                <a:latin typeface="Arial" pitchFamily="34" charset="0"/>
                <a:cs typeface="Arial" pitchFamily="34" charset="0"/>
              </a:rPr>
              <a:t>Acquired Company...</a:t>
            </a:r>
            <a:r>
              <a:rPr lang="en-US" sz="1300" dirty="0" err="1" smtClean="0">
                <a:solidFill>
                  <a:srgbClr val="002776"/>
                </a:solidFill>
                <a:latin typeface="Arial" pitchFamily="34" charset="0"/>
                <a:cs typeface="Arial" pitchFamily="34" charset="0"/>
              </a:rPr>
              <a:t>ing</a:t>
            </a:r>
            <a:r>
              <a:rPr lang="en-US" sz="1300" dirty="0" smtClean="0">
                <a:solidFill>
                  <a:srgbClr val="002776"/>
                </a:solidFill>
                <a:latin typeface="Arial" pitchFamily="34" charset="0"/>
                <a:cs typeface="Arial" pitchFamily="34" charset="0"/>
              </a:rPr>
              <a:t> </a:t>
            </a:r>
            <a:r>
              <a:rPr lang="en-US" sz="1300" dirty="0">
                <a:solidFill>
                  <a:srgbClr val="002776"/>
                </a:solidFill>
                <a:latin typeface="Arial" pitchFamily="34" charset="0"/>
                <a:cs typeface="Arial" pitchFamily="34" charset="0"/>
              </a:rPr>
              <a:t>(JCI, Lear, </a:t>
            </a:r>
            <a:r>
              <a:rPr lang="en-US" sz="1300" dirty="0" smtClean="0">
                <a:solidFill>
                  <a:srgbClr val="002776"/>
                </a:solidFill>
                <a:latin typeface="Arial" pitchFamily="34" charset="0"/>
                <a:cs typeface="Arial" pitchFamily="34" charset="0"/>
              </a:rPr>
              <a:t>Automobile Parts Manufacturer #1)</a:t>
            </a:r>
            <a:endParaRPr lang="en-US" sz="1300" dirty="0">
              <a:solidFill>
                <a:srgbClr val="002776"/>
              </a:solidFill>
              <a:latin typeface="Arial" pitchFamily="34" charset="0"/>
              <a:cs typeface="Arial" pitchFamily="34" charset="0"/>
            </a:endParaRP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Interior trim (Lear, </a:t>
            </a:r>
            <a:r>
              <a:rPr lang="en-US" sz="1300" dirty="0" smtClean="0">
                <a:solidFill>
                  <a:srgbClr val="002776"/>
                </a:solidFill>
                <a:latin typeface="Arial" pitchFamily="34" charset="0"/>
                <a:cs typeface="Arial" pitchFamily="34" charset="0"/>
              </a:rPr>
              <a:t>Grupo Antolin)</a:t>
            </a:r>
            <a:endParaRPr lang="en-US" sz="1300" dirty="0">
              <a:solidFill>
                <a:srgbClr val="002776"/>
              </a:solidFill>
              <a:latin typeface="Arial" pitchFamily="34" charset="0"/>
              <a:cs typeface="Arial" pitchFamily="34" charset="0"/>
            </a:endParaRP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Modular pre-assembly (Mobis, Visteon, Lear, CalsonicKansei)</a:t>
            </a: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Wiring harnesses (Delphi, Yazaki, Lear)</a:t>
            </a:r>
          </a:p>
        </p:txBody>
      </p:sp>
      <p:sp>
        <p:nvSpPr>
          <p:cNvPr id="2024482" name="Text Box 34"/>
          <p:cNvSpPr txBox="1">
            <a:spLocks noChangeArrowheads="1"/>
          </p:cNvSpPr>
          <p:nvPr/>
        </p:nvSpPr>
        <p:spPr bwMode="auto">
          <a:xfrm>
            <a:off x="6731110" y="2241174"/>
            <a:ext cx="2712355" cy="2284264"/>
          </a:xfrm>
          <a:prstGeom prst="rect">
            <a:avLst/>
          </a:prstGeom>
          <a:solidFill>
            <a:srgbClr val="D9D9D9"/>
          </a:solidFill>
          <a:ln w="9525" algn="ctr">
            <a:noFill/>
            <a:miter lim="800000"/>
            <a:headEnd/>
            <a:tailEnd/>
          </a:ln>
          <a:effectLst/>
        </p:spPr>
        <p:txBody>
          <a:bodyPr lIns="101901" tIns="50950" rIns="101901" bIns="50950">
            <a:noAutofit/>
          </a:bodyPr>
          <a:lstStyle/>
          <a:p>
            <a:pPr marL="127376" indent="-127376" algn="ctr">
              <a:lnSpc>
                <a:spcPct val="90000"/>
              </a:lnSpc>
              <a:spcAft>
                <a:spcPts val="1000"/>
              </a:spcAft>
            </a:pPr>
            <a:r>
              <a:rPr lang="en-US" sz="1300" b="1" dirty="0">
                <a:solidFill>
                  <a:srgbClr val="002776"/>
                </a:solidFill>
                <a:latin typeface="Arial" pitchFamily="34" charset="0"/>
                <a:cs typeface="Arial" pitchFamily="34" charset="0"/>
              </a:rPr>
              <a:t>Supplier </a:t>
            </a:r>
            <a:r>
              <a:rPr lang="en-US" sz="1300" b="1" dirty="0" smtClean="0">
                <a:solidFill>
                  <a:srgbClr val="002776"/>
                </a:solidFill>
                <a:latin typeface="Arial" pitchFamily="34" charset="0"/>
                <a:cs typeface="Arial" pitchFamily="34" charset="0"/>
              </a:rPr>
              <a:t>Technology</a:t>
            </a:r>
            <a:endParaRPr lang="en-US" sz="1300" b="1" dirty="0">
              <a:solidFill>
                <a:srgbClr val="002776"/>
              </a:solidFill>
              <a:latin typeface="Arial" pitchFamily="34" charset="0"/>
              <a:cs typeface="Arial" pitchFamily="34" charset="0"/>
            </a:endParaRP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Safety systems (Autoliv, TRW, Takata)</a:t>
            </a: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HVAC (Denso, Delphi, Behr)</a:t>
            </a: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Fuel management (Bosch, Delphi, Denso)</a:t>
            </a: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Mirrors (Gentex, </a:t>
            </a:r>
            <a:r>
              <a:rPr lang="en-US" sz="1300" dirty="0" smtClean="0">
                <a:solidFill>
                  <a:srgbClr val="002776"/>
                </a:solidFill>
                <a:latin typeface="Arial" pitchFamily="34" charset="0"/>
                <a:cs typeface="Arial" pitchFamily="34" charset="0"/>
              </a:rPr>
              <a:t>Automobile Parts Manufacturer #1)</a:t>
            </a:r>
            <a:endParaRPr lang="en-US" sz="1300" dirty="0">
              <a:solidFill>
                <a:srgbClr val="002776"/>
              </a:solidFill>
              <a:latin typeface="Arial" pitchFamily="34" charset="0"/>
              <a:cs typeface="Arial" pitchFamily="34" charset="0"/>
            </a:endParaRP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Sunroofs (Webasto, Inalfa)</a:t>
            </a: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Electronics (Bosch, </a:t>
            </a:r>
            <a:r>
              <a:rPr lang="en-US" sz="1300" dirty="0" smtClean="0">
                <a:solidFill>
                  <a:srgbClr val="002776"/>
                </a:solidFill>
                <a:latin typeface="Arial" pitchFamily="34" charset="0"/>
                <a:cs typeface="Arial" pitchFamily="34" charset="0"/>
              </a:rPr>
              <a:t>Continental, </a:t>
            </a:r>
            <a:r>
              <a:rPr lang="en-US" sz="1300" dirty="0">
                <a:solidFill>
                  <a:srgbClr val="002776"/>
                </a:solidFill>
                <a:latin typeface="Arial" pitchFamily="34" charset="0"/>
                <a:cs typeface="Arial" pitchFamily="34" charset="0"/>
              </a:rPr>
              <a:t>Delphi, Denso, Continental)</a:t>
            </a:r>
          </a:p>
        </p:txBody>
      </p:sp>
      <p:sp>
        <p:nvSpPr>
          <p:cNvPr id="2024483" name="Text Box 35"/>
          <p:cNvSpPr txBox="1">
            <a:spLocks noChangeArrowheads="1"/>
          </p:cNvSpPr>
          <p:nvPr/>
        </p:nvSpPr>
        <p:spPr bwMode="auto">
          <a:xfrm>
            <a:off x="597312" y="6092176"/>
            <a:ext cx="2712355" cy="1004218"/>
          </a:xfrm>
          <a:prstGeom prst="rect">
            <a:avLst/>
          </a:prstGeom>
          <a:solidFill>
            <a:srgbClr val="D9D9D9"/>
          </a:solidFill>
          <a:ln w="9525" algn="ctr">
            <a:noFill/>
            <a:miter lim="800000"/>
            <a:headEnd/>
            <a:tailEnd/>
          </a:ln>
          <a:effectLst/>
        </p:spPr>
        <p:txBody>
          <a:bodyPr lIns="101901" tIns="50950" rIns="101901" bIns="50950">
            <a:noAutofit/>
          </a:bodyPr>
          <a:lstStyle/>
          <a:p>
            <a:pPr marL="127376" indent="-127376" algn="ctr">
              <a:lnSpc>
                <a:spcPct val="90000"/>
              </a:lnSpc>
              <a:spcAft>
                <a:spcPts val="1000"/>
              </a:spcAft>
            </a:pPr>
            <a:r>
              <a:rPr lang="en-US" sz="1300" b="1" dirty="0" smtClean="0">
                <a:solidFill>
                  <a:srgbClr val="002776"/>
                </a:solidFill>
                <a:latin typeface="Arial" pitchFamily="34" charset="0"/>
                <a:cs typeface="Arial" pitchFamily="34" charset="0"/>
              </a:rPr>
              <a:t>New Material Application</a:t>
            </a:r>
            <a:endParaRPr lang="en-US" sz="1300" b="1" dirty="0">
              <a:solidFill>
                <a:srgbClr val="002776"/>
              </a:solidFill>
              <a:latin typeface="Arial" pitchFamily="34" charset="0"/>
              <a:cs typeface="Arial" pitchFamily="34" charset="0"/>
            </a:endParaRP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Plastic truck bed </a:t>
            </a:r>
            <a:r>
              <a:rPr lang="en-US" sz="1300" dirty="0" smtClean="0">
                <a:solidFill>
                  <a:srgbClr val="002776"/>
                </a:solidFill>
                <a:latin typeface="Arial" pitchFamily="34" charset="0"/>
                <a:cs typeface="Arial" pitchFamily="34" charset="0"/>
              </a:rPr>
              <a:t>(Automobile Manufacturer #6/Continental </a:t>
            </a:r>
            <a:r>
              <a:rPr lang="en-US" sz="1300" dirty="0" smtClean="0">
                <a:solidFill>
                  <a:srgbClr val="002776"/>
                </a:solidFill>
                <a:latin typeface="Arial" pitchFamily="34" charset="0"/>
                <a:cs typeface="Arial" pitchFamily="34" charset="0"/>
              </a:rPr>
              <a:t>Plastics)</a:t>
            </a:r>
            <a:endParaRPr lang="en-US" sz="1300" dirty="0">
              <a:solidFill>
                <a:srgbClr val="002776"/>
              </a:solidFill>
              <a:latin typeface="Arial" pitchFamily="34" charset="0"/>
              <a:cs typeface="Arial" pitchFamily="34" charset="0"/>
            </a:endParaRPr>
          </a:p>
          <a:p>
            <a:pPr marL="127376" indent="-127376">
              <a:lnSpc>
                <a:spcPct val="90000"/>
              </a:lnSpc>
              <a:spcAft>
                <a:spcPts val="400"/>
              </a:spcAft>
              <a:buFontTx/>
              <a:buChar char="•"/>
            </a:pPr>
            <a:r>
              <a:rPr lang="en-US" sz="1300" dirty="0">
                <a:solidFill>
                  <a:srgbClr val="002776"/>
                </a:solidFill>
                <a:latin typeface="Arial" pitchFamily="34" charset="0"/>
                <a:cs typeface="Arial" pitchFamily="34" charset="0"/>
              </a:rPr>
              <a:t>Plastic fuel tank </a:t>
            </a:r>
            <a:r>
              <a:rPr lang="en-US" sz="1300" dirty="0" smtClean="0">
                <a:solidFill>
                  <a:srgbClr val="002776"/>
                </a:solidFill>
                <a:latin typeface="Arial" pitchFamily="34" charset="0"/>
                <a:cs typeface="Arial" pitchFamily="34" charset="0"/>
              </a:rPr>
              <a:t>(Automobile Manufacturer/</a:t>
            </a:r>
            <a:r>
              <a:rPr lang="en-US" sz="1300" dirty="0" err="1" smtClean="0">
                <a:solidFill>
                  <a:srgbClr val="002776"/>
                </a:solidFill>
                <a:latin typeface="Arial" pitchFamily="34" charset="0"/>
                <a:cs typeface="Arial" pitchFamily="34" charset="0"/>
              </a:rPr>
              <a:t>Inergy</a:t>
            </a:r>
            <a:r>
              <a:rPr lang="en-US" sz="1300" dirty="0">
                <a:solidFill>
                  <a:srgbClr val="002776"/>
                </a:solidFill>
                <a:latin typeface="Arial" pitchFamily="34" charset="0"/>
                <a:cs typeface="Arial" pitchFamily="34" charset="0"/>
              </a:rPr>
              <a:t>)</a:t>
            </a:r>
          </a:p>
        </p:txBody>
      </p:sp>
      <p:sp>
        <p:nvSpPr>
          <p:cNvPr id="2024484" name="AutoShape 36"/>
          <p:cNvSpPr>
            <a:spLocks noChangeArrowheads="1"/>
          </p:cNvSpPr>
          <p:nvPr/>
        </p:nvSpPr>
        <p:spPr bwMode="auto">
          <a:xfrm>
            <a:off x="3505994" y="2363542"/>
            <a:ext cx="370264" cy="280728"/>
          </a:xfrm>
          <a:prstGeom prst="rightArrow">
            <a:avLst>
              <a:gd name="adj1" fmla="val 50000"/>
              <a:gd name="adj2" fmla="val 33974"/>
            </a:avLst>
          </a:prstGeom>
          <a:solidFill>
            <a:srgbClr val="3C8A2E"/>
          </a:solidFill>
          <a:ln w="9525" algn="ctr">
            <a:noFill/>
            <a:miter lim="800000"/>
            <a:headEnd/>
            <a:tailEnd/>
          </a:ln>
          <a:effectLst/>
        </p:spPr>
        <p:txBody>
          <a:bodyPr wrap="none" lIns="101901" tIns="50950" rIns="101901" bIns="50950" anchor="ctr"/>
          <a:lstStyle/>
          <a:p>
            <a:endParaRPr lang="en-US" dirty="0"/>
          </a:p>
        </p:txBody>
      </p:sp>
      <p:sp>
        <p:nvSpPr>
          <p:cNvPr id="2024485" name="AutoShape 37"/>
          <p:cNvSpPr>
            <a:spLocks noChangeArrowheads="1"/>
          </p:cNvSpPr>
          <p:nvPr/>
        </p:nvSpPr>
        <p:spPr bwMode="auto">
          <a:xfrm>
            <a:off x="3505994" y="3918339"/>
            <a:ext cx="370264" cy="280728"/>
          </a:xfrm>
          <a:prstGeom prst="rightArrow">
            <a:avLst>
              <a:gd name="adj1" fmla="val 50000"/>
              <a:gd name="adj2" fmla="val 33974"/>
            </a:avLst>
          </a:prstGeom>
          <a:solidFill>
            <a:srgbClr val="3C8A2E"/>
          </a:solidFill>
          <a:ln w="9525" algn="ctr">
            <a:noFill/>
            <a:miter lim="800000"/>
            <a:headEnd/>
            <a:tailEnd/>
          </a:ln>
          <a:effectLst/>
        </p:spPr>
        <p:txBody>
          <a:bodyPr wrap="none" lIns="101901" tIns="50950" rIns="101901" bIns="50950" anchor="ctr"/>
          <a:lstStyle/>
          <a:p>
            <a:endParaRPr lang="en-US" dirty="0"/>
          </a:p>
        </p:txBody>
      </p:sp>
      <p:sp>
        <p:nvSpPr>
          <p:cNvPr id="2024489" name="AutoShape 41"/>
          <p:cNvSpPr>
            <a:spLocks noChangeArrowheads="1"/>
          </p:cNvSpPr>
          <p:nvPr/>
        </p:nvSpPr>
        <p:spPr bwMode="auto">
          <a:xfrm rot="10800000">
            <a:off x="6249194" y="3522441"/>
            <a:ext cx="370264" cy="280728"/>
          </a:xfrm>
          <a:prstGeom prst="rightArrow">
            <a:avLst>
              <a:gd name="adj1" fmla="val 50000"/>
              <a:gd name="adj2" fmla="val 33974"/>
            </a:avLst>
          </a:prstGeom>
          <a:solidFill>
            <a:srgbClr val="3C8A2E"/>
          </a:solidFill>
          <a:ln w="9525" algn="ctr">
            <a:noFill/>
            <a:miter lim="800000"/>
            <a:headEnd/>
            <a:tailEnd/>
          </a:ln>
          <a:effectLst/>
        </p:spPr>
        <p:txBody>
          <a:bodyPr wrap="none" lIns="101901" tIns="50950" rIns="101901" bIns="50950" anchor="ctr"/>
          <a:lstStyle/>
          <a:p>
            <a:endParaRPr lang="en-US" dirty="0"/>
          </a:p>
        </p:txBody>
      </p:sp>
      <p:sp>
        <p:nvSpPr>
          <p:cNvPr id="32" name="Slide Number Placeholder 31"/>
          <p:cNvSpPr>
            <a:spLocks noGrp="1"/>
          </p:cNvSpPr>
          <p:nvPr>
            <p:ph type="sldNum" sz="quarter" idx="10"/>
          </p:nvPr>
        </p:nvSpPr>
        <p:spPr/>
        <p:txBody>
          <a:bodyPr/>
          <a:lstStyle/>
          <a:p>
            <a:fld id="{02012106-F1AE-4C04-8E5F-85389AF4AC05}" type="slidenum">
              <a:rPr lang="en-US" smtClean="0"/>
              <a:pPr/>
              <a:t>15</a:t>
            </a:fld>
            <a:endParaRPr lang="en-US" dirty="0"/>
          </a:p>
        </p:txBody>
      </p:sp>
      <p:sp>
        <p:nvSpPr>
          <p:cNvPr id="29" name="TextBox 28"/>
          <p:cNvSpPr txBox="1"/>
          <p:nvPr/>
        </p:nvSpPr>
        <p:spPr>
          <a:xfrm>
            <a:off x="4109234" y="2459816"/>
            <a:ext cx="1703406" cy="923330"/>
          </a:xfrm>
          <a:prstGeom prst="rect">
            <a:avLst/>
          </a:prstGeom>
          <a:noFill/>
        </p:spPr>
        <p:txBody>
          <a:bodyPr wrap="square" rtlCol="0">
            <a:spAutoFit/>
          </a:bodyPr>
          <a:lstStyle/>
          <a:p>
            <a:r>
              <a:rPr lang="en-US" sz="1800" b="1" dirty="0" smtClean="0">
                <a:solidFill>
                  <a:srgbClr val="002776"/>
                </a:solidFill>
              </a:rPr>
              <a:t>“Cleansed ECC client’s Logo”</a:t>
            </a:r>
            <a:endParaRPr lang="en-US" sz="1800" b="1" dirty="0" smtClean="0">
              <a:solidFill>
                <a:srgbClr val="00277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446088" y="1262828"/>
            <a:ext cx="9266237" cy="5916613"/>
          </a:xfrm>
        </p:spPr>
        <p:txBody>
          <a:bodyPr/>
          <a:lstStyle/>
          <a:p>
            <a:r>
              <a:rPr lang="en-US" dirty="0" smtClean="0"/>
              <a:t>Over the past 10-15 years, rapid supplier growth has resulted from one or more of four primary drivers:</a:t>
            </a:r>
          </a:p>
          <a:p>
            <a:r>
              <a:rPr lang="en-US" dirty="0" smtClean="0"/>
              <a:t>	</a:t>
            </a:r>
          </a:p>
          <a:p>
            <a:r>
              <a:rPr lang="en-US" dirty="0" smtClean="0"/>
              <a:t>		</a:t>
            </a:r>
          </a:p>
          <a:p>
            <a:endParaRPr lang="en-US" dirty="0"/>
          </a:p>
        </p:txBody>
      </p:sp>
      <p:sp>
        <p:nvSpPr>
          <p:cNvPr id="1805314" name="Rectangle 2"/>
          <p:cNvSpPr>
            <a:spLocks noGrp="1" noChangeArrowheads="1"/>
          </p:cNvSpPr>
          <p:nvPr>
            <p:ph type="title"/>
          </p:nvPr>
        </p:nvSpPr>
        <p:spPr/>
        <p:txBody>
          <a:bodyPr/>
          <a:lstStyle/>
          <a:p>
            <a:r>
              <a:rPr lang="en-US" dirty="0" smtClean="0"/>
              <a:t>Opportunities to create value (cont.)</a:t>
            </a:r>
            <a:endParaRPr lang="en-US" dirty="0"/>
          </a:p>
        </p:txBody>
      </p:sp>
      <p:sp>
        <p:nvSpPr>
          <p:cNvPr id="1805315" name="Rectangle 3"/>
          <p:cNvSpPr>
            <a:spLocks noChangeArrowheads="1"/>
          </p:cNvSpPr>
          <p:nvPr/>
        </p:nvSpPr>
        <p:spPr bwMode="auto">
          <a:xfrm>
            <a:off x="457200" y="2963085"/>
            <a:ext cx="8992394" cy="4352115"/>
          </a:xfrm>
          <a:prstGeom prst="rect">
            <a:avLst/>
          </a:prstGeom>
          <a:solidFill>
            <a:srgbClr val="00A1DE"/>
          </a:solidFill>
          <a:ln w="9525">
            <a:noFill/>
            <a:miter lim="800000"/>
            <a:headEnd/>
            <a:tailEnd/>
          </a:ln>
          <a:effectLst/>
        </p:spPr>
        <p:txBody>
          <a:bodyPr wrap="none" lIns="101901" tIns="50950" rIns="101901" bIns="50950" anchor="ctr"/>
          <a:lstStyle/>
          <a:p>
            <a:endParaRPr lang="en-US" dirty="0"/>
          </a:p>
        </p:txBody>
      </p:sp>
      <p:sp>
        <p:nvSpPr>
          <p:cNvPr id="1805316" name="Rectangle 4"/>
          <p:cNvSpPr>
            <a:spLocks noChangeArrowheads="1"/>
          </p:cNvSpPr>
          <p:nvPr/>
        </p:nvSpPr>
        <p:spPr bwMode="auto">
          <a:xfrm>
            <a:off x="576438" y="5621923"/>
            <a:ext cx="2194994" cy="1612653"/>
          </a:xfrm>
          <a:prstGeom prst="rect">
            <a:avLst/>
          </a:prstGeom>
          <a:solidFill>
            <a:schemeClr val="bg1"/>
          </a:solidFill>
          <a:ln w="9525">
            <a:noFill/>
            <a:miter lim="800000"/>
            <a:headEnd/>
            <a:tailEnd/>
          </a:ln>
          <a:effectLst/>
        </p:spPr>
        <p:txBody>
          <a:bodyPr lIns="36576" tIns="36576" rIns="36576" bIns="36576"/>
          <a:lstStyle/>
          <a:p>
            <a:pPr algn="ctr">
              <a:spcBef>
                <a:spcPts val="1200"/>
              </a:spcBef>
              <a:spcAft>
                <a:spcPts val="600"/>
              </a:spcAft>
              <a:buClr>
                <a:schemeClr val="tx2"/>
              </a:buClr>
            </a:pPr>
            <a:r>
              <a:rPr lang="en-US" sz="1400" b="1" dirty="0" smtClean="0">
                <a:solidFill>
                  <a:srgbClr val="002776"/>
                </a:solidFill>
                <a:latin typeface="Arial" pitchFamily="34" charset="0"/>
                <a:cs typeface="Arial" pitchFamily="34" charset="0"/>
              </a:rPr>
              <a:t>Material Substitution</a:t>
            </a:r>
            <a:endParaRPr lang="en-US" sz="1400" b="1" dirty="0">
              <a:solidFill>
                <a:srgbClr val="002776"/>
              </a:solidFill>
              <a:latin typeface="Arial" pitchFamily="34" charset="0"/>
              <a:cs typeface="Arial" pitchFamily="34" charset="0"/>
            </a:endParaRP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Alcoa Automotive</a:t>
            </a: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GKN</a:t>
            </a: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Inergy</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Automobile Parts Manufacturer #1</a:t>
            </a:r>
            <a:endParaRPr lang="en-US" sz="1300" dirty="0">
              <a:solidFill>
                <a:srgbClr val="002776"/>
              </a:solidFill>
              <a:latin typeface="Arial" pitchFamily="34" charset="0"/>
              <a:cs typeface="Arial" pitchFamily="34" charset="0"/>
            </a:endParaRP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Superior </a:t>
            </a:r>
            <a:r>
              <a:rPr lang="en-US" sz="1300" dirty="0" smtClean="0">
                <a:solidFill>
                  <a:srgbClr val="002776"/>
                </a:solidFill>
                <a:latin typeface="Arial" pitchFamily="34" charset="0"/>
                <a:cs typeface="Arial" pitchFamily="34" charset="0"/>
              </a:rPr>
              <a:t>Industries</a:t>
            </a:r>
            <a:endParaRPr lang="en-US" sz="1300" dirty="0">
              <a:solidFill>
                <a:srgbClr val="002776"/>
              </a:solidFill>
              <a:latin typeface="Arial" pitchFamily="34" charset="0"/>
              <a:cs typeface="Arial" pitchFamily="34" charset="0"/>
            </a:endParaRPr>
          </a:p>
        </p:txBody>
      </p:sp>
      <p:sp>
        <p:nvSpPr>
          <p:cNvPr id="1805317" name="Rectangle 5"/>
          <p:cNvSpPr>
            <a:spLocks noChangeArrowheads="1"/>
          </p:cNvSpPr>
          <p:nvPr/>
        </p:nvSpPr>
        <p:spPr bwMode="auto">
          <a:xfrm>
            <a:off x="7188200" y="3106790"/>
            <a:ext cx="2135180" cy="4132878"/>
          </a:xfrm>
          <a:prstGeom prst="rect">
            <a:avLst/>
          </a:prstGeom>
          <a:solidFill>
            <a:schemeClr val="bg1"/>
          </a:solidFill>
          <a:ln w="9525">
            <a:noFill/>
            <a:miter lim="800000"/>
            <a:headEnd/>
            <a:tailEnd/>
          </a:ln>
          <a:effectLst/>
        </p:spPr>
        <p:txBody>
          <a:bodyPr lIns="36576" tIns="36576" rIns="36576" bIns="36576"/>
          <a:lstStyle/>
          <a:p>
            <a:pPr algn="ctr">
              <a:spcBef>
                <a:spcPts val="1200"/>
              </a:spcBef>
              <a:spcAft>
                <a:spcPts val="600"/>
              </a:spcAft>
              <a:buClr>
                <a:schemeClr val="tx2"/>
              </a:buClr>
            </a:pPr>
            <a:r>
              <a:rPr lang="en-US" sz="1400" b="1" dirty="0" smtClean="0">
                <a:solidFill>
                  <a:srgbClr val="002776"/>
                </a:solidFill>
                <a:latin typeface="Arial" pitchFamily="34" charset="0"/>
                <a:cs typeface="Arial" pitchFamily="34" charset="0"/>
              </a:rPr>
              <a:t>Growing Customers</a:t>
            </a:r>
            <a:endParaRPr lang="en-US" sz="1400" b="1" dirty="0">
              <a:solidFill>
                <a:srgbClr val="002776"/>
              </a:solidFill>
              <a:latin typeface="Arial" pitchFamily="34" charset="0"/>
              <a:cs typeface="Arial" pitchFamily="34" charset="0"/>
            </a:endParaRP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Aisin </a:t>
            </a:r>
            <a:r>
              <a:rPr lang="en-US" sz="1300" dirty="0">
                <a:solidFill>
                  <a:srgbClr val="002776"/>
                </a:solidFill>
                <a:latin typeface="Arial" pitchFamily="34" charset="0"/>
                <a:cs typeface="Arial" pitchFamily="34" charset="0"/>
              </a:rPr>
              <a:t>Seiki</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Denso</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Hitachi</a:t>
            </a:r>
            <a:endParaRPr lang="en-US" sz="1300" dirty="0">
              <a:solidFill>
                <a:srgbClr val="002776"/>
              </a:solidFill>
              <a:latin typeface="Arial" pitchFamily="34" charset="0"/>
              <a:cs typeface="Arial" pitchFamily="34" charset="0"/>
            </a:endParaRP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Jtekt</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Mando</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Mobis</a:t>
            </a:r>
            <a:endParaRPr lang="en-US" sz="1300" dirty="0">
              <a:solidFill>
                <a:srgbClr val="002776"/>
              </a:solidFill>
              <a:latin typeface="Arial" pitchFamily="34" charset="0"/>
              <a:cs typeface="Arial" pitchFamily="34" charset="0"/>
            </a:endParaRP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Takata</a:t>
            </a: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Toyo </a:t>
            </a:r>
            <a:r>
              <a:rPr lang="en-US" sz="1300" dirty="0" smtClean="0">
                <a:solidFill>
                  <a:srgbClr val="002776"/>
                </a:solidFill>
                <a:latin typeface="Arial" pitchFamily="34" charset="0"/>
                <a:cs typeface="Arial" pitchFamily="34" charset="0"/>
              </a:rPr>
              <a:t>Seiko</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Automobile Manufacturer #6</a:t>
            </a:r>
            <a:endParaRPr lang="en-US" sz="1300" dirty="0">
              <a:solidFill>
                <a:srgbClr val="002776"/>
              </a:solidFill>
              <a:latin typeface="Arial" pitchFamily="34" charset="0"/>
              <a:cs typeface="Arial" pitchFamily="34" charset="0"/>
            </a:endParaRPr>
          </a:p>
        </p:txBody>
      </p:sp>
      <p:sp>
        <p:nvSpPr>
          <p:cNvPr id="1805318" name="Rectangle 6"/>
          <p:cNvSpPr>
            <a:spLocks noChangeArrowheads="1"/>
          </p:cNvSpPr>
          <p:nvPr/>
        </p:nvSpPr>
        <p:spPr bwMode="auto">
          <a:xfrm>
            <a:off x="2930192" y="3404615"/>
            <a:ext cx="2119974" cy="3823544"/>
          </a:xfrm>
          <a:prstGeom prst="rect">
            <a:avLst/>
          </a:prstGeom>
          <a:solidFill>
            <a:schemeClr val="bg1"/>
          </a:solidFill>
          <a:ln w="9525">
            <a:noFill/>
            <a:miter lim="800000"/>
            <a:headEnd/>
            <a:tailEnd/>
          </a:ln>
          <a:effectLst/>
        </p:spPr>
        <p:txBody>
          <a:bodyPr lIns="36576" tIns="36576" rIns="36576" bIns="36576"/>
          <a:lstStyle/>
          <a:p>
            <a:pPr marL="198140" indent="-132684">
              <a:spcBef>
                <a:spcPts val="1200"/>
              </a:spcBef>
              <a:spcAft>
                <a:spcPts val="334"/>
              </a:spcAft>
              <a:buClr>
                <a:schemeClr val="tx2"/>
              </a:buClr>
            </a:pPr>
            <a:r>
              <a:rPr lang="en-US" sz="1200" b="1" dirty="0" smtClean="0">
                <a:solidFill>
                  <a:srgbClr val="002776"/>
                </a:solidFill>
                <a:latin typeface="Arial" pitchFamily="34" charset="0"/>
                <a:cs typeface="Arial" pitchFamily="34" charset="0"/>
              </a:rPr>
              <a:t>AWD</a:t>
            </a:r>
            <a:endParaRPr lang="en-US" sz="1200" b="1" dirty="0">
              <a:solidFill>
                <a:srgbClr val="002776"/>
              </a:solidFill>
              <a:latin typeface="Arial" pitchFamily="34" charset="0"/>
              <a:cs typeface="Arial" pitchFamily="34" charset="0"/>
            </a:endParaRPr>
          </a:p>
          <a:p>
            <a:pPr marL="198140" indent="-132684">
              <a:spcBef>
                <a:spcPts val="0"/>
              </a:spcBef>
              <a:spcAft>
                <a:spcPts val="334"/>
              </a:spcAft>
              <a:buClr>
                <a:srgbClr val="002776"/>
              </a:buClr>
              <a:buFontTx/>
              <a:buChar char="•"/>
            </a:pPr>
            <a:r>
              <a:rPr lang="en-US" sz="1300" dirty="0">
                <a:solidFill>
                  <a:srgbClr val="002776"/>
                </a:solidFill>
                <a:latin typeface="Arial" pitchFamily="34" charset="0"/>
                <a:cs typeface="Arial" pitchFamily="34" charset="0"/>
              </a:rPr>
              <a:t>American Axle</a:t>
            </a:r>
          </a:p>
          <a:p>
            <a:pPr marL="198140" indent="-132684">
              <a:spcBef>
                <a:spcPts val="0"/>
              </a:spcBef>
              <a:spcAft>
                <a:spcPts val="334"/>
              </a:spcAft>
              <a:buClr>
                <a:srgbClr val="002776"/>
              </a:buClr>
              <a:buFontTx/>
              <a:buChar char="•"/>
            </a:pPr>
            <a:r>
              <a:rPr lang="en-US" sz="1300" dirty="0" smtClean="0">
                <a:solidFill>
                  <a:srgbClr val="002776"/>
                </a:solidFill>
                <a:latin typeface="Arial" pitchFamily="34" charset="0"/>
                <a:cs typeface="Arial" pitchFamily="34" charset="0"/>
              </a:rPr>
              <a:t>BorgWarner</a:t>
            </a:r>
          </a:p>
          <a:p>
            <a:pPr marL="198140" indent="-132684">
              <a:spcBef>
                <a:spcPts val="0"/>
              </a:spcBef>
              <a:spcAft>
                <a:spcPts val="334"/>
              </a:spcAft>
              <a:buClr>
                <a:srgbClr val="002776"/>
              </a:buClr>
              <a:buFontTx/>
              <a:buChar char="•"/>
            </a:pPr>
            <a:r>
              <a:rPr lang="en-US" sz="1300" dirty="0" smtClean="0">
                <a:solidFill>
                  <a:srgbClr val="002776"/>
                </a:solidFill>
                <a:latin typeface="Arial" pitchFamily="34" charset="0"/>
                <a:cs typeface="Arial" pitchFamily="34" charset="0"/>
              </a:rPr>
              <a:t>Automobile Parts Manufacturer #1</a:t>
            </a:r>
            <a:endParaRPr lang="en-US" sz="1300" dirty="0">
              <a:solidFill>
                <a:srgbClr val="002776"/>
              </a:solidFill>
              <a:latin typeface="Arial" pitchFamily="34" charset="0"/>
              <a:cs typeface="Arial" pitchFamily="34" charset="0"/>
            </a:endParaRPr>
          </a:p>
          <a:p>
            <a:pPr marL="198140" indent="-132684">
              <a:spcBef>
                <a:spcPts val="0"/>
              </a:spcBef>
              <a:spcAft>
                <a:spcPts val="669"/>
              </a:spcAft>
              <a:buClr>
                <a:srgbClr val="002776"/>
              </a:buClr>
              <a:buFontTx/>
              <a:buChar char="•"/>
            </a:pPr>
            <a:r>
              <a:rPr lang="en-US" sz="1300" dirty="0" smtClean="0">
                <a:solidFill>
                  <a:srgbClr val="002776"/>
                </a:solidFill>
                <a:latin typeface="Arial" pitchFamily="34" charset="0"/>
                <a:cs typeface="Arial" pitchFamily="34" charset="0"/>
              </a:rPr>
              <a:t>ZF</a:t>
            </a:r>
            <a:endParaRPr lang="en-US" sz="1300" dirty="0">
              <a:solidFill>
                <a:srgbClr val="002776"/>
              </a:solidFill>
              <a:latin typeface="Arial" pitchFamily="34" charset="0"/>
              <a:cs typeface="Arial" pitchFamily="34" charset="0"/>
            </a:endParaRPr>
          </a:p>
          <a:p>
            <a:pPr marL="198140" indent="-132684">
              <a:spcBef>
                <a:spcPts val="1200"/>
              </a:spcBef>
              <a:spcAft>
                <a:spcPts val="334"/>
              </a:spcAft>
              <a:buClr>
                <a:schemeClr val="tx2"/>
              </a:buClr>
            </a:pPr>
            <a:r>
              <a:rPr lang="en-US" sz="1200" b="1" dirty="0">
                <a:solidFill>
                  <a:srgbClr val="002776"/>
                </a:solidFill>
                <a:latin typeface="Arial" pitchFamily="34" charset="0"/>
                <a:cs typeface="Arial" pitchFamily="34" charset="0"/>
              </a:rPr>
              <a:t>Diesel</a:t>
            </a: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Bosch</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Continental</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Delphi</a:t>
            </a:r>
            <a:endParaRPr lang="en-US" sz="1300" dirty="0">
              <a:solidFill>
                <a:srgbClr val="002776"/>
              </a:solidFill>
              <a:latin typeface="Arial" pitchFamily="34" charset="0"/>
              <a:cs typeface="Arial" pitchFamily="34" charset="0"/>
            </a:endParaRP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Denso</a:t>
            </a:r>
            <a:endParaRPr lang="en-US" sz="1300" dirty="0">
              <a:solidFill>
                <a:srgbClr val="002776"/>
              </a:solidFill>
              <a:latin typeface="Arial" pitchFamily="34" charset="0"/>
              <a:cs typeface="Arial" pitchFamily="34" charset="0"/>
            </a:endParaRPr>
          </a:p>
          <a:p>
            <a:pPr marL="198140" indent="-132684">
              <a:spcBef>
                <a:spcPts val="1200"/>
              </a:spcBef>
              <a:spcAft>
                <a:spcPts val="334"/>
              </a:spcAft>
              <a:buClr>
                <a:schemeClr val="tx2"/>
              </a:buClr>
            </a:pPr>
            <a:r>
              <a:rPr lang="en-US" sz="1200" b="1" dirty="0">
                <a:solidFill>
                  <a:srgbClr val="002776"/>
                </a:solidFill>
                <a:latin typeface="Arial" pitchFamily="34" charset="0"/>
                <a:cs typeface="Arial" pitchFamily="34" charset="0"/>
              </a:rPr>
              <a:t>Safety</a:t>
            </a: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Autoliv</a:t>
            </a: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Takata</a:t>
            </a: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TRW</a:t>
            </a:r>
          </a:p>
        </p:txBody>
      </p:sp>
      <p:sp>
        <p:nvSpPr>
          <p:cNvPr id="1805319" name="Rectangle 7"/>
          <p:cNvSpPr>
            <a:spLocks noChangeArrowheads="1"/>
          </p:cNvSpPr>
          <p:nvPr/>
        </p:nvSpPr>
        <p:spPr bwMode="auto">
          <a:xfrm>
            <a:off x="5029200" y="3404615"/>
            <a:ext cx="2031256" cy="3825117"/>
          </a:xfrm>
          <a:prstGeom prst="rect">
            <a:avLst/>
          </a:prstGeom>
          <a:solidFill>
            <a:schemeClr val="bg1"/>
          </a:solidFill>
          <a:ln w="9525">
            <a:noFill/>
            <a:miter lim="800000"/>
            <a:headEnd/>
            <a:tailEnd/>
          </a:ln>
          <a:effectLst/>
        </p:spPr>
        <p:txBody>
          <a:bodyPr lIns="36576" tIns="36576" rIns="36576" bIns="36576"/>
          <a:lstStyle/>
          <a:p>
            <a:pPr marL="198140" indent="-132684">
              <a:spcBef>
                <a:spcPts val="0"/>
              </a:spcBef>
              <a:spcAft>
                <a:spcPts val="334"/>
              </a:spcAft>
              <a:buClr>
                <a:schemeClr val="tx2"/>
              </a:buClr>
            </a:pPr>
            <a:r>
              <a:rPr lang="en-US" sz="1200" b="1" dirty="0" smtClean="0">
                <a:solidFill>
                  <a:srgbClr val="002776"/>
                </a:solidFill>
                <a:latin typeface="Arial" pitchFamily="34" charset="0"/>
                <a:cs typeface="Arial" pitchFamily="34" charset="0"/>
              </a:rPr>
              <a:t>Electronics</a:t>
            </a:r>
            <a:endParaRPr lang="en-US" sz="1200" b="1" dirty="0">
              <a:solidFill>
                <a:srgbClr val="002776"/>
              </a:solidFill>
              <a:latin typeface="Arial" pitchFamily="34" charset="0"/>
              <a:cs typeface="Arial" pitchFamily="34" charset="0"/>
            </a:endParaRP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Aisin Seiki</a:t>
            </a: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Bosch</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Continental</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Johnson Controls</a:t>
            </a:r>
            <a:endParaRPr lang="en-US" sz="1300" dirty="0">
              <a:solidFill>
                <a:srgbClr val="002776"/>
              </a:solidFill>
              <a:latin typeface="Arial" pitchFamily="34" charset="0"/>
              <a:cs typeface="Arial" pitchFamily="34" charset="0"/>
            </a:endParaRP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Communications Equipment Manufacturer #4</a:t>
            </a:r>
            <a:endParaRPr lang="en-US" sz="1300" dirty="0">
              <a:solidFill>
                <a:srgbClr val="002776"/>
              </a:solidFill>
              <a:latin typeface="Arial" pitchFamily="34" charset="0"/>
              <a:cs typeface="Arial" pitchFamily="34" charset="0"/>
            </a:endParaRP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Valeo</a:t>
            </a:r>
            <a:endParaRPr lang="en-US" sz="1300" dirty="0">
              <a:solidFill>
                <a:srgbClr val="002776"/>
              </a:solidFill>
              <a:latin typeface="Arial" pitchFamily="34" charset="0"/>
              <a:cs typeface="Arial" pitchFamily="34" charset="0"/>
            </a:endParaRPr>
          </a:p>
          <a:p>
            <a:pPr marL="198140" indent="-132684">
              <a:spcBef>
                <a:spcPts val="1200"/>
              </a:spcBef>
              <a:spcAft>
                <a:spcPts val="400"/>
              </a:spcAft>
              <a:buClr>
                <a:schemeClr val="tx2"/>
              </a:buClr>
            </a:pPr>
            <a:r>
              <a:rPr lang="en-US" sz="1200" b="1" dirty="0" smtClean="0">
                <a:solidFill>
                  <a:srgbClr val="002776"/>
                </a:solidFill>
                <a:latin typeface="Arial" pitchFamily="34" charset="0"/>
                <a:cs typeface="Arial" pitchFamily="34" charset="0"/>
              </a:rPr>
              <a:t>ABS/Ride </a:t>
            </a:r>
            <a:r>
              <a:rPr lang="en-US" sz="1200" b="1" dirty="0">
                <a:solidFill>
                  <a:srgbClr val="002776"/>
                </a:solidFill>
                <a:latin typeface="Arial" pitchFamily="34" charset="0"/>
                <a:cs typeface="Arial" pitchFamily="34" charset="0"/>
              </a:rPr>
              <a:t>Control</a:t>
            </a: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Aisin Seiki</a:t>
            </a: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Bosch</a:t>
            </a: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Continental</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Delphi</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TRW</a:t>
            </a:r>
            <a:endParaRPr lang="en-US" sz="1300" dirty="0">
              <a:solidFill>
                <a:srgbClr val="002776"/>
              </a:solidFill>
              <a:latin typeface="Arial" pitchFamily="34" charset="0"/>
              <a:cs typeface="Arial" pitchFamily="34" charset="0"/>
            </a:endParaRPr>
          </a:p>
        </p:txBody>
      </p:sp>
      <p:sp>
        <p:nvSpPr>
          <p:cNvPr id="1805320" name="Text Box 8"/>
          <p:cNvSpPr txBox="1">
            <a:spLocks noChangeArrowheads="1"/>
          </p:cNvSpPr>
          <p:nvPr/>
        </p:nvSpPr>
        <p:spPr bwMode="auto">
          <a:xfrm>
            <a:off x="2930192" y="3106092"/>
            <a:ext cx="4122420" cy="318339"/>
          </a:xfrm>
          <a:prstGeom prst="rect">
            <a:avLst/>
          </a:prstGeom>
          <a:solidFill>
            <a:schemeClr val="bg1"/>
          </a:solidFill>
          <a:ln w="9525">
            <a:noFill/>
            <a:miter lim="800000"/>
            <a:headEnd/>
            <a:tailEnd/>
          </a:ln>
          <a:effectLst/>
        </p:spPr>
        <p:txBody>
          <a:bodyPr wrap="square" lIns="101901" tIns="50950" rIns="101901" bIns="50950">
            <a:spAutoFit/>
          </a:bodyPr>
          <a:lstStyle/>
          <a:p>
            <a:pPr algn="ctr">
              <a:spcBef>
                <a:spcPts val="0"/>
              </a:spcBef>
              <a:spcAft>
                <a:spcPts val="600"/>
              </a:spcAft>
              <a:buClr>
                <a:schemeClr val="tx2"/>
              </a:buClr>
            </a:pPr>
            <a:r>
              <a:rPr lang="en-US" sz="1400" b="1" dirty="0">
                <a:solidFill>
                  <a:srgbClr val="002776"/>
                </a:solidFill>
                <a:latin typeface="Arial" pitchFamily="34" charset="0"/>
                <a:cs typeface="Arial" pitchFamily="34" charset="0"/>
              </a:rPr>
              <a:t>Technology or Features</a:t>
            </a:r>
          </a:p>
        </p:txBody>
      </p:sp>
      <p:sp>
        <p:nvSpPr>
          <p:cNvPr id="1805321" name="Rectangle 9"/>
          <p:cNvSpPr>
            <a:spLocks noChangeArrowheads="1"/>
          </p:cNvSpPr>
          <p:nvPr/>
        </p:nvSpPr>
        <p:spPr bwMode="auto">
          <a:xfrm>
            <a:off x="574589" y="3122984"/>
            <a:ext cx="2206711" cy="2380852"/>
          </a:xfrm>
          <a:prstGeom prst="rect">
            <a:avLst/>
          </a:prstGeom>
          <a:solidFill>
            <a:schemeClr val="bg1"/>
          </a:solidFill>
          <a:ln w="9525" algn="ctr">
            <a:noFill/>
            <a:miter lim="800000"/>
            <a:headEnd/>
            <a:tailEnd/>
          </a:ln>
          <a:effectLst/>
        </p:spPr>
        <p:txBody>
          <a:bodyPr lIns="36576" tIns="36576" rIns="36576" bIns="36576"/>
          <a:lstStyle/>
          <a:p>
            <a:pPr algn="ctr">
              <a:spcBef>
                <a:spcPts val="1200"/>
              </a:spcBef>
              <a:spcAft>
                <a:spcPts val="600"/>
              </a:spcAft>
              <a:buClr>
                <a:schemeClr val="tx2"/>
              </a:buClr>
              <a:tabLst>
                <a:tab pos="1079157" algn="ctr"/>
              </a:tabLst>
            </a:pPr>
            <a:r>
              <a:rPr lang="en-US" sz="1400" b="1" dirty="0" smtClean="0">
                <a:solidFill>
                  <a:srgbClr val="002776"/>
                </a:solidFill>
                <a:latin typeface="Arial" pitchFamily="34" charset="0"/>
                <a:cs typeface="Arial" pitchFamily="34" charset="0"/>
              </a:rPr>
              <a:t>De-integration/ Outsourcing</a:t>
            </a:r>
            <a:endParaRPr lang="en-US" sz="1400" b="1" dirty="0">
              <a:solidFill>
                <a:srgbClr val="002776"/>
              </a:solidFill>
              <a:latin typeface="Arial" pitchFamily="34" charset="0"/>
              <a:cs typeface="Arial" pitchFamily="34" charset="0"/>
            </a:endParaRP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American Axle</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Continental</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Faurecia</a:t>
            </a:r>
            <a:endParaRPr lang="en-US" sz="1300" dirty="0">
              <a:solidFill>
                <a:srgbClr val="002776"/>
              </a:solidFill>
              <a:latin typeface="Arial" pitchFamily="34" charset="0"/>
              <a:cs typeface="Arial" pitchFamily="34" charset="0"/>
            </a:endParaRP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Johnson Controls</a:t>
            </a: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Lear</a:t>
            </a:r>
          </a:p>
          <a:p>
            <a:pPr marL="198140" indent="-132684">
              <a:spcBef>
                <a:spcPts val="0"/>
              </a:spcBef>
              <a:spcAft>
                <a:spcPts val="334"/>
              </a:spcAft>
              <a:buClr>
                <a:srgbClr val="002776"/>
              </a:buClr>
              <a:buFontTx/>
              <a:buChar char="•"/>
              <a:tabLst>
                <a:tab pos="1079157" algn="ctr"/>
              </a:tabLst>
            </a:pPr>
            <a:r>
              <a:rPr lang="en-US" sz="1300" dirty="0">
                <a:solidFill>
                  <a:srgbClr val="002776"/>
                </a:solidFill>
                <a:latin typeface="Arial" pitchFamily="34" charset="0"/>
                <a:cs typeface="Arial" pitchFamily="34" charset="0"/>
              </a:rPr>
              <a:t>Linamar</a:t>
            </a:r>
          </a:p>
          <a:p>
            <a:pPr marL="198140" indent="-132684">
              <a:spcBef>
                <a:spcPts val="0"/>
              </a:spcBef>
              <a:spcAft>
                <a:spcPts val="334"/>
              </a:spcAft>
              <a:buClr>
                <a:srgbClr val="002776"/>
              </a:buClr>
              <a:buFontTx/>
              <a:buChar char="•"/>
              <a:tabLst>
                <a:tab pos="1079157" algn="ctr"/>
              </a:tabLst>
            </a:pPr>
            <a:r>
              <a:rPr lang="en-US" sz="1300" dirty="0" smtClean="0">
                <a:solidFill>
                  <a:srgbClr val="002776"/>
                </a:solidFill>
                <a:latin typeface="Arial" pitchFamily="34" charset="0"/>
                <a:cs typeface="Arial" pitchFamily="34" charset="0"/>
              </a:rPr>
              <a:t>Automobile Parts Manufacturer #1</a:t>
            </a:r>
            <a:endParaRPr lang="en-US" sz="1300" dirty="0">
              <a:solidFill>
                <a:srgbClr val="002776"/>
              </a:solidFill>
              <a:latin typeface="Arial" pitchFamily="34" charset="0"/>
              <a:cs typeface="Arial" pitchFamily="34" charset="0"/>
            </a:endParaRPr>
          </a:p>
        </p:txBody>
      </p:sp>
      <p:graphicFrame>
        <p:nvGraphicFramePr>
          <p:cNvPr id="19" name="Group 506"/>
          <p:cNvGraphicFramePr>
            <a:graphicFrameLocks/>
          </p:cNvGraphicFramePr>
          <p:nvPr/>
        </p:nvGraphicFramePr>
        <p:xfrm>
          <a:off x="457200" y="2140446"/>
          <a:ext cx="9068594" cy="755948"/>
        </p:xfrm>
        <a:graphic>
          <a:graphicData uri="http://schemas.openxmlformats.org/drawingml/2006/table">
            <a:tbl>
              <a:tblPr/>
              <a:tblGrid>
                <a:gridCol w="4039394"/>
                <a:gridCol w="5029200"/>
              </a:tblGrid>
              <a:tr h="310960">
                <a:tc>
                  <a:txBody>
                    <a:bodyPr/>
                    <a:lstStyle/>
                    <a:p>
                      <a:pPr marL="174625" marR="0" lvl="0" indent="-174625"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0" i="0" u="none" strike="noStrike" kern="1200" cap="none" spc="0" normalizeH="0" baseline="0" noProof="0" dirty="0" smtClean="0">
                          <a:ln>
                            <a:noFill/>
                          </a:ln>
                          <a:solidFill>
                            <a:srgbClr val="002776"/>
                          </a:solidFill>
                          <a:effectLst/>
                          <a:uLnTx/>
                          <a:uFillTx/>
                          <a:latin typeface="+mn-lt"/>
                          <a:ea typeface="+mn-ea"/>
                          <a:cs typeface="+mn-cs"/>
                        </a:rPr>
                        <a:t>De-integration/outsourcing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0" marR="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74625" marR="0" lvl="0" indent="-174625"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0" i="0" u="none" strike="noStrike" kern="1200" cap="none" spc="0" normalizeH="0" baseline="0" noProof="0" dirty="0" smtClean="0">
                          <a:ln>
                            <a:noFill/>
                          </a:ln>
                          <a:solidFill>
                            <a:srgbClr val="002776"/>
                          </a:solidFill>
                          <a:effectLst/>
                          <a:uLnTx/>
                          <a:uFillTx/>
                          <a:latin typeface="+mn-lt"/>
                          <a:ea typeface="+mn-ea"/>
                          <a:cs typeface="+mn-cs"/>
                        </a:rPr>
                        <a:t>New technology or features</a:t>
                      </a:r>
                    </a:p>
                  </a:txBody>
                  <a:tcPr marL="0" marR="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10960">
                <a:tc>
                  <a:txBody>
                    <a:bodyPr/>
                    <a:lstStyle/>
                    <a:p>
                      <a:pPr marL="174625" marR="0" lvl="0" indent="-174625"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0" i="0" u="none" strike="noStrike" kern="1200" cap="none" spc="0" normalizeH="0" baseline="0" noProof="0" dirty="0" smtClean="0">
                          <a:ln>
                            <a:noFill/>
                          </a:ln>
                          <a:solidFill>
                            <a:srgbClr val="002776"/>
                          </a:solidFill>
                          <a:effectLst/>
                          <a:uLnTx/>
                          <a:uFillTx/>
                          <a:latin typeface="+mn-lt"/>
                          <a:ea typeface="+mn-ea"/>
                          <a:cs typeface="+mn-cs"/>
                        </a:rPr>
                        <a:t>Material substitution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0" marR="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74625" marR="0" lvl="0" indent="-174625"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0" i="0" u="none" strike="noStrike" kern="1200" cap="none" spc="0" normalizeH="0" baseline="0" noProof="0" dirty="0" smtClean="0">
                          <a:ln>
                            <a:noFill/>
                          </a:ln>
                          <a:solidFill>
                            <a:srgbClr val="002776"/>
                          </a:solidFill>
                          <a:effectLst/>
                          <a:uLnTx/>
                          <a:uFillTx/>
                          <a:latin typeface="+mn-lt"/>
                          <a:ea typeface="+mn-ea"/>
                          <a:cs typeface="+mn-cs"/>
                        </a:rPr>
                        <a:t>Selling to more rapidly growing customers</a:t>
                      </a:r>
                    </a:p>
                  </a:txBody>
                  <a:tcPr marL="0" marR="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bl>
          </a:graphicData>
        </a:graphic>
      </p:graphicFrame>
      <p:sp>
        <p:nvSpPr>
          <p:cNvPr id="14" name="Slide Number Placeholder 13"/>
          <p:cNvSpPr>
            <a:spLocks noGrp="1"/>
          </p:cNvSpPr>
          <p:nvPr>
            <p:ph type="sldNum" sz="quarter" idx="10"/>
          </p:nvPr>
        </p:nvSpPr>
        <p:spPr/>
        <p:txBody>
          <a:bodyPr/>
          <a:lstStyle/>
          <a:p>
            <a:fld id="{02012106-F1AE-4C04-8E5F-85389AF4AC05}"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088" y="1067594"/>
            <a:ext cx="9266237" cy="5486400"/>
          </a:xfrm>
        </p:spPr>
        <p:txBody>
          <a:bodyPr/>
          <a:lstStyle/>
          <a:p>
            <a:r>
              <a:rPr lang="en-US" dirty="0" smtClean="0"/>
              <a:t>Despite growth and concentration, today an unprecedented number of global automotive suppliers face financial distress.</a:t>
            </a:r>
          </a:p>
          <a:p>
            <a:r>
              <a:rPr lang="en-US" dirty="0" smtClean="0"/>
              <a:t>Recent bankruptcies in North America and Europe include:</a:t>
            </a:r>
          </a:p>
          <a:p>
            <a:pPr lvl="1">
              <a:spcBef>
                <a:spcPts val="0"/>
              </a:spcBef>
              <a:spcAft>
                <a:spcPts val="300"/>
              </a:spcAft>
              <a:buNone/>
            </a:pPr>
            <a:r>
              <a:rPr lang="en-US" dirty="0" smtClean="0"/>
              <a:t>		</a:t>
            </a:r>
            <a:r>
              <a:rPr lang="en-US" sz="1600" u="sng" dirty="0" smtClean="0"/>
              <a:t>North America</a:t>
            </a:r>
          </a:p>
          <a:p>
            <a:pPr lvl="1">
              <a:spcBef>
                <a:spcPts val="0"/>
              </a:spcBef>
              <a:spcAft>
                <a:spcPts val="300"/>
              </a:spcAft>
            </a:pPr>
            <a:r>
              <a:rPr lang="en-US" sz="1600" dirty="0" smtClean="0"/>
              <a:t>Fluid Routing Solutions</a:t>
            </a:r>
          </a:p>
          <a:p>
            <a:pPr lvl="1">
              <a:spcBef>
                <a:spcPts val="0"/>
              </a:spcBef>
              <a:spcAft>
                <a:spcPts val="300"/>
              </a:spcAft>
            </a:pPr>
            <a:r>
              <a:rPr lang="en-US" sz="1600" dirty="0" smtClean="0"/>
              <a:t>Foamex</a:t>
            </a:r>
          </a:p>
          <a:p>
            <a:pPr lvl="1">
              <a:spcBef>
                <a:spcPts val="0"/>
              </a:spcBef>
              <a:spcAft>
                <a:spcPts val="300"/>
              </a:spcAft>
            </a:pPr>
            <a:r>
              <a:rPr lang="en-US" sz="1600" dirty="0" err="1" smtClean="0"/>
              <a:t>Grede</a:t>
            </a:r>
            <a:r>
              <a:rPr lang="en-US" sz="1600" dirty="0" smtClean="0"/>
              <a:t> Foundries</a:t>
            </a:r>
          </a:p>
          <a:p>
            <a:pPr lvl="1">
              <a:spcBef>
                <a:spcPts val="0"/>
              </a:spcBef>
              <a:spcAft>
                <a:spcPts val="300"/>
              </a:spcAft>
            </a:pPr>
            <a:r>
              <a:rPr lang="en-US" sz="1600" dirty="0" smtClean="0"/>
              <a:t>Hayes Lemmerz </a:t>
            </a:r>
          </a:p>
          <a:p>
            <a:pPr lvl="1">
              <a:spcBef>
                <a:spcPts val="0"/>
              </a:spcBef>
              <a:spcAft>
                <a:spcPts val="300"/>
              </a:spcAft>
            </a:pPr>
            <a:r>
              <a:rPr lang="en-US" sz="1600" dirty="0" err="1" smtClean="0"/>
              <a:t>Intermet</a:t>
            </a:r>
            <a:endParaRPr lang="en-US" sz="1600" dirty="0" smtClean="0"/>
          </a:p>
          <a:p>
            <a:pPr lvl="1">
              <a:spcBef>
                <a:spcPts val="0"/>
              </a:spcBef>
              <a:spcAft>
                <a:spcPts val="300"/>
              </a:spcAft>
            </a:pPr>
            <a:r>
              <a:rPr lang="en-US" sz="1600" dirty="0" smtClean="0"/>
              <a:t>J. L. French</a:t>
            </a:r>
          </a:p>
          <a:p>
            <a:pPr lvl="1">
              <a:spcBef>
                <a:spcPts val="0"/>
              </a:spcBef>
              <a:spcAft>
                <a:spcPts val="300"/>
              </a:spcAft>
            </a:pPr>
            <a:r>
              <a:rPr lang="en-US" sz="1600" dirty="0" smtClean="0"/>
              <a:t>Key Plastics</a:t>
            </a:r>
          </a:p>
          <a:p>
            <a:pPr lvl="1">
              <a:spcBef>
                <a:spcPts val="0"/>
              </a:spcBef>
              <a:spcAft>
                <a:spcPts val="300"/>
              </a:spcAft>
            </a:pPr>
            <a:r>
              <a:rPr lang="en-US" sz="1600" dirty="0" smtClean="0"/>
              <a:t>Lear</a:t>
            </a:r>
          </a:p>
          <a:p>
            <a:pPr lvl="1">
              <a:spcBef>
                <a:spcPts val="0"/>
              </a:spcBef>
              <a:spcAft>
                <a:spcPts val="300"/>
              </a:spcAft>
            </a:pPr>
            <a:r>
              <a:rPr lang="en-US" sz="1600" dirty="0" smtClean="0"/>
              <a:t>Metaldyne</a:t>
            </a:r>
          </a:p>
          <a:p>
            <a:pPr lvl="1">
              <a:spcBef>
                <a:spcPts val="0"/>
              </a:spcBef>
              <a:spcAft>
                <a:spcPts val="300"/>
              </a:spcAft>
            </a:pPr>
            <a:r>
              <a:rPr lang="en-US" sz="1600" dirty="0" smtClean="0"/>
              <a:t>Noble International</a:t>
            </a:r>
          </a:p>
          <a:p>
            <a:pPr lvl="1">
              <a:spcBef>
                <a:spcPts val="0"/>
              </a:spcBef>
              <a:spcAft>
                <a:spcPts val="300"/>
              </a:spcAft>
            </a:pPr>
            <a:r>
              <a:rPr lang="en-US" sz="1600" dirty="0" err="1" smtClean="0"/>
              <a:t>Plastech</a:t>
            </a:r>
            <a:endParaRPr lang="en-US" sz="1600" dirty="0" smtClean="0"/>
          </a:p>
          <a:p>
            <a:pPr lvl="1">
              <a:spcBef>
                <a:spcPts val="0"/>
              </a:spcBef>
              <a:spcAft>
                <a:spcPts val="300"/>
              </a:spcAft>
            </a:pPr>
            <a:r>
              <a:rPr lang="en-US" sz="1600" dirty="0" smtClean="0"/>
              <a:t>Visteon</a:t>
            </a:r>
          </a:p>
          <a:p>
            <a:pPr lvl="1">
              <a:spcAft>
                <a:spcPts val="0"/>
              </a:spcAft>
            </a:pPr>
            <a:endParaRPr lang="en-US" dirty="0" smtClean="0"/>
          </a:p>
          <a:p>
            <a:pPr lvl="1"/>
            <a:endParaRPr lang="en-US" dirty="0" smtClean="0"/>
          </a:p>
          <a:p>
            <a:pPr lvl="1"/>
            <a:endParaRPr lang="en-US" dirty="0" smtClean="0"/>
          </a:p>
          <a:p>
            <a:endParaRPr lang="en-US" dirty="0" smtClean="0"/>
          </a:p>
        </p:txBody>
      </p:sp>
      <p:sp>
        <p:nvSpPr>
          <p:cNvPr id="3" name="Title 2"/>
          <p:cNvSpPr>
            <a:spLocks noGrp="1"/>
          </p:cNvSpPr>
          <p:nvPr>
            <p:ph type="title"/>
          </p:nvPr>
        </p:nvSpPr>
        <p:spPr/>
        <p:txBody>
          <a:bodyPr/>
          <a:lstStyle/>
          <a:p>
            <a:r>
              <a:rPr lang="en-US" dirty="0" smtClean="0"/>
              <a:t>Distressed supplier market</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17</a:t>
            </a:fld>
            <a:endParaRPr lang="en-US" dirty="0"/>
          </a:p>
        </p:txBody>
      </p:sp>
      <p:sp>
        <p:nvSpPr>
          <p:cNvPr id="5" name="TextBox 4"/>
          <p:cNvSpPr txBox="1"/>
          <p:nvPr/>
        </p:nvSpPr>
        <p:spPr>
          <a:xfrm>
            <a:off x="5029994" y="2439194"/>
            <a:ext cx="4648200" cy="4008790"/>
          </a:xfrm>
          <a:prstGeom prst="rect">
            <a:avLst/>
          </a:prstGeom>
          <a:noFill/>
        </p:spPr>
        <p:txBody>
          <a:bodyPr wrap="square" rtlCol="0">
            <a:spAutoFit/>
          </a:bodyPr>
          <a:lstStyle/>
          <a:p>
            <a:pPr marL="203200" lvl="1" indent="-203200" algn="ctr" defTabSz="1019175" eaLnBrk="0" hangingPunct="0">
              <a:spcBef>
                <a:spcPts val="0"/>
              </a:spcBef>
              <a:spcAft>
                <a:spcPts val="300"/>
              </a:spcAft>
            </a:pPr>
            <a:r>
              <a:rPr lang="en-US" sz="1600" u="sng" dirty="0" smtClean="0">
                <a:solidFill>
                  <a:srgbClr val="002776"/>
                </a:solidFill>
                <a:latin typeface="Arial"/>
                <a:ea typeface="+mj-ea"/>
                <a:cs typeface="+mj-cs"/>
              </a:rPr>
              <a:t>Europe</a:t>
            </a:r>
          </a:p>
          <a:p>
            <a:pPr marL="203200" lvl="1" indent="-203200" defTabSz="1019175" eaLnBrk="0" hangingPunct="0">
              <a:spcBef>
                <a:spcPts val="0"/>
              </a:spcBef>
              <a:spcAft>
                <a:spcPts val="300"/>
              </a:spcAft>
              <a:buFont typeface="Arial" charset="0"/>
              <a:buChar char="•"/>
            </a:pPr>
            <a:r>
              <a:rPr lang="en-US" sz="1600" dirty="0" err="1" smtClean="0">
                <a:solidFill>
                  <a:srgbClr val="002776"/>
                </a:solidFill>
                <a:latin typeface="Arial"/>
                <a:ea typeface="+mj-ea"/>
                <a:cs typeface="+mj-cs"/>
              </a:rPr>
              <a:t>Edscha</a:t>
            </a:r>
            <a:endParaRPr lang="en-US" sz="1600" dirty="0" smtClean="0">
              <a:solidFill>
                <a:srgbClr val="002776"/>
              </a:solidFill>
              <a:latin typeface="Arial"/>
              <a:ea typeface="+mj-ea"/>
              <a:cs typeface="+mj-cs"/>
            </a:endParaRPr>
          </a:p>
          <a:p>
            <a:pPr marL="203200" lvl="1" indent="-203200" defTabSz="1019175" eaLnBrk="0" hangingPunct="0">
              <a:spcBef>
                <a:spcPts val="0"/>
              </a:spcBef>
              <a:spcAft>
                <a:spcPts val="300"/>
              </a:spcAft>
              <a:buFont typeface="Arial" charset="0"/>
              <a:buChar char="•"/>
            </a:pPr>
            <a:r>
              <a:rPr lang="en-US" sz="1600" dirty="0" err="1" smtClean="0">
                <a:solidFill>
                  <a:srgbClr val="002776"/>
                </a:solidFill>
                <a:latin typeface="Arial"/>
                <a:ea typeface="+mj-ea"/>
                <a:cs typeface="+mj-cs"/>
              </a:rPr>
              <a:t>Eybl</a:t>
            </a:r>
            <a:r>
              <a:rPr lang="en-US" sz="1600" dirty="0" smtClean="0">
                <a:solidFill>
                  <a:srgbClr val="002776"/>
                </a:solidFill>
                <a:latin typeface="Arial"/>
                <a:ea typeface="+mj-ea"/>
                <a:cs typeface="+mj-cs"/>
              </a:rPr>
              <a:t> International</a:t>
            </a:r>
          </a:p>
          <a:p>
            <a:pPr marL="203200" lvl="1" indent="-203200" defTabSz="1019175" eaLnBrk="0" hangingPunct="0">
              <a:spcBef>
                <a:spcPts val="0"/>
              </a:spcBef>
              <a:spcAft>
                <a:spcPts val="300"/>
              </a:spcAft>
              <a:buFont typeface="Arial" charset="0"/>
              <a:buChar char="•"/>
            </a:pPr>
            <a:r>
              <a:rPr lang="en-US" sz="1600" dirty="0" smtClean="0">
                <a:solidFill>
                  <a:srgbClr val="002776"/>
                </a:solidFill>
                <a:latin typeface="Arial"/>
                <a:ea typeface="+mj-ea"/>
                <a:cs typeface="+mj-cs"/>
              </a:rPr>
              <a:t>Geiger Technologies</a:t>
            </a:r>
          </a:p>
          <a:p>
            <a:pPr marL="203200" lvl="1" indent="-203200" defTabSz="1019175" eaLnBrk="0" hangingPunct="0">
              <a:spcBef>
                <a:spcPts val="0"/>
              </a:spcBef>
              <a:spcAft>
                <a:spcPts val="300"/>
              </a:spcAft>
              <a:buFont typeface="Arial" charset="0"/>
              <a:buChar char="•"/>
            </a:pPr>
            <a:r>
              <a:rPr lang="en-US" sz="1600" dirty="0" err="1" smtClean="0">
                <a:solidFill>
                  <a:srgbClr val="002776"/>
                </a:solidFill>
                <a:latin typeface="Arial"/>
                <a:ea typeface="+mj-ea"/>
                <a:cs typeface="+mj-cs"/>
              </a:rPr>
              <a:t>Goertz</a:t>
            </a:r>
            <a:r>
              <a:rPr lang="en-US" sz="1600" dirty="0" smtClean="0">
                <a:solidFill>
                  <a:srgbClr val="002776"/>
                </a:solidFill>
                <a:latin typeface="Arial"/>
                <a:ea typeface="+mj-ea"/>
                <a:cs typeface="+mj-cs"/>
              </a:rPr>
              <a:t> + </a:t>
            </a:r>
            <a:r>
              <a:rPr lang="en-US" sz="1600" dirty="0" err="1" smtClean="0">
                <a:solidFill>
                  <a:srgbClr val="002776"/>
                </a:solidFill>
                <a:latin typeface="Arial"/>
                <a:ea typeface="+mj-ea"/>
                <a:cs typeface="+mj-cs"/>
              </a:rPr>
              <a:t>Schiele</a:t>
            </a:r>
            <a:r>
              <a:rPr lang="en-US" sz="1600" dirty="0" smtClean="0">
                <a:solidFill>
                  <a:srgbClr val="002776"/>
                </a:solidFill>
                <a:latin typeface="Arial"/>
                <a:ea typeface="+mj-ea"/>
                <a:cs typeface="+mj-cs"/>
              </a:rPr>
              <a:t> Holding</a:t>
            </a:r>
          </a:p>
          <a:p>
            <a:pPr marL="203200" lvl="1" indent="-203200" defTabSz="1019175" eaLnBrk="0" hangingPunct="0">
              <a:spcBef>
                <a:spcPts val="0"/>
              </a:spcBef>
              <a:spcAft>
                <a:spcPts val="300"/>
              </a:spcAft>
              <a:buFont typeface="Arial" charset="0"/>
              <a:buChar char="•"/>
            </a:pPr>
            <a:r>
              <a:rPr lang="en-US" sz="1600" dirty="0" err="1" smtClean="0">
                <a:solidFill>
                  <a:srgbClr val="002776"/>
                </a:solidFill>
                <a:latin typeface="Arial"/>
                <a:ea typeface="+mj-ea"/>
                <a:cs typeface="+mj-cs"/>
              </a:rPr>
              <a:t>Henniges</a:t>
            </a:r>
            <a:r>
              <a:rPr lang="en-US" sz="1600" dirty="0" smtClean="0">
                <a:solidFill>
                  <a:srgbClr val="002776"/>
                </a:solidFill>
                <a:latin typeface="Arial"/>
                <a:ea typeface="+mj-ea"/>
                <a:cs typeface="+mj-cs"/>
              </a:rPr>
              <a:t> Automotive</a:t>
            </a:r>
          </a:p>
          <a:p>
            <a:pPr marL="203200" lvl="1" indent="-203200" defTabSz="1019175" eaLnBrk="0" hangingPunct="0">
              <a:spcBef>
                <a:spcPts val="0"/>
              </a:spcBef>
              <a:spcAft>
                <a:spcPts val="300"/>
              </a:spcAft>
              <a:buFont typeface="Arial" charset="0"/>
              <a:buChar char="•"/>
            </a:pPr>
            <a:r>
              <a:rPr lang="en-US" sz="1600" dirty="0" err="1" smtClean="0">
                <a:solidFill>
                  <a:srgbClr val="002776"/>
                </a:solidFill>
                <a:latin typeface="Arial"/>
                <a:ea typeface="+mj-ea"/>
                <a:cs typeface="+mj-cs"/>
              </a:rPr>
              <a:t>Karmann</a:t>
            </a:r>
            <a:endParaRPr lang="en-US" sz="1600" dirty="0" smtClean="0">
              <a:solidFill>
                <a:srgbClr val="002776"/>
              </a:solidFill>
              <a:latin typeface="Arial"/>
              <a:ea typeface="+mj-ea"/>
              <a:cs typeface="+mj-cs"/>
            </a:endParaRPr>
          </a:p>
          <a:p>
            <a:pPr marL="203200" lvl="1" indent="-203200" defTabSz="1019175" eaLnBrk="0" hangingPunct="0">
              <a:spcBef>
                <a:spcPts val="0"/>
              </a:spcBef>
              <a:spcAft>
                <a:spcPts val="300"/>
              </a:spcAft>
              <a:buFont typeface="Arial" charset="0"/>
              <a:buChar char="•"/>
            </a:pPr>
            <a:r>
              <a:rPr lang="en-US" sz="1600" dirty="0" err="1" smtClean="0">
                <a:solidFill>
                  <a:srgbClr val="002776"/>
                </a:solidFill>
                <a:latin typeface="Arial"/>
                <a:ea typeface="+mj-ea"/>
                <a:cs typeface="+mj-cs"/>
              </a:rPr>
              <a:t>Kittel</a:t>
            </a:r>
            <a:r>
              <a:rPr lang="en-US" sz="1600" dirty="0" smtClean="0">
                <a:solidFill>
                  <a:srgbClr val="002776"/>
                </a:solidFill>
                <a:latin typeface="Arial"/>
                <a:ea typeface="+mj-ea"/>
                <a:cs typeface="+mj-cs"/>
              </a:rPr>
              <a:t> Supplier</a:t>
            </a:r>
          </a:p>
          <a:p>
            <a:pPr marL="203200" lvl="1" indent="-203200" defTabSz="1019175" eaLnBrk="0" hangingPunct="0">
              <a:spcBef>
                <a:spcPts val="0"/>
              </a:spcBef>
              <a:spcAft>
                <a:spcPts val="300"/>
              </a:spcAft>
              <a:buFont typeface="Arial" charset="0"/>
              <a:buChar char="•"/>
            </a:pPr>
            <a:r>
              <a:rPr lang="en-US" sz="1600" dirty="0" err="1" smtClean="0">
                <a:solidFill>
                  <a:srgbClr val="002776"/>
                </a:solidFill>
                <a:latin typeface="Arial"/>
                <a:ea typeface="+mj-ea"/>
                <a:cs typeface="+mj-cs"/>
              </a:rPr>
              <a:t>Sakti</a:t>
            </a:r>
            <a:r>
              <a:rPr lang="en-US" sz="1600" dirty="0" smtClean="0">
                <a:solidFill>
                  <a:srgbClr val="002776"/>
                </a:solidFill>
                <a:latin typeface="Arial"/>
                <a:ea typeface="+mj-ea"/>
                <a:cs typeface="+mj-cs"/>
              </a:rPr>
              <a:t> Germany</a:t>
            </a:r>
          </a:p>
          <a:p>
            <a:pPr marL="203200" lvl="1" indent="-203200" defTabSz="1019175" eaLnBrk="0" hangingPunct="0">
              <a:spcBef>
                <a:spcPts val="0"/>
              </a:spcBef>
              <a:spcAft>
                <a:spcPts val="300"/>
              </a:spcAft>
              <a:buFont typeface="Arial" charset="0"/>
              <a:buChar char="•"/>
            </a:pPr>
            <a:r>
              <a:rPr lang="en-US" sz="1600" dirty="0" err="1" smtClean="0">
                <a:solidFill>
                  <a:srgbClr val="002776"/>
                </a:solidFill>
                <a:latin typeface="Arial"/>
                <a:ea typeface="+mj-ea"/>
                <a:cs typeface="+mj-cs"/>
              </a:rPr>
              <a:t>Stankiewicz</a:t>
            </a:r>
            <a:r>
              <a:rPr lang="en-US" sz="1600" dirty="0" smtClean="0">
                <a:solidFill>
                  <a:srgbClr val="002776"/>
                </a:solidFill>
                <a:latin typeface="Arial"/>
                <a:ea typeface="+mj-ea"/>
                <a:cs typeface="+mj-cs"/>
              </a:rPr>
              <a:t> GmbH/</a:t>
            </a:r>
            <a:r>
              <a:rPr lang="en-US" sz="1600" dirty="0" err="1" smtClean="0">
                <a:solidFill>
                  <a:srgbClr val="002776"/>
                </a:solidFill>
                <a:latin typeface="Arial"/>
                <a:ea typeface="+mj-ea"/>
                <a:cs typeface="+mj-cs"/>
              </a:rPr>
              <a:t>Gimotive</a:t>
            </a:r>
            <a:endParaRPr lang="en-US" sz="1600" dirty="0" smtClean="0">
              <a:solidFill>
                <a:srgbClr val="002776"/>
              </a:solidFill>
              <a:latin typeface="Arial"/>
              <a:ea typeface="+mj-ea"/>
              <a:cs typeface="+mj-cs"/>
            </a:endParaRPr>
          </a:p>
          <a:p>
            <a:pPr marL="203200" lvl="1" indent="-203200" defTabSz="1019175" eaLnBrk="0" hangingPunct="0">
              <a:spcBef>
                <a:spcPts val="0"/>
              </a:spcBef>
              <a:spcAft>
                <a:spcPts val="300"/>
              </a:spcAft>
              <a:buFont typeface="Arial" charset="0"/>
              <a:buChar char="•"/>
            </a:pPr>
            <a:r>
              <a:rPr lang="en-US" sz="1600" dirty="0" smtClean="0">
                <a:solidFill>
                  <a:srgbClr val="002776"/>
                </a:solidFill>
                <a:latin typeface="Arial"/>
                <a:ea typeface="+mj-ea"/>
                <a:cs typeface="+mj-cs"/>
              </a:rPr>
              <a:t>TMD Friction Holding</a:t>
            </a:r>
          </a:p>
          <a:p>
            <a:pPr marL="203200" lvl="1" indent="-203200" defTabSz="1019175" eaLnBrk="0" hangingPunct="0">
              <a:spcBef>
                <a:spcPts val="0"/>
              </a:spcBef>
              <a:spcAft>
                <a:spcPts val="300"/>
              </a:spcAft>
              <a:buFont typeface="Arial" charset="0"/>
              <a:buChar char="•"/>
            </a:pPr>
            <a:r>
              <a:rPr lang="en-US" sz="1600" dirty="0" err="1" smtClean="0">
                <a:solidFill>
                  <a:srgbClr val="002776"/>
                </a:solidFill>
                <a:latin typeface="Arial"/>
                <a:ea typeface="+mj-ea"/>
                <a:cs typeface="+mj-cs"/>
              </a:rPr>
              <a:t>tedrive</a:t>
            </a:r>
            <a:r>
              <a:rPr lang="en-US" sz="1600" dirty="0" smtClean="0">
                <a:solidFill>
                  <a:srgbClr val="002776"/>
                </a:solidFill>
                <a:latin typeface="Arial"/>
                <a:ea typeface="+mj-ea"/>
                <a:cs typeface="+mj-cs"/>
              </a:rPr>
              <a:t> Holding</a:t>
            </a:r>
          </a:p>
          <a:p>
            <a:pPr marL="203200" lvl="1" indent="-203200" defTabSz="1019175" eaLnBrk="0" hangingPunct="0">
              <a:spcBef>
                <a:spcPts val="0"/>
              </a:spcBef>
              <a:spcAft>
                <a:spcPts val="300"/>
              </a:spcAft>
              <a:buFont typeface="Arial" charset="0"/>
              <a:buChar char="•"/>
            </a:pPr>
            <a:r>
              <a:rPr lang="en-US" sz="1600" dirty="0" smtClean="0">
                <a:solidFill>
                  <a:srgbClr val="002776"/>
                </a:solidFill>
                <a:latin typeface="Arial"/>
                <a:ea typeface="+mj-ea"/>
                <a:cs typeface="+mj-cs"/>
              </a:rPr>
              <a:t>Wagon Automotive</a:t>
            </a:r>
          </a:p>
          <a:p>
            <a:pPr>
              <a:spcBef>
                <a:spcPts val="0"/>
              </a:spcBef>
              <a:spcAft>
                <a:spcPts val="300"/>
              </a:spcAft>
            </a:pPr>
            <a:endParaRPr lang="en-US" sz="1400" b="1" dirty="0" smtClean="0">
              <a:solidFill>
                <a:srgbClr val="002776"/>
              </a:solidFill>
            </a:endParaRPr>
          </a:p>
        </p:txBody>
      </p:sp>
      <p:sp>
        <p:nvSpPr>
          <p:cNvPr id="6" name="TextBox 5"/>
          <p:cNvSpPr txBox="1"/>
          <p:nvPr/>
        </p:nvSpPr>
        <p:spPr>
          <a:xfrm>
            <a:off x="381794" y="6325394"/>
            <a:ext cx="9199077" cy="933892"/>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The global recession, while a great challenge to all players in the auto industry, presents a unique opportunity for companies with strong balance sheets and carefully-considered growth strategies.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Future sources of supplier growth and value</a:t>
            </a:r>
            <a:endParaRPr lang="en-US" dirty="0"/>
          </a:p>
        </p:txBody>
      </p:sp>
      <p:sp>
        <p:nvSpPr>
          <p:cNvPr id="4" name="Slide Number Placeholder 3"/>
          <p:cNvSpPr>
            <a:spLocks noGrp="1"/>
          </p:cNvSpPr>
          <p:nvPr>
            <p:ph type="sldNum" sz="quarter" idx="12"/>
          </p:nvPr>
        </p:nvSpPr>
        <p:spPr/>
        <p:txBody>
          <a:bodyPr/>
          <a:lstStyle/>
          <a:p>
            <a:fld id="{02012106-F1AE-4C04-8E5F-85389AF4AC05}" type="slidenum">
              <a:rPr lang="en-US" smtClean="0"/>
              <a:pPr/>
              <a:t>18</a:t>
            </a:fld>
            <a:endParaRPr lang="en-US" dirty="0"/>
          </a:p>
        </p:txBody>
      </p:sp>
      <p:sp>
        <p:nvSpPr>
          <p:cNvPr id="5" name="Pentagon 4"/>
          <p:cNvSpPr/>
          <p:nvPr/>
        </p:nvSpPr>
        <p:spPr>
          <a:xfrm>
            <a:off x="534194" y="1096570"/>
            <a:ext cx="4038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Expanding global footprint</a:t>
            </a:r>
            <a:endParaRPr lang="en-US" sz="1600" b="1" dirty="0"/>
          </a:p>
        </p:txBody>
      </p:sp>
      <p:sp>
        <p:nvSpPr>
          <p:cNvPr id="6" name="TextBox 5"/>
          <p:cNvSpPr txBox="1"/>
          <p:nvPr/>
        </p:nvSpPr>
        <p:spPr>
          <a:xfrm>
            <a:off x="5106194" y="1146338"/>
            <a:ext cx="4267200" cy="738664"/>
          </a:xfrm>
          <a:prstGeom prst="rect">
            <a:avLst/>
          </a:prstGeom>
          <a:noFill/>
          <a:ln>
            <a:solidFill>
              <a:srgbClr val="002776"/>
            </a:solidFill>
          </a:ln>
        </p:spPr>
        <p:txBody>
          <a:bodyPr wrap="square" rtlCol="0">
            <a:spAutoFit/>
          </a:bodyPr>
          <a:lstStyle/>
          <a:p>
            <a:r>
              <a:rPr lang="en-US" sz="1400" dirty="0" smtClean="0">
                <a:solidFill>
                  <a:srgbClr val="002776"/>
                </a:solidFill>
              </a:rPr>
              <a:t>Tier 1 suppliers continue to develop more extensive and integrated global networks to better compete for and serve global vehicle platform programs. </a:t>
            </a:r>
          </a:p>
        </p:txBody>
      </p:sp>
      <p:sp>
        <p:nvSpPr>
          <p:cNvPr id="7" name="Pentagon 6"/>
          <p:cNvSpPr/>
          <p:nvPr/>
        </p:nvSpPr>
        <p:spPr>
          <a:xfrm>
            <a:off x="534194" y="2251376"/>
            <a:ext cx="4038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Mastering new technologies</a:t>
            </a:r>
            <a:endParaRPr lang="en-US" sz="1600" b="1" dirty="0"/>
          </a:p>
        </p:txBody>
      </p:sp>
      <p:sp>
        <p:nvSpPr>
          <p:cNvPr id="8" name="TextBox 7"/>
          <p:cNvSpPr txBox="1"/>
          <p:nvPr/>
        </p:nvSpPr>
        <p:spPr>
          <a:xfrm>
            <a:off x="5106194" y="2085701"/>
            <a:ext cx="4267200" cy="954107"/>
          </a:xfrm>
          <a:prstGeom prst="rect">
            <a:avLst/>
          </a:prstGeom>
          <a:noFill/>
          <a:ln>
            <a:solidFill>
              <a:srgbClr val="002776"/>
            </a:solidFill>
          </a:ln>
        </p:spPr>
        <p:txBody>
          <a:bodyPr wrap="square" rtlCol="0">
            <a:spAutoFit/>
          </a:bodyPr>
          <a:lstStyle/>
          <a:p>
            <a:r>
              <a:rPr lang="en-US" sz="1400" dirty="0" smtClean="0">
                <a:solidFill>
                  <a:srgbClr val="002776"/>
                </a:solidFill>
              </a:rPr>
              <a:t>As new </a:t>
            </a:r>
            <a:r>
              <a:rPr lang="en-US" sz="1400" dirty="0" err="1" smtClean="0">
                <a:solidFill>
                  <a:srgbClr val="002776"/>
                </a:solidFill>
              </a:rPr>
              <a:t>powertrain</a:t>
            </a:r>
            <a:r>
              <a:rPr lang="en-US" sz="1400" dirty="0" smtClean="0">
                <a:solidFill>
                  <a:srgbClr val="002776"/>
                </a:solidFill>
              </a:rPr>
              <a:t>, safety, </a:t>
            </a:r>
            <a:r>
              <a:rPr lang="en-US" sz="1400" dirty="0" err="1" smtClean="0">
                <a:solidFill>
                  <a:srgbClr val="002776"/>
                </a:solidFill>
              </a:rPr>
              <a:t>telematics</a:t>
            </a:r>
            <a:r>
              <a:rPr lang="en-US" sz="1400" dirty="0" smtClean="0">
                <a:solidFill>
                  <a:srgbClr val="002776"/>
                </a:solidFill>
              </a:rPr>
              <a:t>, and other technologies emerge, winning suppliers take the lead in mastering the new product development, production, distribution, and support capabilities. </a:t>
            </a:r>
          </a:p>
        </p:txBody>
      </p:sp>
      <p:sp>
        <p:nvSpPr>
          <p:cNvPr id="9" name="Pentagon 8"/>
          <p:cNvSpPr/>
          <p:nvPr/>
        </p:nvSpPr>
        <p:spPr>
          <a:xfrm>
            <a:off x="534194" y="3406182"/>
            <a:ext cx="4038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Aligning with evolving industry structure</a:t>
            </a:r>
            <a:endParaRPr lang="en-US" sz="1600" b="1" dirty="0"/>
          </a:p>
        </p:txBody>
      </p:sp>
      <p:sp>
        <p:nvSpPr>
          <p:cNvPr id="10" name="TextBox 9"/>
          <p:cNvSpPr txBox="1"/>
          <p:nvPr/>
        </p:nvSpPr>
        <p:spPr>
          <a:xfrm>
            <a:off x="5106194" y="3240507"/>
            <a:ext cx="4267200" cy="954107"/>
          </a:xfrm>
          <a:prstGeom prst="rect">
            <a:avLst/>
          </a:prstGeom>
          <a:noFill/>
          <a:ln>
            <a:solidFill>
              <a:srgbClr val="002776"/>
            </a:solidFill>
          </a:ln>
        </p:spPr>
        <p:txBody>
          <a:bodyPr wrap="square" rtlCol="0">
            <a:spAutoFit/>
          </a:bodyPr>
          <a:lstStyle/>
          <a:p>
            <a:r>
              <a:rPr lang="en-US" sz="1400" dirty="0" smtClean="0">
                <a:solidFill>
                  <a:srgbClr val="002776"/>
                </a:solidFill>
              </a:rPr>
              <a:t>Successful suppliers adapt to the shifting global OEM structure, aligning with growing OEM networks while maintaining customer base diversity and a balance of power that allows pricing flexibility.</a:t>
            </a:r>
          </a:p>
        </p:txBody>
      </p:sp>
      <p:sp>
        <p:nvSpPr>
          <p:cNvPr id="11" name="Pentagon 10"/>
          <p:cNvSpPr/>
          <p:nvPr/>
        </p:nvSpPr>
        <p:spPr>
          <a:xfrm>
            <a:off x="534194" y="4560988"/>
            <a:ext cx="4038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Creating new business models</a:t>
            </a:r>
            <a:endParaRPr lang="en-US" sz="1600" b="1" dirty="0"/>
          </a:p>
        </p:txBody>
      </p:sp>
      <p:sp>
        <p:nvSpPr>
          <p:cNvPr id="12" name="TextBox 11"/>
          <p:cNvSpPr txBox="1"/>
          <p:nvPr/>
        </p:nvSpPr>
        <p:spPr>
          <a:xfrm>
            <a:off x="5106194" y="4395313"/>
            <a:ext cx="4267200" cy="1169551"/>
          </a:xfrm>
          <a:prstGeom prst="rect">
            <a:avLst/>
          </a:prstGeom>
          <a:noFill/>
          <a:ln>
            <a:solidFill>
              <a:srgbClr val="002776"/>
            </a:solidFill>
          </a:ln>
        </p:spPr>
        <p:txBody>
          <a:bodyPr wrap="square" rtlCol="0">
            <a:spAutoFit/>
          </a:bodyPr>
          <a:lstStyle/>
          <a:p>
            <a:r>
              <a:rPr lang="en-US" sz="1400" dirty="0" smtClean="0">
                <a:solidFill>
                  <a:srgbClr val="002776"/>
                </a:solidFill>
              </a:rPr>
              <a:t>To meet the investment requirements of new technologies and manage risks, top suppliers will create new networks of alliances and JV’s, including non-traditional partners, and adopt virtual company paradigms.</a:t>
            </a:r>
          </a:p>
        </p:txBody>
      </p:sp>
      <p:sp>
        <p:nvSpPr>
          <p:cNvPr id="13" name="Pentagon 12"/>
          <p:cNvSpPr/>
          <p:nvPr/>
        </p:nvSpPr>
        <p:spPr>
          <a:xfrm>
            <a:off x="534194" y="5715794"/>
            <a:ext cx="4038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Growing through acquisition and consolidation</a:t>
            </a:r>
            <a:endParaRPr lang="en-US" sz="1600" b="1" dirty="0"/>
          </a:p>
        </p:txBody>
      </p:sp>
      <p:sp>
        <p:nvSpPr>
          <p:cNvPr id="14" name="TextBox 13"/>
          <p:cNvSpPr txBox="1"/>
          <p:nvPr/>
        </p:nvSpPr>
        <p:spPr>
          <a:xfrm>
            <a:off x="5106194" y="5765562"/>
            <a:ext cx="4267200" cy="738664"/>
          </a:xfrm>
          <a:prstGeom prst="rect">
            <a:avLst/>
          </a:prstGeom>
          <a:noFill/>
          <a:ln>
            <a:solidFill>
              <a:srgbClr val="002776"/>
            </a:solidFill>
          </a:ln>
        </p:spPr>
        <p:txBody>
          <a:bodyPr wrap="square" rtlCol="0">
            <a:spAutoFit/>
          </a:bodyPr>
          <a:lstStyle/>
          <a:p>
            <a:r>
              <a:rPr lang="en-US" sz="1400" dirty="0" smtClean="0">
                <a:solidFill>
                  <a:srgbClr val="002776"/>
                </a:solidFill>
              </a:rPr>
              <a:t>Suppliers with strong balance sheets take advantage of weaker players and cheap asset valuations to grow in value-creating segments.</a:t>
            </a:r>
          </a:p>
        </p:txBody>
      </p:sp>
      <p:sp>
        <p:nvSpPr>
          <p:cNvPr id="15" name="TextBox 14"/>
          <p:cNvSpPr txBox="1"/>
          <p:nvPr/>
        </p:nvSpPr>
        <p:spPr>
          <a:xfrm>
            <a:off x="381794" y="6659101"/>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With the change in structure and dynamics of the global auto industry, the future will see different paths of supplier growth and value creation.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The changes in the industry plus the stress on suppliers has created a wealth of investment opportunities in N. American and Europe.</a:t>
            </a:r>
          </a:p>
          <a:p>
            <a:pPr lvl="1"/>
            <a:r>
              <a:rPr lang="en-US" dirty="0" smtClean="0"/>
              <a:t>There is obviously risk, however, as many suppliers will not survive and many assets, despite low market prices, will not be utilized.</a:t>
            </a:r>
          </a:p>
          <a:p>
            <a:pPr lvl="1"/>
            <a:r>
              <a:rPr lang="en-US" dirty="0" smtClean="0"/>
              <a:t>The following pages discuss some of the analyses that Deloitte has done to help clients assess opportunities and risks in the N. American and European supplier markets.</a:t>
            </a:r>
          </a:p>
        </p:txBody>
      </p:sp>
      <p:sp>
        <p:nvSpPr>
          <p:cNvPr id="3" name="Title 2"/>
          <p:cNvSpPr>
            <a:spLocks noGrp="1"/>
          </p:cNvSpPr>
          <p:nvPr>
            <p:ph type="title"/>
          </p:nvPr>
        </p:nvSpPr>
        <p:spPr/>
        <p:txBody>
          <a:bodyPr/>
          <a:lstStyle/>
          <a:p>
            <a:r>
              <a:rPr lang="en-US" dirty="0" smtClean="0"/>
              <a:t>Opportunities for growth in the supplier market</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sz="quarter" idx="11"/>
          </p:nvPr>
        </p:nvSpPr>
        <p:spPr>
          <a:xfrm>
            <a:off x="452699" y="5868194"/>
            <a:ext cx="7244295" cy="1219200"/>
          </a:xfrm>
        </p:spPr>
        <p:txBody>
          <a:bodyPr/>
          <a:lstStyle/>
          <a:p>
            <a:r>
              <a:rPr lang="en-US" u="sng" dirty="0" smtClean="0"/>
              <a:t>Appendices</a:t>
            </a:r>
          </a:p>
          <a:p>
            <a:pPr lvl="1"/>
            <a:r>
              <a:rPr lang="en-US" sz="1600" dirty="0" smtClean="0"/>
              <a:t>Deloitte Automotive Experience</a:t>
            </a:r>
          </a:p>
          <a:p>
            <a:pPr lvl="1"/>
            <a:r>
              <a:rPr lang="en-US" sz="1600" dirty="0"/>
              <a:t>Deloitte Team Resumes </a:t>
            </a:r>
            <a:endParaRPr lang="en-US" sz="1600" dirty="0" smtClean="0"/>
          </a:p>
          <a:p>
            <a:pPr lvl="1">
              <a:buNone/>
            </a:pPr>
            <a:r>
              <a:rPr lang="en-US" dirty="0" smtClean="0"/>
              <a:t>	</a:t>
            </a:r>
          </a:p>
        </p:txBody>
      </p:sp>
      <p:sp>
        <p:nvSpPr>
          <p:cNvPr id="10242" name="Rectangle 4"/>
          <p:cNvSpPr>
            <a:spLocks noGrp="1" noChangeArrowheads="1"/>
          </p:cNvSpPr>
          <p:nvPr>
            <p:ph type="title"/>
          </p:nvPr>
        </p:nvSpPr>
        <p:spPr/>
        <p:txBody>
          <a:bodyPr/>
          <a:lstStyle/>
          <a:p>
            <a:r>
              <a:rPr lang="en-US" smtClean="0"/>
              <a:t>Table of contents</a:t>
            </a:r>
            <a:endParaRPr lang="en-US" dirty="0" smtClean="0"/>
          </a:p>
        </p:txBody>
      </p:sp>
      <p:sp>
        <p:nvSpPr>
          <p:cNvPr id="8" name="Slide Number Placeholder 7"/>
          <p:cNvSpPr>
            <a:spLocks noGrp="1"/>
          </p:cNvSpPr>
          <p:nvPr>
            <p:ph type="sldNum" sz="quarter" idx="12"/>
          </p:nvPr>
        </p:nvSpPr>
        <p:spPr/>
        <p:txBody>
          <a:bodyPr/>
          <a:lstStyle/>
          <a:p>
            <a:fld id="{02012106-F1AE-4C04-8E5F-85389AF4AC05}" type="slidenum">
              <a:rPr lang="en-US" smtClean="0"/>
              <a:pPr/>
              <a:t>2</a:t>
            </a:fld>
            <a:endParaRPr lang="en-US" dirty="0"/>
          </a:p>
        </p:txBody>
      </p:sp>
      <p:graphicFrame>
        <p:nvGraphicFramePr>
          <p:cNvPr id="11" name="Group 118"/>
          <p:cNvGraphicFramePr>
            <a:graphicFrameLocks noGrp="1"/>
          </p:cNvGraphicFramePr>
          <p:nvPr/>
        </p:nvGraphicFramePr>
        <p:xfrm>
          <a:off x="338138" y="1067594"/>
          <a:ext cx="8654256" cy="4325142"/>
        </p:xfrm>
        <a:graphic>
          <a:graphicData uri="http://schemas.openxmlformats.org/drawingml/2006/table">
            <a:tbl>
              <a:tblPr/>
              <a:tblGrid>
                <a:gridCol w="690024"/>
                <a:gridCol w="7964232"/>
              </a:tblGrid>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1</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The Global Automotive Industry – Our Point of View</a:t>
                      </a:r>
                      <a:endPar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2</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Creating Growth Strategy</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3</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M&amp;A Considerations</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4</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Acquisition Integration</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5</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Supplier Network Development</a:t>
                      </a:r>
                      <a:endPar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6</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Next Steps</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3"/>
          <p:cNvSpPr>
            <a:spLocks noGrp="1"/>
          </p:cNvSpPr>
          <p:nvPr>
            <p:ph idx="1"/>
          </p:nvPr>
        </p:nvSpPr>
        <p:spPr>
          <a:xfrm>
            <a:off x="446088" y="1170781"/>
            <a:ext cx="9266237" cy="1116013"/>
          </a:xfrm>
        </p:spPr>
        <p:txBody>
          <a:bodyPr/>
          <a:lstStyle/>
          <a:p>
            <a:r>
              <a:rPr lang="en-US" dirty="0" smtClean="0"/>
              <a:t>Deloitte and CSM Worldwide have developed a Supplier Health Rating which assesses overall financial strength and stability, strategic positioning, and exposure to high-risk OEMs and platforms </a:t>
            </a:r>
          </a:p>
        </p:txBody>
      </p:sp>
      <p:sp>
        <p:nvSpPr>
          <p:cNvPr id="55" name="Title 54"/>
          <p:cNvSpPr>
            <a:spLocks noGrp="1"/>
          </p:cNvSpPr>
          <p:nvPr>
            <p:ph type="title"/>
          </p:nvPr>
        </p:nvSpPr>
        <p:spPr/>
        <p:txBody>
          <a:bodyPr/>
          <a:lstStyle/>
          <a:p>
            <a:r>
              <a:rPr lang="en-US" dirty="0" smtClean="0"/>
              <a:t>N. American supplier market</a:t>
            </a:r>
            <a:endParaRPr lang="en-US" dirty="0"/>
          </a:p>
        </p:txBody>
      </p:sp>
      <p:grpSp>
        <p:nvGrpSpPr>
          <p:cNvPr id="2" name="Group 60"/>
          <p:cNvGrpSpPr/>
          <p:nvPr/>
        </p:nvGrpSpPr>
        <p:grpSpPr>
          <a:xfrm>
            <a:off x="1019972" y="2392348"/>
            <a:ext cx="7983369" cy="4910946"/>
            <a:chOff x="1019972" y="2392348"/>
            <a:chExt cx="7983369" cy="4910946"/>
          </a:xfrm>
        </p:grpSpPr>
        <p:sp>
          <p:nvSpPr>
            <p:cNvPr id="39" name="Rectangle 56"/>
            <p:cNvSpPr>
              <a:spLocks noChangeArrowheads="1"/>
            </p:cNvSpPr>
            <p:nvPr/>
          </p:nvSpPr>
          <p:spPr bwMode="gray">
            <a:xfrm>
              <a:off x="6959905" y="4566178"/>
              <a:ext cx="2018984" cy="892574"/>
            </a:xfrm>
            <a:prstGeom prst="rect">
              <a:avLst/>
            </a:prstGeom>
            <a:solidFill>
              <a:srgbClr val="0079A6"/>
            </a:solidFill>
            <a:ln w="19050" algn="ctr">
              <a:noFill/>
              <a:miter lim="800000"/>
              <a:headEnd/>
              <a:tailEnd/>
            </a:ln>
          </p:spPr>
          <p:txBody>
            <a:bodyPr lIns="80237" tIns="101901" rIns="80237" bIns="80237" anchor="ctr" anchorCtr="1"/>
            <a:lstStyle/>
            <a:p>
              <a:pPr algn="ctr" fontAlgn="auto">
                <a:lnSpc>
                  <a:spcPct val="95000"/>
                </a:lnSpc>
                <a:spcBef>
                  <a:spcPts val="0"/>
                </a:spcBef>
                <a:spcAft>
                  <a:spcPts val="0"/>
                </a:spcAft>
                <a:buClr>
                  <a:srgbClr val="000000"/>
                </a:buClr>
                <a:defRPr/>
              </a:pPr>
              <a:r>
                <a:rPr lang="en-US" sz="1200" kern="0" dirty="0">
                  <a:solidFill>
                    <a:srgbClr val="FFFFFF"/>
                  </a:solidFill>
                </a:rPr>
                <a:t>Revenue concentration with high-risk OEMs/platforms and customer diversification</a:t>
              </a:r>
            </a:p>
          </p:txBody>
        </p:sp>
        <p:sp>
          <p:nvSpPr>
            <p:cNvPr id="40" name="Text Box 54"/>
            <p:cNvSpPr txBox="1">
              <a:spLocks noChangeArrowheads="1"/>
            </p:cNvSpPr>
            <p:nvPr/>
          </p:nvSpPr>
          <p:spPr bwMode="gray">
            <a:xfrm>
              <a:off x="4240565" y="3192114"/>
              <a:ext cx="1584099" cy="804391"/>
            </a:xfrm>
            <a:prstGeom prst="rect">
              <a:avLst/>
            </a:prstGeom>
            <a:solidFill>
              <a:srgbClr val="002776"/>
            </a:solidFill>
            <a:ln w="19050" algn="ctr">
              <a:noFill/>
              <a:miter lim="800000"/>
              <a:headEnd/>
              <a:tailEnd type="none" w="sm" len="med"/>
            </a:ln>
          </p:spPr>
          <p:txBody>
            <a:bodyPr lIns="80237" tIns="101901" rIns="80237" bIns="101901" anchor="ctr" anchorCtr="1">
              <a:spAutoFit/>
            </a:bodyPr>
            <a:lstStyle/>
            <a:p>
              <a:pPr algn="ctr" fontAlgn="auto">
                <a:lnSpc>
                  <a:spcPct val="95000"/>
                </a:lnSpc>
                <a:spcBef>
                  <a:spcPts val="0"/>
                </a:spcBef>
                <a:spcAft>
                  <a:spcPts val="0"/>
                </a:spcAft>
                <a:defRPr/>
              </a:pPr>
              <a:r>
                <a:rPr lang="en-US" sz="1300" kern="0" dirty="0">
                  <a:solidFill>
                    <a:schemeClr val="bg1"/>
                  </a:solidFill>
                </a:rPr>
                <a:t>Deloitte/CSM Supplier Health Rating</a:t>
              </a:r>
            </a:p>
          </p:txBody>
        </p:sp>
        <p:sp>
          <p:nvSpPr>
            <p:cNvPr id="41" name="Text Box 57"/>
            <p:cNvSpPr txBox="1">
              <a:spLocks noChangeArrowheads="1"/>
            </p:cNvSpPr>
            <p:nvPr/>
          </p:nvSpPr>
          <p:spPr bwMode="gray">
            <a:xfrm>
              <a:off x="7319897" y="4328647"/>
              <a:ext cx="1293762" cy="190052"/>
            </a:xfrm>
            <a:prstGeom prst="rect">
              <a:avLst/>
            </a:prstGeom>
            <a:solidFill>
              <a:srgbClr val="FFFFFF"/>
            </a:solidFill>
            <a:ln w="12700" algn="ctr">
              <a:solidFill>
                <a:srgbClr val="FFFFFF"/>
              </a:solidFill>
              <a:miter lim="800000"/>
              <a:headEnd/>
              <a:tailEnd type="none" w="sm" len="med"/>
            </a:ln>
          </p:spPr>
          <p:txBody>
            <a:bodyPr wrap="none" lIns="80237" tIns="0" rIns="80237" bIns="0" anchorCtr="1">
              <a:spAutoFit/>
            </a:bodyPr>
            <a:lstStyle/>
            <a:p>
              <a:pPr algn="ctr" fontAlgn="auto">
                <a:lnSpc>
                  <a:spcPct val="95000"/>
                </a:lnSpc>
                <a:spcBef>
                  <a:spcPts val="0"/>
                </a:spcBef>
                <a:spcAft>
                  <a:spcPts val="0"/>
                </a:spcAft>
                <a:defRPr/>
              </a:pPr>
              <a:r>
                <a:rPr lang="en-US" sz="1300" kern="0" dirty="0">
                  <a:solidFill>
                    <a:srgbClr val="333399"/>
                  </a:solidFill>
                </a:rPr>
                <a:t>OEM</a:t>
              </a:r>
              <a:r>
                <a:rPr lang="en-US" sz="1300" kern="0" dirty="0">
                  <a:solidFill>
                    <a:srgbClr val="BBE0E3">
                      <a:lumMod val="75000"/>
                    </a:srgbClr>
                  </a:solidFill>
                </a:rPr>
                <a:t> </a:t>
              </a:r>
              <a:r>
                <a:rPr lang="en-US" sz="1300" kern="0" dirty="0">
                  <a:solidFill>
                    <a:srgbClr val="333399"/>
                  </a:solidFill>
                </a:rPr>
                <a:t>Exposure</a:t>
              </a:r>
            </a:p>
          </p:txBody>
        </p:sp>
        <p:sp>
          <p:nvSpPr>
            <p:cNvPr id="42" name="Rectangle 62"/>
            <p:cNvSpPr>
              <a:spLocks noChangeArrowheads="1"/>
            </p:cNvSpPr>
            <p:nvPr/>
          </p:nvSpPr>
          <p:spPr bwMode="gray">
            <a:xfrm>
              <a:off x="3990812" y="4567991"/>
              <a:ext cx="2083605" cy="910556"/>
            </a:xfrm>
            <a:prstGeom prst="rect">
              <a:avLst/>
            </a:prstGeom>
            <a:solidFill>
              <a:srgbClr val="0079A6"/>
            </a:solidFill>
            <a:ln w="19050" algn="ctr">
              <a:noFill/>
              <a:miter lim="800000"/>
              <a:headEnd/>
              <a:tailEnd/>
            </a:ln>
          </p:spPr>
          <p:txBody>
            <a:bodyPr lIns="80237" tIns="101901" rIns="80237" bIns="80237" anchor="ctr" anchorCtr="1"/>
            <a:lstStyle/>
            <a:p>
              <a:pPr algn="ctr" fontAlgn="auto">
                <a:lnSpc>
                  <a:spcPct val="95000"/>
                </a:lnSpc>
                <a:spcBef>
                  <a:spcPts val="0"/>
                </a:spcBef>
                <a:spcAft>
                  <a:spcPts val="0"/>
                </a:spcAft>
                <a:buClr>
                  <a:srgbClr val="000000"/>
                </a:buClr>
                <a:defRPr/>
              </a:pPr>
              <a:r>
                <a:rPr lang="en-US" sz="1200" kern="0" dirty="0">
                  <a:solidFill>
                    <a:srgbClr val="FFFFFF"/>
                  </a:solidFill>
                </a:rPr>
                <a:t>Global coverage, company and product diversification, and capabilities</a:t>
              </a:r>
            </a:p>
          </p:txBody>
        </p:sp>
        <p:sp>
          <p:nvSpPr>
            <p:cNvPr id="43" name="Text Box 63"/>
            <p:cNvSpPr txBox="1">
              <a:spLocks noChangeArrowheads="1"/>
            </p:cNvSpPr>
            <p:nvPr/>
          </p:nvSpPr>
          <p:spPr bwMode="gray">
            <a:xfrm>
              <a:off x="4183983" y="4343043"/>
              <a:ext cx="1683291" cy="190052"/>
            </a:xfrm>
            <a:prstGeom prst="rect">
              <a:avLst/>
            </a:prstGeom>
            <a:solidFill>
              <a:srgbClr val="FFFFFF"/>
            </a:solidFill>
            <a:ln w="12700" algn="ctr">
              <a:noFill/>
              <a:miter lim="800000"/>
              <a:headEnd/>
              <a:tailEnd type="none" w="sm" len="med"/>
            </a:ln>
          </p:spPr>
          <p:txBody>
            <a:bodyPr wrap="none" lIns="80237" tIns="0" rIns="80237" bIns="0" anchorCtr="1">
              <a:spAutoFit/>
            </a:bodyPr>
            <a:lstStyle/>
            <a:p>
              <a:pPr algn="ctr" fontAlgn="auto">
                <a:lnSpc>
                  <a:spcPct val="95000"/>
                </a:lnSpc>
                <a:spcBef>
                  <a:spcPts val="0"/>
                </a:spcBef>
                <a:spcAft>
                  <a:spcPts val="0"/>
                </a:spcAft>
                <a:defRPr/>
              </a:pPr>
              <a:r>
                <a:rPr lang="en-US" sz="1300" kern="0" dirty="0">
                  <a:solidFill>
                    <a:srgbClr val="333399"/>
                  </a:solidFill>
                </a:rPr>
                <a:t>Strategic</a:t>
              </a:r>
              <a:r>
                <a:rPr lang="en-US" sz="1300" kern="0" dirty="0">
                  <a:solidFill>
                    <a:srgbClr val="BBE0E3">
                      <a:lumMod val="75000"/>
                    </a:srgbClr>
                  </a:solidFill>
                </a:rPr>
                <a:t> </a:t>
              </a:r>
              <a:r>
                <a:rPr lang="en-US" sz="1300" kern="0" dirty="0">
                  <a:solidFill>
                    <a:srgbClr val="333399"/>
                  </a:solidFill>
                </a:rPr>
                <a:t>Positioning</a:t>
              </a:r>
            </a:p>
          </p:txBody>
        </p:sp>
        <p:sp>
          <p:nvSpPr>
            <p:cNvPr id="44" name="Rectangle 59"/>
            <p:cNvSpPr>
              <a:spLocks noChangeArrowheads="1"/>
            </p:cNvSpPr>
            <p:nvPr/>
          </p:nvSpPr>
          <p:spPr bwMode="gray">
            <a:xfrm>
              <a:off x="1070621" y="4566508"/>
              <a:ext cx="1949123" cy="895843"/>
            </a:xfrm>
            <a:prstGeom prst="rect">
              <a:avLst/>
            </a:prstGeom>
            <a:solidFill>
              <a:srgbClr val="0079A6"/>
            </a:solidFill>
            <a:ln w="19050" algn="ctr">
              <a:noFill/>
              <a:miter lim="800000"/>
              <a:headEnd/>
              <a:tailEnd/>
            </a:ln>
          </p:spPr>
          <p:txBody>
            <a:bodyPr lIns="80237" tIns="101901" rIns="80237" bIns="101901" anchor="ctr" anchorCtr="1"/>
            <a:lstStyle/>
            <a:p>
              <a:pPr algn="ctr" fontAlgn="auto">
                <a:lnSpc>
                  <a:spcPct val="95000"/>
                </a:lnSpc>
                <a:spcBef>
                  <a:spcPts val="0"/>
                </a:spcBef>
                <a:spcAft>
                  <a:spcPts val="0"/>
                </a:spcAft>
                <a:buClr>
                  <a:srgbClr val="000000"/>
                </a:buClr>
                <a:defRPr/>
              </a:pPr>
              <a:r>
                <a:rPr lang="en-US" sz="1200" kern="0" dirty="0">
                  <a:solidFill>
                    <a:srgbClr val="FFFFFF"/>
                  </a:solidFill>
                </a:rPr>
                <a:t>Liquidity, debt </a:t>
              </a:r>
            </a:p>
            <a:p>
              <a:pPr algn="ctr" fontAlgn="auto">
                <a:lnSpc>
                  <a:spcPct val="95000"/>
                </a:lnSpc>
                <a:spcBef>
                  <a:spcPts val="0"/>
                </a:spcBef>
                <a:spcAft>
                  <a:spcPts val="0"/>
                </a:spcAft>
                <a:buClr>
                  <a:srgbClr val="000000"/>
                </a:buClr>
                <a:defRPr/>
              </a:pPr>
              <a:r>
                <a:rPr lang="en-US" sz="1200" kern="0" dirty="0">
                  <a:solidFill>
                    <a:srgbClr val="FFFFFF"/>
                  </a:solidFill>
                </a:rPr>
                <a:t>and cash flow</a:t>
              </a:r>
            </a:p>
          </p:txBody>
        </p:sp>
        <p:sp>
          <p:nvSpPr>
            <p:cNvPr id="45" name="Text Box 60"/>
            <p:cNvSpPr txBox="1">
              <a:spLocks noChangeArrowheads="1"/>
            </p:cNvSpPr>
            <p:nvPr/>
          </p:nvSpPr>
          <p:spPr bwMode="gray">
            <a:xfrm>
              <a:off x="1235884" y="4343043"/>
              <a:ext cx="1508565" cy="190052"/>
            </a:xfrm>
            <a:prstGeom prst="rect">
              <a:avLst/>
            </a:prstGeom>
            <a:solidFill>
              <a:srgbClr val="FFFFFF"/>
            </a:solidFill>
            <a:ln w="12700" algn="ctr">
              <a:noFill/>
              <a:miter lim="800000"/>
              <a:headEnd/>
              <a:tailEnd type="none" w="sm" len="med"/>
            </a:ln>
          </p:spPr>
          <p:txBody>
            <a:bodyPr wrap="none" lIns="80237" tIns="0" rIns="80237" bIns="0" anchorCtr="1">
              <a:spAutoFit/>
            </a:bodyPr>
            <a:lstStyle/>
            <a:p>
              <a:pPr algn="ctr" fontAlgn="auto">
                <a:lnSpc>
                  <a:spcPct val="95000"/>
                </a:lnSpc>
                <a:spcBef>
                  <a:spcPts val="0"/>
                </a:spcBef>
                <a:spcAft>
                  <a:spcPts val="0"/>
                </a:spcAft>
                <a:defRPr/>
              </a:pPr>
              <a:r>
                <a:rPr lang="en-US" sz="1300" kern="0" dirty="0">
                  <a:solidFill>
                    <a:srgbClr val="333399"/>
                  </a:solidFill>
                </a:rPr>
                <a:t>Financial</a:t>
              </a:r>
              <a:r>
                <a:rPr lang="en-US" sz="1300" kern="0" dirty="0">
                  <a:solidFill>
                    <a:srgbClr val="BBE0E3">
                      <a:lumMod val="75000"/>
                    </a:srgbClr>
                  </a:solidFill>
                </a:rPr>
                <a:t> </a:t>
              </a:r>
              <a:r>
                <a:rPr lang="en-US" sz="1300" kern="0" dirty="0">
                  <a:solidFill>
                    <a:srgbClr val="333399"/>
                  </a:solidFill>
                </a:rPr>
                <a:t>Strength</a:t>
              </a:r>
            </a:p>
          </p:txBody>
        </p:sp>
        <p:sp>
          <p:nvSpPr>
            <p:cNvPr id="46" name="Rectangle 68"/>
            <p:cNvSpPr>
              <a:spLocks noChangeArrowheads="1"/>
            </p:cNvSpPr>
            <p:nvPr/>
          </p:nvSpPr>
          <p:spPr bwMode="gray">
            <a:xfrm>
              <a:off x="1019972" y="5840253"/>
              <a:ext cx="2045182" cy="1463040"/>
            </a:xfrm>
            <a:prstGeom prst="rect">
              <a:avLst/>
            </a:prstGeom>
            <a:solidFill>
              <a:srgbClr val="00A1DE"/>
            </a:solidFill>
            <a:ln w="19050" algn="ctr">
              <a:noFill/>
              <a:miter lim="800000"/>
              <a:headEnd/>
              <a:tailEnd/>
            </a:ln>
          </p:spPr>
          <p:txBody>
            <a:bodyPr lIns="101901" tIns="101901" rIns="101901" bIns="101901"/>
            <a:lstStyle/>
            <a:p>
              <a:pPr marL="130914" indent="-130914" fontAlgn="auto">
                <a:spcBef>
                  <a:spcPts val="0"/>
                </a:spcBef>
                <a:spcAft>
                  <a:spcPts val="334"/>
                </a:spcAft>
                <a:buClr>
                  <a:schemeClr val="bg1"/>
                </a:buClr>
                <a:buFont typeface="Arial" pitchFamily="34" charset="0"/>
                <a:buChar char="•"/>
                <a:defRPr/>
              </a:pPr>
              <a:r>
                <a:rPr lang="en-US" sz="1200" kern="0" dirty="0">
                  <a:solidFill>
                    <a:schemeClr val="bg1"/>
                  </a:solidFill>
                </a:rPr>
                <a:t>Altman Z-score (bankruptcy risk)</a:t>
              </a:r>
            </a:p>
            <a:p>
              <a:pPr marL="130914" indent="-130914" fontAlgn="auto">
                <a:spcBef>
                  <a:spcPts val="0"/>
                </a:spcBef>
                <a:spcAft>
                  <a:spcPts val="334"/>
                </a:spcAft>
                <a:buClr>
                  <a:schemeClr val="bg1"/>
                </a:buClr>
                <a:buFont typeface="Arial" pitchFamily="34" charset="0"/>
                <a:buChar char="•"/>
                <a:defRPr/>
              </a:pPr>
              <a:r>
                <a:rPr lang="en-US" sz="1200" kern="0" dirty="0">
                  <a:solidFill>
                    <a:schemeClr val="bg1"/>
                  </a:solidFill>
                </a:rPr>
                <a:t>Debt </a:t>
              </a:r>
            </a:p>
            <a:p>
              <a:pPr marL="130914" indent="-130914" fontAlgn="auto">
                <a:spcBef>
                  <a:spcPts val="0"/>
                </a:spcBef>
                <a:spcAft>
                  <a:spcPts val="334"/>
                </a:spcAft>
                <a:buClr>
                  <a:schemeClr val="bg1"/>
                </a:buClr>
                <a:buFont typeface="Arial" pitchFamily="34" charset="0"/>
                <a:buChar char="•"/>
                <a:defRPr/>
              </a:pPr>
              <a:r>
                <a:rPr lang="en-US" sz="1200" kern="0" dirty="0">
                  <a:solidFill>
                    <a:schemeClr val="bg1"/>
                  </a:solidFill>
                </a:rPr>
                <a:t>Debt Maturities</a:t>
              </a:r>
            </a:p>
            <a:p>
              <a:pPr marL="130914" indent="-130914" fontAlgn="auto">
                <a:spcBef>
                  <a:spcPts val="0"/>
                </a:spcBef>
                <a:spcAft>
                  <a:spcPts val="334"/>
                </a:spcAft>
                <a:buClr>
                  <a:schemeClr val="bg1"/>
                </a:buClr>
                <a:buFont typeface="Arial" pitchFamily="34" charset="0"/>
                <a:buChar char="•"/>
                <a:defRPr/>
              </a:pPr>
              <a:r>
                <a:rPr lang="en-US" sz="1200" kern="0" dirty="0">
                  <a:solidFill>
                    <a:schemeClr val="bg1"/>
                  </a:solidFill>
                </a:rPr>
                <a:t>Cash Burn </a:t>
              </a:r>
              <a:r>
                <a:rPr lang="en-US" sz="1200" kern="0" dirty="0" smtClean="0">
                  <a:solidFill>
                    <a:schemeClr val="bg1"/>
                  </a:solidFill>
                </a:rPr>
                <a:t>Rate</a:t>
              </a:r>
              <a:endParaRPr lang="en-US" sz="1200" kern="0" dirty="0">
                <a:solidFill>
                  <a:schemeClr val="bg1"/>
                </a:solidFill>
              </a:endParaRPr>
            </a:p>
          </p:txBody>
        </p:sp>
        <p:sp>
          <p:nvSpPr>
            <p:cNvPr id="47" name="Text Box 69"/>
            <p:cNvSpPr txBox="1">
              <a:spLocks noChangeArrowheads="1"/>
            </p:cNvSpPr>
            <p:nvPr/>
          </p:nvSpPr>
          <p:spPr bwMode="gray">
            <a:xfrm>
              <a:off x="1150961" y="5651303"/>
              <a:ext cx="1772723" cy="175433"/>
            </a:xfrm>
            <a:prstGeom prst="rect">
              <a:avLst/>
            </a:prstGeom>
            <a:solidFill>
              <a:srgbClr val="FFFFFF"/>
            </a:solidFill>
            <a:ln w="12700" algn="ctr">
              <a:noFill/>
              <a:miter lim="800000"/>
              <a:headEnd/>
              <a:tailEnd type="none" w="sm" len="med"/>
            </a:ln>
          </p:spPr>
          <p:txBody>
            <a:bodyPr lIns="80237" tIns="0" rIns="80237" bIns="0" anchorCtr="1">
              <a:spAutoFit/>
            </a:bodyPr>
            <a:lstStyle/>
            <a:p>
              <a:pPr algn="ctr" fontAlgn="auto">
                <a:lnSpc>
                  <a:spcPct val="95000"/>
                </a:lnSpc>
                <a:spcBef>
                  <a:spcPts val="0"/>
                </a:spcBef>
                <a:spcAft>
                  <a:spcPts val="0"/>
                </a:spcAft>
                <a:defRPr/>
              </a:pPr>
              <a:r>
                <a:rPr lang="en-US" sz="1200" kern="0" dirty="0">
                  <a:solidFill>
                    <a:srgbClr val="002776"/>
                  </a:solidFill>
                </a:rPr>
                <a:t>Financial Metrics</a:t>
              </a:r>
            </a:p>
          </p:txBody>
        </p:sp>
        <p:cxnSp>
          <p:nvCxnSpPr>
            <p:cNvPr id="16400" name="Elbow Connector 58"/>
            <p:cNvCxnSpPr>
              <a:cxnSpLocks noChangeShapeType="1"/>
              <a:stCxn id="39" idx="2"/>
              <a:endCxn id="52" idx="0"/>
            </p:cNvCxnSpPr>
            <p:nvPr/>
          </p:nvCxnSpPr>
          <p:spPr bwMode="auto">
            <a:xfrm rot="16200000" flipH="1">
              <a:off x="7873122" y="5555026"/>
              <a:ext cx="192551" cy="1"/>
            </a:xfrm>
            <a:prstGeom prst="bentConnector3">
              <a:avLst>
                <a:gd name="adj1" fmla="val 50000"/>
              </a:avLst>
            </a:prstGeom>
            <a:noFill/>
            <a:ln w="12700" algn="ctr">
              <a:solidFill>
                <a:srgbClr val="333399"/>
              </a:solidFill>
              <a:round/>
              <a:headEnd/>
              <a:tailEnd type="triangle" w="med" len="med"/>
            </a:ln>
          </p:spPr>
        </p:cxnSp>
        <p:sp>
          <p:nvSpPr>
            <p:cNvPr id="49" name="Rectangle 68"/>
            <p:cNvSpPr>
              <a:spLocks noChangeArrowheads="1"/>
            </p:cNvSpPr>
            <p:nvPr/>
          </p:nvSpPr>
          <p:spPr bwMode="gray">
            <a:xfrm>
              <a:off x="4013517" y="5840254"/>
              <a:ext cx="2045182" cy="1463040"/>
            </a:xfrm>
            <a:prstGeom prst="rect">
              <a:avLst/>
            </a:prstGeom>
            <a:solidFill>
              <a:srgbClr val="00A1DE"/>
            </a:solidFill>
            <a:ln w="19050" algn="ctr">
              <a:noFill/>
              <a:miter lim="800000"/>
              <a:headEnd/>
              <a:tailEnd/>
            </a:ln>
          </p:spPr>
          <p:txBody>
            <a:bodyPr lIns="101901" tIns="101901" rIns="101901" bIns="101901"/>
            <a:lstStyle/>
            <a:p>
              <a:pPr marL="130914" indent="-130914" fontAlgn="auto">
                <a:spcBef>
                  <a:spcPts val="0"/>
                </a:spcBef>
                <a:spcAft>
                  <a:spcPts val="334"/>
                </a:spcAft>
                <a:buClr>
                  <a:schemeClr val="bg1"/>
                </a:buClr>
                <a:buFont typeface="Arial" pitchFamily="34" charset="0"/>
                <a:buChar char="•"/>
                <a:defRPr/>
              </a:pPr>
              <a:r>
                <a:rPr lang="en-US" sz="1200" kern="0" dirty="0">
                  <a:solidFill>
                    <a:schemeClr val="bg1"/>
                  </a:solidFill>
                </a:rPr>
                <a:t>Global Presence</a:t>
              </a:r>
            </a:p>
            <a:p>
              <a:pPr marL="130914" indent="-130914" fontAlgn="auto">
                <a:spcBef>
                  <a:spcPts val="0"/>
                </a:spcBef>
                <a:spcAft>
                  <a:spcPts val="334"/>
                </a:spcAft>
                <a:buClr>
                  <a:schemeClr val="bg1"/>
                </a:buClr>
                <a:buFont typeface="Arial" pitchFamily="34" charset="0"/>
                <a:buChar char="•"/>
                <a:defRPr/>
              </a:pPr>
              <a:r>
                <a:rPr lang="en-US" sz="1200" kern="0" dirty="0">
                  <a:solidFill>
                    <a:schemeClr val="bg1"/>
                  </a:solidFill>
                </a:rPr>
                <a:t>Company Diversification</a:t>
              </a:r>
            </a:p>
            <a:p>
              <a:pPr marL="130914" indent="-130914" fontAlgn="auto">
                <a:spcBef>
                  <a:spcPts val="0"/>
                </a:spcBef>
                <a:spcAft>
                  <a:spcPts val="334"/>
                </a:spcAft>
                <a:buClr>
                  <a:schemeClr val="bg1"/>
                </a:buClr>
                <a:buFont typeface="Arial" pitchFamily="34" charset="0"/>
                <a:buChar char="•"/>
                <a:defRPr/>
              </a:pPr>
              <a:r>
                <a:rPr lang="en-US" sz="1200" kern="0" dirty="0">
                  <a:solidFill>
                    <a:schemeClr val="bg1"/>
                  </a:solidFill>
                </a:rPr>
                <a:t>Product Diversification</a:t>
              </a:r>
            </a:p>
            <a:p>
              <a:pPr marL="130914" indent="-130914" fontAlgn="auto">
                <a:spcBef>
                  <a:spcPts val="0"/>
                </a:spcBef>
                <a:spcAft>
                  <a:spcPts val="334"/>
                </a:spcAft>
                <a:buClr>
                  <a:schemeClr val="bg1"/>
                </a:buClr>
                <a:buFont typeface="Arial" pitchFamily="34" charset="0"/>
                <a:buChar char="•"/>
                <a:defRPr/>
              </a:pPr>
              <a:r>
                <a:rPr lang="en-US" sz="1200" kern="0" dirty="0">
                  <a:solidFill>
                    <a:schemeClr val="bg1"/>
                  </a:solidFill>
                </a:rPr>
                <a:t>Breadth of Capabilities</a:t>
              </a:r>
            </a:p>
            <a:p>
              <a:pPr marL="130914" indent="-130914" fontAlgn="auto">
                <a:spcBef>
                  <a:spcPts val="0"/>
                </a:spcBef>
                <a:spcAft>
                  <a:spcPts val="334"/>
                </a:spcAft>
                <a:buClr>
                  <a:schemeClr val="bg1"/>
                </a:buClr>
                <a:buFont typeface="Arial" pitchFamily="34" charset="0"/>
                <a:buChar char="•"/>
                <a:defRPr/>
              </a:pPr>
              <a:r>
                <a:rPr lang="en-US" sz="1200" kern="0" dirty="0">
                  <a:solidFill>
                    <a:schemeClr val="bg1"/>
                  </a:solidFill>
                </a:rPr>
                <a:t>Unique or Proprietary Technology</a:t>
              </a:r>
            </a:p>
          </p:txBody>
        </p:sp>
        <p:sp>
          <p:nvSpPr>
            <p:cNvPr id="50" name="Rectangle 68"/>
            <p:cNvSpPr>
              <a:spLocks noChangeArrowheads="1"/>
            </p:cNvSpPr>
            <p:nvPr/>
          </p:nvSpPr>
          <p:spPr bwMode="gray">
            <a:xfrm>
              <a:off x="6958159" y="5840254"/>
              <a:ext cx="2045182" cy="1463040"/>
            </a:xfrm>
            <a:prstGeom prst="rect">
              <a:avLst/>
            </a:prstGeom>
            <a:solidFill>
              <a:srgbClr val="00A1DE"/>
            </a:solidFill>
            <a:ln w="19050" algn="ctr">
              <a:noFill/>
              <a:miter lim="800000"/>
              <a:headEnd/>
              <a:tailEnd/>
            </a:ln>
          </p:spPr>
          <p:txBody>
            <a:bodyPr lIns="101901" tIns="101901" rIns="101901" bIns="101901"/>
            <a:lstStyle/>
            <a:p>
              <a:pPr marL="130914" indent="-130914" fontAlgn="auto">
                <a:spcBef>
                  <a:spcPts val="0"/>
                </a:spcBef>
                <a:spcAft>
                  <a:spcPts val="334"/>
                </a:spcAft>
                <a:buClr>
                  <a:schemeClr val="bg1"/>
                </a:buClr>
                <a:buFont typeface="Arial" pitchFamily="34" charset="0"/>
                <a:buChar char="•"/>
                <a:defRPr/>
              </a:pPr>
              <a:r>
                <a:rPr lang="en-US" sz="1200" kern="0" dirty="0">
                  <a:solidFill>
                    <a:schemeClr val="bg1"/>
                  </a:solidFill>
                </a:rPr>
                <a:t>Customer Diversification</a:t>
              </a:r>
            </a:p>
            <a:p>
              <a:pPr marL="130914" indent="-130914" fontAlgn="auto">
                <a:spcBef>
                  <a:spcPts val="0"/>
                </a:spcBef>
                <a:spcAft>
                  <a:spcPts val="334"/>
                </a:spcAft>
                <a:buClr>
                  <a:schemeClr val="bg1"/>
                </a:buClr>
                <a:buFont typeface="Arial" pitchFamily="34" charset="0"/>
                <a:buChar char="•"/>
                <a:defRPr/>
              </a:pPr>
              <a:r>
                <a:rPr lang="en-US" sz="1200" kern="0" dirty="0">
                  <a:solidFill>
                    <a:schemeClr val="bg1"/>
                  </a:solidFill>
                </a:rPr>
                <a:t>High-risk OEM Exposure</a:t>
              </a:r>
            </a:p>
            <a:p>
              <a:pPr marL="130914" indent="-130914" fontAlgn="auto">
                <a:spcBef>
                  <a:spcPts val="0"/>
                </a:spcBef>
                <a:spcAft>
                  <a:spcPts val="334"/>
                </a:spcAft>
                <a:buClr>
                  <a:schemeClr val="bg1"/>
                </a:buClr>
                <a:buFont typeface="Arial" pitchFamily="34" charset="0"/>
                <a:buChar char="•"/>
                <a:defRPr/>
              </a:pPr>
              <a:r>
                <a:rPr lang="en-US" sz="1200" kern="0" dirty="0">
                  <a:solidFill>
                    <a:schemeClr val="bg1"/>
                  </a:solidFill>
                </a:rPr>
                <a:t>High-risk platform exposure</a:t>
              </a:r>
            </a:p>
            <a:p>
              <a:pPr marL="320209" lvl="1" indent="-191064" fontAlgn="auto">
                <a:spcBef>
                  <a:spcPts val="0"/>
                </a:spcBef>
                <a:spcAft>
                  <a:spcPts val="334"/>
                </a:spcAft>
                <a:buClr>
                  <a:schemeClr val="bg1"/>
                </a:buClr>
                <a:buFont typeface="Arial" pitchFamily="34" charset="0"/>
                <a:buChar char="‒"/>
                <a:defRPr/>
              </a:pPr>
              <a:r>
                <a:rPr lang="en-US" sz="1200" kern="0" dirty="0">
                  <a:solidFill>
                    <a:schemeClr val="bg1"/>
                  </a:solidFill>
                </a:rPr>
                <a:t>Short-term</a:t>
              </a:r>
            </a:p>
            <a:p>
              <a:pPr marL="320209" lvl="1" indent="-191064" fontAlgn="auto">
                <a:spcBef>
                  <a:spcPts val="0"/>
                </a:spcBef>
                <a:spcAft>
                  <a:spcPts val="334"/>
                </a:spcAft>
                <a:buClr>
                  <a:schemeClr val="bg1"/>
                </a:buClr>
                <a:buFont typeface="Arial" pitchFamily="34" charset="0"/>
                <a:buChar char="‒"/>
                <a:defRPr/>
              </a:pPr>
              <a:r>
                <a:rPr lang="en-US" sz="1200" kern="0" dirty="0">
                  <a:solidFill>
                    <a:schemeClr val="bg1"/>
                  </a:solidFill>
                </a:rPr>
                <a:t>Longer-term</a:t>
              </a:r>
            </a:p>
          </p:txBody>
        </p:sp>
        <p:sp>
          <p:nvSpPr>
            <p:cNvPr id="51" name="Text Box 75"/>
            <p:cNvSpPr txBox="1">
              <a:spLocks noChangeArrowheads="1"/>
            </p:cNvSpPr>
            <p:nvPr/>
          </p:nvSpPr>
          <p:spPr bwMode="gray">
            <a:xfrm>
              <a:off x="4235326" y="5651303"/>
              <a:ext cx="1591084" cy="175433"/>
            </a:xfrm>
            <a:prstGeom prst="rect">
              <a:avLst/>
            </a:prstGeom>
            <a:solidFill>
              <a:srgbClr val="FFFFFF"/>
            </a:solidFill>
            <a:ln w="12700" algn="ctr">
              <a:noFill/>
              <a:miter lim="800000"/>
              <a:headEnd/>
              <a:tailEnd type="none" w="sm" len="med"/>
            </a:ln>
          </p:spPr>
          <p:txBody>
            <a:bodyPr lIns="40760" tIns="0" rIns="40760" bIns="0" anchorCtr="1">
              <a:spAutoFit/>
            </a:bodyPr>
            <a:lstStyle/>
            <a:p>
              <a:pPr algn="ctr" fontAlgn="auto">
                <a:lnSpc>
                  <a:spcPct val="95000"/>
                </a:lnSpc>
                <a:spcBef>
                  <a:spcPts val="0"/>
                </a:spcBef>
                <a:spcAft>
                  <a:spcPts val="0"/>
                </a:spcAft>
                <a:defRPr/>
              </a:pPr>
              <a:r>
                <a:rPr lang="en-US" sz="1200" kern="0" dirty="0" smtClean="0">
                  <a:solidFill>
                    <a:srgbClr val="002776"/>
                  </a:solidFill>
                </a:rPr>
                <a:t>Strategic Metrics</a:t>
              </a:r>
              <a:endParaRPr lang="en-US" sz="1200" kern="0" dirty="0">
                <a:solidFill>
                  <a:srgbClr val="002776"/>
                </a:solidFill>
              </a:endParaRPr>
            </a:p>
          </p:txBody>
        </p:sp>
        <p:sp>
          <p:nvSpPr>
            <p:cNvPr id="52" name="Text Box 65"/>
            <p:cNvSpPr txBox="1">
              <a:spLocks noChangeArrowheads="1"/>
            </p:cNvSpPr>
            <p:nvPr/>
          </p:nvSpPr>
          <p:spPr bwMode="gray">
            <a:xfrm>
              <a:off x="7213152" y="5651303"/>
              <a:ext cx="1512491" cy="175433"/>
            </a:xfrm>
            <a:prstGeom prst="rect">
              <a:avLst/>
            </a:prstGeom>
            <a:solidFill>
              <a:srgbClr val="FFFFFF"/>
            </a:solidFill>
            <a:ln w="12700" algn="ctr">
              <a:noFill/>
              <a:miter lim="800000"/>
              <a:headEnd/>
              <a:tailEnd type="none" w="sm" len="med"/>
            </a:ln>
          </p:spPr>
          <p:txBody>
            <a:bodyPr lIns="80237" tIns="0" rIns="80237" bIns="0" anchorCtr="1">
              <a:spAutoFit/>
            </a:bodyPr>
            <a:lstStyle/>
            <a:p>
              <a:pPr fontAlgn="auto">
                <a:lnSpc>
                  <a:spcPct val="95000"/>
                </a:lnSpc>
                <a:spcBef>
                  <a:spcPts val="0"/>
                </a:spcBef>
                <a:spcAft>
                  <a:spcPts val="0"/>
                </a:spcAft>
                <a:defRPr/>
              </a:pPr>
              <a:r>
                <a:rPr lang="en-US" sz="1200" kern="0" dirty="0">
                  <a:solidFill>
                    <a:srgbClr val="002776"/>
                  </a:solidFill>
                </a:rPr>
                <a:t>Exposure Metrics</a:t>
              </a:r>
            </a:p>
          </p:txBody>
        </p:sp>
        <p:cxnSp>
          <p:nvCxnSpPr>
            <p:cNvPr id="16405" name="Straight Arrow Connector 65"/>
            <p:cNvCxnSpPr>
              <a:cxnSpLocks noChangeShapeType="1"/>
              <a:stCxn id="42" idx="2"/>
              <a:endCxn id="51" idx="0"/>
            </p:cNvCxnSpPr>
            <p:nvPr/>
          </p:nvCxnSpPr>
          <p:spPr bwMode="auto">
            <a:xfrm rot="5400000">
              <a:off x="4945364" y="5564052"/>
              <a:ext cx="172756" cy="1747"/>
            </a:xfrm>
            <a:prstGeom prst="straightConnector1">
              <a:avLst/>
            </a:prstGeom>
            <a:noFill/>
            <a:ln w="12700" algn="ctr">
              <a:solidFill>
                <a:srgbClr val="333399"/>
              </a:solidFill>
              <a:round/>
              <a:headEnd/>
              <a:tailEnd type="triangle" w="med" len="med"/>
            </a:ln>
          </p:spPr>
        </p:cxnSp>
        <p:cxnSp>
          <p:nvCxnSpPr>
            <p:cNvPr id="16406" name="Straight Arrow Connector 67"/>
            <p:cNvCxnSpPr>
              <a:cxnSpLocks noChangeShapeType="1"/>
              <a:stCxn id="44" idx="2"/>
              <a:endCxn id="47" idx="0"/>
            </p:cNvCxnSpPr>
            <p:nvPr/>
          </p:nvCxnSpPr>
          <p:spPr bwMode="auto">
            <a:xfrm rot="5400000">
              <a:off x="1946777" y="5552897"/>
              <a:ext cx="188952" cy="7860"/>
            </a:xfrm>
            <a:prstGeom prst="straightConnector1">
              <a:avLst/>
            </a:prstGeom>
            <a:noFill/>
            <a:ln w="12700" algn="ctr">
              <a:solidFill>
                <a:srgbClr val="333399"/>
              </a:solidFill>
              <a:round/>
              <a:headEnd/>
              <a:tailEnd type="triangle" w="med" len="med"/>
            </a:ln>
          </p:spPr>
        </p:cxnSp>
        <p:sp>
          <p:nvSpPr>
            <p:cNvPr id="57" name="Rectangle 56"/>
            <p:cNvSpPr/>
            <p:nvPr/>
          </p:nvSpPr>
          <p:spPr bwMode="auto">
            <a:xfrm>
              <a:off x="6513281" y="2757654"/>
              <a:ext cx="1485665" cy="262732"/>
            </a:xfrm>
            <a:prstGeom prst="rect">
              <a:avLst/>
            </a:prstGeom>
            <a:solidFill>
              <a:srgbClr val="3C8A2E"/>
            </a:solidFill>
            <a:ln w="25400" cap="flat" cmpd="sng" algn="ctr">
              <a:solidFill>
                <a:schemeClr val="bg1"/>
              </a:solidFill>
              <a:prstDash val="solid"/>
            </a:ln>
            <a:effectLst/>
          </p:spPr>
          <p:txBody>
            <a:bodyPr anchor="ctr"/>
            <a:lstStyle/>
            <a:p>
              <a:pPr algn="ctr" fontAlgn="auto">
                <a:spcBef>
                  <a:spcPts val="0"/>
                </a:spcBef>
                <a:spcAft>
                  <a:spcPts val="0"/>
                </a:spcAft>
                <a:defRPr/>
              </a:pPr>
              <a:r>
                <a:rPr lang="en-US" sz="1300" kern="0" dirty="0">
                  <a:solidFill>
                    <a:srgbClr val="FFFFFF"/>
                  </a:solidFill>
                  <a:latin typeface="Arial"/>
                </a:rPr>
                <a:t>Healthy</a:t>
              </a:r>
            </a:p>
          </p:txBody>
        </p:sp>
        <p:sp>
          <p:nvSpPr>
            <p:cNvPr id="58" name="Rectangle 57"/>
            <p:cNvSpPr/>
            <p:nvPr/>
          </p:nvSpPr>
          <p:spPr bwMode="auto">
            <a:xfrm>
              <a:off x="5017247" y="2764852"/>
              <a:ext cx="1485665" cy="262732"/>
            </a:xfrm>
            <a:prstGeom prst="rect">
              <a:avLst/>
            </a:prstGeom>
            <a:solidFill>
              <a:srgbClr val="FFFF00"/>
            </a:solidFill>
            <a:ln w="25400" cap="flat" cmpd="sng" algn="ctr">
              <a:solidFill>
                <a:schemeClr val="bg1"/>
              </a:solidFill>
              <a:prstDash val="solid"/>
            </a:ln>
            <a:effectLst/>
          </p:spPr>
          <p:txBody>
            <a:bodyPr anchor="ctr"/>
            <a:lstStyle/>
            <a:p>
              <a:pPr algn="ctr" fontAlgn="auto">
                <a:spcBef>
                  <a:spcPts val="0"/>
                </a:spcBef>
                <a:spcAft>
                  <a:spcPts val="0"/>
                </a:spcAft>
                <a:defRPr/>
              </a:pPr>
              <a:r>
                <a:rPr lang="en-US" sz="1300" kern="0" dirty="0">
                  <a:solidFill>
                    <a:srgbClr val="000000"/>
                  </a:solidFill>
                  <a:latin typeface="Arial"/>
                </a:rPr>
                <a:t>At Risk</a:t>
              </a:r>
            </a:p>
          </p:txBody>
        </p:sp>
        <p:sp>
          <p:nvSpPr>
            <p:cNvPr id="59" name="Rectangle 58"/>
            <p:cNvSpPr/>
            <p:nvPr/>
          </p:nvSpPr>
          <p:spPr bwMode="auto">
            <a:xfrm>
              <a:off x="1839470" y="2764852"/>
              <a:ext cx="3167407" cy="259133"/>
            </a:xfrm>
            <a:prstGeom prst="rect">
              <a:avLst/>
            </a:prstGeom>
            <a:solidFill>
              <a:srgbClr val="CD3300"/>
            </a:solidFill>
            <a:ln w="25400" cap="flat" cmpd="sng" algn="ctr">
              <a:solidFill>
                <a:schemeClr val="bg1"/>
              </a:solidFill>
              <a:prstDash val="solid"/>
            </a:ln>
            <a:effectLst/>
          </p:spPr>
          <p:txBody>
            <a:bodyPr anchor="ctr"/>
            <a:lstStyle/>
            <a:p>
              <a:pPr algn="ctr" fontAlgn="auto">
                <a:spcBef>
                  <a:spcPts val="0"/>
                </a:spcBef>
                <a:spcAft>
                  <a:spcPts val="0"/>
                </a:spcAft>
                <a:defRPr/>
              </a:pPr>
              <a:r>
                <a:rPr lang="en-US" sz="1300" kern="0" dirty="0">
                  <a:solidFill>
                    <a:srgbClr val="FFFFFF"/>
                  </a:solidFill>
                  <a:latin typeface="Arial"/>
                </a:rPr>
                <a:t>Unhealthy</a:t>
              </a:r>
            </a:p>
          </p:txBody>
        </p:sp>
        <p:sp>
          <p:nvSpPr>
            <p:cNvPr id="64" name="TextBox 63"/>
            <p:cNvSpPr txBox="1"/>
            <p:nvPr/>
          </p:nvSpPr>
          <p:spPr bwMode="auto">
            <a:xfrm>
              <a:off x="1688641" y="2525514"/>
              <a:ext cx="269626" cy="276999"/>
            </a:xfrm>
            <a:prstGeom prst="rect">
              <a:avLst/>
            </a:prstGeom>
            <a:noFill/>
          </p:spPr>
          <p:txBody>
            <a:bodyPr wrap="none">
              <a:spAutoFit/>
            </a:bodyPr>
            <a:lstStyle/>
            <a:p>
              <a:pPr>
                <a:defRPr/>
              </a:pPr>
              <a:r>
                <a:rPr lang="en-US" sz="1200" dirty="0">
                  <a:solidFill>
                    <a:srgbClr val="002776"/>
                  </a:solidFill>
                </a:rPr>
                <a:t>0</a:t>
              </a:r>
            </a:p>
          </p:txBody>
        </p:sp>
        <p:sp>
          <p:nvSpPr>
            <p:cNvPr id="66" name="TextBox 65"/>
            <p:cNvSpPr txBox="1"/>
            <p:nvPr/>
          </p:nvSpPr>
          <p:spPr bwMode="auto">
            <a:xfrm>
              <a:off x="4830527" y="2525514"/>
              <a:ext cx="354584" cy="276999"/>
            </a:xfrm>
            <a:prstGeom prst="rect">
              <a:avLst/>
            </a:prstGeom>
            <a:noFill/>
          </p:spPr>
          <p:txBody>
            <a:bodyPr wrap="none">
              <a:spAutoFit/>
            </a:bodyPr>
            <a:lstStyle/>
            <a:p>
              <a:pPr algn="ctr">
                <a:defRPr/>
              </a:pPr>
              <a:r>
                <a:rPr lang="en-US" sz="1200" dirty="0">
                  <a:solidFill>
                    <a:srgbClr val="002776"/>
                  </a:solidFill>
                </a:rPr>
                <a:t>50</a:t>
              </a:r>
            </a:p>
          </p:txBody>
        </p:sp>
        <p:sp>
          <p:nvSpPr>
            <p:cNvPr id="67" name="TextBox 66"/>
            <p:cNvSpPr txBox="1"/>
            <p:nvPr/>
          </p:nvSpPr>
          <p:spPr bwMode="auto">
            <a:xfrm>
              <a:off x="6236132" y="2525514"/>
              <a:ext cx="501506" cy="276999"/>
            </a:xfrm>
            <a:prstGeom prst="rect">
              <a:avLst/>
            </a:prstGeom>
            <a:noFill/>
          </p:spPr>
          <p:txBody>
            <a:bodyPr>
              <a:spAutoFit/>
            </a:bodyPr>
            <a:lstStyle/>
            <a:p>
              <a:pPr algn="ctr">
                <a:defRPr/>
              </a:pPr>
              <a:r>
                <a:rPr lang="en-US" sz="1200" dirty="0">
                  <a:solidFill>
                    <a:srgbClr val="002776"/>
                  </a:solidFill>
                </a:rPr>
                <a:t>75</a:t>
              </a:r>
            </a:p>
          </p:txBody>
        </p:sp>
        <p:sp>
          <p:nvSpPr>
            <p:cNvPr id="68" name="TextBox 67"/>
            <p:cNvSpPr txBox="1"/>
            <p:nvPr/>
          </p:nvSpPr>
          <p:spPr bwMode="auto">
            <a:xfrm>
              <a:off x="7726126" y="2525514"/>
              <a:ext cx="549411" cy="287830"/>
            </a:xfrm>
            <a:prstGeom prst="rect">
              <a:avLst/>
            </a:prstGeom>
            <a:noFill/>
          </p:spPr>
          <p:txBody>
            <a:bodyPr wrap="square">
              <a:spAutoFit/>
            </a:bodyPr>
            <a:lstStyle/>
            <a:p>
              <a:pPr>
                <a:defRPr/>
              </a:pPr>
              <a:r>
                <a:rPr lang="en-US" sz="1200" dirty="0">
                  <a:solidFill>
                    <a:srgbClr val="002776"/>
                  </a:solidFill>
                </a:rPr>
                <a:t>100</a:t>
              </a:r>
            </a:p>
          </p:txBody>
        </p:sp>
        <p:cxnSp>
          <p:nvCxnSpPr>
            <p:cNvPr id="16419" name="Straight Arrow Connector 122"/>
            <p:cNvCxnSpPr>
              <a:cxnSpLocks noChangeShapeType="1"/>
            </p:cNvCxnSpPr>
            <p:nvPr/>
          </p:nvCxnSpPr>
          <p:spPr bwMode="auto">
            <a:xfrm>
              <a:off x="1814961" y="2500320"/>
              <a:ext cx="6161360" cy="1800"/>
            </a:xfrm>
            <a:prstGeom prst="straightConnector1">
              <a:avLst/>
            </a:prstGeom>
            <a:noFill/>
            <a:ln w="12700" algn="ctr">
              <a:solidFill>
                <a:srgbClr val="002776"/>
              </a:solidFill>
              <a:round/>
              <a:headEnd type="stealth" w="med" len="med"/>
              <a:tailEnd type="stealth" w="med" len="med"/>
            </a:ln>
          </p:spPr>
        </p:cxnSp>
        <p:sp>
          <p:nvSpPr>
            <p:cNvPr id="70" name="TextBox 69"/>
            <p:cNvSpPr txBox="1"/>
            <p:nvPr/>
          </p:nvSpPr>
          <p:spPr bwMode="auto">
            <a:xfrm>
              <a:off x="4368895" y="2392348"/>
              <a:ext cx="1053493" cy="184666"/>
            </a:xfrm>
            <a:prstGeom prst="rect">
              <a:avLst/>
            </a:prstGeom>
            <a:solidFill>
              <a:srgbClr val="FFFFFF"/>
            </a:solidFill>
          </p:spPr>
          <p:txBody>
            <a:bodyPr wrap="none" tIns="0" bIns="0">
              <a:spAutoFit/>
            </a:bodyPr>
            <a:lstStyle/>
            <a:p>
              <a:pPr fontAlgn="auto">
                <a:spcBef>
                  <a:spcPts val="0"/>
                </a:spcBef>
                <a:spcAft>
                  <a:spcPts val="0"/>
                </a:spcAft>
                <a:defRPr/>
              </a:pPr>
              <a:r>
                <a:rPr lang="en-US" sz="1200" kern="0" dirty="0">
                  <a:solidFill>
                    <a:srgbClr val="002776"/>
                  </a:solidFill>
                </a:rPr>
                <a:t>Rating Scale</a:t>
              </a:r>
            </a:p>
          </p:txBody>
        </p:sp>
      </p:grpSp>
      <p:sp>
        <p:nvSpPr>
          <p:cNvPr id="35" name="Slide Number Placeholder 34"/>
          <p:cNvSpPr>
            <a:spLocks noGrp="1"/>
          </p:cNvSpPr>
          <p:nvPr>
            <p:ph type="sldNum" sz="quarter" idx="10"/>
          </p:nvPr>
        </p:nvSpPr>
        <p:spPr/>
        <p:txBody>
          <a:bodyPr/>
          <a:lstStyle/>
          <a:p>
            <a:fld id="{02012106-F1AE-4C04-8E5F-85389AF4AC05}" type="slidenum">
              <a:rPr lang="en-US" smtClean="0"/>
              <a:pPr/>
              <a:t>20</a:t>
            </a:fld>
            <a:endParaRPr lang="en-US" dirty="0"/>
          </a:p>
        </p:txBody>
      </p:sp>
      <p:cxnSp>
        <p:nvCxnSpPr>
          <p:cNvPr id="48" name="Shape 47"/>
          <p:cNvCxnSpPr>
            <a:stCxn id="40" idx="3"/>
            <a:endCxn id="41" idx="0"/>
          </p:cNvCxnSpPr>
          <p:nvPr/>
        </p:nvCxnSpPr>
        <p:spPr>
          <a:xfrm>
            <a:off x="5824664" y="3594310"/>
            <a:ext cx="2142114" cy="73433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hape 53"/>
          <p:cNvCxnSpPr>
            <a:stCxn id="40" idx="1"/>
            <a:endCxn id="45" idx="0"/>
          </p:cNvCxnSpPr>
          <p:nvPr/>
        </p:nvCxnSpPr>
        <p:spPr>
          <a:xfrm rot="10800000" flipV="1">
            <a:off x="1990167" y="3594309"/>
            <a:ext cx="2250398" cy="74873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0" idx="2"/>
            <a:endCxn id="43" idx="0"/>
          </p:cNvCxnSpPr>
          <p:nvPr/>
        </p:nvCxnSpPr>
        <p:spPr>
          <a:xfrm rot="5400000">
            <a:off x="4855853" y="4166281"/>
            <a:ext cx="346538" cy="698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6706659" y="6098623"/>
            <a:ext cx="2698383" cy="107432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a:lstStyle/>
          <a:p>
            <a:pPr algn="ctr" eaLnBrk="0" hangingPunct="0">
              <a:spcBef>
                <a:spcPts val="0"/>
              </a:spcBef>
              <a:spcAft>
                <a:spcPts val="669"/>
              </a:spcAft>
              <a:defRPr/>
            </a:pPr>
            <a:r>
              <a:rPr lang="en-US" sz="1300" dirty="0">
                <a:solidFill>
                  <a:srgbClr val="000000"/>
                </a:solidFill>
              </a:rPr>
              <a:t>Powertrain Summary</a:t>
            </a:r>
            <a:endParaRPr lang="en-US" sz="1200" dirty="0">
              <a:solidFill>
                <a:srgbClr val="FF0000"/>
              </a:solidFill>
            </a:endParaRPr>
          </a:p>
          <a:p>
            <a:pPr marL="130914" indent="-130914" eaLnBrk="0" hangingPunct="0">
              <a:spcBef>
                <a:spcPts val="0"/>
              </a:spcBef>
              <a:spcAft>
                <a:spcPts val="669"/>
              </a:spcAft>
              <a:buFont typeface="Wingdings" pitchFamily="2" charset="2"/>
              <a:buChar char="§"/>
              <a:defRPr/>
            </a:pPr>
            <a:r>
              <a:rPr lang="en-US" sz="1200" dirty="0">
                <a:solidFill>
                  <a:srgbClr val="000000"/>
                </a:solidFill>
              </a:rPr>
              <a:t>Average D/CSM health rating is </a:t>
            </a:r>
            <a:r>
              <a:rPr lang="en-US" sz="1200" dirty="0" smtClean="0">
                <a:solidFill>
                  <a:srgbClr val="000000"/>
                </a:solidFill>
              </a:rPr>
              <a:t>46</a:t>
            </a:r>
            <a:endParaRPr lang="en-US" sz="1200" dirty="0">
              <a:solidFill>
                <a:srgbClr val="000000"/>
              </a:solidFill>
            </a:endParaRPr>
          </a:p>
          <a:p>
            <a:pPr marL="130914" indent="-130914" eaLnBrk="0" hangingPunct="0">
              <a:spcBef>
                <a:spcPts val="0"/>
              </a:spcBef>
              <a:spcAft>
                <a:spcPts val="669"/>
              </a:spcAft>
              <a:buFont typeface="Wingdings" pitchFamily="2" charset="2"/>
              <a:buChar char="§"/>
              <a:defRPr/>
            </a:pPr>
            <a:r>
              <a:rPr lang="en-US" sz="1200" dirty="0">
                <a:solidFill>
                  <a:srgbClr val="000000"/>
                </a:solidFill>
              </a:rPr>
              <a:t>Two-thirds of the suppliers in powertrain are “Unhealthy”</a:t>
            </a:r>
          </a:p>
        </p:txBody>
      </p:sp>
      <p:graphicFrame>
        <p:nvGraphicFramePr>
          <p:cNvPr id="7" name="Table 6"/>
          <p:cNvGraphicFramePr>
            <a:graphicFrameLocks noGrp="1"/>
          </p:cNvGraphicFramePr>
          <p:nvPr/>
        </p:nvGraphicFramePr>
        <p:xfrm>
          <a:off x="5194168" y="6111218"/>
          <a:ext cx="1403696" cy="1055295"/>
        </p:xfrm>
        <a:graphic>
          <a:graphicData uri="http://schemas.openxmlformats.org/drawingml/2006/table">
            <a:tbl>
              <a:tblPr/>
              <a:tblGrid>
                <a:gridCol w="893261"/>
                <a:gridCol w="510435"/>
              </a:tblGrid>
              <a:tr h="192190">
                <a:tc gridSpan="2">
                  <a:txBody>
                    <a:bodyPr/>
                    <a:lstStyle/>
                    <a:p>
                      <a:pPr algn="ctr" fontAlgn="b"/>
                      <a:r>
                        <a:rPr lang="en-US" sz="1200" b="1" i="0" u="none" strike="noStrike" dirty="0" smtClean="0">
                          <a:solidFill>
                            <a:srgbClr val="000000"/>
                          </a:solidFill>
                          <a:latin typeface="Calibri"/>
                        </a:rPr>
                        <a:t>D/CSM Health </a:t>
                      </a:r>
                      <a:r>
                        <a:rPr lang="en-US" sz="1200" b="1" i="0" u="none" strike="noStrike" dirty="0">
                          <a:solidFill>
                            <a:srgbClr val="000000"/>
                          </a:solidFill>
                          <a:latin typeface="Calibri"/>
                        </a:rPr>
                        <a:t>Rating</a:t>
                      </a:r>
                    </a:p>
                  </a:txBody>
                  <a:tcPr marL="10479" marR="10479" marT="107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r>
              <a:tr h="28720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Calibri"/>
                        </a:rPr>
                        <a:t>Unhealthy</a:t>
                      </a:r>
                    </a:p>
                  </a:txBody>
                  <a:tcPr marL="100600" marR="100600" marT="10797" marB="103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latin typeface="Calibri"/>
                        </a:rPr>
                        <a:t> </a:t>
                      </a:r>
                    </a:p>
                  </a:txBody>
                  <a:tcPr marL="10479" marR="10479" marT="107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87206">
                <a:tc>
                  <a:txBody>
                    <a:bodyPr/>
                    <a:lstStyle/>
                    <a:p>
                      <a:pPr algn="l" fontAlgn="b"/>
                      <a:r>
                        <a:rPr lang="en-US" sz="1200" b="0" i="0" u="none" strike="noStrike" dirty="0" smtClean="0">
                          <a:solidFill>
                            <a:srgbClr val="000000"/>
                          </a:solidFill>
                          <a:latin typeface="Calibri"/>
                        </a:rPr>
                        <a:t>At Risk</a:t>
                      </a:r>
                      <a:endParaRPr lang="en-US" sz="1200" b="0" i="0" u="none" strike="noStrike" dirty="0">
                        <a:solidFill>
                          <a:srgbClr val="000000"/>
                        </a:solidFill>
                        <a:latin typeface="Calibri"/>
                      </a:endParaRPr>
                    </a:p>
                  </a:txBody>
                  <a:tcPr marL="100600" marR="100600" marT="10797" marB="103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latin typeface="Calibri"/>
                        </a:rPr>
                        <a:t> </a:t>
                      </a:r>
                    </a:p>
                  </a:txBody>
                  <a:tcPr marL="10479" marR="10479" marT="107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87206">
                <a:tc>
                  <a:txBody>
                    <a:bodyPr/>
                    <a:lstStyle/>
                    <a:p>
                      <a:pPr algn="l" fontAlgn="b"/>
                      <a:r>
                        <a:rPr lang="en-US" sz="1200" b="0" i="0" u="none" strike="noStrike" dirty="0" smtClean="0">
                          <a:solidFill>
                            <a:srgbClr val="000000"/>
                          </a:solidFill>
                          <a:latin typeface="Calibri"/>
                        </a:rPr>
                        <a:t>Healthy</a:t>
                      </a:r>
                      <a:r>
                        <a:rPr lang="en-US" sz="1200" b="0" i="0" u="none" strike="noStrike" baseline="0" dirty="0" smtClean="0">
                          <a:solidFill>
                            <a:srgbClr val="000000"/>
                          </a:solidFill>
                          <a:latin typeface="Calibri"/>
                        </a:rPr>
                        <a:t> </a:t>
                      </a:r>
                      <a:endParaRPr lang="en-US" sz="1200" b="0" i="0" u="none" strike="noStrike" dirty="0">
                        <a:solidFill>
                          <a:srgbClr val="000000"/>
                        </a:solidFill>
                        <a:latin typeface="Calibri"/>
                      </a:endParaRPr>
                    </a:p>
                  </a:txBody>
                  <a:tcPr marL="100600" marR="100600" marT="10797" marB="103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latin typeface="Calibri"/>
                        </a:rPr>
                        <a:t> </a:t>
                      </a:r>
                    </a:p>
                  </a:txBody>
                  <a:tcPr marL="10479" marR="10479" marT="107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14507" name="Rectangle 2"/>
          <p:cNvSpPr txBox="1">
            <a:spLocks noChangeArrowheads="1"/>
          </p:cNvSpPr>
          <p:nvPr/>
        </p:nvSpPr>
        <p:spPr bwMode="auto">
          <a:xfrm>
            <a:off x="352798" y="469679"/>
            <a:ext cx="9181486" cy="410294"/>
          </a:xfrm>
          <a:prstGeom prst="rect">
            <a:avLst/>
          </a:prstGeom>
          <a:noFill/>
          <a:ln w="9525">
            <a:noFill/>
            <a:miter lim="800000"/>
            <a:headEnd/>
            <a:tailEnd/>
          </a:ln>
        </p:spPr>
        <p:txBody>
          <a:bodyPr lIns="101901" tIns="50950" rIns="101901" bIns="50950"/>
          <a:lstStyle/>
          <a:p>
            <a:pPr eaLnBrk="0" hangingPunct="0"/>
            <a:r>
              <a:rPr lang="en-US" sz="2200" dirty="0">
                <a:solidFill>
                  <a:srgbClr val="000000"/>
                </a:solidFill>
              </a:rPr>
              <a:t>Our framework indicates many suppliers are unhealthy</a:t>
            </a:r>
          </a:p>
        </p:txBody>
      </p:sp>
      <p:sp>
        <p:nvSpPr>
          <p:cNvPr id="11" name="Rectangle 12"/>
          <p:cNvSpPr txBox="1">
            <a:spLocks noChangeArrowheads="1"/>
          </p:cNvSpPr>
          <p:nvPr/>
        </p:nvSpPr>
        <p:spPr>
          <a:xfrm>
            <a:off x="396462" y="989744"/>
            <a:ext cx="9008580" cy="637035"/>
          </a:xfrm>
          <a:prstGeom prst="rect">
            <a:avLst/>
          </a:prstGeom>
        </p:spPr>
        <p:txBody>
          <a:bodyPr lIns="101901" tIns="50950" rIns="101901" bIns="50950"/>
          <a:lstStyle/>
          <a:p>
            <a:pPr>
              <a:spcBef>
                <a:spcPct val="80000"/>
              </a:spcBef>
              <a:buClr>
                <a:srgbClr val="000000"/>
              </a:buClr>
              <a:buSzPct val="80000"/>
              <a:buFont typeface="Wingdings" pitchFamily="2" charset="2"/>
              <a:buNone/>
              <a:defRPr/>
            </a:pPr>
            <a:r>
              <a:rPr lang="en-US" sz="1800" kern="0" dirty="0">
                <a:solidFill>
                  <a:srgbClr val="000000"/>
                </a:solidFill>
              </a:rPr>
              <a:t>This example shows that the majority of </a:t>
            </a:r>
            <a:r>
              <a:rPr lang="en-US" sz="1800" b="1" kern="0" dirty="0">
                <a:solidFill>
                  <a:srgbClr val="000000"/>
                </a:solidFill>
              </a:rPr>
              <a:t>powertrain suppliers </a:t>
            </a:r>
            <a:r>
              <a:rPr lang="en-US" sz="1800" kern="0" dirty="0">
                <a:solidFill>
                  <a:srgbClr val="000000"/>
                </a:solidFill>
              </a:rPr>
              <a:t>to OEMs in North America are stressed financially and have significant exposure to risky OEMs and platforms</a:t>
            </a:r>
          </a:p>
        </p:txBody>
      </p:sp>
      <p:graphicFrame>
        <p:nvGraphicFramePr>
          <p:cNvPr id="12" name="Table 11"/>
          <p:cNvGraphicFramePr>
            <a:graphicFrameLocks noGrp="1"/>
          </p:cNvGraphicFramePr>
          <p:nvPr/>
        </p:nvGraphicFramePr>
        <p:xfrm>
          <a:off x="553306" y="2101858"/>
          <a:ext cx="4162911" cy="4629052"/>
        </p:xfrm>
        <a:graphic>
          <a:graphicData uri="http://schemas.openxmlformats.org/drawingml/2006/table">
            <a:tbl>
              <a:tblPr/>
              <a:tblGrid>
                <a:gridCol w="1954959"/>
                <a:gridCol w="551988"/>
                <a:gridCol w="551988"/>
                <a:gridCol w="551988"/>
                <a:gridCol w="551988"/>
              </a:tblGrid>
              <a:tr h="518977">
                <a:tc>
                  <a:txBody>
                    <a:bodyPr/>
                    <a:lstStyle/>
                    <a:p>
                      <a:pPr algn="ctr" fontAlgn="b"/>
                      <a:r>
                        <a:rPr lang="en-US" sz="1000" b="1" i="0" u="none" strike="noStrike" dirty="0">
                          <a:solidFill>
                            <a:srgbClr val="FFFFFF"/>
                          </a:solidFill>
                          <a:latin typeface="Calibri"/>
                        </a:rPr>
                        <a:t>Supplier</a:t>
                      </a:r>
                    </a:p>
                  </a:txBody>
                  <a:tcPr marL="6900" marR="6900" marT="7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US" sz="1000" b="1" i="0" u="none" strike="noStrike">
                          <a:solidFill>
                            <a:srgbClr val="FFFFFF"/>
                          </a:solidFill>
                          <a:latin typeface="Calibri"/>
                        </a:rPr>
                        <a:t> Financial Rating </a:t>
                      </a:r>
                    </a:p>
                  </a:txBody>
                  <a:tcPr marL="6900" marR="6900" marT="7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US" sz="1000" b="1" i="0" u="none" strike="noStrike">
                          <a:solidFill>
                            <a:srgbClr val="FFFFFF"/>
                          </a:solidFill>
                          <a:latin typeface="Calibri"/>
                        </a:rPr>
                        <a:t> Strategic  Rating </a:t>
                      </a:r>
                    </a:p>
                  </a:txBody>
                  <a:tcPr marL="6900" marR="6900" marT="7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US" sz="1000" b="1" i="0" u="none" strike="noStrike">
                          <a:solidFill>
                            <a:srgbClr val="FFFFFF"/>
                          </a:solidFill>
                          <a:latin typeface="Calibri"/>
                        </a:rPr>
                        <a:t> N.A. Exposure Rating </a:t>
                      </a:r>
                    </a:p>
                  </a:txBody>
                  <a:tcPr marL="6900" marR="6900" marT="7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US" sz="1000" b="1" i="0" u="none" strike="noStrike">
                          <a:solidFill>
                            <a:srgbClr val="FFFFFF"/>
                          </a:solidFill>
                          <a:latin typeface="Calibri"/>
                        </a:rPr>
                        <a:t> D/CSM Health Rating </a:t>
                      </a:r>
                    </a:p>
                  </a:txBody>
                  <a:tcPr marL="6900" marR="6900" marT="711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r>
              <a:tr h="177732">
                <a:tc>
                  <a:txBody>
                    <a:bodyPr/>
                    <a:lstStyle/>
                    <a:p>
                      <a:pPr algn="l" rtl="0" fontAlgn="b"/>
                      <a:r>
                        <a:rPr lang="en-US" sz="900" b="0" i="0" u="none" strike="noStrike" dirty="0" smtClean="0">
                          <a:solidFill>
                            <a:srgbClr val="000000"/>
                          </a:solidFill>
                          <a:latin typeface="+mn-lt"/>
                        </a:rPr>
                        <a:t>Supplier 1</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dirty="0">
                          <a:solidFill>
                            <a:srgbClr val="FF0000"/>
                          </a:solidFill>
                          <a:latin typeface="+mn-lt"/>
                        </a:rPr>
                        <a:t>            30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00B050"/>
                          </a:solidFill>
                          <a:latin typeface="+mn-lt"/>
                        </a:rPr>
                        <a:t>            75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B050"/>
                          </a:solidFill>
                          <a:latin typeface="+mn-lt"/>
                        </a:rPr>
                        <a:t>            77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1" i="0" u="none" strike="noStrike" dirty="0">
                          <a:solidFill>
                            <a:srgbClr val="000000"/>
                          </a:solidFill>
                          <a:latin typeface="+mn-lt"/>
                        </a:rPr>
                        <a:t>            58 </a:t>
                      </a:r>
                    </a:p>
                  </a:txBody>
                  <a:tcPr marL="6900" marR="6900" marT="7110" marB="0" anchor="b">
                    <a:lnL w="12700" cap="flat" cmpd="sng" algn="ctr">
                      <a:solidFill>
                        <a:schemeClr val="bg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7732">
                <a:tc>
                  <a:txBody>
                    <a:bodyPr/>
                    <a:lstStyle/>
                    <a:p>
                      <a:pPr algn="l" rtl="0" fontAlgn="b"/>
                      <a:r>
                        <a:rPr lang="en-US" sz="900" b="0" i="0" u="none" strike="noStrike" dirty="0" smtClean="0">
                          <a:solidFill>
                            <a:srgbClr val="000000"/>
                          </a:solidFill>
                          <a:latin typeface="+mn-lt"/>
                        </a:rPr>
                        <a:t>Supplier 2</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0000"/>
                          </a:solidFill>
                          <a:latin typeface="+mn-lt"/>
                        </a:rPr>
                        <a:t>            20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0000"/>
                          </a:solidFill>
                          <a:latin typeface="+mn-lt"/>
                        </a:rPr>
                        <a:t>            15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0000"/>
                          </a:solidFill>
                          <a:latin typeface="+mn-lt"/>
                        </a:rPr>
                        <a:t>            23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mn-lt"/>
                        </a:rPr>
                        <a:t>            20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773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latin typeface="+mn-lt"/>
                        </a:rPr>
                        <a:t>Supplier 3</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B050"/>
                          </a:solidFill>
                          <a:latin typeface="+mn-lt"/>
                        </a:rPr>
                        <a:t>            75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FFFF00"/>
                          </a:solidFill>
                          <a:latin typeface="+mn-lt"/>
                        </a:rPr>
                        <a:t>            60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FF00"/>
                          </a:solidFill>
                          <a:latin typeface="+mn-lt"/>
                        </a:rPr>
                        <a:t>            68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mn-lt"/>
                        </a:rPr>
                        <a:t>            69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7732">
                <a:tc>
                  <a:txBody>
                    <a:bodyPr/>
                    <a:lstStyle/>
                    <a:p>
                      <a:pPr algn="l" rtl="0" fontAlgn="b"/>
                      <a:r>
                        <a:rPr lang="en-US" sz="900" b="0" i="0" u="none" strike="noStrike" dirty="0" smtClean="0">
                          <a:solidFill>
                            <a:srgbClr val="000000"/>
                          </a:solidFill>
                          <a:latin typeface="+mn-lt"/>
                        </a:rPr>
                        <a:t>Supplier 4</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0000"/>
                          </a:solidFill>
                          <a:latin typeface="+mn-lt"/>
                        </a:rPr>
                        <a:t>            20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58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FF00"/>
                          </a:solidFill>
                          <a:latin typeface="+mn-lt"/>
                        </a:rPr>
                        <a:t>            59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mn-lt"/>
                        </a:rPr>
                        <a:t>            43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7732">
                <a:tc>
                  <a:txBody>
                    <a:bodyPr/>
                    <a:lstStyle/>
                    <a:p>
                      <a:pPr algn="l" rtl="0" fontAlgn="b"/>
                      <a:r>
                        <a:rPr lang="en-US" sz="900" b="0" i="0" u="none" strike="noStrike" dirty="0" smtClean="0">
                          <a:solidFill>
                            <a:srgbClr val="000000"/>
                          </a:solidFill>
                          <a:latin typeface="+mn-lt"/>
                        </a:rPr>
                        <a:t>Supplier 5</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B050"/>
                          </a:solidFill>
                          <a:latin typeface="+mn-lt"/>
                        </a:rPr>
                        <a:t>            75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B050"/>
                          </a:solidFill>
                          <a:latin typeface="+mn-lt"/>
                        </a:rPr>
                        <a:t>            80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FFFF00"/>
                          </a:solidFill>
                          <a:latin typeface="+mn-lt"/>
                        </a:rPr>
                        <a:t>            50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mn-lt"/>
                        </a:rPr>
                        <a:t>            66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7732">
                <a:tc>
                  <a:txBody>
                    <a:bodyPr/>
                    <a:lstStyle/>
                    <a:p>
                      <a:pPr algn="l" rtl="0" fontAlgn="b"/>
                      <a:r>
                        <a:rPr lang="en-US" sz="900" b="0" i="0" u="none" strike="noStrike" dirty="0" smtClean="0">
                          <a:solidFill>
                            <a:srgbClr val="000000"/>
                          </a:solidFill>
                          <a:latin typeface="+mn-lt"/>
                        </a:rPr>
                        <a:t>Supplier 6</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0000"/>
                          </a:solidFill>
                          <a:latin typeface="+mn-lt"/>
                        </a:rPr>
                        <a:t>            30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60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00B050"/>
                          </a:solidFill>
                          <a:latin typeface="+mn-lt"/>
                        </a:rPr>
                        <a:t>            97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1" i="0" u="none" strike="noStrike" dirty="0">
                          <a:solidFill>
                            <a:srgbClr val="000000"/>
                          </a:solidFill>
                          <a:latin typeface="+mn-lt"/>
                        </a:rPr>
                        <a:t>            63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7732">
                <a:tc>
                  <a:txBody>
                    <a:bodyPr/>
                    <a:lstStyle/>
                    <a:p>
                      <a:pPr algn="l" rtl="0" fontAlgn="b"/>
                      <a:r>
                        <a:rPr lang="en-US" sz="900" b="0" i="0" u="none" strike="noStrike" dirty="0" smtClean="0">
                          <a:solidFill>
                            <a:srgbClr val="000000"/>
                          </a:solidFill>
                          <a:latin typeface="+mn-lt"/>
                        </a:rPr>
                        <a:t>Supplier 7</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0000"/>
                          </a:solidFill>
                          <a:latin typeface="+mn-lt"/>
                        </a:rPr>
                        <a:t>            10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73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0000"/>
                          </a:solidFill>
                          <a:latin typeface="+mn-lt"/>
                        </a:rPr>
                        <a:t>            40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mn-lt"/>
                        </a:rPr>
                        <a:t>            34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7732">
                <a:tc>
                  <a:txBody>
                    <a:bodyPr/>
                    <a:lstStyle/>
                    <a:p>
                      <a:pPr algn="l" rtl="0" fontAlgn="b"/>
                      <a:r>
                        <a:rPr lang="en-US" sz="900" b="0" i="0" u="none" strike="noStrike" dirty="0" smtClean="0">
                          <a:solidFill>
                            <a:srgbClr val="000000"/>
                          </a:solidFill>
                          <a:latin typeface="+mn-lt"/>
                        </a:rPr>
                        <a:t>Supplier 8</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00B050"/>
                          </a:solidFill>
                          <a:latin typeface="+mn-lt"/>
                        </a:rPr>
                        <a:t>            90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FF0000"/>
                          </a:solidFill>
                          <a:latin typeface="+mn-lt"/>
                        </a:rPr>
                        <a:t>            45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mn-lt"/>
                        </a:rPr>
                        <a:t>            45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7732">
                <a:tc>
                  <a:txBody>
                    <a:bodyPr/>
                    <a:lstStyle/>
                    <a:p>
                      <a:pPr algn="l" rtl="0" fontAlgn="b"/>
                      <a:r>
                        <a:rPr lang="en-US" sz="900" b="0" i="0" u="none" strike="noStrike" dirty="0" smtClean="0">
                          <a:solidFill>
                            <a:srgbClr val="000000"/>
                          </a:solidFill>
                          <a:latin typeface="+mn-lt"/>
                        </a:rPr>
                        <a:t>Supplier 9</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0000"/>
                          </a:solidFill>
                          <a:latin typeface="+mn-lt"/>
                        </a:rPr>
                        <a:t>            15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48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53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mn-lt"/>
                        </a:rPr>
                        <a:t>            37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99971">
                <a:tc>
                  <a:txBody>
                    <a:bodyPr/>
                    <a:lstStyle/>
                    <a:p>
                      <a:pPr algn="l" rtl="0" fontAlgn="b"/>
                      <a:r>
                        <a:rPr lang="en-US" sz="900" b="0" i="0" u="none" strike="noStrike" dirty="0" smtClean="0">
                          <a:solidFill>
                            <a:srgbClr val="000000"/>
                          </a:solidFill>
                          <a:latin typeface="+mn-lt"/>
                        </a:rPr>
                        <a:t>Supplier 10</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dirty="0">
                          <a:solidFill>
                            <a:srgbClr val="FF0000"/>
                          </a:solidFill>
                          <a:latin typeface="+mn-lt"/>
                        </a:rPr>
                        <a:t> </a:t>
                      </a:r>
                      <a:r>
                        <a:rPr lang="en-US" sz="900" b="0" i="0" u="none" strike="noStrike" dirty="0" smtClean="0">
                          <a:solidFill>
                            <a:srgbClr val="FF0000"/>
                          </a:solidFill>
                          <a:latin typeface="+mn-lt"/>
                        </a:rPr>
                        <a:t>             </a:t>
                      </a:r>
                      <a:r>
                        <a:rPr lang="en-US" sz="900" b="0" i="0" u="none" strike="noStrike" dirty="0">
                          <a:solidFill>
                            <a:srgbClr val="FF0000"/>
                          </a:solidFill>
                          <a:latin typeface="+mn-lt"/>
                        </a:rPr>
                        <a:t>5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00"/>
                          </a:solidFill>
                          <a:latin typeface="+mn-lt"/>
                        </a:rPr>
                        <a:t>            58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a:solidFill>
                            <a:srgbClr val="FF0000"/>
                          </a:solidFill>
                          <a:latin typeface="+mn-lt"/>
                        </a:rPr>
                        <a:t>            40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dirty="0" smtClean="0">
                          <a:solidFill>
                            <a:srgbClr val="000000"/>
                          </a:solidFill>
                          <a:latin typeface="+mn-lt"/>
                        </a:rPr>
                        <a:t>            29 </a:t>
                      </a:r>
                      <a:endParaRPr lang="en-US" sz="900" b="1" i="0" u="none" strike="noStrike" dirty="0">
                        <a:solidFill>
                          <a:srgbClr val="000000"/>
                        </a:solidFill>
                        <a:latin typeface="+mn-lt"/>
                      </a:endParaRP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7732">
                <a:tc>
                  <a:txBody>
                    <a:bodyPr/>
                    <a:lstStyle/>
                    <a:p>
                      <a:pPr algn="l" rtl="0" fontAlgn="b"/>
                      <a:r>
                        <a:rPr lang="en-US" sz="900" b="0" i="0" u="none" strike="noStrike" dirty="0" smtClean="0">
                          <a:solidFill>
                            <a:srgbClr val="000000"/>
                          </a:solidFill>
                          <a:latin typeface="+mn-lt"/>
                        </a:rPr>
                        <a:t>Supplier 11</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dirty="0">
                          <a:solidFill>
                            <a:srgbClr val="00B050"/>
                          </a:solidFill>
                          <a:latin typeface="+mn-lt"/>
                        </a:rPr>
                        <a:t>            80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B050"/>
                          </a:solidFill>
                          <a:latin typeface="+mn-lt"/>
                        </a:rPr>
                        <a:t>            80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B050"/>
                          </a:solidFill>
                          <a:latin typeface="+mn-lt"/>
                        </a:rPr>
                        <a:t>            83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1" i="0" u="none" strike="noStrike" dirty="0">
                          <a:solidFill>
                            <a:srgbClr val="000000"/>
                          </a:solidFill>
                          <a:latin typeface="+mn-lt"/>
                        </a:rPr>
                        <a:t>            81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177732">
                <a:tc>
                  <a:txBody>
                    <a:bodyPr/>
                    <a:lstStyle/>
                    <a:p>
                      <a:pPr algn="l" rtl="0" fontAlgn="b"/>
                      <a:r>
                        <a:rPr lang="en-US" sz="900" b="0" i="0" u="none" strike="noStrike" dirty="0" smtClean="0">
                          <a:solidFill>
                            <a:srgbClr val="000000"/>
                          </a:solidFill>
                          <a:latin typeface="+mn-lt"/>
                        </a:rPr>
                        <a:t>Supplier 12</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0000"/>
                          </a:solidFill>
                          <a:latin typeface="+mn-lt"/>
                        </a:rPr>
                        <a:t>            15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43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59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mn-lt"/>
                        </a:rPr>
                        <a:t>            38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7732">
                <a:tc>
                  <a:txBody>
                    <a:bodyPr/>
                    <a:lstStyle/>
                    <a:p>
                      <a:pPr algn="l" rtl="0" fontAlgn="b"/>
                      <a:r>
                        <a:rPr lang="en-US" sz="900" b="0" i="0" u="none" strike="noStrike" dirty="0" smtClean="0">
                          <a:solidFill>
                            <a:srgbClr val="000000"/>
                          </a:solidFill>
                          <a:latin typeface="+mn-lt"/>
                        </a:rPr>
                        <a:t>Supplier 13</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0000"/>
                          </a:solidFill>
                          <a:latin typeface="+mn-lt"/>
                        </a:rPr>
                        <a:t>            50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53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0000"/>
                          </a:solidFill>
                          <a:latin typeface="+mn-lt"/>
                        </a:rPr>
                        <a:t>            47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mn-lt"/>
                        </a:rPr>
                        <a:t>            49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7732">
                <a:tc>
                  <a:txBody>
                    <a:bodyPr/>
                    <a:lstStyle/>
                    <a:p>
                      <a:pPr algn="l" rtl="0" fontAlgn="b"/>
                      <a:r>
                        <a:rPr lang="en-US" sz="900" b="0" i="0" u="none" strike="noStrike" dirty="0" smtClean="0">
                          <a:solidFill>
                            <a:srgbClr val="000000"/>
                          </a:solidFill>
                          <a:latin typeface="+mn-lt"/>
                        </a:rPr>
                        <a:t>Supplier 14</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0000"/>
                          </a:solidFill>
                          <a:latin typeface="+mn-lt"/>
                        </a:rPr>
                        <a:t>            30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63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0000"/>
                          </a:solidFill>
                          <a:latin typeface="+mn-lt"/>
                        </a:rPr>
                        <a:t>            47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mn-lt"/>
                        </a:rPr>
                        <a:t>            43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7732">
                <a:tc>
                  <a:txBody>
                    <a:bodyPr/>
                    <a:lstStyle/>
                    <a:p>
                      <a:pPr algn="l" rtl="0" fontAlgn="b"/>
                      <a:r>
                        <a:rPr lang="en-US" sz="900" b="0" i="0" u="none" strike="noStrike" dirty="0" smtClean="0">
                          <a:solidFill>
                            <a:srgbClr val="000000"/>
                          </a:solidFill>
                          <a:latin typeface="+mn-lt"/>
                        </a:rPr>
                        <a:t>Supplier 15</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0000"/>
                          </a:solidFill>
                          <a:latin typeface="+mn-lt"/>
                        </a:rPr>
                        <a:t>            10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50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43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mn-lt"/>
                        </a:rPr>
                        <a:t>            31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7732">
                <a:tc>
                  <a:txBody>
                    <a:bodyPr/>
                    <a:lstStyle/>
                    <a:p>
                      <a:pPr algn="l" rtl="0" fontAlgn="b"/>
                      <a:r>
                        <a:rPr lang="en-US" sz="900" b="0" i="0" u="none" strike="noStrike" dirty="0" smtClean="0">
                          <a:solidFill>
                            <a:srgbClr val="000000"/>
                          </a:solidFill>
                          <a:latin typeface="+mn-lt"/>
                        </a:rPr>
                        <a:t>Supplier 16</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0000"/>
                          </a:solidFill>
                          <a:latin typeface="+mn-lt"/>
                        </a:rPr>
                        <a:t>            10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38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49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mn-lt"/>
                        </a:rPr>
                        <a:t>            31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7732">
                <a:tc>
                  <a:txBody>
                    <a:bodyPr/>
                    <a:lstStyle/>
                    <a:p>
                      <a:pPr algn="l" rtl="0" fontAlgn="b"/>
                      <a:r>
                        <a:rPr lang="en-US" sz="900" b="0" i="0" u="none" strike="noStrike" dirty="0" smtClean="0">
                          <a:solidFill>
                            <a:srgbClr val="000000"/>
                          </a:solidFill>
                          <a:latin typeface="+mn-lt"/>
                        </a:rPr>
                        <a:t>Supplier 17</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0000"/>
                          </a:solidFill>
                          <a:latin typeface="+mn-lt"/>
                        </a:rPr>
                        <a:t>            20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68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00B050"/>
                          </a:solidFill>
                          <a:latin typeface="+mn-lt"/>
                        </a:rPr>
                        <a:t>            77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1" i="0" u="none" strike="noStrike" dirty="0">
                          <a:solidFill>
                            <a:srgbClr val="000000"/>
                          </a:solidFill>
                          <a:latin typeface="+mn-lt"/>
                        </a:rPr>
                        <a:t>            52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7732">
                <a:tc>
                  <a:txBody>
                    <a:bodyPr/>
                    <a:lstStyle/>
                    <a:p>
                      <a:pPr algn="l" rtl="0" fontAlgn="b"/>
                      <a:r>
                        <a:rPr lang="en-US" sz="900" b="0" i="0" u="none" strike="noStrike" dirty="0" smtClean="0">
                          <a:solidFill>
                            <a:srgbClr val="000000"/>
                          </a:solidFill>
                          <a:latin typeface="+mn-lt"/>
                        </a:rPr>
                        <a:t>Supplier 18</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FF00"/>
                          </a:solidFill>
                          <a:latin typeface="+mn-lt"/>
                        </a:rPr>
                        <a:t>            55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FF00"/>
                          </a:solidFill>
                          <a:latin typeface="+mn-lt"/>
                        </a:rPr>
                        <a:t>            65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FF00"/>
                          </a:solidFill>
                          <a:latin typeface="+mn-lt"/>
                        </a:rPr>
                        <a:t>            68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mn-lt"/>
                        </a:rPr>
                        <a:t>            62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7732">
                <a:tc>
                  <a:txBody>
                    <a:bodyPr/>
                    <a:lstStyle/>
                    <a:p>
                      <a:pPr algn="l" rtl="0" fontAlgn="b"/>
                      <a:r>
                        <a:rPr lang="en-US" sz="900" b="0" i="0" u="none" strike="noStrike" dirty="0" smtClean="0">
                          <a:solidFill>
                            <a:srgbClr val="000000"/>
                          </a:solidFill>
                          <a:latin typeface="+mn-lt"/>
                        </a:rPr>
                        <a:t>Supplier 19</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0000"/>
                          </a:solidFill>
                          <a:latin typeface="+mn-lt"/>
                        </a:rPr>
                        <a:t>             -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13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24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a:solidFill>
                            <a:srgbClr val="000000"/>
                          </a:solidFill>
                          <a:latin typeface="+mn-lt"/>
                        </a:rPr>
                        <a:t>            12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7732">
                <a:tc>
                  <a:txBody>
                    <a:bodyPr/>
                    <a:lstStyle/>
                    <a:p>
                      <a:pPr algn="l" rtl="0" fontAlgn="b"/>
                      <a:r>
                        <a:rPr lang="en-US" sz="900" b="0" i="0" u="none" strike="noStrike" dirty="0" smtClean="0">
                          <a:solidFill>
                            <a:srgbClr val="000000"/>
                          </a:solidFill>
                          <a:latin typeface="+mn-lt"/>
                        </a:rPr>
                        <a:t>Supplier 20</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fontAlgn="b"/>
                      <a:r>
                        <a:rPr lang="en-US" sz="900" b="0" i="0" u="none" strike="noStrike">
                          <a:solidFill>
                            <a:srgbClr val="FF0000"/>
                          </a:solidFill>
                          <a:latin typeface="+mn-lt"/>
                        </a:rPr>
                        <a:t>            50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23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mn-lt"/>
                        </a:rPr>
                        <a:t>            25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7732">
                <a:tc>
                  <a:txBody>
                    <a:bodyPr/>
                    <a:lstStyle/>
                    <a:p>
                      <a:pPr algn="l" fontAlgn="b"/>
                      <a:r>
                        <a:rPr lang="en-US" sz="900" b="0" i="0" u="none" strike="noStrike" dirty="0" smtClean="0">
                          <a:solidFill>
                            <a:srgbClr val="000000"/>
                          </a:solidFill>
                          <a:latin typeface="+mn-lt"/>
                        </a:rPr>
                        <a:t>Supplier 21</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FF0000"/>
                          </a:solidFill>
                          <a:latin typeface="+mn-lt"/>
                        </a:rPr>
                        <a:t>            30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55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00B050"/>
                          </a:solidFill>
                          <a:latin typeface="+mn-lt"/>
                        </a:rPr>
                        <a:t>            78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1" i="0" u="none" strike="noStrike" dirty="0">
                          <a:solidFill>
                            <a:srgbClr val="000000"/>
                          </a:solidFill>
                          <a:latin typeface="+mn-lt"/>
                        </a:rPr>
                        <a:t>            54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7732">
                <a:tc>
                  <a:txBody>
                    <a:bodyPr/>
                    <a:lstStyle/>
                    <a:p>
                      <a:pPr algn="l" rtl="0" fontAlgn="b"/>
                      <a:r>
                        <a:rPr lang="en-US" sz="900" b="0" i="0" u="none" strike="noStrike" dirty="0" smtClean="0">
                          <a:solidFill>
                            <a:srgbClr val="000000"/>
                          </a:solidFill>
                          <a:latin typeface="+mn-lt"/>
                        </a:rPr>
                        <a:t>Supplier 22</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FF0000"/>
                          </a:solidFill>
                          <a:latin typeface="+mn-lt"/>
                        </a:rPr>
                        <a:t>            15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55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FF00"/>
                          </a:solidFill>
                          <a:latin typeface="+mn-lt"/>
                        </a:rPr>
                        <a:t>            73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mn-lt"/>
                        </a:rPr>
                        <a:t>            46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7732">
                <a:tc>
                  <a:txBody>
                    <a:bodyPr/>
                    <a:lstStyle/>
                    <a:p>
                      <a:pPr algn="l" rtl="0" fontAlgn="b"/>
                      <a:r>
                        <a:rPr lang="en-US" sz="900" b="0" i="0" u="none" strike="noStrike" dirty="0" smtClean="0">
                          <a:solidFill>
                            <a:srgbClr val="000000"/>
                          </a:solidFill>
                          <a:latin typeface="+mn-lt"/>
                        </a:rPr>
                        <a:t>Supplier 23</a:t>
                      </a:r>
                      <a:endParaRPr lang="en-US" sz="900" b="0" i="0" u="none" strike="noStrike" dirty="0">
                        <a:solidFill>
                          <a:srgbClr val="000000"/>
                        </a:solidFill>
                        <a:latin typeface="+mn-lt"/>
                      </a:endParaRPr>
                    </a:p>
                  </a:txBody>
                  <a:tcPr marL="6900" marR="6900" marT="711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00B050"/>
                          </a:solidFill>
                          <a:latin typeface="+mn-lt"/>
                        </a:rPr>
                        <a:t>          100 </a:t>
                      </a:r>
                    </a:p>
                  </a:txBody>
                  <a:tcPr marL="6900" marR="6900" marT="7110"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0B050"/>
                    </a:solidFill>
                  </a:tcPr>
                </a:tc>
                <a:tc>
                  <a:txBody>
                    <a:bodyPr/>
                    <a:lstStyle/>
                    <a:p>
                      <a:pPr algn="ctr" fontAlgn="b"/>
                      <a:r>
                        <a:rPr lang="en-US" sz="900" b="0" i="0" u="none" strike="noStrike">
                          <a:solidFill>
                            <a:srgbClr val="FF0000"/>
                          </a:solidFill>
                          <a:latin typeface="+mn-lt"/>
                        </a:rPr>
                        <a:t>            50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FF0000"/>
                    </a:solidFill>
                  </a:tcPr>
                </a:tc>
                <a:tc>
                  <a:txBody>
                    <a:bodyPr/>
                    <a:lstStyle/>
                    <a:p>
                      <a:pPr algn="ctr" fontAlgn="b"/>
                      <a:r>
                        <a:rPr lang="en-US" sz="900" b="0" i="0" u="none" strike="noStrike">
                          <a:solidFill>
                            <a:srgbClr val="00B050"/>
                          </a:solidFill>
                          <a:latin typeface="+mn-lt"/>
                        </a:rPr>
                        <a:t>          100 </a:t>
                      </a:r>
                    </a:p>
                  </a:txBody>
                  <a:tcPr marL="6900" marR="6900" marT="711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0B050"/>
                    </a:solidFill>
                  </a:tcPr>
                </a:tc>
                <a:tc>
                  <a:txBody>
                    <a:bodyPr/>
                    <a:lstStyle/>
                    <a:p>
                      <a:pPr algn="ctr" fontAlgn="b"/>
                      <a:r>
                        <a:rPr lang="en-US" sz="900" b="1" i="0" u="none" strike="noStrike" dirty="0">
                          <a:solidFill>
                            <a:srgbClr val="000000"/>
                          </a:solidFill>
                          <a:latin typeface="+mn-lt"/>
                        </a:rPr>
                        <a:t>            90 </a:t>
                      </a:r>
                    </a:p>
                  </a:txBody>
                  <a:tcPr marL="6900" marR="6900" marT="7110"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solidFill>
                      <a:srgbClr val="00B050"/>
                    </a:solidFill>
                  </a:tcPr>
                </a:tc>
              </a:tr>
            </a:tbl>
          </a:graphicData>
        </a:graphic>
      </p:graphicFrame>
      <p:graphicFrame>
        <p:nvGraphicFramePr>
          <p:cNvPr id="13" name="Table 12"/>
          <p:cNvGraphicFramePr>
            <a:graphicFrameLocks noGrp="1"/>
          </p:cNvGraphicFramePr>
          <p:nvPr/>
        </p:nvGraphicFramePr>
        <p:xfrm>
          <a:off x="5147763" y="2103303"/>
          <a:ext cx="4181681" cy="3491734"/>
        </p:xfrm>
        <a:graphic>
          <a:graphicData uri="http://schemas.openxmlformats.org/drawingml/2006/table">
            <a:tbl>
              <a:tblPr/>
              <a:tblGrid>
                <a:gridCol w="1963773"/>
                <a:gridCol w="554477"/>
                <a:gridCol w="554477"/>
                <a:gridCol w="554477"/>
                <a:gridCol w="554477"/>
              </a:tblGrid>
              <a:tr h="522861">
                <a:tc>
                  <a:txBody>
                    <a:bodyPr/>
                    <a:lstStyle/>
                    <a:p>
                      <a:pPr algn="ctr" fontAlgn="b"/>
                      <a:r>
                        <a:rPr lang="en-US" sz="900" b="1" i="0" u="none" strike="noStrike" dirty="0">
                          <a:solidFill>
                            <a:srgbClr val="FFFFFF"/>
                          </a:solidFill>
                          <a:latin typeface="+mn-lt"/>
                        </a:rPr>
                        <a:t>Supplier</a:t>
                      </a:r>
                    </a:p>
                  </a:txBody>
                  <a:tcPr marL="8383" marR="8383" marT="86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latin typeface="+mn-lt"/>
                        </a:rPr>
                        <a:t> Financial Rating </a:t>
                      </a:r>
                    </a:p>
                  </a:txBody>
                  <a:tcPr marL="8383" marR="8383" marT="86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latin typeface="+mn-lt"/>
                        </a:rPr>
                        <a:t> Strategic  Rating </a:t>
                      </a:r>
                    </a:p>
                  </a:txBody>
                  <a:tcPr marL="8383" marR="8383" marT="86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latin typeface="+mn-lt"/>
                        </a:rPr>
                        <a:t> N.A. Exposure Rating </a:t>
                      </a:r>
                    </a:p>
                  </a:txBody>
                  <a:tcPr marL="8383" marR="8383" marT="86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b"/>
                      <a:r>
                        <a:rPr lang="en-US" sz="900" b="1" i="0" u="none" strike="noStrike">
                          <a:solidFill>
                            <a:srgbClr val="FFFFFF"/>
                          </a:solidFill>
                          <a:latin typeface="+mn-lt"/>
                        </a:rPr>
                        <a:t> D/CSM Health Rating </a:t>
                      </a:r>
                    </a:p>
                  </a:txBody>
                  <a:tcPr marL="8383" marR="8383" marT="86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r>
              <a:tr h="179061">
                <a:tc>
                  <a:txBody>
                    <a:bodyPr/>
                    <a:lstStyle/>
                    <a:p>
                      <a:pPr algn="l" fontAlgn="b"/>
                      <a:r>
                        <a:rPr lang="en-US" sz="900" b="0" i="0" u="none" strike="noStrike" dirty="0" smtClean="0">
                          <a:solidFill>
                            <a:srgbClr val="000000"/>
                          </a:solidFill>
                          <a:latin typeface="+mn-lt"/>
                        </a:rPr>
                        <a:t>Supplier  24</a:t>
                      </a:r>
                      <a:endParaRPr lang="en-US" sz="900" b="0" i="0" u="none" strike="noStrike" dirty="0">
                        <a:solidFill>
                          <a:srgbClr val="000000"/>
                        </a:solidFill>
                        <a:latin typeface="+mn-lt"/>
                      </a:endParaRPr>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dirty="0">
                          <a:solidFill>
                            <a:srgbClr val="FF0000"/>
                          </a:solidFill>
                          <a:latin typeface="+mn-lt"/>
                        </a:rPr>
                        <a:t>            35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63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FF00"/>
                          </a:solidFill>
                          <a:latin typeface="+mn-lt"/>
                        </a:rPr>
                        <a:t>            58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mn-lt"/>
                        </a:rPr>
                        <a:t>            49 </a:t>
                      </a:r>
                    </a:p>
                  </a:txBody>
                  <a:tcPr marL="8383" marR="8383" marT="8638" marB="0" anchor="b">
                    <a:lnL w="12700" cap="flat" cmpd="sng" algn="ctr">
                      <a:solidFill>
                        <a:schemeClr val="bg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9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n-lt"/>
                          <a:ea typeface="+mn-ea"/>
                          <a:cs typeface="+mn-cs"/>
                        </a:rPr>
                        <a:t>Supplier  25</a:t>
                      </a:r>
                      <a:endParaRPr lang="en-US"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FF0000"/>
                          </a:solidFill>
                          <a:latin typeface="+mn-lt"/>
                        </a:rPr>
                        <a:t>            15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20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57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a:solidFill>
                            <a:srgbClr val="000000"/>
                          </a:solidFill>
                          <a:latin typeface="+mn-lt"/>
                        </a:rPr>
                        <a:t>            33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9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n-lt"/>
                          <a:ea typeface="+mn-ea"/>
                          <a:cs typeface="+mn-cs"/>
                        </a:rPr>
                        <a:t>Supplier  26</a:t>
                      </a:r>
                      <a:endParaRPr lang="en-US"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FF0000"/>
                          </a:solidFill>
                          <a:latin typeface="+mn-lt"/>
                        </a:rPr>
                        <a:t>            50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65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0000"/>
                          </a:solidFill>
                          <a:latin typeface="+mn-lt"/>
                        </a:rPr>
                        <a:t>            39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a:solidFill>
                            <a:srgbClr val="000000"/>
                          </a:solidFill>
                          <a:latin typeface="+mn-lt"/>
                        </a:rPr>
                        <a:t>            48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9061">
                <a:tc>
                  <a:txBody>
                    <a:bodyPr/>
                    <a:lstStyle/>
                    <a:p>
                      <a:r>
                        <a:rPr lang="en-US" sz="900" b="0" i="0" u="none" strike="noStrike" dirty="0" smtClean="0">
                          <a:solidFill>
                            <a:srgbClr val="000000"/>
                          </a:solidFill>
                          <a:latin typeface="+mn-lt"/>
                        </a:rPr>
                        <a:t>Supplier  27</a:t>
                      </a:r>
                      <a:endParaRPr lang="en-US" sz="900"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FF0000"/>
                          </a:solidFill>
                          <a:latin typeface="+mn-lt"/>
                        </a:rPr>
                        <a:t>            15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00B050"/>
                          </a:solidFill>
                          <a:latin typeface="+mn-lt"/>
                        </a:rPr>
                        <a:t>            95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FF0000"/>
                          </a:solidFill>
                          <a:latin typeface="+mn-lt"/>
                        </a:rPr>
                        <a:t>            46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a:solidFill>
                            <a:srgbClr val="000000"/>
                          </a:solidFill>
                          <a:latin typeface="+mn-lt"/>
                        </a:rPr>
                        <a:t>            43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9061">
                <a:tc>
                  <a:txBody>
                    <a:bodyPr/>
                    <a:lstStyle/>
                    <a:p>
                      <a:r>
                        <a:rPr lang="en-US" sz="900" b="0" i="0" u="none" strike="noStrike" dirty="0" smtClean="0">
                          <a:solidFill>
                            <a:srgbClr val="000000"/>
                          </a:solidFill>
                          <a:latin typeface="+mn-lt"/>
                        </a:rPr>
                        <a:t>Supplier  28</a:t>
                      </a:r>
                      <a:endParaRPr lang="en-US" sz="900"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00B050"/>
                          </a:solidFill>
                          <a:latin typeface="+mn-lt"/>
                        </a:rPr>
                        <a:t>            75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FFFF00"/>
                          </a:solidFill>
                          <a:latin typeface="+mn-lt"/>
                        </a:rPr>
                        <a:t>            53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FF00"/>
                          </a:solidFill>
                          <a:latin typeface="+mn-lt"/>
                        </a:rPr>
                        <a:t>            60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mn-lt"/>
                        </a:rPr>
                        <a:t>            65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9061">
                <a:tc>
                  <a:txBody>
                    <a:bodyPr/>
                    <a:lstStyle/>
                    <a:p>
                      <a:r>
                        <a:rPr lang="en-US" sz="900" b="0" i="0" u="none" strike="noStrike" dirty="0" smtClean="0">
                          <a:solidFill>
                            <a:srgbClr val="000000"/>
                          </a:solidFill>
                          <a:latin typeface="+mn-lt"/>
                        </a:rPr>
                        <a:t>Supplier </a:t>
                      </a:r>
                      <a:r>
                        <a:rPr lang="en-US" sz="900" b="0" i="0" u="none" strike="noStrike" baseline="0" dirty="0" smtClean="0">
                          <a:solidFill>
                            <a:srgbClr val="000000"/>
                          </a:solidFill>
                          <a:latin typeface="+mn-lt"/>
                        </a:rPr>
                        <a:t> 29</a:t>
                      </a:r>
                      <a:endParaRPr lang="en-US" sz="900"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FF0000"/>
                          </a:solidFill>
                          <a:latin typeface="+mn-lt"/>
                        </a:rPr>
                        <a:t>            25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35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68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a:solidFill>
                            <a:srgbClr val="000000"/>
                          </a:solidFill>
                          <a:latin typeface="+mn-lt"/>
                        </a:rPr>
                        <a:t>            44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9061">
                <a:tc>
                  <a:txBody>
                    <a:bodyPr/>
                    <a:lstStyle/>
                    <a:p>
                      <a:r>
                        <a:rPr lang="en-US" sz="900" b="0" i="0" u="none" strike="noStrike" dirty="0" smtClean="0">
                          <a:solidFill>
                            <a:srgbClr val="000000"/>
                          </a:solidFill>
                          <a:latin typeface="+mn-lt"/>
                        </a:rPr>
                        <a:t>Supplier  30</a:t>
                      </a:r>
                      <a:endParaRPr lang="en-US" sz="900"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FF0000"/>
                          </a:solidFill>
                          <a:latin typeface="+mn-lt"/>
                        </a:rPr>
                        <a:t>               5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35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0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900" b="1" i="0" u="none" strike="noStrike" dirty="0">
                          <a:solidFill>
                            <a:srgbClr val="000000"/>
                          </a:solidFill>
                          <a:latin typeface="+mn-lt"/>
                        </a:rPr>
                        <a:t>               </a:t>
                      </a:r>
                      <a:r>
                        <a:rPr lang="en-US" sz="900" b="1" i="0" u="none" strike="noStrike" dirty="0" smtClean="0">
                          <a:solidFill>
                            <a:srgbClr val="000000"/>
                          </a:solidFill>
                          <a:latin typeface="+mn-lt"/>
                        </a:rPr>
                        <a:t> 9 </a:t>
                      </a:r>
                      <a:endParaRPr lang="en-US" sz="900" b="1" i="0" u="none" strike="noStrike" dirty="0">
                        <a:solidFill>
                          <a:srgbClr val="000000"/>
                        </a:solidFill>
                        <a:latin typeface="+mn-lt"/>
                      </a:endParaRP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9061">
                <a:tc>
                  <a:txBody>
                    <a:bodyPr/>
                    <a:lstStyle/>
                    <a:p>
                      <a:r>
                        <a:rPr lang="en-US" sz="900" b="0" i="0" u="none" strike="noStrike" dirty="0" smtClean="0">
                          <a:solidFill>
                            <a:srgbClr val="000000"/>
                          </a:solidFill>
                          <a:latin typeface="+mn-lt"/>
                        </a:rPr>
                        <a:t>Supplier  31</a:t>
                      </a:r>
                      <a:endParaRPr lang="en-US" sz="900"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FF0000"/>
                          </a:solidFill>
                          <a:latin typeface="+mn-lt"/>
                        </a:rPr>
                        <a:t>            25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00B050"/>
                          </a:solidFill>
                          <a:latin typeface="+mn-lt"/>
                        </a:rPr>
                        <a:t>            78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B050"/>
                          </a:solidFill>
                          <a:latin typeface="+mn-lt"/>
                        </a:rPr>
                        <a:t>            88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1" i="0" u="none" strike="noStrike">
                          <a:solidFill>
                            <a:srgbClr val="000000"/>
                          </a:solidFill>
                          <a:latin typeface="+mn-lt"/>
                        </a:rPr>
                        <a:t>            61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9061">
                <a:tc>
                  <a:txBody>
                    <a:bodyPr/>
                    <a:lstStyle/>
                    <a:p>
                      <a:r>
                        <a:rPr lang="en-US" sz="900" b="0" i="0" u="none" strike="noStrike" dirty="0" smtClean="0">
                          <a:solidFill>
                            <a:srgbClr val="000000"/>
                          </a:solidFill>
                          <a:latin typeface="+mn-lt"/>
                        </a:rPr>
                        <a:t>Supplier  32</a:t>
                      </a:r>
                      <a:endParaRPr lang="en-US" sz="900"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dirty="0">
                          <a:solidFill>
                            <a:srgbClr val="FF0000"/>
                          </a:solidFill>
                          <a:latin typeface="+mn-lt"/>
                        </a:rPr>
                        <a:t>    </a:t>
                      </a:r>
                      <a:r>
                        <a:rPr lang="en-US" sz="900" b="0" i="0" u="none" strike="noStrike" dirty="0" smtClean="0">
                          <a:solidFill>
                            <a:srgbClr val="FF0000"/>
                          </a:solidFill>
                          <a:latin typeface="+mn-lt"/>
                        </a:rPr>
                        <a:t>          </a:t>
                      </a:r>
                      <a:r>
                        <a:rPr lang="en-US" sz="900" b="0" i="0" u="none" strike="noStrike" dirty="0">
                          <a:solidFill>
                            <a:srgbClr val="FF0000"/>
                          </a:solidFill>
                          <a:latin typeface="+mn-lt"/>
                        </a:rPr>
                        <a:t>5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38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55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a:solidFill>
                            <a:srgbClr val="000000"/>
                          </a:solidFill>
                          <a:latin typeface="+mn-lt"/>
                        </a:rPr>
                        <a:t>            32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9061">
                <a:tc>
                  <a:txBody>
                    <a:bodyPr/>
                    <a:lstStyle/>
                    <a:p>
                      <a:r>
                        <a:rPr lang="en-US" sz="900" b="0" i="0" u="none" strike="noStrike" dirty="0" smtClean="0">
                          <a:solidFill>
                            <a:srgbClr val="000000"/>
                          </a:solidFill>
                          <a:latin typeface="+mn-lt"/>
                        </a:rPr>
                        <a:t>Supplier  33</a:t>
                      </a:r>
                      <a:endParaRPr lang="en-US" sz="900"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FFFF00"/>
                          </a:solidFill>
                          <a:latin typeface="+mn-lt"/>
                        </a:rPr>
                        <a:t>            55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0000"/>
                          </a:solidFill>
                          <a:latin typeface="+mn-lt"/>
                        </a:rPr>
                        <a:t>            45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43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a:solidFill>
                            <a:srgbClr val="000000"/>
                          </a:solidFill>
                          <a:latin typeface="+mn-lt"/>
                        </a:rPr>
                        <a:t>            48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9061">
                <a:tc>
                  <a:txBody>
                    <a:bodyPr/>
                    <a:lstStyle/>
                    <a:p>
                      <a:r>
                        <a:rPr lang="en-US" sz="900" b="0" i="0" u="none" strike="noStrike" dirty="0" smtClean="0">
                          <a:solidFill>
                            <a:srgbClr val="000000"/>
                          </a:solidFill>
                          <a:latin typeface="+mn-lt"/>
                        </a:rPr>
                        <a:t>Supplier  34</a:t>
                      </a:r>
                      <a:endParaRPr lang="en-US" sz="900"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FF0000"/>
                          </a:solidFill>
                          <a:latin typeface="+mn-lt"/>
                        </a:rPr>
                        <a:t>            45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48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00B050"/>
                          </a:solidFill>
                          <a:latin typeface="+mn-lt"/>
                        </a:rPr>
                        <a:t>          100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fontAlgn="b"/>
                      <a:r>
                        <a:rPr lang="en-US" sz="900" b="1" i="0" u="none" strike="noStrike">
                          <a:solidFill>
                            <a:srgbClr val="000000"/>
                          </a:solidFill>
                          <a:latin typeface="+mn-lt"/>
                        </a:rPr>
                        <a:t>            67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9061">
                <a:tc>
                  <a:txBody>
                    <a:bodyPr/>
                    <a:lstStyle/>
                    <a:p>
                      <a:r>
                        <a:rPr lang="en-US" sz="900" b="0" i="0" u="none" strike="noStrike" dirty="0" smtClean="0">
                          <a:solidFill>
                            <a:srgbClr val="000000"/>
                          </a:solidFill>
                          <a:latin typeface="+mn-lt"/>
                        </a:rPr>
                        <a:t>Supplier  35</a:t>
                      </a:r>
                      <a:endParaRPr lang="en-US" sz="900"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FF0000"/>
                          </a:solidFill>
                          <a:latin typeface="+mn-lt"/>
                        </a:rPr>
                        <a:t>            15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43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42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a:solidFill>
                            <a:srgbClr val="000000"/>
                          </a:solidFill>
                          <a:latin typeface="+mn-lt"/>
                        </a:rPr>
                        <a:t>            31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9061">
                <a:tc>
                  <a:txBody>
                    <a:bodyPr/>
                    <a:lstStyle/>
                    <a:p>
                      <a:r>
                        <a:rPr lang="en-US" sz="900" b="0" i="0" u="none" strike="noStrike" dirty="0" smtClean="0">
                          <a:solidFill>
                            <a:srgbClr val="000000"/>
                          </a:solidFill>
                          <a:latin typeface="+mn-lt"/>
                        </a:rPr>
                        <a:t>Supplier  36</a:t>
                      </a:r>
                      <a:endParaRPr lang="en-US" sz="900"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FF0000"/>
                          </a:solidFill>
                          <a:latin typeface="+mn-lt"/>
                        </a:rPr>
                        <a:t>            20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63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FF00"/>
                          </a:solidFill>
                          <a:latin typeface="+mn-lt"/>
                        </a:rPr>
                        <a:t>            63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a:solidFill>
                            <a:srgbClr val="000000"/>
                          </a:solidFill>
                          <a:latin typeface="+mn-lt"/>
                        </a:rPr>
                        <a:t>            46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9061">
                <a:tc>
                  <a:txBody>
                    <a:bodyPr/>
                    <a:lstStyle/>
                    <a:p>
                      <a:r>
                        <a:rPr lang="en-US" sz="900" b="0" i="0" u="none" strike="noStrike" dirty="0" smtClean="0">
                          <a:solidFill>
                            <a:srgbClr val="000000"/>
                          </a:solidFill>
                          <a:latin typeface="+mn-lt"/>
                        </a:rPr>
                        <a:t>Supplier  37</a:t>
                      </a:r>
                      <a:endParaRPr lang="en-US" sz="900"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dirty="0" smtClean="0">
                          <a:solidFill>
                            <a:srgbClr val="FF0000"/>
                          </a:solidFill>
                          <a:latin typeface="+mn-lt"/>
                        </a:rPr>
                        <a:t>5 </a:t>
                      </a:r>
                      <a:endParaRPr lang="en-US" sz="900" b="0" i="0" u="none" strike="noStrike" dirty="0">
                        <a:solidFill>
                          <a:srgbClr val="FF0000"/>
                        </a:solidFill>
                        <a:latin typeface="+mn-lt"/>
                      </a:endParaRP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00"/>
                          </a:solidFill>
                          <a:latin typeface="+mn-lt"/>
                        </a:rPr>
                        <a:t>            65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FFFF00"/>
                          </a:solidFill>
                          <a:latin typeface="+mn-lt"/>
                        </a:rPr>
                        <a:t>            57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a:solidFill>
                            <a:srgbClr val="000000"/>
                          </a:solidFill>
                          <a:latin typeface="+mn-lt"/>
                        </a:rPr>
                        <a:t>            38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9061">
                <a:tc>
                  <a:txBody>
                    <a:bodyPr/>
                    <a:lstStyle/>
                    <a:p>
                      <a:r>
                        <a:rPr lang="en-US" sz="900" b="0" i="0" u="none" strike="noStrike" dirty="0" smtClean="0">
                          <a:solidFill>
                            <a:srgbClr val="000000"/>
                          </a:solidFill>
                          <a:latin typeface="+mn-lt"/>
                        </a:rPr>
                        <a:t>Supplier  38</a:t>
                      </a:r>
                      <a:endParaRPr lang="en-US" sz="900"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FF0000"/>
                          </a:solidFill>
                          <a:latin typeface="+mn-lt"/>
                        </a:rPr>
                        <a:t>            15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23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0000"/>
                          </a:solidFill>
                          <a:latin typeface="+mn-lt"/>
                        </a:rPr>
                        <a:t>            39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900" b="1" i="0" u="none" strike="noStrike">
                          <a:solidFill>
                            <a:srgbClr val="000000"/>
                          </a:solidFill>
                          <a:latin typeface="+mn-lt"/>
                        </a:rPr>
                        <a:t>            26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r>
              <a:tr h="179061">
                <a:tc>
                  <a:txBody>
                    <a:bodyPr/>
                    <a:lstStyle/>
                    <a:p>
                      <a:r>
                        <a:rPr lang="en-US" sz="900" b="0" i="0" u="none" strike="noStrike" dirty="0" smtClean="0">
                          <a:solidFill>
                            <a:srgbClr val="000000"/>
                          </a:solidFill>
                          <a:latin typeface="+mn-lt"/>
                        </a:rPr>
                        <a:t>Supplier  39</a:t>
                      </a:r>
                      <a:endParaRPr lang="en-US" sz="900" dirty="0"/>
                    </a:p>
                  </a:txBody>
                  <a:tcPr marL="8383" marR="8383" marT="863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8D8"/>
                    </a:solidFill>
                  </a:tcPr>
                </a:tc>
                <a:tc>
                  <a:txBody>
                    <a:bodyPr/>
                    <a:lstStyle/>
                    <a:p>
                      <a:pPr algn="ctr" fontAlgn="b"/>
                      <a:r>
                        <a:rPr lang="en-US" sz="900" b="0" i="0" u="none" strike="noStrike">
                          <a:solidFill>
                            <a:srgbClr val="00B050"/>
                          </a:solidFill>
                          <a:latin typeface="+mn-lt"/>
                        </a:rPr>
                        <a:t>          100 </a:t>
                      </a:r>
                    </a:p>
                  </a:txBody>
                  <a:tcPr marL="8383" marR="8383" marT="8638" marB="0" anchor="b">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0B050"/>
                    </a:solidFill>
                  </a:tcPr>
                </a:tc>
                <a:tc>
                  <a:txBody>
                    <a:bodyPr/>
                    <a:lstStyle/>
                    <a:p>
                      <a:pPr algn="ctr" fontAlgn="b"/>
                      <a:r>
                        <a:rPr lang="en-US" sz="900" b="0" i="0" u="none" strike="noStrike">
                          <a:solidFill>
                            <a:srgbClr val="FFFF00"/>
                          </a:solidFill>
                          <a:latin typeface="+mn-lt"/>
                        </a:rPr>
                        <a:t>            58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FFFF00"/>
                    </a:solidFill>
                  </a:tcPr>
                </a:tc>
                <a:tc>
                  <a:txBody>
                    <a:bodyPr/>
                    <a:lstStyle/>
                    <a:p>
                      <a:pPr algn="ctr" fontAlgn="b"/>
                      <a:r>
                        <a:rPr lang="en-US" sz="900" b="0" i="0" u="none" strike="noStrike">
                          <a:solidFill>
                            <a:srgbClr val="00B050"/>
                          </a:solidFill>
                          <a:latin typeface="+mn-lt"/>
                        </a:rPr>
                        <a:t>            79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00B050"/>
                    </a:solidFill>
                  </a:tcPr>
                </a:tc>
                <a:tc>
                  <a:txBody>
                    <a:bodyPr/>
                    <a:lstStyle/>
                    <a:p>
                      <a:pPr algn="ctr" fontAlgn="b"/>
                      <a:r>
                        <a:rPr lang="en-US" sz="900" b="1" i="0" u="none" strike="noStrike" dirty="0">
                          <a:solidFill>
                            <a:srgbClr val="000000"/>
                          </a:solidFill>
                          <a:latin typeface="+mn-lt"/>
                        </a:rPr>
                        <a:t>            83 </a:t>
                      </a:r>
                    </a:p>
                  </a:txBody>
                  <a:tcPr marL="8383" marR="8383" marT="8638" marB="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solidFill>
                      <a:srgbClr val="00B050"/>
                    </a:solidFill>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373757" y="466080"/>
            <a:ext cx="9181486" cy="572252"/>
          </a:xfrm>
          <a:prstGeom prst="rect">
            <a:avLst/>
          </a:prstGeom>
          <a:noFill/>
          <a:ln w="9525">
            <a:noFill/>
            <a:miter lim="800000"/>
            <a:headEnd/>
            <a:tailEnd/>
          </a:ln>
        </p:spPr>
        <p:txBody>
          <a:bodyPr lIns="101901" tIns="50950" rIns="101901" bIns="50950"/>
          <a:lstStyle/>
          <a:p>
            <a:pPr eaLnBrk="0" hangingPunct="0"/>
            <a:r>
              <a:rPr lang="en-US" sz="2200" dirty="0" err="1">
                <a:solidFill>
                  <a:srgbClr val="000000"/>
                </a:solidFill>
              </a:rPr>
              <a:t>Powertrain</a:t>
            </a:r>
            <a:r>
              <a:rPr lang="en-US" sz="2200" dirty="0">
                <a:solidFill>
                  <a:srgbClr val="000000"/>
                </a:solidFill>
              </a:rPr>
              <a:t> product family</a:t>
            </a:r>
          </a:p>
        </p:txBody>
      </p:sp>
      <p:sp>
        <p:nvSpPr>
          <p:cNvPr id="8195" name="TextBox 14"/>
          <p:cNvSpPr txBox="1">
            <a:spLocks noChangeArrowheads="1"/>
          </p:cNvSpPr>
          <p:nvPr/>
        </p:nvSpPr>
        <p:spPr bwMode="auto">
          <a:xfrm>
            <a:off x="8676739" y="3325540"/>
            <a:ext cx="1257499" cy="802592"/>
          </a:xfrm>
          <a:prstGeom prst="rect">
            <a:avLst/>
          </a:prstGeom>
          <a:noFill/>
          <a:ln w="9525">
            <a:noFill/>
            <a:miter lim="800000"/>
            <a:headEnd/>
            <a:tailEnd/>
          </a:ln>
        </p:spPr>
        <p:txBody>
          <a:bodyPr lIns="101901" tIns="50950" rIns="101901" bIns="50950">
            <a:spAutoFit/>
          </a:bodyPr>
          <a:lstStyle/>
          <a:p>
            <a:pPr algn="ctr"/>
            <a:r>
              <a:rPr lang="en-US" sz="1100" i="1" dirty="0">
                <a:solidFill>
                  <a:srgbClr val="000000"/>
                </a:solidFill>
                <a:latin typeface="Calibri" pitchFamily="34" charset="0"/>
              </a:rPr>
              <a:t>Size of the bubble indicates the Strategic Positioning score</a:t>
            </a:r>
          </a:p>
        </p:txBody>
      </p:sp>
      <p:graphicFrame>
        <p:nvGraphicFramePr>
          <p:cNvPr id="21" name="Table 20"/>
          <p:cNvGraphicFramePr>
            <a:graphicFrameLocks noGrp="1"/>
          </p:cNvGraphicFramePr>
          <p:nvPr/>
        </p:nvGraphicFramePr>
        <p:xfrm>
          <a:off x="8718656" y="1788737"/>
          <a:ext cx="1173665" cy="1415633"/>
        </p:xfrm>
        <a:graphic>
          <a:graphicData uri="http://schemas.openxmlformats.org/drawingml/2006/table">
            <a:tbl>
              <a:tblPr/>
              <a:tblGrid>
                <a:gridCol w="860688"/>
                <a:gridCol w="312977"/>
              </a:tblGrid>
              <a:tr h="559727">
                <a:tc gridSpan="2">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0" i="1" u="none" strike="noStrike" dirty="0" smtClean="0">
                          <a:solidFill>
                            <a:srgbClr val="000000"/>
                          </a:solidFill>
                          <a:latin typeface="Calibri"/>
                        </a:rPr>
                        <a:t>Color of bubble</a:t>
                      </a:r>
                      <a:r>
                        <a:rPr lang="en-US" sz="1100" b="0" i="1" u="none" strike="noStrike" baseline="0" dirty="0" smtClean="0">
                          <a:solidFill>
                            <a:srgbClr val="000000"/>
                          </a:solidFill>
                          <a:latin typeface="Calibri"/>
                        </a:rPr>
                        <a:t> indicates  D/CSM </a:t>
                      </a:r>
                      <a:r>
                        <a:rPr lang="en-US" sz="1100" b="0" i="1" u="none" strike="noStrike" dirty="0" smtClean="0">
                          <a:solidFill>
                            <a:srgbClr val="000000"/>
                          </a:solidFill>
                          <a:latin typeface="Calibri"/>
                        </a:rPr>
                        <a:t>Health </a:t>
                      </a:r>
                      <a:r>
                        <a:rPr lang="en-US" sz="1100" b="0" i="1" u="none" strike="noStrike" dirty="0">
                          <a:solidFill>
                            <a:srgbClr val="000000"/>
                          </a:solidFill>
                          <a:latin typeface="Calibri"/>
                        </a:rPr>
                        <a:t>Rating</a:t>
                      </a: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r>
              <a:tr h="28331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0" i="0" u="none" strike="noStrike" dirty="0" smtClean="0">
                          <a:solidFill>
                            <a:srgbClr val="000000"/>
                          </a:solidFill>
                          <a:latin typeface="Calibri"/>
                        </a:rPr>
                        <a:t>Unhealthy</a:t>
                      </a:r>
                      <a:endParaRPr lang="en-US" sz="1100" b="0" i="0" u="none" strike="noStrike" dirty="0">
                        <a:solidFill>
                          <a:srgbClr val="000000"/>
                        </a:solidFill>
                        <a:latin typeface="Calibri"/>
                      </a:endParaRP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US" sz="1600" b="0" i="0" u="none" strike="noStrike">
                          <a:solidFill>
                            <a:srgbClr val="000000"/>
                          </a:solidFill>
                          <a:latin typeface="Calibri"/>
                        </a:rPr>
                        <a:t> </a:t>
                      </a: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28331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0" i="0" u="none" strike="noStrike" dirty="0" smtClean="0">
                          <a:solidFill>
                            <a:srgbClr val="000000"/>
                          </a:solidFill>
                          <a:latin typeface="Calibri"/>
                        </a:rPr>
                        <a:t>At</a:t>
                      </a:r>
                      <a:r>
                        <a:rPr lang="en-US" sz="1100" b="0" i="0" u="none" strike="noStrike" baseline="0" dirty="0" smtClean="0">
                          <a:solidFill>
                            <a:srgbClr val="000000"/>
                          </a:solidFill>
                          <a:latin typeface="Calibri"/>
                        </a:rPr>
                        <a:t> Risk</a:t>
                      </a: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US" sz="1600" b="0" i="0" u="none" strike="noStrike" dirty="0">
                          <a:solidFill>
                            <a:srgbClr val="000000"/>
                          </a:solidFill>
                          <a:latin typeface="Calibri"/>
                        </a:rPr>
                        <a:t> </a:t>
                      </a: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8331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0" i="0" u="none" strike="noStrike" dirty="0" smtClean="0">
                          <a:solidFill>
                            <a:srgbClr val="000000"/>
                          </a:solidFill>
                          <a:latin typeface="Calibri"/>
                        </a:rPr>
                        <a:t>Healthy</a:t>
                      </a:r>
                      <a:r>
                        <a:rPr lang="en-US" sz="1100" b="0" i="0" u="none" strike="noStrike" baseline="0" dirty="0" smtClean="0">
                          <a:solidFill>
                            <a:srgbClr val="000000"/>
                          </a:solidFill>
                          <a:latin typeface="Calibri"/>
                        </a:rPr>
                        <a:t> </a:t>
                      </a:r>
                      <a:endParaRPr lang="en-US" sz="1100" b="0" i="0" u="none" strike="noStrike" dirty="0">
                        <a:solidFill>
                          <a:srgbClr val="000000"/>
                        </a:solidFill>
                        <a:latin typeface="Calibri"/>
                      </a:endParaRP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US" sz="1600" b="0" i="0" u="none" strike="noStrike" dirty="0">
                          <a:solidFill>
                            <a:srgbClr val="000000"/>
                          </a:solidFill>
                          <a:latin typeface="Calibri"/>
                        </a:rPr>
                        <a:t> </a:t>
                      </a: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bl>
          </a:graphicData>
        </a:graphic>
      </p:graphicFrame>
      <p:sp>
        <p:nvSpPr>
          <p:cNvPr id="8212" name="Rectangle 16"/>
          <p:cNvSpPr>
            <a:spLocks noChangeArrowheads="1"/>
          </p:cNvSpPr>
          <p:nvPr/>
        </p:nvSpPr>
        <p:spPr bwMode="auto">
          <a:xfrm>
            <a:off x="7490717" y="1130255"/>
            <a:ext cx="2416077" cy="318339"/>
          </a:xfrm>
          <a:prstGeom prst="rect">
            <a:avLst/>
          </a:prstGeom>
          <a:noFill/>
          <a:ln w="9525">
            <a:noFill/>
            <a:miter lim="800000"/>
            <a:headEnd/>
            <a:tailEnd/>
          </a:ln>
        </p:spPr>
        <p:txBody>
          <a:bodyPr wrap="none" lIns="101901" tIns="50950" rIns="101901" bIns="50950">
            <a:spAutoFit/>
          </a:bodyPr>
          <a:lstStyle/>
          <a:p>
            <a:r>
              <a:rPr lang="en-US" sz="1400" b="1" dirty="0">
                <a:solidFill>
                  <a:srgbClr val="000000"/>
                </a:solidFill>
              </a:rPr>
              <a:t>Average Health Rating: 46</a:t>
            </a:r>
            <a:endParaRPr lang="en-US" sz="1400" b="1" dirty="0"/>
          </a:p>
        </p:txBody>
      </p:sp>
      <p:graphicFrame>
        <p:nvGraphicFramePr>
          <p:cNvPr id="7" name="Chart 6"/>
          <p:cNvGraphicFramePr>
            <a:graphicFrameLocks noGrp="1"/>
          </p:cNvGraphicFramePr>
          <p:nvPr/>
        </p:nvGraphicFramePr>
        <p:xfrm>
          <a:off x="231291" y="1191549"/>
          <a:ext cx="8571200" cy="63479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txBox="1">
            <a:spLocks noChangeArrowheads="1"/>
          </p:cNvSpPr>
          <p:nvPr/>
        </p:nvSpPr>
        <p:spPr bwMode="auto">
          <a:xfrm>
            <a:off x="373757" y="466080"/>
            <a:ext cx="9181486" cy="572252"/>
          </a:xfrm>
          <a:prstGeom prst="rect">
            <a:avLst/>
          </a:prstGeom>
          <a:noFill/>
          <a:ln w="9525">
            <a:noFill/>
            <a:miter lim="800000"/>
            <a:headEnd/>
            <a:tailEnd/>
          </a:ln>
        </p:spPr>
        <p:txBody>
          <a:bodyPr lIns="101901" tIns="50950" rIns="101901" bIns="50950"/>
          <a:lstStyle/>
          <a:p>
            <a:pPr eaLnBrk="0" hangingPunct="0"/>
            <a:r>
              <a:rPr lang="en-US" sz="2200" dirty="0">
                <a:solidFill>
                  <a:srgbClr val="000000"/>
                </a:solidFill>
              </a:rPr>
              <a:t>Electronics product family</a:t>
            </a:r>
          </a:p>
        </p:txBody>
      </p:sp>
      <p:sp>
        <p:nvSpPr>
          <p:cNvPr id="13315" name="TextBox 14"/>
          <p:cNvSpPr txBox="1">
            <a:spLocks noChangeArrowheads="1"/>
          </p:cNvSpPr>
          <p:nvPr/>
        </p:nvSpPr>
        <p:spPr bwMode="auto">
          <a:xfrm>
            <a:off x="8676739" y="3325540"/>
            <a:ext cx="1257499" cy="802592"/>
          </a:xfrm>
          <a:prstGeom prst="rect">
            <a:avLst/>
          </a:prstGeom>
          <a:noFill/>
          <a:ln w="9525">
            <a:noFill/>
            <a:miter lim="800000"/>
            <a:headEnd/>
            <a:tailEnd/>
          </a:ln>
        </p:spPr>
        <p:txBody>
          <a:bodyPr lIns="101901" tIns="50950" rIns="101901" bIns="50950">
            <a:spAutoFit/>
          </a:bodyPr>
          <a:lstStyle/>
          <a:p>
            <a:pPr algn="ctr"/>
            <a:r>
              <a:rPr lang="en-US" sz="1100" i="1" dirty="0">
                <a:solidFill>
                  <a:srgbClr val="000000"/>
                </a:solidFill>
                <a:latin typeface="Calibri" pitchFamily="34" charset="0"/>
              </a:rPr>
              <a:t>Size of the bubble indicates the Strategic Positioning score</a:t>
            </a:r>
          </a:p>
        </p:txBody>
      </p:sp>
      <p:graphicFrame>
        <p:nvGraphicFramePr>
          <p:cNvPr id="21" name="Table 20"/>
          <p:cNvGraphicFramePr>
            <a:graphicFrameLocks noGrp="1"/>
          </p:cNvGraphicFramePr>
          <p:nvPr/>
        </p:nvGraphicFramePr>
        <p:xfrm>
          <a:off x="8718656" y="1788737"/>
          <a:ext cx="1173665" cy="1415633"/>
        </p:xfrm>
        <a:graphic>
          <a:graphicData uri="http://schemas.openxmlformats.org/drawingml/2006/table">
            <a:tbl>
              <a:tblPr/>
              <a:tblGrid>
                <a:gridCol w="860688"/>
                <a:gridCol w="312977"/>
              </a:tblGrid>
              <a:tr h="559727">
                <a:tc gridSpan="2">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0" i="1" u="none" strike="noStrike" dirty="0" smtClean="0">
                          <a:solidFill>
                            <a:srgbClr val="000000"/>
                          </a:solidFill>
                          <a:latin typeface="Calibri"/>
                        </a:rPr>
                        <a:t>Color of bubble</a:t>
                      </a:r>
                      <a:r>
                        <a:rPr lang="en-US" sz="1100" b="0" i="1" u="none" strike="noStrike" baseline="0" dirty="0" smtClean="0">
                          <a:solidFill>
                            <a:srgbClr val="000000"/>
                          </a:solidFill>
                          <a:latin typeface="Calibri"/>
                        </a:rPr>
                        <a:t> indicates  D/CSM </a:t>
                      </a:r>
                      <a:r>
                        <a:rPr lang="en-US" sz="1100" b="0" i="1" u="none" strike="noStrike" dirty="0" smtClean="0">
                          <a:solidFill>
                            <a:srgbClr val="000000"/>
                          </a:solidFill>
                          <a:latin typeface="Calibri"/>
                        </a:rPr>
                        <a:t>Health </a:t>
                      </a:r>
                      <a:r>
                        <a:rPr lang="en-US" sz="1100" b="0" i="1" u="none" strike="noStrike" dirty="0">
                          <a:solidFill>
                            <a:srgbClr val="000000"/>
                          </a:solidFill>
                          <a:latin typeface="Calibri"/>
                        </a:rPr>
                        <a:t>Rating</a:t>
                      </a: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rgbClr val="000000"/>
                        </a:solidFill>
                        <a:latin typeface="Calibri"/>
                      </a:endParaRPr>
                    </a:p>
                  </a:txBody>
                  <a:tcPr marL="9525" marR="9525" marT="9525" marB="0" anchor="ctr">
                    <a:lnL>
                      <a:noFill/>
                    </a:lnL>
                    <a:lnR>
                      <a:noFill/>
                    </a:lnR>
                    <a:lnT>
                      <a:noFill/>
                    </a:lnT>
                    <a:lnB>
                      <a:noFill/>
                    </a:lnB>
                  </a:tcPr>
                </a:tc>
              </a:tr>
              <a:tr h="28331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0" i="0" u="none" strike="noStrike" dirty="0" smtClean="0">
                          <a:solidFill>
                            <a:srgbClr val="000000"/>
                          </a:solidFill>
                          <a:latin typeface="Calibri"/>
                        </a:rPr>
                        <a:t>Unhealthy</a:t>
                      </a:r>
                      <a:endParaRPr lang="en-US" sz="1100" b="0" i="0" u="none" strike="noStrike" dirty="0">
                        <a:solidFill>
                          <a:srgbClr val="000000"/>
                        </a:solidFill>
                        <a:latin typeface="Calibri"/>
                      </a:endParaRP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US" sz="1600" b="0" i="0" u="none" strike="noStrike">
                          <a:solidFill>
                            <a:srgbClr val="000000"/>
                          </a:solidFill>
                          <a:latin typeface="Calibri"/>
                        </a:rPr>
                        <a:t> </a:t>
                      </a: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28331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0" i="0" u="none" strike="noStrike" dirty="0" smtClean="0">
                          <a:solidFill>
                            <a:srgbClr val="000000"/>
                          </a:solidFill>
                          <a:latin typeface="Calibri"/>
                        </a:rPr>
                        <a:t>At</a:t>
                      </a:r>
                      <a:r>
                        <a:rPr lang="en-US" sz="1100" b="0" i="0" u="none" strike="noStrike" baseline="0" dirty="0" smtClean="0">
                          <a:solidFill>
                            <a:srgbClr val="000000"/>
                          </a:solidFill>
                          <a:latin typeface="Calibri"/>
                        </a:rPr>
                        <a:t> Risk</a:t>
                      </a:r>
                      <a:r>
                        <a:rPr lang="en-US" sz="1100" b="0" i="0" u="none" strike="noStrike" dirty="0" smtClean="0">
                          <a:solidFill>
                            <a:srgbClr val="000000"/>
                          </a:solidFill>
                          <a:latin typeface="Calibri"/>
                        </a:rPr>
                        <a:t> </a:t>
                      </a:r>
                      <a:endParaRPr lang="en-US" sz="1100" b="0" i="0" u="none" strike="noStrike" dirty="0">
                        <a:solidFill>
                          <a:srgbClr val="000000"/>
                        </a:solidFill>
                        <a:latin typeface="Calibri"/>
                      </a:endParaRP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US" sz="1600" b="0" i="0" u="none" strike="noStrike" dirty="0">
                          <a:solidFill>
                            <a:srgbClr val="000000"/>
                          </a:solidFill>
                          <a:latin typeface="Calibri"/>
                        </a:rPr>
                        <a:t> </a:t>
                      </a: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83319">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100" b="0" i="0" u="none" strike="noStrike" dirty="0" smtClean="0">
                          <a:solidFill>
                            <a:srgbClr val="000000"/>
                          </a:solidFill>
                          <a:latin typeface="Calibri"/>
                        </a:rPr>
                        <a:t>Healthy</a:t>
                      </a:r>
                      <a:r>
                        <a:rPr lang="en-US" sz="1100" b="0" i="0" u="none" strike="noStrike" baseline="0" dirty="0" smtClean="0">
                          <a:solidFill>
                            <a:srgbClr val="000000"/>
                          </a:solidFill>
                          <a:latin typeface="Calibri"/>
                        </a:rPr>
                        <a:t> </a:t>
                      </a:r>
                      <a:endParaRPr lang="en-US" sz="1100" b="0" i="0" u="none" strike="noStrike" dirty="0">
                        <a:solidFill>
                          <a:srgbClr val="000000"/>
                        </a:solidFill>
                        <a:latin typeface="Calibri"/>
                      </a:endParaRP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US" sz="1600" b="0" i="0" u="none" strike="noStrike" dirty="0">
                          <a:solidFill>
                            <a:srgbClr val="000000"/>
                          </a:solidFill>
                          <a:latin typeface="Calibri"/>
                        </a:rPr>
                        <a:t> </a:t>
                      </a:r>
                    </a:p>
                  </a:txBody>
                  <a:tcPr marL="20120" marR="20120" marT="20731" marB="20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bl>
          </a:graphicData>
        </a:graphic>
      </p:graphicFrame>
      <p:sp>
        <p:nvSpPr>
          <p:cNvPr id="13332" name="Rectangle 6"/>
          <p:cNvSpPr>
            <a:spLocks noChangeArrowheads="1"/>
          </p:cNvSpPr>
          <p:nvPr/>
        </p:nvSpPr>
        <p:spPr bwMode="auto">
          <a:xfrm>
            <a:off x="7490717" y="1133707"/>
            <a:ext cx="2416077" cy="318339"/>
          </a:xfrm>
          <a:prstGeom prst="rect">
            <a:avLst/>
          </a:prstGeom>
          <a:noFill/>
          <a:ln w="9525">
            <a:noFill/>
            <a:miter lim="800000"/>
            <a:headEnd/>
            <a:tailEnd/>
          </a:ln>
        </p:spPr>
        <p:txBody>
          <a:bodyPr wrap="none" lIns="101901" tIns="50950" rIns="101901" bIns="50950">
            <a:spAutoFit/>
          </a:bodyPr>
          <a:lstStyle/>
          <a:p>
            <a:r>
              <a:rPr lang="en-US" sz="1400" b="1" dirty="0">
                <a:solidFill>
                  <a:srgbClr val="000000"/>
                </a:solidFill>
              </a:rPr>
              <a:t>Average Health Rating: 53</a:t>
            </a:r>
            <a:endParaRPr lang="en-US" sz="1400" b="1" dirty="0"/>
          </a:p>
        </p:txBody>
      </p:sp>
      <p:graphicFrame>
        <p:nvGraphicFramePr>
          <p:cNvPr id="7" name="Chart 6"/>
          <p:cNvGraphicFramePr>
            <a:graphicFrameLocks noGrp="1"/>
          </p:cNvGraphicFramePr>
          <p:nvPr/>
        </p:nvGraphicFramePr>
        <p:xfrm>
          <a:off x="68239" y="1085725"/>
          <a:ext cx="8702938" cy="652074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gray">
          <a:xfrm>
            <a:off x="380743" y="6265978"/>
            <a:ext cx="1851317" cy="829586"/>
          </a:xfrm>
          <a:prstGeom prst="rect">
            <a:avLst/>
          </a:prstGeom>
          <a:solidFill>
            <a:srgbClr val="002776"/>
          </a:solidFill>
          <a:ln w="12700" algn="ctr">
            <a:noFill/>
            <a:miter lim="800000"/>
            <a:headEnd/>
            <a:tailEnd/>
          </a:ln>
        </p:spPr>
        <p:txBody>
          <a:bodyPr lIns="80237" tIns="80237" rIns="80237" bIns="80237" anchor="ctr" anchorCtr="1"/>
          <a:lstStyle/>
          <a:p>
            <a:pPr algn="ctr" eaLnBrk="0" hangingPunct="0">
              <a:lnSpc>
                <a:spcPct val="106000"/>
              </a:lnSpc>
            </a:pPr>
            <a:r>
              <a:rPr lang="en-US">
                <a:solidFill>
                  <a:schemeClr val="bg1"/>
                </a:solidFill>
              </a:rPr>
              <a:t>Electronics /Electrical</a:t>
            </a:r>
          </a:p>
        </p:txBody>
      </p:sp>
      <p:sp>
        <p:nvSpPr>
          <p:cNvPr id="14340" name="Line 9"/>
          <p:cNvSpPr>
            <a:spLocks noChangeShapeType="1"/>
          </p:cNvSpPr>
          <p:nvPr/>
        </p:nvSpPr>
        <p:spPr bwMode="gray">
          <a:xfrm>
            <a:off x="391222" y="1302863"/>
            <a:ext cx="1840838" cy="0"/>
          </a:xfrm>
          <a:prstGeom prst="line">
            <a:avLst/>
          </a:prstGeom>
          <a:noFill/>
          <a:ln w="12700" cap="rnd">
            <a:solidFill>
              <a:schemeClr val="accent1"/>
            </a:solidFill>
            <a:round/>
            <a:headEnd/>
            <a:tailEnd/>
          </a:ln>
        </p:spPr>
        <p:txBody>
          <a:bodyPr wrap="none" lIns="101901" tIns="50950" rIns="101901" bIns="50950" anchor="ctr" anchorCtr="1"/>
          <a:lstStyle/>
          <a:p>
            <a:endParaRPr lang="en-US"/>
          </a:p>
        </p:txBody>
      </p:sp>
      <p:sp>
        <p:nvSpPr>
          <p:cNvPr id="23" name="Rectangle 10"/>
          <p:cNvSpPr>
            <a:spLocks noChangeArrowheads="1"/>
          </p:cNvSpPr>
          <p:nvPr/>
        </p:nvSpPr>
        <p:spPr bwMode="gray">
          <a:xfrm>
            <a:off x="672704" y="1206937"/>
            <a:ext cx="1276128" cy="190052"/>
          </a:xfrm>
          <a:prstGeom prst="rect">
            <a:avLst/>
          </a:prstGeom>
          <a:solidFill>
            <a:schemeClr val="bg1"/>
          </a:solidFill>
          <a:ln w="12700" cap="rnd" algn="ctr">
            <a:noFill/>
            <a:miter lim="800000"/>
            <a:headEnd/>
            <a:tailEnd/>
          </a:ln>
        </p:spPr>
        <p:txBody>
          <a:bodyPr wrap="none" lIns="80237" tIns="0" rIns="80237" bIns="0" anchor="ctr" anchorCtr="1">
            <a:spAutoFit/>
          </a:bodyPr>
          <a:lstStyle/>
          <a:p>
            <a:pPr algn="ctr" eaLnBrk="0" hangingPunct="0">
              <a:lnSpc>
                <a:spcPct val="95000"/>
              </a:lnSpc>
              <a:defRPr/>
            </a:pPr>
            <a:r>
              <a:rPr lang="en-US" sz="1300" dirty="0">
                <a:solidFill>
                  <a:srgbClr val="003399">
                    <a:lumMod val="75000"/>
                  </a:srgbClr>
                </a:solidFill>
                <a:effectLst>
                  <a:outerShdw blurRad="50800" dist="38100" dir="2700000" algn="tl" rotWithShape="0">
                    <a:prstClr val="black">
                      <a:alpha val="40000"/>
                    </a:prstClr>
                  </a:outerShdw>
                </a:effectLst>
              </a:rPr>
              <a:t>Product Family</a:t>
            </a:r>
          </a:p>
        </p:txBody>
      </p:sp>
      <p:sp>
        <p:nvSpPr>
          <p:cNvPr id="14342" name="Rectangle 4"/>
          <p:cNvSpPr>
            <a:spLocks noChangeArrowheads="1"/>
          </p:cNvSpPr>
          <p:nvPr/>
        </p:nvSpPr>
        <p:spPr bwMode="gray">
          <a:xfrm>
            <a:off x="391222" y="3397521"/>
            <a:ext cx="1851317" cy="829586"/>
          </a:xfrm>
          <a:prstGeom prst="rect">
            <a:avLst/>
          </a:prstGeom>
          <a:solidFill>
            <a:srgbClr val="002776"/>
          </a:solidFill>
          <a:ln w="12700" algn="ctr">
            <a:noFill/>
            <a:miter lim="800000"/>
            <a:headEnd/>
            <a:tailEnd/>
          </a:ln>
        </p:spPr>
        <p:txBody>
          <a:bodyPr lIns="80237" tIns="80237" rIns="80237" bIns="80237" anchor="ctr" anchorCtr="1"/>
          <a:lstStyle/>
          <a:p>
            <a:pPr algn="ctr" eaLnBrk="0" hangingPunct="0">
              <a:lnSpc>
                <a:spcPct val="106000"/>
              </a:lnSpc>
            </a:pPr>
            <a:r>
              <a:rPr lang="en-US">
                <a:solidFill>
                  <a:schemeClr val="bg1"/>
                </a:solidFill>
              </a:rPr>
              <a:t>Exteriors</a:t>
            </a:r>
          </a:p>
        </p:txBody>
      </p:sp>
      <p:sp>
        <p:nvSpPr>
          <p:cNvPr id="14343" name="Rectangle 4"/>
          <p:cNvSpPr>
            <a:spLocks noChangeArrowheads="1"/>
          </p:cNvSpPr>
          <p:nvPr/>
        </p:nvSpPr>
        <p:spPr bwMode="gray">
          <a:xfrm>
            <a:off x="391222" y="4354873"/>
            <a:ext cx="1851317" cy="824187"/>
          </a:xfrm>
          <a:prstGeom prst="rect">
            <a:avLst/>
          </a:prstGeom>
          <a:solidFill>
            <a:srgbClr val="002776"/>
          </a:solidFill>
          <a:ln w="12700" algn="ctr">
            <a:noFill/>
            <a:miter lim="800000"/>
            <a:headEnd/>
            <a:tailEnd/>
          </a:ln>
        </p:spPr>
        <p:txBody>
          <a:bodyPr lIns="80237" tIns="80237" rIns="80237" bIns="80237" anchor="ctr" anchorCtr="1"/>
          <a:lstStyle/>
          <a:p>
            <a:pPr algn="ctr" eaLnBrk="0" hangingPunct="0">
              <a:lnSpc>
                <a:spcPct val="106000"/>
              </a:lnSpc>
            </a:pPr>
            <a:r>
              <a:rPr lang="en-US">
                <a:solidFill>
                  <a:schemeClr val="bg1"/>
                </a:solidFill>
              </a:rPr>
              <a:t>Interiors</a:t>
            </a:r>
          </a:p>
        </p:txBody>
      </p:sp>
      <p:sp>
        <p:nvSpPr>
          <p:cNvPr id="14344" name="Rectangle 4"/>
          <p:cNvSpPr>
            <a:spLocks noChangeArrowheads="1"/>
          </p:cNvSpPr>
          <p:nvPr/>
        </p:nvSpPr>
        <p:spPr bwMode="gray">
          <a:xfrm>
            <a:off x="380743" y="1481018"/>
            <a:ext cx="1851317" cy="829585"/>
          </a:xfrm>
          <a:prstGeom prst="rect">
            <a:avLst/>
          </a:prstGeom>
          <a:solidFill>
            <a:srgbClr val="002776"/>
          </a:solidFill>
          <a:ln w="12700" algn="ctr">
            <a:noFill/>
            <a:miter lim="800000"/>
            <a:headEnd/>
            <a:tailEnd/>
          </a:ln>
        </p:spPr>
        <p:txBody>
          <a:bodyPr lIns="80237" tIns="80237" rIns="80237" bIns="80237" anchor="ctr" anchorCtr="1"/>
          <a:lstStyle/>
          <a:p>
            <a:pPr algn="ctr" eaLnBrk="0" hangingPunct="0">
              <a:lnSpc>
                <a:spcPct val="106000"/>
              </a:lnSpc>
            </a:pPr>
            <a:r>
              <a:rPr lang="en-US">
                <a:solidFill>
                  <a:schemeClr val="bg1"/>
                </a:solidFill>
              </a:rPr>
              <a:t>Powertrain</a:t>
            </a:r>
          </a:p>
        </p:txBody>
      </p:sp>
      <p:sp>
        <p:nvSpPr>
          <p:cNvPr id="14345" name="Rectangle 4"/>
          <p:cNvSpPr>
            <a:spLocks noChangeArrowheads="1"/>
          </p:cNvSpPr>
          <p:nvPr/>
        </p:nvSpPr>
        <p:spPr bwMode="gray">
          <a:xfrm>
            <a:off x="380743" y="2438370"/>
            <a:ext cx="1851317" cy="829585"/>
          </a:xfrm>
          <a:prstGeom prst="rect">
            <a:avLst/>
          </a:prstGeom>
          <a:solidFill>
            <a:srgbClr val="002776"/>
          </a:solidFill>
          <a:ln w="12700" algn="ctr">
            <a:noFill/>
            <a:miter lim="800000"/>
            <a:headEnd/>
            <a:tailEnd/>
          </a:ln>
        </p:spPr>
        <p:txBody>
          <a:bodyPr lIns="80237" tIns="80237" rIns="80237" bIns="80237" anchor="ctr" anchorCtr="1"/>
          <a:lstStyle/>
          <a:p>
            <a:pPr algn="ctr" eaLnBrk="0" hangingPunct="0">
              <a:lnSpc>
                <a:spcPct val="106000"/>
              </a:lnSpc>
            </a:pPr>
            <a:r>
              <a:rPr lang="en-US">
                <a:solidFill>
                  <a:schemeClr val="bg1"/>
                </a:solidFill>
              </a:rPr>
              <a:t>Chassis / Mechanical</a:t>
            </a:r>
          </a:p>
        </p:txBody>
      </p:sp>
      <p:sp>
        <p:nvSpPr>
          <p:cNvPr id="14346" name="Rectangle 4"/>
          <p:cNvSpPr>
            <a:spLocks noChangeArrowheads="1"/>
          </p:cNvSpPr>
          <p:nvPr/>
        </p:nvSpPr>
        <p:spPr bwMode="gray">
          <a:xfrm>
            <a:off x="380743" y="5306828"/>
            <a:ext cx="1851317" cy="829585"/>
          </a:xfrm>
          <a:prstGeom prst="rect">
            <a:avLst/>
          </a:prstGeom>
          <a:solidFill>
            <a:srgbClr val="002776"/>
          </a:solidFill>
          <a:ln w="12700" algn="ctr">
            <a:noFill/>
            <a:miter lim="800000"/>
            <a:headEnd/>
            <a:tailEnd/>
          </a:ln>
        </p:spPr>
        <p:txBody>
          <a:bodyPr lIns="80237" tIns="80237" rIns="80237" bIns="80237" anchor="ctr" anchorCtr="1"/>
          <a:lstStyle/>
          <a:p>
            <a:pPr algn="ctr" eaLnBrk="0" hangingPunct="0">
              <a:lnSpc>
                <a:spcPct val="106000"/>
              </a:lnSpc>
            </a:pPr>
            <a:r>
              <a:rPr lang="en-US">
                <a:solidFill>
                  <a:schemeClr val="bg1"/>
                </a:solidFill>
              </a:rPr>
              <a:t>Climate Control</a:t>
            </a:r>
          </a:p>
        </p:txBody>
      </p:sp>
      <p:sp>
        <p:nvSpPr>
          <p:cNvPr id="14347" name="Line 19"/>
          <p:cNvSpPr>
            <a:spLocks noChangeShapeType="1"/>
          </p:cNvSpPr>
          <p:nvPr/>
        </p:nvSpPr>
        <p:spPr bwMode="gray">
          <a:xfrm>
            <a:off x="2542941" y="1304663"/>
            <a:ext cx="7118839" cy="0"/>
          </a:xfrm>
          <a:prstGeom prst="line">
            <a:avLst/>
          </a:prstGeom>
          <a:noFill/>
          <a:ln w="9525">
            <a:solidFill>
              <a:schemeClr val="accent1"/>
            </a:solidFill>
            <a:round/>
            <a:headEnd/>
            <a:tailEnd/>
          </a:ln>
        </p:spPr>
        <p:txBody>
          <a:bodyPr lIns="101901" tIns="50950" rIns="101901" bIns="50950" anchor="ctr" anchorCtr="1">
            <a:spAutoFit/>
          </a:bodyPr>
          <a:lstStyle/>
          <a:p>
            <a:endParaRPr lang="en-US"/>
          </a:p>
        </p:txBody>
      </p:sp>
      <p:sp>
        <p:nvSpPr>
          <p:cNvPr id="14348" name="Rectangle 20"/>
          <p:cNvSpPr>
            <a:spLocks noChangeArrowheads="1"/>
          </p:cNvSpPr>
          <p:nvPr/>
        </p:nvSpPr>
        <p:spPr bwMode="gray">
          <a:xfrm>
            <a:off x="5160984" y="1206937"/>
            <a:ext cx="1313387" cy="190052"/>
          </a:xfrm>
          <a:prstGeom prst="rect">
            <a:avLst/>
          </a:prstGeom>
          <a:solidFill>
            <a:schemeClr val="bg1"/>
          </a:solidFill>
          <a:ln w="12700" cap="rnd" algn="ctr">
            <a:noFill/>
            <a:miter lim="800000"/>
            <a:headEnd/>
            <a:tailEnd/>
          </a:ln>
        </p:spPr>
        <p:txBody>
          <a:bodyPr lIns="80237" tIns="0" rIns="80237" bIns="0" anchor="ctr" anchorCtr="1">
            <a:spAutoFit/>
          </a:bodyPr>
          <a:lstStyle/>
          <a:p>
            <a:pPr algn="ctr" eaLnBrk="0" hangingPunct="0">
              <a:lnSpc>
                <a:spcPct val="95000"/>
              </a:lnSpc>
            </a:pPr>
            <a:r>
              <a:rPr lang="en-US" sz="1300" dirty="0">
                <a:solidFill>
                  <a:srgbClr val="002673"/>
                </a:solidFill>
              </a:rPr>
              <a:t>Key Insights</a:t>
            </a:r>
          </a:p>
        </p:txBody>
      </p:sp>
      <p:sp>
        <p:nvSpPr>
          <p:cNvPr id="38" name="Rectangle 3"/>
          <p:cNvSpPr>
            <a:spLocks noChangeArrowheads="1"/>
          </p:cNvSpPr>
          <p:nvPr/>
        </p:nvSpPr>
        <p:spPr bwMode="gray">
          <a:xfrm>
            <a:off x="2420685" y="4365670"/>
            <a:ext cx="7342394" cy="829586"/>
          </a:xfrm>
          <a:prstGeom prst="rect">
            <a:avLst/>
          </a:prstGeom>
          <a:solidFill>
            <a:schemeClr val="bg1">
              <a:lumMod val="95000"/>
            </a:schemeClr>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101901" tIns="30570" rIns="101901" bIns="30570" anchor="ctr"/>
          <a:lstStyle/>
          <a:p>
            <a:pPr marL="127376" indent="-127376" eaLnBrk="0" hangingPunct="0">
              <a:lnSpc>
                <a:spcPct val="90000"/>
              </a:lnSpc>
              <a:spcAft>
                <a:spcPts val="334"/>
              </a:spcAft>
              <a:buFont typeface="Wingdings" pitchFamily="2" charset="2"/>
              <a:buChar char="§"/>
              <a:defRPr/>
            </a:pPr>
            <a:r>
              <a:rPr lang="en-US" sz="1200" dirty="0">
                <a:solidFill>
                  <a:srgbClr val="000000"/>
                </a:solidFill>
                <a:cs typeface="Arial" charset="0"/>
              </a:rPr>
              <a:t>Significant excess capacity will drive additional consolidation – weaker players are extremely vulnerable</a:t>
            </a:r>
          </a:p>
          <a:p>
            <a:pPr marL="127376" indent="-127376" eaLnBrk="0" hangingPunct="0">
              <a:lnSpc>
                <a:spcPct val="90000"/>
              </a:lnSpc>
              <a:spcAft>
                <a:spcPts val="334"/>
              </a:spcAft>
              <a:buFont typeface="Wingdings" pitchFamily="2" charset="2"/>
              <a:buChar char="§"/>
              <a:defRPr/>
            </a:pPr>
            <a:r>
              <a:rPr lang="en-US" sz="1200" dirty="0">
                <a:solidFill>
                  <a:srgbClr val="000000"/>
                </a:solidFill>
                <a:cs typeface="Arial" charset="0"/>
              </a:rPr>
              <a:t>OEMs are unbundling interiors, reducing supplier value add and increasing exposure to commodity prices</a:t>
            </a:r>
          </a:p>
          <a:p>
            <a:pPr marL="127376" indent="-127376" eaLnBrk="0" hangingPunct="0">
              <a:lnSpc>
                <a:spcPct val="90000"/>
              </a:lnSpc>
              <a:spcAft>
                <a:spcPts val="334"/>
              </a:spcAft>
              <a:buFont typeface="Wingdings" pitchFamily="2" charset="2"/>
              <a:buChar char="§"/>
              <a:tabLst>
                <a:tab pos="2547518" algn="l"/>
                <a:tab pos="4015880" algn="l"/>
              </a:tabLst>
              <a:defRPr/>
            </a:pPr>
            <a:r>
              <a:rPr lang="en-US" sz="1200" dirty="0">
                <a:solidFill>
                  <a:srgbClr val="000000"/>
                </a:solidFill>
              </a:rPr>
              <a:t>Average Health Rating: 53	HHI: 5.5	Consolidation potential:  </a:t>
            </a:r>
            <a:r>
              <a:rPr lang="en-US" sz="1200" b="1" dirty="0">
                <a:solidFill>
                  <a:srgbClr val="000000"/>
                </a:solidFill>
              </a:rPr>
              <a:t>High</a:t>
            </a:r>
            <a:endParaRPr lang="en-US" sz="1200" b="1" dirty="0">
              <a:solidFill>
                <a:srgbClr val="000000"/>
              </a:solidFill>
              <a:cs typeface="Arial" charset="0"/>
            </a:endParaRPr>
          </a:p>
        </p:txBody>
      </p:sp>
      <p:sp>
        <p:nvSpPr>
          <p:cNvPr id="39" name="Rectangle 3"/>
          <p:cNvSpPr>
            <a:spLocks noChangeArrowheads="1"/>
          </p:cNvSpPr>
          <p:nvPr/>
        </p:nvSpPr>
        <p:spPr bwMode="gray">
          <a:xfrm>
            <a:off x="2420685" y="3408318"/>
            <a:ext cx="7342394" cy="829586"/>
          </a:xfrm>
          <a:prstGeom prst="rect">
            <a:avLst/>
          </a:prstGeom>
          <a:solidFill>
            <a:schemeClr val="bg1">
              <a:lumMod val="95000"/>
            </a:schemeClr>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101901" tIns="30570" rIns="101901" bIns="30570" anchor="ctr"/>
          <a:lstStyle/>
          <a:p>
            <a:pPr marL="127376" indent="-127376" eaLnBrk="0" hangingPunct="0">
              <a:lnSpc>
                <a:spcPct val="90000"/>
              </a:lnSpc>
              <a:spcAft>
                <a:spcPts val="334"/>
              </a:spcAft>
              <a:buFont typeface="Wingdings" pitchFamily="2" charset="2"/>
              <a:buChar char="§"/>
              <a:defRPr/>
            </a:pPr>
            <a:r>
              <a:rPr lang="en-US" sz="1200" dirty="0">
                <a:solidFill>
                  <a:srgbClr val="000000"/>
                </a:solidFill>
                <a:cs typeface="Arial" charset="0"/>
              </a:rPr>
              <a:t>May see further consolidation in lighting</a:t>
            </a:r>
          </a:p>
          <a:p>
            <a:pPr marL="127376" indent="-127376" eaLnBrk="0" hangingPunct="0">
              <a:lnSpc>
                <a:spcPct val="90000"/>
              </a:lnSpc>
              <a:spcAft>
                <a:spcPts val="334"/>
              </a:spcAft>
              <a:buFont typeface="Wingdings" pitchFamily="2" charset="2"/>
              <a:buChar char="§"/>
              <a:defRPr/>
            </a:pPr>
            <a:r>
              <a:rPr lang="en-US" sz="1200" dirty="0">
                <a:solidFill>
                  <a:srgbClr val="000000"/>
                </a:solidFill>
              </a:rPr>
              <a:t>OEMs are moving away from exterior modules (e.g., doors), forcing a restructuring of this business</a:t>
            </a:r>
          </a:p>
          <a:p>
            <a:pPr marL="127376" indent="-127376" eaLnBrk="0" hangingPunct="0">
              <a:lnSpc>
                <a:spcPct val="90000"/>
              </a:lnSpc>
              <a:spcAft>
                <a:spcPts val="334"/>
              </a:spcAft>
              <a:buFont typeface="Wingdings" pitchFamily="2" charset="2"/>
              <a:buChar char="§"/>
              <a:defRPr/>
            </a:pPr>
            <a:r>
              <a:rPr lang="en-US" sz="1200" dirty="0">
                <a:solidFill>
                  <a:srgbClr val="000000"/>
                </a:solidFill>
                <a:cs typeface="Arial" charset="0"/>
              </a:rPr>
              <a:t>Many weak and few strong players in this segment</a:t>
            </a:r>
          </a:p>
          <a:p>
            <a:pPr marL="127376" indent="-127376" eaLnBrk="0" hangingPunct="0">
              <a:lnSpc>
                <a:spcPct val="90000"/>
              </a:lnSpc>
              <a:spcAft>
                <a:spcPts val="334"/>
              </a:spcAft>
              <a:buFont typeface="Wingdings" pitchFamily="2" charset="2"/>
              <a:buChar char="§"/>
              <a:tabLst>
                <a:tab pos="2547518" algn="l"/>
                <a:tab pos="4015880" algn="l"/>
              </a:tabLst>
              <a:defRPr/>
            </a:pPr>
            <a:r>
              <a:rPr lang="en-US" sz="1200" dirty="0">
                <a:solidFill>
                  <a:srgbClr val="000000"/>
                </a:solidFill>
              </a:rPr>
              <a:t>Average Health Rating: 46	HHI: 6.7	Consolidation Potential:  Medium</a:t>
            </a:r>
            <a:endParaRPr lang="en-US" sz="1200" dirty="0">
              <a:solidFill>
                <a:srgbClr val="000000"/>
              </a:solidFill>
              <a:cs typeface="Arial" charset="0"/>
            </a:endParaRPr>
          </a:p>
        </p:txBody>
      </p:sp>
      <p:sp>
        <p:nvSpPr>
          <p:cNvPr id="40" name="Rectangle 3"/>
          <p:cNvSpPr>
            <a:spLocks noChangeArrowheads="1"/>
          </p:cNvSpPr>
          <p:nvPr/>
        </p:nvSpPr>
        <p:spPr bwMode="gray">
          <a:xfrm>
            <a:off x="2410205" y="6278576"/>
            <a:ext cx="7342394" cy="829585"/>
          </a:xfrm>
          <a:prstGeom prst="rect">
            <a:avLst/>
          </a:prstGeom>
          <a:solidFill>
            <a:schemeClr val="bg1">
              <a:lumMod val="95000"/>
            </a:schemeClr>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101901" tIns="30570" rIns="101901" bIns="30570" anchor="ctr"/>
          <a:lstStyle/>
          <a:p>
            <a:pPr marL="127376" indent="-127376" eaLnBrk="0" hangingPunct="0">
              <a:lnSpc>
                <a:spcPct val="90000"/>
              </a:lnSpc>
              <a:spcAft>
                <a:spcPts val="334"/>
              </a:spcAft>
              <a:buFont typeface="Wingdings" pitchFamily="2" charset="2"/>
              <a:buChar char="§"/>
              <a:defRPr/>
            </a:pPr>
            <a:r>
              <a:rPr lang="en-US" sz="1200" dirty="0">
                <a:solidFill>
                  <a:srgbClr val="000000"/>
                </a:solidFill>
                <a:cs typeface="Arial" charset="0"/>
              </a:rPr>
              <a:t>Very diverse and globalized segment for both development and production with more strong players</a:t>
            </a:r>
          </a:p>
          <a:p>
            <a:pPr marL="127376" indent="-127376" eaLnBrk="0" hangingPunct="0">
              <a:lnSpc>
                <a:spcPct val="90000"/>
              </a:lnSpc>
              <a:spcAft>
                <a:spcPts val="334"/>
              </a:spcAft>
              <a:buFont typeface="Wingdings" pitchFamily="2" charset="2"/>
              <a:buChar char="§"/>
              <a:defRPr/>
            </a:pPr>
            <a:r>
              <a:rPr lang="en-US" sz="1200" dirty="0">
                <a:solidFill>
                  <a:srgbClr val="000000"/>
                </a:solidFill>
                <a:cs typeface="Arial" charset="0"/>
              </a:rPr>
              <a:t>Growth in differentiating technologies will continue despite economic downturn</a:t>
            </a:r>
          </a:p>
          <a:p>
            <a:pPr marL="127376" indent="-127376" eaLnBrk="0" hangingPunct="0">
              <a:lnSpc>
                <a:spcPct val="90000"/>
              </a:lnSpc>
              <a:spcAft>
                <a:spcPts val="334"/>
              </a:spcAft>
              <a:buFont typeface="Wingdings" pitchFamily="2" charset="2"/>
              <a:buChar char="§"/>
              <a:defRPr/>
            </a:pPr>
            <a:r>
              <a:rPr lang="en-US" sz="1200" dirty="0">
                <a:solidFill>
                  <a:srgbClr val="000000"/>
                </a:solidFill>
                <a:cs typeface="Arial" charset="0"/>
              </a:rPr>
              <a:t>Segment will continue to require investment to remain competitive</a:t>
            </a:r>
          </a:p>
          <a:p>
            <a:pPr marL="127376" indent="-127376" eaLnBrk="0" hangingPunct="0">
              <a:lnSpc>
                <a:spcPct val="90000"/>
              </a:lnSpc>
              <a:spcAft>
                <a:spcPts val="334"/>
              </a:spcAft>
              <a:buFont typeface="Wingdings" pitchFamily="2" charset="2"/>
              <a:buChar char="§"/>
              <a:tabLst>
                <a:tab pos="2547518" algn="l"/>
                <a:tab pos="4015880" algn="l"/>
              </a:tabLst>
              <a:defRPr/>
            </a:pPr>
            <a:r>
              <a:rPr lang="en-US" sz="1200" dirty="0">
                <a:solidFill>
                  <a:srgbClr val="000000"/>
                </a:solidFill>
              </a:rPr>
              <a:t>Average Health Rating: 53	HHI: 7.1	Consolidation Potential:  Medium</a:t>
            </a:r>
            <a:endParaRPr lang="en-US" sz="1200" dirty="0">
              <a:solidFill>
                <a:srgbClr val="000000"/>
              </a:solidFill>
              <a:cs typeface="Arial" charset="0"/>
            </a:endParaRPr>
          </a:p>
        </p:txBody>
      </p:sp>
      <p:sp>
        <p:nvSpPr>
          <p:cNvPr id="41" name="Rectangle 3"/>
          <p:cNvSpPr>
            <a:spLocks noChangeArrowheads="1"/>
          </p:cNvSpPr>
          <p:nvPr/>
        </p:nvSpPr>
        <p:spPr bwMode="gray">
          <a:xfrm>
            <a:off x="2410205" y="1495414"/>
            <a:ext cx="7342394" cy="829585"/>
          </a:xfrm>
          <a:prstGeom prst="rect">
            <a:avLst/>
          </a:prstGeom>
          <a:solidFill>
            <a:schemeClr val="bg1">
              <a:lumMod val="95000"/>
            </a:schemeClr>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101901" tIns="30570" rIns="101901" bIns="30570" anchor="ctr"/>
          <a:lstStyle/>
          <a:p>
            <a:pPr marL="127376" indent="-127376" eaLnBrk="0" hangingPunct="0">
              <a:lnSpc>
                <a:spcPct val="90000"/>
              </a:lnSpc>
              <a:spcAft>
                <a:spcPts val="334"/>
              </a:spcAft>
              <a:buFont typeface="Wingdings" pitchFamily="2" charset="2"/>
              <a:buChar char="§"/>
              <a:defRPr/>
            </a:pPr>
            <a:r>
              <a:rPr lang="en-US" sz="1200" dirty="0">
                <a:solidFill>
                  <a:srgbClr val="000000"/>
                </a:solidFill>
                <a:cs typeface="Arial" charset="0"/>
              </a:rPr>
              <a:t>Significant investment and new players in hybrid/electric systems, but volume growth will be slow</a:t>
            </a:r>
          </a:p>
          <a:p>
            <a:pPr marL="127376" indent="-127376" eaLnBrk="0" hangingPunct="0">
              <a:lnSpc>
                <a:spcPct val="90000"/>
              </a:lnSpc>
              <a:spcAft>
                <a:spcPts val="334"/>
              </a:spcAft>
              <a:buFont typeface="Wingdings" pitchFamily="2" charset="2"/>
              <a:buChar char="§"/>
              <a:defRPr/>
            </a:pPr>
            <a:r>
              <a:rPr lang="en-US" sz="1200" dirty="0">
                <a:solidFill>
                  <a:srgbClr val="000000"/>
                </a:solidFill>
              </a:rPr>
              <a:t>Rapid growth in relatively inexpensive fuel efficiency actions (e.g., direct injection with turbo)</a:t>
            </a:r>
          </a:p>
          <a:p>
            <a:pPr marL="127376" indent="-127376" eaLnBrk="0" hangingPunct="0">
              <a:lnSpc>
                <a:spcPct val="90000"/>
              </a:lnSpc>
              <a:spcAft>
                <a:spcPts val="334"/>
              </a:spcAft>
              <a:buFont typeface="Wingdings" pitchFamily="2" charset="2"/>
              <a:buChar char="§"/>
              <a:defRPr/>
            </a:pPr>
            <a:r>
              <a:rPr lang="en-US" sz="1200" dirty="0">
                <a:solidFill>
                  <a:srgbClr val="000000"/>
                </a:solidFill>
                <a:cs typeface="Arial" charset="0"/>
              </a:rPr>
              <a:t>Relatively weak, fragmented segment with significant consolidation likely</a:t>
            </a:r>
          </a:p>
          <a:p>
            <a:pPr marL="127376" indent="-127376" eaLnBrk="0" hangingPunct="0">
              <a:lnSpc>
                <a:spcPct val="90000"/>
              </a:lnSpc>
              <a:spcAft>
                <a:spcPts val="334"/>
              </a:spcAft>
              <a:buFont typeface="Wingdings" pitchFamily="2" charset="2"/>
              <a:buChar char="§"/>
              <a:tabLst>
                <a:tab pos="2547518" algn="l"/>
                <a:tab pos="4015880" algn="l"/>
              </a:tabLst>
              <a:defRPr/>
            </a:pPr>
            <a:r>
              <a:rPr lang="en-US" sz="1200" dirty="0">
                <a:solidFill>
                  <a:srgbClr val="000000"/>
                </a:solidFill>
              </a:rPr>
              <a:t>Average Health Rating: 46	HHI*: 4.2	Consolidation Potential:  </a:t>
            </a:r>
            <a:r>
              <a:rPr lang="en-US" sz="1200" b="1" dirty="0">
                <a:solidFill>
                  <a:srgbClr val="000000"/>
                </a:solidFill>
              </a:rPr>
              <a:t>High</a:t>
            </a:r>
            <a:endParaRPr lang="en-US" sz="1200" b="1" dirty="0">
              <a:solidFill>
                <a:srgbClr val="000000"/>
              </a:solidFill>
              <a:cs typeface="Arial" charset="0"/>
            </a:endParaRPr>
          </a:p>
        </p:txBody>
      </p:sp>
      <p:sp>
        <p:nvSpPr>
          <p:cNvPr id="42" name="Rectangle 3"/>
          <p:cNvSpPr>
            <a:spLocks noChangeArrowheads="1"/>
          </p:cNvSpPr>
          <p:nvPr/>
        </p:nvSpPr>
        <p:spPr bwMode="gray">
          <a:xfrm>
            <a:off x="2410205" y="2452766"/>
            <a:ext cx="7342394" cy="827786"/>
          </a:xfrm>
          <a:prstGeom prst="rect">
            <a:avLst/>
          </a:prstGeom>
          <a:solidFill>
            <a:schemeClr val="bg1">
              <a:lumMod val="95000"/>
            </a:schemeClr>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101901" tIns="30570" rIns="101901" bIns="30570" anchor="ctr"/>
          <a:lstStyle/>
          <a:p>
            <a:pPr marL="127376" indent="-127376" eaLnBrk="0" hangingPunct="0">
              <a:lnSpc>
                <a:spcPct val="90000"/>
              </a:lnSpc>
              <a:spcAft>
                <a:spcPts val="334"/>
              </a:spcAft>
              <a:buFont typeface="Wingdings" pitchFamily="2" charset="2"/>
              <a:buChar char="§"/>
              <a:defRPr/>
            </a:pPr>
            <a:r>
              <a:rPr lang="en-US" sz="1200" dirty="0">
                <a:solidFill>
                  <a:srgbClr val="000000"/>
                </a:solidFill>
                <a:cs typeface="Arial" charset="0"/>
              </a:rPr>
              <a:t>Fuel economy regulations will drive migration to electrically-driven components (e.g., electric steering, brake-by-wire) and </a:t>
            </a:r>
            <a:r>
              <a:rPr lang="en-US" sz="1200" dirty="0">
                <a:solidFill>
                  <a:srgbClr val="000000"/>
                </a:solidFill>
              </a:rPr>
              <a:t>impact</a:t>
            </a:r>
            <a:r>
              <a:rPr lang="en-US" sz="1200" dirty="0">
                <a:solidFill>
                  <a:srgbClr val="000000"/>
                </a:solidFill>
                <a:cs typeface="Arial" charset="0"/>
              </a:rPr>
              <a:t> current sourcing </a:t>
            </a:r>
            <a:r>
              <a:rPr lang="en-US" sz="1200" dirty="0">
                <a:solidFill>
                  <a:srgbClr val="000000"/>
                </a:solidFill>
              </a:rPr>
              <a:t>patterns</a:t>
            </a:r>
          </a:p>
          <a:p>
            <a:pPr marL="127376" indent="-127376" eaLnBrk="0" hangingPunct="0">
              <a:lnSpc>
                <a:spcPct val="90000"/>
              </a:lnSpc>
              <a:spcAft>
                <a:spcPts val="334"/>
              </a:spcAft>
              <a:buFont typeface="Wingdings" pitchFamily="2" charset="2"/>
              <a:buChar char="§"/>
              <a:defRPr/>
            </a:pPr>
            <a:r>
              <a:rPr lang="en-US" sz="1200" dirty="0">
                <a:solidFill>
                  <a:srgbClr val="000000"/>
                </a:solidFill>
                <a:cs typeface="Arial" charset="0"/>
              </a:rPr>
              <a:t>Many traditional suppliers (frames, casting, forgings, axles) are struggling with excess capacity</a:t>
            </a:r>
          </a:p>
          <a:p>
            <a:pPr marL="127376" indent="-127376" eaLnBrk="0" hangingPunct="0">
              <a:lnSpc>
                <a:spcPct val="90000"/>
              </a:lnSpc>
              <a:spcAft>
                <a:spcPts val="334"/>
              </a:spcAft>
              <a:buFont typeface="Wingdings" pitchFamily="2" charset="2"/>
              <a:buChar char="§"/>
              <a:tabLst>
                <a:tab pos="2547518" algn="l"/>
                <a:tab pos="4015880" algn="l"/>
              </a:tabLst>
              <a:defRPr/>
            </a:pPr>
            <a:r>
              <a:rPr lang="en-US" sz="1200" dirty="0">
                <a:solidFill>
                  <a:srgbClr val="000000"/>
                </a:solidFill>
              </a:rPr>
              <a:t>Average Health Rating: 48	HHI: 4.5	Consolidation potential: </a:t>
            </a:r>
            <a:r>
              <a:rPr lang="en-US" sz="1200" b="1" dirty="0">
                <a:solidFill>
                  <a:srgbClr val="000000"/>
                </a:solidFill>
              </a:rPr>
              <a:t> High</a:t>
            </a:r>
            <a:endParaRPr lang="en-US" sz="1200" b="1" dirty="0">
              <a:solidFill>
                <a:srgbClr val="000000"/>
              </a:solidFill>
              <a:cs typeface="Arial" charset="0"/>
            </a:endParaRPr>
          </a:p>
        </p:txBody>
      </p:sp>
      <p:sp>
        <p:nvSpPr>
          <p:cNvPr id="43" name="Rectangle 3"/>
          <p:cNvSpPr>
            <a:spLocks noChangeArrowheads="1"/>
          </p:cNvSpPr>
          <p:nvPr/>
        </p:nvSpPr>
        <p:spPr bwMode="gray">
          <a:xfrm>
            <a:off x="2410205" y="5323022"/>
            <a:ext cx="7342394" cy="827786"/>
          </a:xfrm>
          <a:prstGeom prst="rect">
            <a:avLst/>
          </a:prstGeom>
          <a:solidFill>
            <a:schemeClr val="bg1">
              <a:lumMod val="95000"/>
            </a:schemeClr>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101901" tIns="30570" rIns="101901" bIns="30570" anchor="ctr"/>
          <a:lstStyle/>
          <a:p>
            <a:pPr marL="127376" indent="-127376" eaLnBrk="0" hangingPunct="0">
              <a:lnSpc>
                <a:spcPct val="90000"/>
              </a:lnSpc>
              <a:spcAft>
                <a:spcPts val="334"/>
              </a:spcAft>
              <a:buFont typeface="Wingdings" pitchFamily="2" charset="2"/>
              <a:buChar char="§"/>
              <a:defRPr/>
            </a:pPr>
            <a:r>
              <a:rPr lang="en-US" sz="1200" dirty="0">
                <a:solidFill>
                  <a:srgbClr val="000000"/>
                </a:solidFill>
                <a:cs typeface="Arial" charset="0"/>
              </a:rPr>
              <a:t>Segment dominated by major global suppliers – Asian players are generally strongest</a:t>
            </a:r>
          </a:p>
          <a:p>
            <a:pPr marL="127376" indent="-127376" eaLnBrk="0" hangingPunct="0">
              <a:lnSpc>
                <a:spcPct val="90000"/>
              </a:lnSpc>
              <a:spcAft>
                <a:spcPts val="334"/>
              </a:spcAft>
              <a:buFont typeface="Wingdings" pitchFamily="2" charset="2"/>
              <a:buChar char="§"/>
              <a:defRPr/>
            </a:pPr>
            <a:r>
              <a:rPr lang="en-US" sz="1200" dirty="0">
                <a:solidFill>
                  <a:srgbClr val="000000"/>
                </a:solidFill>
              </a:rPr>
              <a:t>Some additional consolidation likely</a:t>
            </a:r>
            <a:endParaRPr lang="en-US" sz="1200" dirty="0">
              <a:solidFill>
                <a:srgbClr val="000000"/>
              </a:solidFill>
              <a:cs typeface="Arial" charset="0"/>
            </a:endParaRPr>
          </a:p>
          <a:p>
            <a:pPr marL="127376" indent="-127376" eaLnBrk="0" hangingPunct="0">
              <a:lnSpc>
                <a:spcPct val="90000"/>
              </a:lnSpc>
              <a:spcAft>
                <a:spcPts val="334"/>
              </a:spcAft>
              <a:buFont typeface="Wingdings" pitchFamily="2" charset="2"/>
              <a:buChar char="§"/>
              <a:tabLst>
                <a:tab pos="2547518" algn="l"/>
                <a:tab pos="4015880" algn="l"/>
              </a:tabLst>
              <a:defRPr/>
            </a:pPr>
            <a:r>
              <a:rPr lang="en-US" sz="1200" dirty="0">
                <a:solidFill>
                  <a:srgbClr val="000000"/>
                </a:solidFill>
              </a:rPr>
              <a:t>Average Health Rating: 55	HHI: 15.5	Consolidation Potential:  Medium</a:t>
            </a:r>
            <a:endParaRPr lang="en-US" sz="1200" dirty="0">
              <a:solidFill>
                <a:srgbClr val="000000"/>
              </a:solidFill>
              <a:cs typeface="Arial" charset="0"/>
            </a:endParaRPr>
          </a:p>
        </p:txBody>
      </p:sp>
      <p:sp>
        <p:nvSpPr>
          <p:cNvPr id="14355" name="TextBox 30"/>
          <p:cNvSpPr txBox="1">
            <a:spLocks noChangeArrowheads="1"/>
          </p:cNvSpPr>
          <p:nvPr/>
        </p:nvSpPr>
        <p:spPr bwMode="auto">
          <a:xfrm>
            <a:off x="2378768" y="7207135"/>
            <a:ext cx="4733085" cy="278927"/>
          </a:xfrm>
          <a:prstGeom prst="rect">
            <a:avLst/>
          </a:prstGeom>
          <a:noFill/>
          <a:ln w="9525">
            <a:noFill/>
            <a:miter lim="800000"/>
            <a:headEnd/>
            <a:tailEnd/>
          </a:ln>
        </p:spPr>
        <p:txBody>
          <a:bodyPr lIns="101901" tIns="50950" rIns="101901" bIns="50950">
            <a:spAutoFit/>
          </a:bodyPr>
          <a:lstStyle/>
          <a:p>
            <a:pPr algn="ctr" eaLnBrk="0" hangingPunct="0"/>
            <a:r>
              <a:rPr lang="en-US" sz="1100" dirty="0"/>
              <a:t>* HHI is the </a:t>
            </a:r>
            <a:r>
              <a:rPr lang="en-US" sz="1100" dirty="0" err="1"/>
              <a:t>Herfindahl</a:t>
            </a:r>
            <a:r>
              <a:rPr lang="en-US" sz="1100" dirty="0"/>
              <a:t>-Hirschman Index, a market concentration metric</a:t>
            </a:r>
          </a:p>
        </p:txBody>
      </p:sp>
      <p:sp>
        <p:nvSpPr>
          <p:cNvPr id="21" name="Title 20"/>
          <p:cNvSpPr>
            <a:spLocks noGrp="1"/>
          </p:cNvSpPr>
          <p:nvPr>
            <p:ph type="title"/>
          </p:nvPr>
        </p:nvSpPr>
        <p:spPr/>
        <p:txBody>
          <a:bodyPr/>
          <a:lstStyle/>
          <a:p>
            <a:r>
              <a:rPr lang="en-US" dirty="0" smtClean="0"/>
              <a:t>Some product families will see greater consolidation</a:t>
            </a:r>
            <a:endParaRPr lang="en-US" dirty="0"/>
          </a:p>
        </p:txBody>
      </p:sp>
      <p:sp>
        <p:nvSpPr>
          <p:cNvPr id="20" name="Oval 19"/>
          <p:cNvSpPr/>
          <p:nvPr/>
        </p:nvSpPr>
        <p:spPr>
          <a:xfrm>
            <a:off x="7884350" y="1999436"/>
            <a:ext cx="1104912" cy="4143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884350" y="2920196"/>
            <a:ext cx="1104912" cy="4143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84350" y="4853792"/>
            <a:ext cx="1104912" cy="4143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1872" y="469679"/>
            <a:ext cx="9181485" cy="406695"/>
          </a:xfrm>
        </p:spPr>
        <p:txBody>
          <a:bodyPr/>
          <a:lstStyle/>
          <a:p>
            <a:pPr eaLnBrk="1" hangingPunct="1"/>
            <a:r>
              <a:rPr lang="en-US" sz="2200" dirty="0" smtClean="0"/>
              <a:t>The OEMs will drive much of the consolidation</a:t>
            </a:r>
          </a:p>
        </p:txBody>
      </p:sp>
      <p:sp>
        <p:nvSpPr>
          <p:cNvPr id="17411" name="Text Box 3"/>
          <p:cNvSpPr txBox="1">
            <a:spLocks noChangeArrowheads="1"/>
          </p:cNvSpPr>
          <p:nvPr/>
        </p:nvSpPr>
        <p:spPr bwMode="auto">
          <a:xfrm>
            <a:off x="373757" y="996943"/>
            <a:ext cx="9335180" cy="983714"/>
          </a:xfrm>
          <a:prstGeom prst="rect">
            <a:avLst/>
          </a:prstGeom>
          <a:noFill/>
          <a:ln w="9525" algn="ctr">
            <a:noFill/>
            <a:miter lim="800000"/>
            <a:headEnd/>
            <a:tailEnd/>
          </a:ln>
        </p:spPr>
        <p:txBody>
          <a:bodyPr lIns="101901" tIns="50950" rIns="101901" bIns="50950">
            <a:spAutoFit/>
          </a:bodyPr>
          <a:lstStyle/>
          <a:p>
            <a:pPr eaLnBrk="0" hangingPunct="0">
              <a:lnSpc>
                <a:spcPct val="106000"/>
              </a:lnSpc>
            </a:pPr>
            <a:r>
              <a:rPr lang="en-US" sz="1800" dirty="0"/>
              <a:t>OEMs are assessing the health of their suppliers and have stated they will force significant consolidation (e.g., </a:t>
            </a:r>
            <a:r>
              <a:rPr lang="en-US" sz="1800" dirty="0" smtClean="0"/>
              <a:t>Automobile Manufacturer #5 </a:t>
            </a:r>
            <a:r>
              <a:rPr lang="en-US" sz="1800" dirty="0"/>
              <a:t>from current 1,600 production suppliers to 750 globally)</a:t>
            </a:r>
          </a:p>
        </p:txBody>
      </p:sp>
      <p:grpSp>
        <p:nvGrpSpPr>
          <p:cNvPr id="2" name="Group 19"/>
          <p:cNvGrpSpPr>
            <a:grpSpLocks/>
          </p:cNvGrpSpPr>
          <p:nvPr/>
        </p:nvGrpSpPr>
        <p:grpSpPr bwMode="auto">
          <a:xfrm>
            <a:off x="1652214" y="3660253"/>
            <a:ext cx="6933707" cy="3474901"/>
            <a:chOff x="161925" y="1591936"/>
            <a:chExt cx="8820150" cy="4715448"/>
          </a:xfrm>
        </p:grpSpPr>
        <p:pic>
          <p:nvPicPr>
            <p:cNvPr id="17414" name="Picture 2"/>
            <p:cNvPicPr>
              <a:picLocks noChangeAspect="1" noChangeArrowheads="1"/>
            </p:cNvPicPr>
            <p:nvPr/>
          </p:nvPicPr>
          <p:blipFill>
            <a:blip r:embed="rId3"/>
            <a:srcRect/>
            <a:stretch>
              <a:fillRect/>
            </a:stretch>
          </p:blipFill>
          <p:spPr bwMode="auto">
            <a:xfrm>
              <a:off x="161925" y="2254141"/>
              <a:ext cx="8820150" cy="2981325"/>
            </a:xfrm>
            <a:prstGeom prst="rect">
              <a:avLst/>
            </a:prstGeom>
            <a:noFill/>
            <a:ln w="9525">
              <a:noFill/>
              <a:miter lim="800000"/>
              <a:headEnd/>
              <a:tailEnd/>
            </a:ln>
          </p:spPr>
        </p:pic>
        <p:sp>
          <p:nvSpPr>
            <p:cNvPr id="17415" name="Rectangle 8"/>
            <p:cNvSpPr>
              <a:spLocks noChangeArrowheads="1"/>
            </p:cNvSpPr>
            <p:nvPr/>
          </p:nvSpPr>
          <p:spPr bwMode="auto">
            <a:xfrm>
              <a:off x="2091132" y="5676111"/>
              <a:ext cx="723014" cy="631273"/>
            </a:xfrm>
            <a:prstGeom prst="rect">
              <a:avLst/>
            </a:prstGeom>
            <a:solidFill>
              <a:srgbClr val="4066B2"/>
            </a:solidFill>
            <a:ln w="38100" algn="ctr">
              <a:solidFill>
                <a:schemeClr val="accent1"/>
              </a:solidFill>
              <a:round/>
              <a:headEnd/>
              <a:tailEnd type="none" w="lg" len="med"/>
            </a:ln>
          </p:spPr>
          <p:txBody>
            <a:bodyPr lIns="72000" tIns="72000" rIns="72000" bIns="72000" anchor="ctr" anchorCtr="1"/>
            <a:lstStyle/>
            <a:p>
              <a:pPr algn="ctr" eaLnBrk="0" hangingPunct="0">
                <a:lnSpc>
                  <a:spcPct val="106000"/>
                </a:lnSpc>
              </a:pPr>
              <a:r>
                <a:rPr lang="en-US">
                  <a:solidFill>
                    <a:srgbClr val="FFFFFF"/>
                  </a:solidFill>
                </a:rPr>
                <a:t>A</a:t>
              </a:r>
            </a:p>
          </p:txBody>
        </p:sp>
        <p:sp>
          <p:nvSpPr>
            <p:cNvPr id="17416" name="Rectangle 9"/>
            <p:cNvSpPr>
              <a:spLocks noChangeArrowheads="1"/>
            </p:cNvSpPr>
            <p:nvPr/>
          </p:nvSpPr>
          <p:spPr bwMode="auto">
            <a:xfrm>
              <a:off x="2828323" y="5676111"/>
              <a:ext cx="723014" cy="631273"/>
            </a:xfrm>
            <a:prstGeom prst="rect">
              <a:avLst/>
            </a:prstGeom>
            <a:solidFill>
              <a:srgbClr val="4066B2"/>
            </a:solidFill>
            <a:ln w="38100" algn="ctr">
              <a:solidFill>
                <a:schemeClr val="accent1"/>
              </a:solidFill>
              <a:round/>
              <a:headEnd/>
              <a:tailEnd type="none" w="lg" len="med"/>
            </a:ln>
          </p:spPr>
          <p:txBody>
            <a:bodyPr lIns="72000" tIns="72000" rIns="72000" bIns="72000" anchor="ctr" anchorCtr="1"/>
            <a:lstStyle/>
            <a:p>
              <a:pPr algn="ctr" eaLnBrk="0" hangingPunct="0">
                <a:lnSpc>
                  <a:spcPct val="106000"/>
                </a:lnSpc>
              </a:pPr>
              <a:r>
                <a:rPr lang="en-US">
                  <a:solidFill>
                    <a:srgbClr val="FFFFFF"/>
                  </a:solidFill>
                </a:rPr>
                <a:t>B</a:t>
              </a:r>
            </a:p>
          </p:txBody>
        </p:sp>
        <p:sp>
          <p:nvSpPr>
            <p:cNvPr id="17417" name="Rectangle 10"/>
            <p:cNvSpPr>
              <a:spLocks noChangeArrowheads="1"/>
            </p:cNvSpPr>
            <p:nvPr/>
          </p:nvSpPr>
          <p:spPr bwMode="auto">
            <a:xfrm>
              <a:off x="3859681" y="5676111"/>
              <a:ext cx="723014" cy="631273"/>
            </a:xfrm>
            <a:prstGeom prst="rect">
              <a:avLst/>
            </a:prstGeom>
            <a:solidFill>
              <a:srgbClr val="4066B2"/>
            </a:solidFill>
            <a:ln w="38100" algn="ctr">
              <a:solidFill>
                <a:schemeClr val="accent1"/>
              </a:solidFill>
              <a:round/>
              <a:headEnd/>
              <a:tailEnd type="none" w="lg" len="med"/>
            </a:ln>
          </p:spPr>
          <p:txBody>
            <a:bodyPr lIns="72000" tIns="72000" rIns="72000" bIns="72000" anchor="ctr" anchorCtr="1"/>
            <a:lstStyle/>
            <a:p>
              <a:pPr algn="ctr" eaLnBrk="0" hangingPunct="0">
                <a:lnSpc>
                  <a:spcPct val="106000"/>
                </a:lnSpc>
              </a:pPr>
              <a:r>
                <a:rPr lang="en-US">
                  <a:solidFill>
                    <a:srgbClr val="FFFFFF"/>
                  </a:solidFill>
                </a:rPr>
                <a:t>A</a:t>
              </a:r>
            </a:p>
          </p:txBody>
        </p:sp>
        <p:sp>
          <p:nvSpPr>
            <p:cNvPr id="17418" name="Rectangle 11"/>
            <p:cNvSpPr>
              <a:spLocks noChangeArrowheads="1"/>
            </p:cNvSpPr>
            <p:nvPr/>
          </p:nvSpPr>
          <p:spPr bwMode="auto">
            <a:xfrm>
              <a:off x="4596872" y="5676111"/>
              <a:ext cx="723014" cy="631273"/>
            </a:xfrm>
            <a:prstGeom prst="rect">
              <a:avLst/>
            </a:prstGeom>
            <a:solidFill>
              <a:srgbClr val="4066B2"/>
            </a:solidFill>
            <a:ln w="38100" algn="ctr">
              <a:solidFill>
                <a:schemeClr val="accent1"/>
              </a:solidFill>
              <a:round/>
              <a:headEnd/>
              <a:tailEnd type="none" w="lg" len="med"/>
            </a:ln>
          </p:spPr>
          <p:txBody>
            <a:bodyPr lIns="72000" tIns="72000" rIns="72000" bIns="72000" anchor="ctr" anchorCtr="1"/>
            <a:lstStyle/>
            <a:p>
              <a:pPr algn="ctr" eaLnBrk="0" hangingPunct="0">
                <a:lnSpc>
                  <a:spcPct val="106000"/>
                </a:lnSpc>
              </a:pPr>
              <a:r>
                <a:rPr lang="en-US">
                  <a:solidFill>
                    <a:srgbClr val="FFFFFF"/>
                  </a:solidFill>
                </a:rPr>
                <a:t>C</a:t>
              </a:r>
            </a:p>
          </p:txBody>
        </p:sp>
        <p:sp>
          <p:nvSpPr>
            <p:cNvPr id="17419" name="Rectangle 13"/>
            <p:cNvSpPr>
              <a:spLocks noChangeArrowheads="1"/>
            </p:cNvSpPr>
            <p:nvPr/>
          </p:nvSpPr>
          <p:spPr bwMode="auto">
            <a:xfrm>
              <a:off x="5692025" y="5676111"/>
              <a:ext cx="723014" cy="631273"/>
            </a:xfrm>
            <a:prstGeom prst="rect">
              <a:avLst/>
            </a:prstGeom>
            <a:solidFill>
              <a:srgbClr val="4066B2"/>
            </a:solidFill>
            <a:ln w="38100" algn="ctr">
              <a:solidFill>
                <a:schemeClr val="accent1"/>
              </a:solidFill>
              <a:round/>
              <a:headEnd/>
              <a:tailEnd type="none" w="lg" len="med"/>
            </a:ln>
          </p:spPr>
          <p:txBody>
            <a:bodyPr lIns="72000" tIns="72000" rIns="72000" bIns="72000" anchor="ctr" anchorCtr="1"/>
            <a:lstStyle/>
            <a:p>
              <a:pPr algn="ctr" eaLnBrk="0" hangingPunct="0">
                <a:lnSpc>
                  <a:spcPct val="106000"/>
                </a:lnSpc>
              </a:pPr>
              <a:r>
                <a:rPr lang="en-US">
                  <a:solidFill>
                    <a:srgbClr val="FFFFFF"/>
                  </a:solidFill>
                </a:rPr>
                <a:t>B</a:t>
              </a:r>
            </a:p>
          </p:txBody>
        </p:sp>
        <p:sp>
          <p:nvSpPr>
            <p:cNvPr id="17420" name="Rectangle 14"/>
            <p:cNvSpPr>
              <a:spLocks noChangeArrowheads="1"/>
            </p:cNvSpPr>
            <p:nvPr/>
          </p:nvSpPr>
          <p:spPr bwMode="auto">
            <a:xfrm>
              <a:off x="6429216" y="5676111"/>
              <a:ext cx="723014" cy="631273"/>
            </a:xfrm>
            <a:prstGeom prst="rect">
              <a:avLst/>
            </a:prstGeom>
            <a:solidFill>
              <a:srgbClr val="4066B2"/>
            </a:solidFill>
            <a:ln w="38100" algn="ctr">
              <a:solidFill>
                <a:schemeClr val="accent1"/>
              </a:solidFill>
              <a:round/>
              <a:headEnd/>
              <a:tailEnd type="none" w="lg" len="med"/>
            </a:ln>
          </p:spPr>
          <p:txBody>
            <a:bodyPr lIns="72000" tIns="72000" rIns="72000" bIns="72000" anchor="ctr" anchorCtr="1"/>
            <a:lstStyle/>
            <a:p>
              <a:pPr algn="ctr" eaLnBrk="0" hangingPunct="0">
                <a:lnSpc>
                  <a:spcPct val="106000"/>
                </a:lnSpc>
              </a:pPr>
              <a:r>
                <a:rPr lang="en-US">
                  <a:solidFill>
                    <a:srgbClr val="FFFFFF"/>
                  </a:solidFill>
                </a:rPr>
                <a:t>C</a:t>
              </a:r>
            </a:p>
          </p:txBody>
        </p:sp>
        <p:grpSp>
          <p:nvGrpSpPr>
            <p:cNvPr id="3" name="Group 18"/>
            <p:cNvGrpSpPr>
              <a:grpSpLocks/>
            </p:cNvGrpSpPr>
            <p:nvPr/>
          </p:nvGrpSpPr>
          <p:grpSpPr bwMode="auto">
            <a:xfrm>
              <a:off x="7545625" y="5943951"/>
              <a:ext cx="379228" cy="74428"/>
              <a:chOff x="7155712" y="5440313"/>
              <a:chExt cx="379228" cy="74428"/>
            </a:xfrm>
          </p:grpSpPr>
          <p:sp>
            <p:nvSpPr>
              <p:cNvPr id="17424" name="Oval 15"/>
              <p:cNvSpPr>
                <a:spLocks noChangeArrowheads="1"/>
              </p:cNvSpPr>
              <p:nvPr/>
            </p:nvSpPr>
            <p:spPr bwMode="auto">
              <a:xfrm>
                <a:off x="7155712" y="5440313"/>
                <a:ext cx="74428" cy="74428"/>
              </a:xfrm>
              <a:prstGeom prst="ellipse">
                <a:avLst/>
              </a:prstGeom>
              <a:solidFill>
                <a:srgbClr val="4066B2"/>
              </a:solidFill>
              <a:ln w="38100" algn="ctr">
                <a:solidFill>
                  <a:schemeClr val="accent1"/>
                </a:solidFill>
                <a:round/>
                <a:headEnd/>
                <a:tailEnd type="none" w="lg" len="med"/>
              </a:ln>
            </p:spPr>
            <p:txBody>
              <a:bodyPr lIns="72000" tIns="72000" rIns="72000" bIns="72000" anchor="ctr" anchorCtr="1"/>
              <a:lstStyle/>
              <a:p>
                <a:pPr algn="ctr" eaLnBrk="0" hangingPunct="0">
                  <a:lnSpc>
                    <a:spcPct val="106000"/>
                  </a:lnSpc>
                </a:pPr>
                <a:endParaRPr lang="en-US">
                  <a:solidFill>
                    <a:srgbClr val="FFFFFF"/>
                  </a:solidFill>
                </a:endParaRPr>
              </a:p>
            </p:txBody>
          </p:sp>
          <p:sp>
            <p:nvSpPr>
              <p:cNvPr id="17425" name="Oval 16"/>
              <p:cNvSpPr>
                <a:spLocks noChangeArrowheads="1"/>
              </p:cNvSpPr>
              <p:nvPr/>
            </p:nvSpPr>
            <p:spPr bwMode="auto">
              <a:xfrm>
                <a:off x="7308112" y="5440313"/>
                <a:ext cx="74428" cy="74428"/>
              </a:xfrm>
              <a:prstGeom prst="ellipse">
                <a:avLst/>
              </a:prstGeom>
              <a:solidFill>
                <a:srgbClr val="4066B2"/>
              </a:solidFill>
              <a:ln w="38100" algn="ctr">
                <a:solidFill>
                  <a:schemeClr val="accent1"/>
                </a:solidFill>
                <a:round/>
                <a:headEnd/>
                <a:tailEnd type="none" w="lg" len="med"/>
              </a:ln>
            </p:spPr>
            <p:txBody>
              <a:bodyPr lIns="72000" tIns="72000" rIns="72000" bIns="72000" anchor="ctr" anchorCtr="1"/>
              <a:lstStyle/>
              <a:p>
                <a:pPr algn="ctr" eaLnBrk="0" hangingPunct="0">
                  <a:lnSpc>
                    <a:spcPct val="106000"/>
                  </a:lnSpc>
                </a:pPr>
                <a:endParaRPr lang="en-US">
                  <a:solidFill>
                    <a:srgbClr val="FFFFFF"/>
                  </a:solidFill>
                </a:endParaRPr>
              </a:p>
            </p:txBody>
          </p:sp>
          <p:sp>
            <p:nvSpPr>
              <p:cNvPr id="17426" name="Oval 17"/>
              <p:cNvSpPr>
                <a:spLocks noChangeArrowheads="1"/>
              </p:cNvSpPr>
              <p:nvPr/>
            </p:nvSpPr>
            <p:spPr bwMode="auto">
              <a:xfrm>
                <a:off x="7460512" y="5440313"/>
                <a:ext cx="74428" cy="74428"/>
              </a:xfrm>
              <a:prstGeom prst="ellipse">
                <a:avLst/>
              </a:prstGeom>
              <a:solidFill>
                <a:srgbClr val="4066B2"/>
              </a:solidFill>
              <a:ln w="38100" algn="ctr">
                <a:solidFill>
                  <a:schemeClr val="accent1"/>
                </a:solidFill>
                <a:round/>
                <a:headEnd/>
                <a:tailEnd type="none" w="lg" len="med"/>
              </a:ln>
            </p:spPr>
            <p:txBody>
              <a:bodyPr lIns="72000" tIns="72000" rIns="72000" bIns="72000" anchor="ctr" anchorCtr="1"/>
              <a:lstStyle/>
              <a:p>
                <a:pPr algn="ctr" eaLnBrk="0" hangingPunct="0">
                  <a:lnSpc>
                    <a:spcPct val="106000"/>
                  </a:lnSpc>
                </a:pPr>
                <a:endParaRPr lang="en-US">
                  <a:solidFill>
                    <a:srgbClr val="FFFFFF"/>
                  </a:solidFill>
                </a:endParaRPr>
              </a:p>
            </p:txBody>
          </p:sp>
        </p:grpSp>
        <p:sp>
          <p:nvSpPr>
            <p:cNvPr id="17422" name="Down Arrow 12"/>
            <p:cNvSpPr>
              <a:spLocks noChangeArrowheads="1"/>
            </p:cNvSpPr>
            <p:nvPr/>
          </p:nvSpPr>
          <p:spPr bwMode="auto">
            <a:xfrm>
              <a:off x="2951033" y="4852351"/>
              <a:ext cx="3306725" cy="691116"/>
            </a:xfrm>
            <a:prstGeom prst="downArrow">
              <a:avLst>
                <a:gd name="adj1" fmla="val 50000"/>
                <a:gd name="adj2" fmla="val 50000"/>
              </a:avLst>
            </a:prstGeom>
            <a:solidFill>
              <a:srgbClr val="4066B2"/>
            </a:solidFill>
            <a:ln w="38100" algn="ctr">
              <a:solidFill>
                <a:schemeClr val="accent1"/>
              </a:solidFill>
              <a:round/>
              <a:headEnd/>
              <a:tailEnd type="none" w="lg" len="med"/>
            </a:ln>
          </p:spPr>
          <p:txBody>
            <a:bodyPr lIns="72000" tIns="72000" rIns="72000" bIns="72000" anchor="ctr" anchorCtr="1"/>
            <a:lstStyle/>
            <a:p>
              <a:pPr algn="ctr" eaLnBrk="0" hangingPunct="0">
                <a:lnSpc>
                  <a:spcPct val="106000"/>
                </a:lnSpc>
              </a:pPr>
              <a:r>
                <a:rPr lang="en-US" sz="1200" dirty="0">
                  <a:solidFill>
                    <a:srgbClr val="FFFFFF"/>
                  </a:solidFill>
                </a:rPr>
                <a:t>Potential Outcomes</a:t>
              </a:r>
            </a:p>
          </p:txBody>
        </p:sp>
        <p:sp>
          <p:nvSpPr>
            <p:cNvPr id="17423" name="Down Arrow 18"/>
            <p:cNvSpPr>
              <a:spLocks noChangeArrowheads="1"/>
            </p:cNvSpPr>
            <p:nvPr/>
          </p:nvSpPr>
          <p:spPr bwMode="auto">
            <a:xfrm>
              <a:off x="2951033" y="1591936"/>
              <a:ext cx="3306725" cy="691116"/>
            </a:xfrm>
            <a:prstGeom prst="downArrow">
              <a:avLst>
                <a:gd name="adj1" fmla="val 50000"/>
                <a:gd name="adj2" fmla="val 50000"/>
              </a:avLst>
            </a:prstGeom>
            <a:solidFill>
              <a:srgbClr val="4066B2"/>
            </a:solidFill>
            <a:ln w="38100" algn="ctr">
              <a:solidFill>
                <a:schemeClr val="accent1"/>
              </a:solidFill>
              <a:round/>
              <a:headEnd/>
              <a:tailEnd type="none" w="lg" len="med"/>
            </a:ln>
          </p:spPr>
          <p:txBody>
            <a:bodyPr lIns="72000" tIns="72000" rIns="72000" bIns="72000" anchor="ctr" anchorCtr="1"/>
            <a:lstStyle/>
            <a:p>
              <a:pPr algn="ctr" eaLnBrk="0" hangingPunct="0">
                <a:lnSpc>
                  <a:spcPct val="106000"/>
                </a:lnSpc>
              </a:pPr>
              <a:r>
                <a:rPr lang="en-US" sz="1200" dirty="0">
                  <a:solidFill>
                    <a:srgbClr val="FFFFFF"/>
                  </a:solidFill>
                </a:rPr>
                <a:t>OEM Pressure</a:t>
              </a:r>
            </a:p>
          </p:txBody>
        </p:sp>
      </p:grpSp>
      <p:sp>
        <p:nvSpPr>
          <p:cNvPr id="21" name="TextBox 20"/>
          <p:cNvSpPr txBox="1"/>
          <p:nvPr/>
        </p:nvSpPr>
        <p:spPr>
          <a:xfrm>
            <a:off x="537930" y="1734751"/>
            <a:ext cx="8832181" cy="2277849"/>
          </a:xfrm>
          <a:prstGeom prst="rect">
            <a:avLst/>
          </a:prstGeom>
          <a:solidFill>
            <a:srgbClr val="FFFFFF">
              <a:lumMod val="95000"/>
            </a:srgbClr>
          </a:solidFill>
        </p:spPr>
        <p:txBody>
          <a:bodyPr lIns="101901" tIns="50950" rIns="101901" bIns="50950">
            <a:spAutoFit/>
          </a:bodyPr>
          <a:lstStyle/>
          <a:p>
            <a:pPr marL="130914" indent="-130914" fontAlgn="auto">
              <a:spcBef>
                <a:spcPts val="0"/>
              </a:spcBef>
              <a:spcAft>
                <a:spcPts val="669"/>
              </a:spcAft>
              <a:buFont typeface="Arial" pitchFamily="34" charset="0"/>
              <a:buChar char="•"/>
              <a:defRPr/>
            </a:pPr>
            <a:r>
              <a:rPr lang="en-US" sz="1800" kern="0" dirty="0">
                <a:solidFill>
                  <a:srgbClr val="000000"/>
                </a:solidFill>
              </a:rPr>
              <a:t>Surviving Tier 1 suppliers must have:</a:t>
            </a:r>
          </a:p>
          <a:p>
            <a:pPr marL="378590" lvl="1" indent="-247675" fontAlgn="auto">
              <a:spcBef>
                <a:spcPts val="0"/>
              </a:spcBef>
              <a:spcAft>
                <a:spcPts val="669"/>
              </a:spcAft>
              <a:buFont typeface="Arial" pitchFamily="34" charset="0"/>
              <a:buChar char="‒"/>
              <a:defRPr/>
            </a:pPr>
            <a:r>
              <a:rPr lang="en-US" b="0" kern="0" dirty="0">
                <a:solidFill>
                  <a:srgbClr val="000000"/>
                </a:solidFill>
              </a:rPr>
              <a:t>A “best cost”, global production footprint which supports customers’ platform needs locally</a:t>
            </a:r>
          </a:p>
          <a:p>
            <a:pPr marL="378590" lvl="1" indent="-247675" fontAlgn="auto">
              <a:spcBef>
                <a:spcPts val="0"/>
              </a:spcBef>
              <a:spcAft>
                <a:spcPts val="669"/>
              </a:spcAft>
              <a:buFont typeface="Arial" pitchFamily="34" charset="0"/>
              <a:buChar char="‒"/>
              <a:defRPr/>
            </a:pPr>
            <a:r>
              <a:rPr lang="en-US" b="0" kern="0" dirty="0">
                <a:solidFill>
                  <a:srgbClr val="000000"/>
                </a:solidFill>
              </a:rPr>
              <a:t>Globally-deployed R&amp;D and customer support centers</a:t>
            </a:r>
          </a:p>
          <a:p>
            <a:pPr marL="378590" lvl="1" indent="-247675" fontAlgn="auto">
              <a:spcBef>
                <a:spcPts val="0"/>
              </a:spcBef>
              <a:spcAft>
                <a:spcPts val="669"/>
              </a:spcAft>
              <a:buFont typeface="Arial" pitchFamily="34" charset="0"/>
              <a:buChar char="‒"/>
              <a:defRPr/>
            </a:pPr>
            <a:r>
              <a:rPr lang="en-US" b="0" kern="0" dirty="0">
                <a:solidFill>
                  <a:srgbClr val="000000"/>
                </a:solidFill>
              </a:rPr>
              <a:t>Strong product technology and system integration capabilities</a:t>
            </a:r>
          </a:p>
          <a:p>
            <a:pPr marL="378590" lvl="1" indent="-247675" fontAlgn="auto">
              <a:spcBef>
                <a:spcPts val="0"/>
              </a:spcBef>
              <a:spcAft>
                <a:spcPts val="669"/>
              </a:spcAft>
              <a:buFont typeface="Arial" pitchFamily="34" charset="0"/>
              <a:buChar char="‒"/>
              <a:defRPr/>
            </a:pPr>
            <a:r>
              <a:rPr lang="en-US" b="0" kern="0" dirty="0">
                <a:solidFill>
                  <a:srgbClr val="000000"/>
                </a:solidFill>
              </a:rPr>
              <a:t>Financial stability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title"/>
          </p:nvPr>
        </p:nvSpPr>
        <p:spPr/>
        <p:txBody>
          <a:bodyPr/>
          <a:lstStyle/>
          <a:p>
            <a:r>
              <a:rPr lang="en-US" dirty="0" smtClean="0"/>
              <a:t>Product Family Example: exhaust manifold</a:t>
            </a:r>
            <a:endParaRPr lang="en-US" dirty="0"/>
          </a:p>
        </p:txBody>
      </p:sp>
      <p:sp>
        <p:nvSpPr>
          <p:cNvPr id="20" name="Slide Number Placeholder 19"/>
          <p:cNvSpPr>
            <a:spLocks noGrp="1"/>
          </p:cNvSpPr>
          <p:nvPr>
            <p:ph type="sldNum" sz="quarter" idx="12"/>
          </p:nvPr>
        </p:nvSpPr>
        <p:spPr/>
        <p:txBody>
          <a:bodyPr/>
          <a:lstStyle/>
          <a:p>
            <a:fld id="{15DE9E27-DA7E-4AA1-BFB1-5D006B4B1ECA}" type="slidenum">
              <a:rPr lang="en-US"/>
              <a:pPr/>
              <a:t>26</a:t>
            </a:fld>
            <a:endParaRPr lang="en-US"/>
          </a:p>
        </p:txBody>
      </p:sp>
      <p:sp>
        <p:nvSpPr>
          <p:cNvPr id="24" name="Rectangle 23"/>
          <p:cNvSpPr/>
          <p:nvPr/>
        </p:nvSpPr>
        <p:spPr>
          <a:xfrm>
            <a:off x="7125825" y="2764085"/>
            <a:ext cx="2682663" cy="345510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a:lstStyle/>
          <a:p>
            <a:pPr algn="ctr">
              <a:spcAft>
                <a:spcPts val="669"/>
              </a:spcAft>
            </a:pPr>
            <a:r>
              <a:rPr lang="en-US" sz="1300" b="1" dirty="0">
                <a:solidFill>
                  <a:schemeClr val="tx1"/>
                </a:solidFill>
                <a:cs typeface="Arial" pitchFamily="34" charset="0"/>
              </a:rPr>
              <a:t>Exhaust Manifold Summary</a:t>
            </a:r>
          </a:p>
          <a:p>
            <a:pPr>
              <a:spcAft>
                <a:spcPts val="669"/>
              </a:spcAft>
              <a:buFont typeface="Wingdings" pitchFamily="2" charset="2"/>
              <a:buChar char="§"/>
            </a:pPr>
            <a:r>
              <a:rPr lang="en-US" sz="1300" dirty="0">
                <a:solidFill>
                  <a:schemeClr val="tx1"/>
                </a:solidFill>
                <a:cs typeface="Arial" pitchFamily="34" charset="0"/>
              </a:rPr>
              <a:t>D3 are heavily weighted towards cast manifolds (90</a:t>
            </a:r>
            <a:r>
              <a:rPr lang="en-US" sz="1300" dirty="0" smtClean="0">
                <a:solidFill>
                  <a:schemeClr val="tx1"/>
                </a:solidFill>
                <a:cs typeface="Arial" pitchFamily="34" charset="0"/>
              </a:rPr>
              <a:t>%)</a:t>
            </a:r>
            <a:endParaRPr lang="en-US" sz="1300" dirty="0">
              <a:solidFill>
                <a:schemeClr val="tx1"/>
              </a:solidFill>
              <a:cs typeface="Arial" pitchFamily="34" charset="0"/>
            </a:endParaRPr>
          </a:p>
          <a:p>
            <a:pPr>
              <a:spcAft>
                <a:spcPts val="669"/>
              </a:spcAft>
              <a:buFont typeface="Wingdings" pitchFamily="2" charset="2"/>
              <a:buChar char="§"/>
            </a:pPr>
            <a:r>
              <a:rPr lang="en-US" sz="1300" dirty="0">
                <a:solidFill>
                  <a:schemeClr val="tx1"/>
                </a:solidFill>
                <a:cs typeface="Arial" pitchFamily="34" charset="0"/>
              </a:rPr>
              <a:t>Asian and European OEMs use about 90% fabricated manifolds</a:t>
            </a:r>
          </a:p>
          <a:p>
            <a:pPr>
              <a:spcAft>
                <a:spcPts val="669"/>
              </a:spcAft>
              <a:buFont typeface="Wingdings" pitchFamily="2" charset="2"/>
              <a:buChar char="§"/>
            </a:pPr>
            <a:r>
              <a:rPr lang="en-US" sz="1300" dirty="0" err="1">
                <a:solidFill>
                  <a:schemeClr val="tx1"/>
                </a:solidFill>
                <a:cs typeface="Arial" pitchFamily="34" charset="0"/>
              </a:rPr>
              <a:t>Wescast</a:t>
            </a:r>
            <a:r>
              <a:rPr lang="en-US" sz="1300" dirty="0">
                <a:solidFill>
                  <a:schemeClr val="tx1"/>
                </a:solidFill>
                <a:cs typeface="Arial" pitchFamily="34" charset="0"/>
              </a:rPr>
              <a:t> has nearly 50% of the cast market in N.A. – a very high share</a:t>
            </a:r>
          </a:p>
          <a:p>
            <a:pPr>
              <a:spcAft>
                <a:spcPts val="669"/>
              </a:spcAft>
              <a:buFont typeface="Wingdings" pitchFamily="2" charset="2"/>
              <a:buChar char="§"/>
            </a:pPr>
            <a:r>
              <a:rPr lang="en-US" sz="1300" dirty="0">
                <a:solidFill>
                  <a:schemeClr val="tx1"/>
                </a:solidFill>
                <a:cs typeface="Arial" pitchFamily="34" charset="0"/>
              </a:rPr>
              <a:t>Technology developments could alter future industry sourcing patterns</a:t>
            </a:r>
          </a:p>
          <a:p>
            <a:pPr algn="ctr">
              <a:spcAft>
                <a:spcPts val="669"/>
              </a:spcAft>
            </a:pPr>
            <a:endParaRPr lang="en-US" sz="1300" b="1" dirty="0">
              <a:solidFill>
                <a:schemeClr val="tx1"/>
              </a:solidFill>
              <a:cs typeface="Arial" pitchFamily="34" charset="0"/>
            </a:endParaRPr>
          </a:p>
          <a:p>
            <a:pPr algn="ctr">
              <a:spcAft>
                <a:spcPts val="669"/>
              </a:spcAft>
            </a:pPr>
            <a:r>
              <a:rPr lang="en-US" sz="1300" dirty="0">
                <a:solidFill>
                  <a:srgbClr val="FFFFFF"/>
                </a:solidFill>
                <a:cs typeface="Arial" pitchFamily="34" charset="0"/>
              </a:rPr>
              <a:t>C</a:t>
            </a:r>
          </a:p>
        </p:txBody>
      </p:sp>
      <p:sp>
        <p:nvSpPr>
          <p:cNvPr id="26" name="AutoShape 9"/>
          <p:cNvSpPr>
            <a:spLocks noChangeArrowheads="1"/>
          </p:cNvSpPr>
          <p:nvPr/>
        </p:nvSpPr>
        <p:spPr bwMode="auto">
          <a:xfrm rot="5400000">
            <a:off x="4539584" y="4407805"/>
            <a:ext cx="4837148" cy="167666"/>
          </a:xfrm>
          <a:prstGeom prst="triangle">
            <a:avLst>
              <a:gd name="adj" fmla="val 49356"/>
            </a:avLst>
          </a:prstGeom>
          <a:solidFill>
            <a:schemeClr val="accent2"/>
          </a:solidFill>
          <a:ln w="6350" algn="ctr">
            <a:solidFill>
              <a:schemeClr val="accent2">
                <a:lumMod val="20000"/>
                <a:lumOff val="80000"/>
              </a:schemeClr>
            </a:solidFill>
            <a:miter lim="800000"/>
            <a:headEnd type="none" w="sm" len="sm"/>
            <a:tailEnd type="none" w="sm" len="sm"/>
          </a:ln>
          <a:effectLst>
            <a:outerShdw dist="17961" dir="2700000" algn="ctr" rotWithShape="0">
              <a:srgbClr val="808080"/>
            </a:outerShdw>
          </a:effectLst>
        </p:spPr>
        <p:txBody>
          <a:bodyPr lIns="101901" tIns="101901" rIns="101901" bIns="101901" anchor="ctr"/>
          <a:lstStyle/>
          <a:p>
            <a:pPr eaLnBrk="0" hangingPunct="0">
              <a:lnSpc>
                <a:spcPct val="106000"/>
              </a:lnSpc>
            </a:pPr>
            <a:endParaRPr lang="en-US" sz="1600" b="1" dirty="0">
              <a:solidFill>
                <a:srgbClr val="091D5D"/>
              </a:solidFill>
              <a:latin typeface="Verdana" pitchFamily="34" charset="0"/>
            </a:endParaRPr>
          </a:p>
        </p:txBody>
      </p:sp>
      <p:sp>
        <p:nvSpPr>
          <p:cNvPr id="51" name="Rectangle 12"/>
          <p:cNvSpPr txBox="1">
            <a:spLocks noChangeArrowheads="1"/>
          </p:cNvSpPr>
          <p:nvPr/>
        </p:nvSpPr>
        <p:spPr>
          <a:xfrm>
            <a:off x="478549" y="1146304"/>
            <a:ext cx="8826941" cy="631636"/>
          </a:xfrm>
          <a:prstGeom prst="rect">
            <a:avLst/>
          </a:prstGeom>
        </p:spPr>
        <p:txBody>
          <a:bodyPr lIns="101901" tIns="50950" rIns="101901" bIns="50950"/>
          <a:lstStyle/>
          <a:p>
            <a:pPr>
              <a:spcBef>
                <a:spcPct val="80000"/>
              </a:spcBef>
              <a:buClr>
                <a:srgbClr val="000000"/>
              </a:buClr>
              <a:buSzPct val="80000"/>
              <a:buFont typeface="Wingdings" pitchFamily="2" charset="2"/>
              <a:buNone/>
              <a:defRPr/>
            </a:pPr>
            <a:r>
              <a:rPr lang="en-US" sz="1600" kern="0" dirty="0" smtClean="0">
                <a:solidFill>
                  <a:srgbClr val="000000"/>
                </a:solidFill>
              </a:rPr>
              <a:t>Exhaust manifolds is one of 17 </a:t>
            </a:r>
            <a:r>
              <a:rPr lang="en-US" sz="1600" kern="0" dirty="0">
                <a:solidFill>
                  <a:srgbClr val="000000"/>
                </a:solidFill>
              </a:rPr>
              <a:t>specific </a:t>
            </a:r>
            <a:r>
              <a:rPr lang="en-US" sz="1600" kern="0" dirty="0" smtClean="0">
                <a:solidFill>
                  <a:srgbClr val="000000"/>
                </a:solidFill>
              </a:rPr>
              <a:t>component groups within </a:t>
            </a:r>
            <a:r>
              <a:rPr lang="en-US" sz="1600" kern="0" dirty="0" err="1" smtClean="0">
                <a:solidFill>
                  <a:srgbClr val="000000"/>
                </a:solidFill>
              </a:rPr>
              <a:t>powertrain</a:t>
            </a:r>
            <a:endParaRPr lang="en-US" sz="1600" kern="0" dirty="0">
              <a:solidFill>
                <a:srgbClr val="000000"/>
              </a:solidFill>
            </a:endParaRPr>
          </a:p>
        </p:txBody>
      </p:sp>
      <p:sp>
        <p:nvSpPr>
          <p:cNvPr id="38922" name="Freeform 238"/>
          <p:cNvSpPr>
            <a:spLocks/>
          </p:cNvSpPr>
          <p:nvPr/>
        </p:nvSpPr>
        <p:spPr bwMode="white">
          <a:xfrm>
            <a:off x="251500" y="3195973"/>
            <a:ext cx="1928164" cy="345511"/>
          </a:xfrm>
          <a:custGeom>
            <a:avLst/>
            <a:gdLst>
              <a:gd name="T0" fmla="*/ 2147483647 w 14800"/>
              <a:gd name="T1" fmla="*/ 2147483647 h 1072"/>
              <a:gd name="T2" fmla="*/ 2147483647 w 14800"/>
              <a:gd name="T3" fmla="*/ 2147483647 h 1072"/>
              <a:gd name="T4" fmla="*/ 2147483647 w 14800"/>
              <a:gd name="T5" fmla="*/ 2147483647 h 1072"/>
              <a:gd name="T6" fmla="*/ 2147483647 w 14800"/>
              <a:gd name="T7" fmla="*/ 2147483647 h 1072"/>
              <a:gd name="T8" fmla="*/ 2147483647 w 14800"/>
              <a:gd name="T9" fmla="*/ 2147483647 h 1072"/>
              <a:gd name="T10" fmla="*/ 2147483647 w 14800"/>
              <a:gd name="T11" fmla="*/ 2147483647 h 1072"/>
              <a:gd name="T12" fmla="*/ 2147483647 w 14800"/>
              <a:gd name="T13" fmla="*/ 2147483647 h 1072"/>
              <a:gd name="T14" fmla="*/ 2147483647 w 14800"/>
              <a:gd name="T15" fmla="*/ 2147483647 h 1072"/>
              <a:gd name="T16" fmla="*/ 2147483647 w 14800"/>
              <a:gd name="T17" fmla="*/ 2147483647 h 1072"/>
              <a:gd name="T18" fmla="*/ 2147483647 w 14800"/>
              <a:gd name="T19" fmla="*/ 2147483647 h 1072"/>
              <a:gd name="T20" fmla="*/ 2147483647 w 14800"/>
              <a:gd name="T21" fmla="*/ 2147483647 h 1072"/>
              <a:gd name="T22" fmla="*/ 2147483647 w 14800"/>
              <a:gd name="T23" fmla="*/ 2147483647 h 1072"/>
              <a:gd name="T24" fmla="*/ 2147483647 w 14800"/>
              <a:gd name="T25" fmla="*/ 2147483647 h 1072"/>
              <a:gd name="T26" fmla="*/ 2147483647 w 14800"/>
              <a:gd name="T27" fmla="*/ 2147483647 h 1072"/>
              <a:gd name="T28" fmla="*/ 2147483647 w 14800"/>
              <a:gd name="T29" fmla="*/ 2147483647 h 1072"/>
              <a:gd name="T30" fmla="*/ 2147483647 w 14800"/>
              <a:gd name="T31" fmla="*/ 2147483647 h 1072"/>
              <a:gd name="T32" fmla="*/ 2147483647 w 14800"/>
              <a:gd name="T33" fmla="*/ 2147483647 h 1072"/>
              <a:gd name="T34" fmla="*/ 2147483647 w 14800"/>
              <a:gd name="T35" fmla="*/ 2147483647 h 1072"/>
              <a:gd name="T36" fmla="*/ 2147483647 w 14800"/>
              <a:gd name="T37" fmla="*/ 2147483647 h 1072"/>
              <a:gd name="T38" fmla="*/ 2147483647 w 14800"/>
              <a:gd name="T39" fmla="*/ 2147483647 h 1072"/>
              <a:gd name="T40" fmla="*/ 2147483647 w 14800"/>
              <a:gd name="T41" fmla="*/ 2147483647 h 1072"/>
              <a:gd name="T42" fmla="*/ 2147483647 w 14800"/>
              <a:gd name="T43" fmla="*/ 2147483647 h 1072"/>
              <a:gd name="T44" fmla="*/ 2147483647 w 14800"/>
              <a:gd name="T45" fmla="*/ 2147483647 h 1072"/>
              <a:gd name="T46" fmla="*/ 2147483647 w 14800"/>
              <a:gd name="T47" fmla="*/ 2147483647 h 1072"/>
              <a:gd name="T48" fmla="*/ 2147483647 w 14800"/>
              <a:gd name="T49" fmla="*/ 2147483647 h 1072"/>
              <a:gd name="T50" fmla="*/ 2147483647 w 14800"/>
              <a:gd name="T51" fmla="*/ 2147483647 h 1072"/>
              <a:gd name="T52" fmla="*/ 2147483647 w 14800"/>
              <a:gd name="T53" fmla="*/ 2147483647 h 1072"/>
              <a:gd name="T54" fmla="*/ 2147483647 w 14800"/>
              <a:gd name="T55" fmla="*/ 2147483647 h 1072"/>
              <a:gd name="T56" fmla="*/ 2147483647 w 14800"/>
              <a:gd name="T57" fmla="*/ 2147483647 h 1072"/>
              <a:gd name="T58" fmla="*/ 2147483647 w 14800"/>
              <a:gd name="T59" fmla="*/ 2147483647 h 1072"/>
              <a:gd name="T60" fmla="*/ 2147483647 w 14800"/>
              <a:gd name="T61" fmla="*/ 2147483647 h 1072"/>
              <a:gd name="T62" fmla="*/ 2147483647 w 14800"/>
              <a:gd name="T63" fmla="*/ 2147483647 h 1072"/>
              <a:gd name="T64" fmla="*/ 2147483647 w 14800"/>
              <a:gd name="T65" fmla="*/ 2147483647 h 1072"/>
              <a:gd name="T66" fmla="*/ 2147483647 w 14800"/>
              <a:gd name="T67" fmla="*/ 2147483647 h 1072"/>
              <a:gd name="T68" fmla="*/ 2147483647 w 14800"/>
              <a:gd name="T69" fmla="*/ 2147483647 h 1072"/>
              <a:gd name="T70" fmla="*/ 2147483647 w 14800"/>
              <a:gd name="T71" fmla="*/ 2147483647 h 1072"/>
              <a:gd name="T72" fmla="*/ 2147483647 w 14800"/>
              <a:gd name="T73" fmla="*/ 2147483647 h 1072"/>
              <a:gd name="T74" fmla="*/ 2147483647 w 14800"/>
              <a:gd name="T75" fmla="*/ 2147483647 h 1072"/>
              <a:gd name="T76" fmla="*/ 2147483647 w 14800"/>
              <a:gd name="T77" fmla="*/ 2147483647 h 1072"/>
              <a:gd name="T78" fmla="*/ 2147483647 w 14800"/>
              <a:gd name="T79" fmla="*/ 2147483647 h 1072"/>
              <a:gd name="T80" fmla="*/ 2147483647 w 14800"/>
              <a:gd name="T81" fmla="*/ 2147483647 h 1072"/>
              <a:gd name="T82" fmla="*/ 2147483647 w 14800"/>
              <a:gd name="T83" fmla="*/ 2147483647 h 1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00"/>
              <a:gd name="T127" fmla="*/ 0 h 1072"/>
              <a:gd name="T128" fmla="*/ 14800 w 14800"/>
              <a:gd name="T129" fmla="*/ 1072 h 10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00" h="1072">
                <a:moveTo>
                  <a:pt x="56" y="429"/>
                </a:moveTo>
                <a:cubicBezTo>
                  <a:pt x="59" y="426"/>
                  <a:pt x="77" y="391"/>
                  <a:pt x="92" y="376"/>
                </a:cubicBezTo>
                <a:cubicBezTo>
                  <a:pt x="108" y="360"/>
                  <a:pt x="132" y="356"/>
                  <a:pt x="147" y="340"/>
                </a:cubicBezTo>
                <a:cubicBezTo>
                  <a:pt x="266" y="205"/>
                  <a:pt x="162" y="252"/>
                  <a:pt x="273" y="215"/>
                </a:cubicBezTo>
                <a:cubicBezTo>
                  <a:pt x="448" y="221"/>
                  <a:pt x="623" y="222"/>
                  <a:pt x="797" y="233"/>
                </a:cubicBezTo>
                <a:cubicBezTo>
                  <a:pt x="855" y="236"/>
                  <a:pt x="855" y="264"/>
                  <a:pt x="906" y="286"/>
                </a:cubicBezTo>
                <a:cubicBezTo>
                  <a:pt x="994" y="325"/>
                  <a:pt x="1005" y="316"/>
                  <a:pt x="1086" y="340"/>
                </a:cubicBezTo>
                <a:cubicBezTo>
                  <a:pt x="1086" y="340"/>
                  <a:pt x="1222" y="385"/>
                  <a:pt x="1249" y="394"/>
                </a:cubicBezTo>
                <a:cubicBezTo>
                  <a:pt x="1278" y="403"/>
                  <a:pt x="1309" y="405"/>
                  <a:pt x="1339" y="411"/>
                </a:cubicBezTo>
                <a:cubicBezTo>
                  <a:pt x="1388" y="422"/>
                  <a:pt x="1484" y="447"/>
                  <a:pt x="1484" y="447"/>
                </a:cubicBezTo>
                <a:cubicBezTo>
                  <a:pt x="1569" y="442"/>
                  <a:pt x="1910" y="427"/>
                  <a:pt x="2026" y="411"/>
                </a:cubicBezTo>
                <a:cubicBezTo>
                  <a:pt x="2222" y="386"/>
                  <a:pt x="1926" y="405"/>
                  <a:pt x="2134" y="358"/>
                </a:cubicBezTo>
                <a:cubicBezTo>
                  <a:pt x="2193" y="344"/>
                  <a:pt x="2255" y="346"/>
                  <a:pt x="2315" y="340"/>
                </a:cubicBezTo>
                <a:cubicBezTo>
                  <a:pt x="2333" y="334"/>
                  <a:pt x="2352" y="330"/>
                  <a:pt x="2369" y="322"/>
                </a:cubicBezTo>
                <a:cubicBezTo>
                  <a:pt x="2389" y="312"/>
                  <a:pt x="2402" y="289"/>
                  <a:pt x="2424" y="286"/>
                </a:cubicBezTo>
                <a:cubicBezTo>
                  <a:pt x="2549" y="271"/>
                  <a:pt x="2677" y="274"/>
                  <a:pt x="2803" y="268"/>
                </a:cubicBezTo>
                <a:cubicBezTo>
                  <a:pt x="2851" y="263"/>
                  <a:pt x="2900" y="258"/>
                  <a:pt x="2948" y="251"/>
                </a:cubicBezTo>
                <a:cubicBezTo>
                  <a:pt x="2972" y="247"/>
                  <a:pt x="2996" y="239"/>
                  <a:pt x="3020" y="233"/>
                </a:cubicBezTo>
                <a:cubicBezTo>
                  <a:pt x="3038" y="228"/>
                  <a:pt x="3055" y="215"/>
                  <a:pt x="3074" y="215"/>
                </a:cubicBezTo>
                <a:cubicBezTo>
                  <a:pt x="3544" y="203"/>
                  <a:pt x="4014" y="203"/>
                  <a:pt x="4484" y="197"/>
                </a:cubicBezTo>
                <a:cubicBezTo>
                  <a:pt x="4611" y="166"/>
                  <a:pt x="4505" y="201"/>
                  <a:pt x="4628" y="126"/>
                </a:cubicBezTo>
                <a:cubicBezTo>
                  <a:pt x="4779" y="33"/>
                  <a:pt x="4632" y="133"/>
                  <a:pt x="4755" y="72"/>
                </a:cubicBezTo>
                <a:cubicBezTo>
                  <a:pt x="4895" y="3"/>
                  <a:pt x="4727" y="63"/>
                  <a:pt x="4863" y="18"/>
                </a:cubicBezTo>
                <a:cubicBezTo>
                  <a:pt x="5032" y="24"/>
                  <a:pt x="5201" y="26"/>
                  <a:pt x="5369" y="36"/>
                </a:cubicBezTo>
                <a:cubicBezTo>
                  <a:pt x="5400" y="38"/>
                  <a:pt x="5429" y="49"/>
                  <a:pt x="5460" y="54"/>
                </a:cubicBezTo>
                <a:cubicBezTo>
                  <a:pt x="5496" y="61"/>
                  <a:pt x="5532" y="66"/>
                  <a:pt x="5568" y="72"/>
                </a:cubicBezTo>
                <a:cubicBezTo>
                  <a:pt x="5686" y="150"/>
                  <a:pt x="5605" y="109"/>
                  <a:pt x="5857" y="126"/>
                </a:cubicBezTo>
                <a:lnTo>
                  <a:pt x="6164" y="143"/>
                </a:lnTo>
                <a:cubicBezTo>
                  <a:pt x="6340" y="187"/>
                  <a:pt x="6157" y="146"/>
                  <a:pt x="6508" y="179"/>
                </a:cubicBezTo>
                <a:cubicBezTo>
                  <a:pt x="6544" y="183"/>
                  <a:pt x="6580" y="191"/>
                  <a:pt x="6616" y="197"/>
                </a:cubicBezTo>
                <a:cubicBezTo>
                  <a:pt x="6667" y="206"/>
                  <a:pt x="6728" y="218"/>
                  <a:pt x="6779" y="233"/>
                </a:cubicBezTo>
                <a:cubicBezTo>
                  <a:pt x="6797" y="238"/>
                  <a:pt x="6815" y="246"/>
                  <a:pt x="6833" y="251"/>
                </a:cubicBezTo>
                <a:cubicBezTo>
                  <a:pt x="6863" y="258"/>
                  <a:pt x="6893" y="263"/>
                  <a:pt x="6923" y="268"/>
                </a:cubicBezTo>
                <a:cubicBezTo>
                  <a:pt x="6948" y="280"/>
                  <a:pt x="6971" y="294"/>
                  <a:pt x="6996" y="304"/>
                </a:cubicBezTo>
                <a:cubicBezTo>
                  <a:pt x="7039" y="323"/>
                  <a:pt x="7076" y="327"/>
                  <a:pt x="7122" y="340"/>
                </a:cubicBezTo>
                <a:cubicBezTo>
                  <a:pt x="7141" y="345"/>
                  <a:pt x="7158" y="353"/>
                  <a:pt x="7176" y="358"/>
                </a:cubicBezTo>
                <a:cubicBezTo>
                  <a:pt x="7224" y="371"/>
                  <a:pt x="7321" y="394"/>
                  <a:pt x="7321" y="394"/>
                </a:cubicBezTo>
                <a:cubicBezTo>
                  <a:pt x="7479" y="381"/>
                  <a:pt x="7539" y="410"/>
                  <a:pt x="7646" y="304"/>
                </a:cubicBezTo>
                <a:cubicBezTo>
                  <a:pt x="7658" y="292"/>
                  <a:pt x="7667" y="276"/>
                  <a:pt x="7682" y="268"/>
                </a:cubicBezTo>
                <a:cubicBezTo>
                  <a:pt x="7716" y="252"/>
                  <a:pt x="7791" y="233"/>
                  <a:pt x="7791" y="233"/>
                </a:cubicBezTo>
                <a:cubicBezTo>
                  <a:pt x="7803" y="215"/>
                  <a:pt x="7811" y="193"/>
                  <a:pt x="7827" y="179"/>
                </a:cubicBezTo>
                <a:cubicBezTo>
                  <a:pt x="7925" y="94"/>
                  <a:pt x="7927" y="109"/>
                  <a:pt x="8044" y="90"/>
                </a:cubicBezTo>
                <a:cubicBezTo>
                  <a:pt x="8164" y="102"/>
                  <a:pt x="8285" y="110"/>
                  <a:pt x="8405" y="126"/>
                </a:cubicBezTo>
                <a:cubicBezTo>
                  <a:pt x="8424" y="128"/>
                  <a:pt x="8442" y="135"/>
                  <a:pt x="8460" y="143"/>
                </a:cubicBezTo>
                <a:cubicBezTo>
                  <a:pt x="8479" y="153"/>
                  <a:pt x="8497" y="166"/>
                  <a:pt x="8514" y="179"/>
                </a:cubicBezTo>
                <a:cubicBezTo>
                  <a:pt x="8569" y="223"/>
                  <a:pt x="8540" y="228"/>
                  <a:pt x="8622" y="268"/>
                </a:cubicBezTo>
                <a:cubicBezTo>
                  <a:pt x="8656" y="285"/>
                  <a:pt x="8731" y="304"/>
                  <a:pt x="8731" y="304"/>
                </a:cubicBezTo>
                <a:lnTo>
                  <a:pt x="8947" y="286"/>
                </a:lnTo>
                <a:cubicBezTo>
                  <a:pt x="9032" y="280"/>
                  <a:pt x="9118" y="288"/>
                  <a:pt x="9200" y="268"/>
                </a:cubicBezTo>
                <a:cubicBezTo>
                  <a:pt x="9225" y="263"/>
                  <a:pt x="9234" y="230"/>
                  <a:pt x="9255" y="215"/>
                </a:cubicBezTo>
                <a:cubicBezTo>
                  <a:pt x="9289" y="189"/>
                  <a:pt x="9327" y="167"/>
                  <a:pt x="9363" y="143"/>
                </a:cubicBezTo>
                <a:cubicBezTo>
                  <a:pt x="9381" y="131"/>
                  <a:pt x="9402" y="123"/>
                  <a:pt x="9417" y="108"/>
                </a:cubicBezTo>
                <a:cubicBezTo>
                  <a:pt x="9429" y="96"/>
                  <a:pt x="9439" y="81"/>
                  <a:pt x="9453" y="72"/>
                </a:cubicBezTo>
                <a:cubicBezTo>
                  <a:pt x="9476" y="57"/>
                  <a:pt x="9501" y="46"/>
                  <a:pt x="9526" y="36"/>
                </a:cubicBezTo>
                <a:cubicBezTo>
                  <a:pt x="9561" y="22"/>
                  <a:pt x="9634" y="0"/>
                  <a:pt x="9634" y="0"/>
                </a:cubicBezTo>
                <a:cubicBezTo>
                  <a:pt x="9657" y="3"/>
                  <a:pt x="9828" y="21"/>
                  <a:pt x="9869" y="36"/>
                </a:cubicBezTo>
                <a:cubicBezTo>
                  <a:pt x="9889" y="44"/>
                  <a:pt x="9903" y="63"/>
                  <a:pt x="9923" y="72"/>
                </a:cubicBezTo>
                <a:cubicBezTo>
                  <a:pt x="9946" y="82"/>
                  <a:pt x="9972" y="84"/>
                  <a:pt x="9996" y="90"/>
                </a:cubicBezTo>
                <a:cubicBezTo>
                  <a:pt x="10107" y="163"/>
                  <a:pt x="9984" y="92"/>
                  <a:pt x="10140" y="143"/>
                </a:cubicBezTo>
                <a:cubicBezTo>
                  <a:pt x="10357" y="215"/>
                  <a:pt x="9983" y="156"/>
                  <a:pt x="10393" y="197"/>
                </a:cubicBezTo>
                <a:cubicBezTo>
                  <a:pt x="10417" y="203"/>
                  <a:pt x="10441" y="215"/>
                  <a:pt x="10465" y="215"/>
                </a:cubicBezTo>
                <a:cubicBezTo>
                  <a:pt x="10485" y="215"/>
                  <a:pt x="10501" y="195"/>
                  <a:pt x="10520" y="197"/>
                </a:cubicBezTo>
                <a:cubicBezTo>
                  <a:pt x="10558" y="201"/>
                  <a:pt x="10628" y="233"/>
                  <a:pt x="10628" y="233"/>
                </a:cubicBezTo>
                <a:cubicBezTo>
                  <a:pt x="11003" y="223"/>
                  <a:pt x="11223" y="231"/>
                  <a:pt x="11550" y="197"/>
                </a:cubicBezTo>
                <a:cubicBezTo>
                  <a:pt x="11598" y="192"/>
                  <a:pt x="11733" y="171"/>
                  <a:pt x="11785" y="161"/>
                </a:cubicBezTo>
                <a:cubicBezTo>
                  <a:pt x="12081" y="108"/>
                  <a:pt x="11983" y="138"/>
                  <a:pt x="12128" y="90"/>
                </a:cubicBezTo>
                <a:cubicBezTo>
                  <a:pt x="12134" y="72"/>
                  <a:pt x="12133" y="50"/>
                  <a:pt x="12146" y="36"/>
                </a:cubicBezTo>
                <a:cubicBezTo>
                  <a:pt x="12160" y="23"/>
                  <a:pt x="12181" y="18"/>
                  <a:pt x="12200" y="18"/>
                </a:cubicBezTo>
                <a:cubicBezTo>
                  <a:pt x="12303" y="18"/>
                  <a:pt x="12405" y="30"/>
                  <a:pt x="12508" y="36"/>
                </a:cubicBezTo>
                <a:cubicBezTo>
                  <a:pt x="12581" y="48"/>
                  <a:pt x="12621" y="52"/>
                  <a:pt x="12688" y="72"/>
                </a:cubicBezTo>
                <a:cubicBezTo>
                  <a:pt x="12725" y="83"/>
                  <a:pt x="12761" y="96"/>
                  <a:pt x="12797" y="108"/>
                </a:cubicBezTo>
                <a:lnTo>
                  <a:pt x="12851" y="126"/>
                </a:lnTo>
                <a:cubicBezTo>
                  <a:pt x="12857" y="143"/>
                  <a:pt x="12854" y="168"/>
                  <a:pt x="12869" y="179"/>
                </a:cubicBezTo>
                <a:cubicBezTo>
                  <a:pt x="12900" y="201"/>
                  <a:pt x="12941" y="203"/>
                  <a:pt x="12977" y="215"/>
                </a:cubicBezTo>
                <a:cubicBezTo>
                  <a:pt x="13066" y="244"/>
                  <a:pt x="13043" y="241"/>
                  <a:pt x="13176" y="251"/>
                </a:cubicBezTo>
                <a:cubicBezTo>
                  <a:pt x="13285" y="259"/>
                  <a:pt x="13393" y="263"/>
                  <a:pt x="13502" y="268"/>
                </a:cubicBezTo>
                <a:cubicBezTo>
                  <a:pt x="13722" y="305"/>
                  <a:pt x="13696" y="308"/>
                  <a:pt x="14044" y="268"/>
                </a:cubicBezTo>
                <a:cubicBezTo>
                  <a:pt x="14061" y="267"/>
                  <a:pt x="14069" y="246"/>
                  <a:pt x="14080" y="233"/>
                </a:cubicBezTo>
                <a:cubicBezTo>
                  <a:pt x="14129" y="172"/>
                  <a:pt x="14102" y="178"/>
                  <a:pt x="14170" y="126"/>
                </a:cubicBezTo>
                <a:cubicBezTo>
                  <a:pt x="14204" y="99"/>
                  <a:pt x="14242" y="78"/>
                  <a:pt x="14279" y="54"/>
                </a:cubicBezTo>
                <a:cubicBezTo>
                  <a:pt x="14304" y="37"/>
                  <a:pt x="14339" y="44"/>
                  <a:pt x="14369" y="36"/>
                </a:cubicBezTo>
                <a:cubicBezTo>
                  <a:pt x="14387" y="32"/>
                  <a:pt x="14405" y="24"/>
                  <a:pt x="14423" y="18"/>
                </a:cubicBezTo>
                <a:cubicBezTo>
                  <a:pt x="14489" y="24"/>
                  <a:pt x="14556" y="27"/>
                  <a:pt x="14622" y="36"/>
                </a:cubicBezTo>
                <a:cubicBezTo>
                  <a:pt x="14641" y="39"/>
                  <a:pt x="14661" y="42"/>
                  <a:pt x="14676" y="54"/>
                </a:cubicBezTo>
                <a:cubicBezTo>
                  <a:pt x="14719" y="88"/>
                  <a:pt x="14709" y="118"/>
                  <a:pt x="14730" y="161"/>
                </a:cubicBezTo>
                <a:cubicBezTo>
                  <a:pt x="14800" y="300"/>
                  <a:pt x="14739" y="134"/>
                  <a:pt x="14785" y="268"/>
                </a:cubicBezTo>
                <a:cubicBezTo>
                  <a:pt x="14779" y="376"/>
                  <a:pt x="14781" y="484"/>
                  <a:pt x="14767" y="590"/>
                </a:cubicBezTo>
                <a:cubicBezTo>
                  <a:pt x="14757" y="659"/>
                  <a:pt x="14714" y="698"/>
                  <a:pt x="14676" y="751"/>
                </a:cubicBezTo>
                <a:cubicBezTo>
                  <a:pt x="14664" y="768"/>
                  <a:pt x="14657" y="792"/>
                  <a:pt x="14640" y="804"/>
                </a:cubicBezTo>
                <a:cubicBezTo>
                  <a:pt x="14608" y="828"/>
                  <a:pt x="14565" y="836"/>
                  <a:pt x="14532" y="858"/>
                </a:cubicBezTo>
                <a:cubicBezTo>
                  <a:pt x="14510" y="872"/>
                  <a:pt x="14501" y="902"/>
                  <a:pt x="14477" y="912"/>
                </a:cubicBezTo>
                <a:cubicBezTo>
                  <a:pt x="14438" y="927"/>
                  <a:pt x="14393" y="923"/>
                  <a:pt x="14351" y="930"/>
                </a:cubicBezTo>
                <a:cubicBezTo>
                  <a:pt x="14321" y="935"/>
                  <a:pt x="14290" y="939"/>
                  <a:pt x="14261" y="947"/>
                </a:cubicBezTo>
                <a:cubicBezTo>
                  <a:pt x="14229" y="957"/>
                  <a:pt x="14202" y="978"/>
                  <a:pt x="14170" y="983"/>
                </a:cubicBezTo>
                <a:cubicBezTo>
                  <a:pt x="14093" y="996"/>
                  <a:pt x="14014" y="995"/>
                  <a:pt x="13935" y="1001"/>
                </a:cubicBezTo>
                <a:cubicBezTo>
                  <a:pt x="13911" y="1007"/>
                  <a:pt x="13887" y="1012"/>
                  <a:pt x="13863" y="1019"/>
                </a:cubicBezTo>
                <a:cubicBezTo>
                  <a:pt x="13845" y="1024"/>
                  <a:pt x="13827" y="1032"/>
                  <a:pt x="13809" y="1037"/>
                </a:cubicBezTo>
                <a:lnTo>
                  <a:pt x="13664" y="1072"/>
                </a:lnTo>
                <a:lnTo>
                  <a:pt x="12833" y="1055"/>
                </a:lnTo>
                <a:cubicBezTo>
                  <a:pt x="12784" y="1053"/>
                  <a:pt x="12737" y="1039"/>
                  <a:pt x="12688" y="1037"/>
                </a:cubicBezTo>
                <a:cubicBezTo>
                  <a:pt x="12484" y="1027"/>
                  <a:pt x="12279" y="1025"/>
                  <a:pt x="12074" y="1019"/>
                </a:cubicBezTo>
                <a:cubicBezTo>
                  <a:pt x="11385" y="934"/>
                  <a:pt x="12116" y="1019"/>
                  <a:pt x="10321" y="983"/>
                </a:cubicBezTo>
                <a:cubicBezTo>
                  <a:pt x="10177" y="980"/>
                  <a:pt x="10126" y="963"/>
                  <a:pt x="9996" y="947"/>
                </a:cubicBezTo>
                <a:cubicBezTo>
                  <a:pt x="9935" y="940"/>
                  <a:pt x="9875" y="933"/>
                  <a:pt x="9815" y="930"/>
                </a:cubicBezTo>
                <a:cubicBezTo>
                  <a:pt x="9670" y="921"/>
                  <a:pt x="9526" y="918"/>
                  <a:pt x="9381" y="912"/>
                </a:cubicBezTo>
                <a:cubicBezTo>
                  <a:pt x="9314" y="846"/>
                  <a:pt x="9359" y="885"/>
                  <a:pt x="9237" y="804"/>
                </a:cubicBezTo>
                <a:cubicBezTo>
                  <a:pt x="9183" y="769"/>
                  <a:pt x="9146" y="738"/>
                  <a:pt x="9074" y="733"/>
                </a:cubicBezTo>
                <a:cubicBezTo>
                  <a:pt x="8984" y="727"/>
                  <a:pt x="8893" y="719"/>
                  <a:pt x="8803" y="715"/>
                </a:cubicBezTo>
                <a:cubicBezTo>
                  <a:pt x="8580" y="707"/>
                  <a:pt x="8357" y="703"/>
                  <a:pt x="8134" y="697"/>
                </a:cubicBezTo>
                <a:lnTo>
                  <a:pt x="5062" y="715"/>
                </a:lnTo>
                <a:cubicBezTo>
                  <a:pt x="5007" y="716"/>
                  <a:pt x="4953" y="725"/>
                  <a:pt x="4899" y="733"/>
                </a:cubicBezTo>
                <a:cubicBezTo>
                  <a:pt x="4827" y="743"/>
                  <a:pt x="4755" y="757"/>
                  <a:pt x="4683" y="769"/>
                </a:cubicBezTo>
                <a:cubicBezTo>
                  <a:pt x="4550" y="834"/>
                  <a:pt x="4674" y="781"/>
                  <a:pt x="4520" y="822"/>
                </a:cubicBezTo>
                <a:cubicBezTo>
                  <a:pt x="4280" y="887"/>
                  <a:pt x="4566" y="846"/>
                  <a:pt x="4177" y="876"/>
                </a:cubicBezTo>
                <a:cubicBezTo>
                  <a:pt x="4140" y="882"/>
                  <a:pt x="4104" y="886"/>
                  <a:pt x="4068" y="894"/>
                </a:cubicBezTo>
                <a:cubicBezTo>
                  <a:pt x="4068" y="894"/>
                  <a:pt x="3887" y="938"/>
                  <a:pt x="3851" y="947"/>
                </a:cubicBezTo>
                <a:cubicBezTo>
                  <a:pt x="3804" y="959"/>
                  <a:pt x="3755" y="958"/>
                  <a:pt x="3707" y="965"/>
                </a:cubicBezTo>
                <a:cubicBezTo>
                  <a:pt x="3676" y="970"/>
                  <a:pt x="3647" y="980"/>
                  <a:pt x="3616" y="983"/>
                </a:cubicBezTo>
                <a:cubicBezTo>
                  <a:pt x="3254" y="1016"/>
                  <a:pt x="2995" y="1032"/>
                  <a:pt x="2658" y="1055"/>
                </a:cubicBezTo>
                <a:lnTo>
                  <a:pt x="345" y="1037"/>
                </a:lnTo>
                <a:cubicBezTo>
                  <a:pt x="326" y="1036"/>
                  <a:pt x="308" y="1027"/>
                  <a:pt x="291" y="1019"/>
                </a:cubicBezTo>
                <a:cubicBezTo>
                  <a:pt x="151" y="950"/>
                  <a:pt x="319" y="1010"/>
                  <a:pt x="183" y="965"/>
                </a:cubicBezTo>
                <a:cubicBezTo>
                  <a:pt x="58" y="883"/>
                  <a:pt x="88" y="935"/>
                  <a:pt x="56" y="840"/>
                </a:cubicBezTo>
                <a:cubicBezTo>
                  <a:pt x="50" y="775"/>
                  <a:pt x="47" y="709"/>
                  <a:pt x="38" y="644"/>
                </a:cubicBezTo>
                <a:cubicBezTo>
                  <a:pt x="29" y="584"/>
                  <a:pt x="7" y="526"/>
                  <a:pt x="2" y="465"/>
                </a:cubicBezTo>
                <a:cubicBezTo>
                  <a:pt x="0" y="446"/>
                  <a:pt x="7" y="425"/>
                  <a:pt x="20" y="411"/>
                </a:cubicBezTo>
                <a:cubicBezTo>
                  <a:pt x="33" y="398"/>
                  <a:pt x="56" y="397"/>
                  <a:pt x="74" y="394"/>
                </a:cubicBezTo>
                <a:cubicBezTo>
                  <a:pt x="86" y="391"/>
                  <a:pt x="53" y="432"/>
                  <a:pt x="56" y="429"/>
                </a:cubicBezTo>
                <a:close/>
              </a:path>
            </a:pathLst>
          </a:custGeom>
          <a:solidFill>
            <a:srgbClr val="FFFFFF"/>
          </a:solidFill>
          <a:ln w="0">
            <a:noFill/>
            <a:round/>
            <a:headEnd/>
            <a:tailEnd/>
          </a:ln>
        </p:spPr>
        <p:txBody>
          <a:bodyPr lIns="101901" tIns="50950" rIns="101901" bIns="50950"/>
          <a:lstStyle/>
          <a:p>
            <a:endParaRPr lang="en-US"/>
          </a:p>
        </p:txBody>
      </p:sp>
      <p:sp>
        <p:nvSpPr>
          <p:cNvPr id="38930" name="Freeform 238"/>
          <p:cNvSpPr>
            <a:spLocks/>
          </p:cNvSpPr>
          <p:nvPr/>
        </p:nvSpPr>
        <p:spPr bwMode="white">
          <a:xfrm>
            <a:off x="2347330" y="3541483"/>
            <a:ext cx="1760498" cy="259133"/>
          </a:xfrm>
          <a:custGeom>
            <a:avLst/>
            <a:gdLst>
              <a:gd name="T0" fmla="*/ 2147483647 w 14800"/>
              <a:gd name="T1" fmla="*/ 2147483647 h 1072"/>
              <a:gd name="T2" fmla="*/ 2147483647 w 14800"/>
              <a:gd name="T3" fmla="*/ 2147483647 h 1072"/>
              <a:gd name="T4" fmla="*/ 2147483647 w 14800"/>
              <a:gd name="T5" fmla="*/ 2147483647 h 1072"/>
              <a:gd name="T6" fmla="*/ 2147483647 w 14800"/>
              <a:gd name="T7" fmla="*/ 2147483647 h 1072"/>
              <a:gd name="T8" fmla="*/ 2147483647 w 14800"/>
              <a:gd name="T9" fmla="*/ 2147483647 h 1072"/>
              <a:gd name="T10" fmla="*/ 2147483647 w 14800"/>
              <a:gd name="T11" fmla="*/ 2147483647 h 1072"/>
              <a:gd name="T12" fmla="*/ 2147483647 w 14800"/>
              <a:gd name="T13" fmla="*/ 2147483647 h 1072"/>
              <a:gd name="T14" fmla="*/ 2147483647 w 14800"/>
              <a:gd name="T15" fmla="*/ 2147483647 h 1072"/>
              <a:gd name="T16" fmla="*/ 2147483647 w 14800"/>
              <a:gd name="T17" fmla="*/ 2147483647 h 1072"/>
              <a:gd name="T18" fmla="*/ 2147483647 w 14800"/>
              <a:gd name="T19" fmla="*/ 2147483647 h 1072"/>
              <a:gd name="T20" fmla="*/ 2147483647 w 14800"/>
              <a:gd name="T21" fmla="*/ 2147483647 h 1072"/>
              <a:gd name="T22" fmla="*/ 2147483647 w 14800"/>
              <a:gd name="T23" fmla="*/ 2147483647 h 1072"/>
              <a:gd name="T24" fmla="*/ 2147483647 w 14800"/>
              <a:gd name="T25" fmla="*/ 2147483647 h 1072"/>
              <a:gd name="T26" fmla="*/ 2147483647 w 14800"/>
              <a:gd name="T27" fmla="*/ 2147483647 h 1072"/>
              <a:gd name="T28" fmla="*/ 2147483647 w 14800"/>
              <a:gd name="T29" fmla="*/ 2147483647 h 1072"/>
              <a:gd name="T30" fmla="*/ 2147483647 w 14800"/>
              <a:gd name="T31" fmla="*/ 2147483647 h 1072"/>
              <a:gd name="T32" fmla="*/ 2147483647 w 14800"/>
              <a:gd name="T33" fmla="*/ 2147483647 h 1072"/>
              <a:gd name="T34" fmla="*/ 2147483647 w 14800"/>
              <a:gd name="T35" fmla="*/ 2147483647 h 1072"/>
              <a:gd name="T36" fmla="*/ 2147483647 w 14800"/>
              <a:gd name="T37" fmla="*/ 2147483647 h 1072"/>
              <a:gd name="T38" fmla="*/ 2147483647 w 14800"/>
              <a:gd name="T39" fmla="*/ 2147483647 h 1072"/>
              <a:gd name="T40" fmla="*/ 2147483647 w 14800"/>
              <a:gd name="T41" fmla="*/ 2147483647 h 1072"/>
              <a:gd name="T42" fmla="*/ 2147483647 w 14800"/>
              <a:gd name="T43" fmla="*/ 2147483647 h 1072"/>
              <a:gd name="T44" fmla="*/ 2147483647 w 14800"/>
              <a:gd name="T45" fmla="*/ 2147483647 h 1072"/>
              <a:gd name="T46" fmla="*/ 2147483647 w 14800"/>
              <a:gd name="T47" fmla="*/ 2147483647 h 1072"/>
              <a:gd name="T48" fmla="*/ 2147483647 w 14800"/>
              <a:gd name="T49" fmla="*/ 2147483647 h 1072"/>
              <a:gd name="T50" fmla="*/ 2147483647 w 14800"/>
              <a:gd name="T51" fmla="*/ 2147483647 h 1072"/>
              <a:gd name="T52" fmla="*/ 2147483647 w 14800"/>
              <a:gd name="T53" fmla="*/ 2147483647 h 1072"/>
              <a:gd name="T54" fmla="*/ 2147483647 w 14800"/>
              <a:gd name="T55" fmla="*/ 2147483647 h 1072"/>
              <a:gd name="T56" fmla="*/ 2147483647 w 14800"/>
              <a:gd name="T57" fmla="*/ 2147483647 h 1072"/>
              <a:gd name="T58" fmla="*/ 2147483647 w 14800"/>
              <a:gd name="T59" fmla="*/ 2147483647 h 1072"/>
              <a:gd name="T60" fmla="*/ 2147483647 w 14800"/>
              <a:gd name="T61" fmla="*/ 2147483647 h 1072"/>
              <a:gd name="T62" fmla="*/ 2147483647 w 14800"/>
              <a:gd name="T63" fmla="*/ 2147483647 h 1072"/>
              <a:gd name="T64" fmla="*/ 2147483647 w 14800"/>
              <a:gd name="T65" fmla="*/ 2147483647 h 1072"/>
              <a:gd name="T66" fmla="*/ 2147483647 w 14800"/>
              <a:gd name="T67" fmla="*/ 2147483647 h 1072"/>
              <a:gd name="T68" fmla="*/ 2147483647 w 14800"/>
              <a:gd name="T69" fmla="*/ 2147483647 h 1072"/>
              <a:gd name="T70" fmla="*/ 2147483647 w 14800"/>
              <a:gd name="T71" fmla="*/ 2147483647 h 1072"/>
              <a:gd name="T72" fmla="*/ 2147483647 w 14800"/>
              <a:gd name="T73" fmla="*/ 2147483647 h 1072"/>
              <a:gd name="T74" fmla="*/ 2147483647 w 14800"/>
              <a:gd name="T75" fmla="*/ 2147483647 h 1072"/>
              <a:gd name="T76" fmla="*/ 2147483647 w 14800"/>
              <a:gd name="T77" fmla="*/ 2147483647 h 1072"/>
              <a:gd name="T78" fmla="*/ 2147483647 w 14800"/>
              <a:gd name="T79" fmla="*/ 2147483647 h 1072"/>
              <a:gd name="T80" fmla="*/ 2147483647 w 14800"/>
              <a:gd name="T81" fmla="*/ 2147483647 h 1072"/>
              <a:gd name="T82" fmla="*/ 2147483647 w 14800"/>
              <a:gd name="T83" fmla="*/ 2147483647 h 10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800"/>
              <a:gd name="T127" fmla="*/ 0 h 1072"/>
              <a:gd name="T128" fmla="*/ 14800 w 14800"/>
              <a:gd name="T129" fmla="*/ 1072 h 10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800" h="1072">
                <a:moveTo>
                  <a:pt x="56" y="429"/>
                </a:moveTo>
                <a:cubicBezTo>
                  <a:pt x="59" y="426"/>
                  <a:pt x="77" y="391"/>
                  <a:pt x="92" y="376"/>
                </a:cubicBezTo>
                <a:cubicBezTo>
                  <a:pt x="108" y="360"/>
                  <a:pt x="132" y="356"/>
                  <a:pt x="147" y="340"/>
                </a:cubicBezTo>
                <a:cubicBezTo>
                  <a:pt x="266" y="205"/>
                  <a:pt x="162" y="252"/>
                  <a:pt x="273" y="215"/>
                </a:cubicBezTo>
                <a:cubicBezTo>
                  <a:pt x="448" y="221"/>
                  <a:pt x="623" y="222"/>
                  <a:pt x="797" y="233"/>
                </a:cubicBezTo>
                <a:cubicBezTo>
                  <a:pt x="855" y="236"/>
                  <a:pt x="855" y="264"/>
                  <a:pt x="906" y="286"/>
                </a:cubicBezTo>
                <a:cubicBezTo>
                  <a:pt x="994" y="325"/>
                  <a:pt x="1005" y="316"/>
                  <a:pt x="1086" y="340"/>
                </a:cubicBezTo>
                <a:cubicBezTo>
                  <a:pt x="1086" y="340"/>
                  <a:pt x="1222" y="385"/>
                  <a:pt x="1249" y="394"/>
                </a:cubicBezTo>
                <a:cubicBezTo>
                  <a:pt x="1278" y="403"/>
                  <a:pt x="1309" y="405"/>
                  <a:pt x="1339" y="411"/>
                </a:cubicBezTo>
                <a:cubicBezTo>
                  <a:pt x="1388" y="422"/>
                  <a:pt x="1484" y="447"/>
                  <a:pt x="1484" y="447"/>
                </a:cubicBezTo>
                <a:cubicBezTo>
                  <a:pt x="1569" y="442"/>
                  <a:pt x="1910" y="427"/>
                  <a:pt x="2026" y="411"/>
                </a:cubicBezTo>
                <a:cubicBezTo>
                  <a:pt x="2222" y="386"/>
                  <a:pt x="1926" y="405"/>
                  <a:pt x="2134" y="358"/>
                </a:cubicBezTo>
                <a:cubicBezTo>
                  <a:pt x="2193" y="344"/>
                  <a:pt x="2255" y="346"/>
                  <a:pt x="2315" y="340"/>
                </a:cubicBezTo>
                <a:cubicBezTo>
                  <a:pt x="2333" y="334"/>
                  <a:pt x="2352" y="330"/>
                  <a:pt x="2369" y="322"/>
                </a:cubicBezTo>
                <a:cubicBezTo>
                  <a:pt x="2389" y="312"/>
                  <a:pt x="2402" y="289"/>
                  <a:pt x="2424" y="286"/>
                </a:cubicBezTo>
                <a:cubicBezTo>
                  <a:pt x="2549" y="271"/>
                  <a:pt x="2677" y="274"/>
                  <a:pt x="2803" y="268"/>
                </a:cubicBezTo>
                <a:cubicBezTo>
                  <a:pt x="2851" y="263"/>
                  <a:pt x="2900" y="258"/>
                  <a:pt x="2948" y="251"/>
                </a:cubicBezTo>
                <a:cubicBezTo>
                  <a:pt x="2972" y="247"/>
                  <a:pt x="2996" y="239"/>
                  <a:pt x="3020" y="233"/>
                </a:cubicBezTo>
                <a:cubicBezTo>
                  <a:pt x="3038" y="228"/>
                  <a:pt x="3055" y="215"/>
                  <a:pt x="3074" y="215"/>
                </a:cubicBezTo>
                <a:cubicBezTo>
                  <a:pt x="3544" y="203"/>
                  <a:pt x="4014" y="203"/>
                  <a:pt x="4484" y="197"/>
                </a:cubicBezTo>
                <a:cubicBezTo>
                  <a:pt x="4611" y="166"/>
                  <a:pt x="4505" y="201"/>
                  <a:pt x="4628" y="126"/>
                </a:cubicBezTo>
                <a:cubicBezTo>
                  <a:pt x="4779" y="33"/>
                  <a:pt x="4632" y="133"/>
                  <a:pt x="4755" y="72"/>
                </a:cubicBezTo>
                <a:cubicBezTo>
                  <a:pt x="4895" y="3"/>
                  <a:pt x="4727" y="63"/>
                  <a:pt x="4863" y="18"/>
                </a:cubicBezTo>
                <a:cubicBezTo>
                  <a:pt x="5032" y="24"/>
                  <a:pt x="5201" y="26"/>
                  <a:pt x="5369" y="36"/>
                </a:cubicBezTo>
                <a:cubicBezTo>
                  <a:pt x="5400" y="38"/>
                  <a:pt x="5429" y="49"/>
                  <a:pt x="5460" y="54"/>
                </a:cubicBezTo>
                <a:cubicBezTo>
                  <a:pt x="5496" y="61"/>
                  <a:pt x="5532" y="66"/>
                  <a:pt x="5568" y="72"/>
                </a:cubicBezTo>
                <a:cubicBezTo>
                  <a:pt x="5686" y="150"/>
                  <a:pt x="5605" y="109"/>
                  <a:pt x="5857" y="126"/>
                </a:cubicBezTo>
                <a:lnTo>
                  <a:pt x="6164" y="143"/>
                </a:lnTo>
                <a:cubicBezTo>
                  <a:pt x="6340" y="187"/>
                  <a:pt x="6157" y="146"/>
                  <a:pt x="6508" y="179"/>
                </a:cubicBezTo>
                <a:cubicBezTo>
                  <a:pt x="6544" y="183"/>
                  <a:pt x="6580" y="191"/>
                  <a:pt x="6616" y="197"/>
                </a:cubicBezTo>
                <a:cubicBezTo>
                  <a:pt x="6667" y="206"/>
                  <a:pt x="6728" y="218"/>
                  <a:pt x="6779" y="233"/>
                </a:cubicBezTo>
                <a:cubicBezTo>
                  <a:pt x="6797" y="238"/>
                  <a:pt x="6815" y="246"/>
                  <a:pt x="6833" y="251"/>
                </a:cubicBezTo>
                <a:cubicBezTo>
                  <a:pt x="6863" y="258"/>
                  <a:pt x="6893" y="263"/>
                  <a:pt x="6923" y="268"/>
                </a:cubicBezTo>
                <a:cubicBezTo>
                  <a:pt x="6948" y="280"/>
                  <a:pt x="6971" y="294"/>
                  <a:pt x="6996" y="304"/>
                </a:cubicBezTo>
                <a:cubicBezTo>
                  <a:pt x="7039" y="323"/>
                  <a:pt x="7076" y="327"/>
                  <a:pt x="7122" y="340"/>
                </a:cubicBezTo>
                <a:cubicBezTo>
                  <a:pt x="7141" y="345"/>
                  <a:pt x="7158" y="353"/>
                  <a:pt x="7176" y="358"/>
                </a:cubicBezTo>
                <a:cubicBezTo>
                  <a:pt x="7224" y="371"/>
                  <a:pt x="7321" y="394"/>
                  <a:pt x="7321" y="394"/>
                </a:cubicBezTo>
                <a:cubicBezTo>
                  <a:pt x="7479" y="381"/>
                  <a:pt x="7539" y="410"/>
                  <a:pt x="7646" y="304"/>
                </a:cubicBezTo>
                <a:cubicBezTo>
                  <a:pt x="7658" y="292"/>
                  <a:pt x="7667" y="276"/>
                  <a:pt x="7682" y="268"/>
                </a:cubicBezTo>
                <a:cubicBezTo>
                  <a:pt x="7716" y="252"/>
                  <a:pt x="7791" y="233"/>
                  <a:pt x="7791" y="233"/>
                </a:cubicBezTo>
                <a:cubicBezTo>
                  <a:pt x="7803" y="215"/>
                  <a:pt x="7811" y="193"/>
                  <a:pt x="7827" y="179"/>
                </a:cubicBezTo>
                <a:cubicBezTo>
                  <a:pt x="7925" y="94"/>
                  <a:pt x="7927" y="109"/>
                  <a:pt x="8044" y="90"/>
                </a:cubicBezTo>
                <a:cubicBezTo>
                  <a:pt x="8164" y="102"/>
                  <a:pt x="8285" y="110"/>
                  <a:pt x="8405" y="126"/>
                </a:cubicBezTo>
                <a:cubicBezTo>
                  <a:pt x="8424" y="128"/>
                  <a:pt x="8442" y="135"/>
                  <a:pt x="8460" y="143"/>
                </a:cubicBezTo>
                <a:cubicBezTo>
                  <a:pt x="8479" y="153"/>
                  <a:pt x="8497" y="166"/>
                  <a:pt x="8514" y="179"/>
                </a:cubicBezTo>
                <a:cubicBezTo>
                  <a:pt x="8569" y="223"/>
                  <a:pt x="8540" y="228"/>
                  <a:pt x="8622" y="268"/>
                </a:cubicBezTo>
                <a:cubicBezTo>
                  <a:pt x="8656" y="285"/>
                  <a:pt x="8731" y="304"/>
                  <a:pt x="8731" y="304"/>
                </a:cubicBezTo>
                <a:lnTo>
                  <a:pt x="8947" y="286"/>
                </a:lnTo>
                <a:cubicBezTo>
                  <a:pt x="9032" y="280"/>
                  <a:pt x="9118" y="288"/>
                  <a:pt x="9200" y="268"/>
                </a:cubicBezTo>
                <a:cubicBezTo>
                  <a:pt x="9225" y="263"/>
                  <a:pt x="9234" y="230"/>
                  <a:pt x="9255" y="215"/>
                </a:cubicBezTo>
                <a:cubicBezTo>
                  <a:pt x="9289" y="189"/>
                  <a:pt x="9327" y="167"/>
                  <a:pt x="9363" y="143"/>
                </a:cubicBezTo>
                <a:cubicBezTo>
                  <a:pt x="9381" y="131"/>
                  <a:pt x="9402" y="123"/>
                  <a:pt x="9417" y="108"/>
                </a:cubicBezTo>
                <a:cubicBezTo>
                  <a:pt x="9429" y="96"/>
                  <a:pt x="9439" y="81"/>
                  <a:pt x="9453" y="72"/>
                </a:cubicBezTo>
                <a:cubicBezTo>
                  <a:pt x="9476" y="57"/>
                  <a:pt x="9501" y="46"/>
                  <a:pt x="9526" y="36"/>
                </a:cubicBezTo>
                <a:cubicBezTo>
                  <a:pt x="9561" y="22"/>
                  <a:pt x="9634" y="0"/>
                  <a:pt x="9634" y="0"/>
                </a:cubicBezTo>
                <a:cubicBezTo>
                  <a:pt x="9657" y="3"/>
                  <a:pt x="9828" y="21"/>
                  <a:pt x="9869" y="36"/>
                </a:cubicBezTo>
                <a:cubicBezTo>
                  <a:pt x="9889" y="44"/>
                  <a:pt x="9903" y="63"/>
                  <a:pt x="9923" y="72"/>
                </a:cubicBezTo>
                <a:cubicBezTo>
                  <a:pt x="9946" y="82"/>
                  <a:pt x="9972" y="84"/>
                  <a:pt x="9996" y="90"/>
                </a:cubicBezTo>
                <a:cubicBezTo>
                  <a:pt x="10107" y="163"/>
                  <a:pt x="9984" y="92"/>
                  <a:pt x="10140" y="143"/>
                </a:cubicBezTo>
                <a:cubicBezTo>
                  <a:pt x="10357" y="215"/>
                  <a:pt x="9983" y="156"/>
                  <a:pt x="10393" y="197"/>
                </a:cubicBezTo>
                <a:cubicBezTo>
                  <a:pt x="10417" y="203"/>
                  <a:pt x="10441" y="215"/>
                  <a:pt x="10465" y="215"/>
                </a:cubicBezTo>
                <a:cubicBezTo>
                  <a:pt x="10485" y="215"/>
                  <a:pt x="10501" y="195"/>
                  <a:pt x="10520" y="197"/>
                </a:cubicBezTo>
                <a:cubicBezTo>
                  <a:pt x="10558" y="201"/>
                  <a:pt x="10628" y="233"/>
                  <a:pt x="10628" y="233"/>
                </a:cubicBezTo>
                <a:cubicBezTo>
                  <a:pt x="11003" y="223"/>
                  <a:pt x="11223" y="231"/>
                  <a:pt x="11550" y="197"/>
                </a:cubicBezTo>
                <a:cubicBezTo>
                  <a:pt x="11598" y="192"/>
                  <a:pt x="11733" y="171"/>
                  <a:pt x="11785" y="161"/>
                </a:cubicBezTo>
                <a:cubicBezTo>
                  <a:pt x="12081" y="108"/>
                  <a:pt x="11983" y="138"/>
                  <a:pt x="12128" y="90"/>
                </a:cubicBezTo>
                <a:cubicBezTo>
                  <a:pt x="12134" y="72"/>
                  <a:pt x="12133" y="50"/>
                  <a:pt x="12146" y="36"/>
                </a:cubicBezTo>
                <a:cubicBezTo>
                  <a:pt x="12160" y="23"/>
                  <a:pt x="12181" y="18"/>
                  <a:pt x="12200" y="18"/>
                </a:cubicBezTo>
                <a:cubicBezTo>
                  <a:pt x="12303" y="18"/>
                  <a:pt x="12405" y="30"/>
                  <a:pt x="12508" y="36"/>
                </a:cubicBezTo>
                <a:cubicBezTo>
                  <a:pt x="12581" y="48"/>
                  <a:pt x="12621" y="52"/>
                  <a:pt x="12688" y="72"/>
                </a:cubicBezTo>
                <a:cubicBezTo>
                  <a:pt x="12725" y="83"/>
                  <a:pt x="12761" y="96"/>
                  <a:pt x="12797" y="108"/>
                </a:cubicBezTo>
                <a:lnTo>
                  <a:pt x="12851" y="126"/>
                </a:lnTo>
                <a:cubicBezTo>
                  <a:pt x="12857" y="143"/>
                  <a:pt x="12854" y="168"/>
                  <a:pt x="12869" y="179"/>
                </a:cubicBezTo>
                <a:cubicBezTo>
                  <a:pt x="12900" y="201"/>
                  <a:pt x="12941" y="203"/>
                  <a:pt x="12977" y="215"/>
                </a:cubicBezTo>
                <a:cubicBezTo>
                  <a:pt x="13066" y="244"/>
                  <a:pt x="13043" y="241"/>
                  <a:pt x="13176" y="251"/>
                </a:cubicBezTo>
                <a:cubicBezTo>
                  <a:pt x="13285" y="259"/>
                  <a:pt x="13393" y="263"/>
                  <a:pt x="13502" y="268"/>
                </a:cubicBezTo>
                <a:cubicBezTo>
                  <a:pt x="13722" y="305"/>
                  <a:pt x="13696" y="308"/>
                  <a:pt x="14044" y="268"/>
                </a:cubicBezTo>
                <a:cubicBezTo>
                  <a:pt x="14061" y="267"/>
                  <a:pt x="14069" y="246"/>
                  <a:pt x="14080" y="233"/>
                </a:cubicBezTo>
                <a:cubicBezTo>
                  <a:pt x="14129" y="172"/>
                  <a:pt x="14102" y="178"/>
                  <a:pt x="14170" y="126"/>
                </a:cubicBezTo>
                <a:cubicBezTo>
                  <a:pt x="14204" y="99"/>
                  <a:pt x="14242" y="78"/>
                  <a:pt x="14279" y="54"/>
                </a:cubicBezTo>
                <a:cubicBezTo>
                  <a:pt x="14304" y="37"/>
                  <a:pt x="14339" y="44"/>
                  <a:pt x="14369" y="36"/>
                </a:cubicBezTo>
                <a:cubicBezTo>
                  <a:pt x="14387" y="32"/>
                  <a:pt x="14405" y="24"/>
                  <a:pt x="14423" y="18"/>
                </a:cubicBezTo>
                <a:cubicBezTo>
                  <a:pt x="14489" y="24"/>
                  <a:pt x="14556" y="27"/>
                  <a:pt x="14622" y="36"/>
                </a:cubicBezTo>
                <a:cubicBezTo>
                  <a:pt x="14641" y="39"/>
                  <a:pt x="14661" y="42"/>
                  <a:pt x="14676" y="54"/>
                </a:cubicBezTo>
                <a:cubicBezTo>
                  <a:pt x="14719" y="88"/>
                  <a:pt x="14709" y="118"/>
                  <a:pt x="14730" y="161"/>
                </a:cubicBezTo>
                <a:cubicBezTo>
                  <a:pt x="14800" y="300"/>
                  <a:pt x="14739" y="134"/>
                  <a:pt x="14785" y="268"/>
                </a:cubicBezTo>
                <a:cubicBezTo>
                  <a:pt x="14779" y="376"/>
                  <a:pt x="14781" y="484"/>
                  <a:pt x="14767" y="590"/>
                </a:cubicBezTo>
                <a:cubicBezTo>
                  <a:pt x="14757" y="659"/>
                  <a:pt x="14714" y="698"/>
                  <a:pt x="14676" y="751"/>
                </a:cubicBezTo>
                <a:cubicBezTo>
                  <a:pt x="14664" y="768"/>
                  <a:pt x="14657" y="792"/>
                  <a:pt x="14640" y="804"/>
                </a:cubicBezTo>
                <a:cubicBezTo>
                  <a:pt x="14608" y="828"/>
                  <a:pt x="14565" y="836"/>
                  <a:pt x="14532" y="858"/>
                </a:cubicBezTo>
                <a:cubicBezTo>
                  <a:pt x="14510" y="872"/>
                  <a:pt x="14501" y="902"/>
                  <a:pt x="14477" y="912"/>
                </a:cubicBezTo>
                <a:cubicBezTo>
                  <a:pt x="14438" y="927"/>
                  <a:pt x="14393" y="923"/>
                  <a:pt x="14351" y="930"/>
                </a:cubicBezTo>
                <a:cubicBezTo>
                  <a:pt x="14321" y="935"/>
                  <a:pt x="14290" y="939"/>
                  <a:pt x="14261" y="947"/>
                </a:cubicBezTo>
                <a:cubicBezTo>
                  <a:pt x="14229" y="957"/>
                  <a:pt x="14202" y="978"/>
                  <a:pt x="14170" y="983"/>
                </a:cubicBezTo>
                <a:cubicBezTo>
                  <a:pt x="14093" y="996"/>
                  <a:pt x="14014" y="995"/>
                  <a:pt x="13935" y="1001"/>
                </a:cubicBezTo>
                <a:cubicBezTo>
                  <a:pt x="13911" y="1007"/>
                  <a:pt x="13887" y="1012"/>
                  <a:pt x="13863" y="1019"/>
                </a:cubicBezTo>
                <a:cubicBezTo>
                  <a:pt x="13845" y="1024"/>
                  <a:pt x="13827" y="1032"/>
                  <a:pt x="13809" y="1037"/>
                </a:cubicBezTo>
                <a:lnTo>
                  <a:pt x="13664" y="1072"/>
                </a:lnTo>
                <a:lnTo>
                  <a:pt x="12833" y="1055"/>
                </a:lnTo>
                <a:cubicBezTo>
                  <a:pt x="12784" y="1053"/>
                  <a:pt x="12737" y="1039"/>
                  <a:pt x="12688" y="1037"/>
                </a:cubicBezTo>
                <a:cubicBezTo>
                  <a:pt x="12484" y="1027"/>
                  <a:pt x="12279" y="1025"/>
                  <a:pt x="12074" y="1019"/>
                </a:cubicBezTo>
                <a:cubicBezTo>
                  <a:pt x="11385" y="934"/>
                  <a:pt x="12116" y="1019"/>
                  <a:pt x="10321" y="983"/>
                </a:cubicBezTo>
                <a:cubicBezTo>
                  <a:pt x="10177" y="980"/>
                  <a:pt x="10126" y="963"/>
                  <a:pt x="9996" y="947"/>
                </a:cubicBezTo>
                <a:cubicBezTo>
                  <a:pt x="9935" y="940"/>
                  <a:pt x="9875" y="933"/>
                  <a:pt x="9815" y="930"/>
                </a:cubicBezTo>
                <a:cubicBezTo>
                  <a:pt x="9670" y="921"/>
                  <a:pt x="9526" y="918"/>
                  <a:pt x="9381" y="912"/>
                </a:cubicBezTo>
                <a:cubicBezTo>
                  <a:pt x="9314" y="846"/>
                  <a:pt x="9359" y="885"/>
                  <a:pt x="9237" y="804"/>
                </a:cubicBezTo>
                <a:cubicBezTo>
                  <a:pt x="9183" y="769"/>
                  <a:pt x="9146" y="738"/>
                  <a:pt x="9074" y="733"/>
                </a:cubicBezTo>
                <a:cubicBezTo>
                  <a:pt x="8984" y="727"/>
                  <a:pt x="8893" y="719"/>
                  <a:pt x="8803" y="715"/>
                </a:cubicBezTo>
                <a:cubicBezTo>
                  <a:pt x="8580" y="707"/>
                  <a:pt x="8357" y="703"/>
                  <a:pt x="8134" y="697"/>
                </a:cubicBezTo>
                <a:lnTo>
                  <a:pt x="5062" y="715"/>
                </a:lnTo>
                <a:cubicBezTo>
                  <a:pt x="5007" y="716"/>
                  <a:pt x="4953" y="725"/>
                  <a:pt x="4899" y="733"/>
                </a:cubicBezTo>
                <a:cubicBezTo>
                  <a:pt x="4827" y="743"/>
                  <a:pt x="4755" y="757"/>
                  <a:pt x="4683" y="769"/>
                </a:cubicBezTo>
                <a:cubicBezTo>
                  <a:pt x="4550" y="834"/>
                  <a:pt x="4674" y="781"/>
                  <a:pt x="4520" y="822"/>
                </a:cubicBezTo>
                <a:cubicBezTo>
                  <a:pt x="4280" y="887"/>
                  <a:pt x="4566" y="846"/>
                  <a:pt x="4177" y="876"/>
                </a:cubicBezTo>
                <a:cubicBezTo>
                  <a:pt x="4140" y="882"/>
                  <a:pt x="4104" y="886"/>
                  <a:pt x="4068" y="894"/>
                </a:cubicBezTo>
                <a:cubicBezTo>
                  <a:pt x="4068" y="894"/>
                  <a:pt x="3887" y="938"/>
                  <a:pt x="3851" y="947"/>
                </a:cubicBezTo>
                <a:cubicBezTo>
                  <a:pt x="3804" y="959"/>
                  <a:pt x="3755" y="958"/>
                  <a:pt x="3707" y="965"/>
                </a:cubicBezTo>
                <a:cubicBezTo>
                  <a:pt x="3676" y="970"/>
                  <a:pt x="3647" y="980"/>
                  <a:pt x="3616" y="983"/>
                </a:cubicBezTo>
                <a:cubicBezTo>
                  <a:pt x="3254" y="1016"/>
                  <a:pt x="2995" y="1032"/>
                  <a:pt x="2658" y="1055"/>
                </a:cubicBezTo>
                <a:lnTo>
                  <a:pt x="345" y="1037"/>
                </a:lnTo>
                <a:cubicBezTo>
                  <a:pt x="326" y="1036"/>
                  <a:pt x="308" y="1027"/>
                  <a:pt x="291" y="1019"/>
                </a:cubicBezTo>
                <a:cubicBezTo>
                  <a:pt x="151" y="950"/>
                  <a:pt x="319" y="1010"/>
                  <a:pt x="183" y="965"/>
                </a:cubicBezTo>
                <a:cubicBezTo>
                  <a:pt x="58" y="883"/>
                  <a:pt x="88" y="935"/>
                  <a:pt x="56" y="840"/>
                </a:cubicBezTo>
                <a:cubicBezTo>
                  <a:pt x="50" y="775"/>
                  <a:pt x="47" y="709"/>
                  <a:pt x="38" y="644"/>
                </a:cubicBezTo>
                <a:cubicBezTo>
                  <a:pt x="29" y="584"/>
                  <a:pt x="7" y="526"/>
                  <a:pt x="2" y="465"/>
                </a:cubicBezTo>
                <a:cubicBezTo>
                  <a:pt x="0" y="446"/>
                  <a:pt x="7" y="425"/>
                  <a:pt x="20" y="411"/>
                </a:cubicBezTo>
                <a:cubicBezTo>
                  <a:pt x="33" y="398"/>
                  <a:pt x="56" y="397"/>
                  <a:pt x="74" y="394"/>
                </a:cubicBezTo>
                <a:cubicBezTo>
                  <a:pt x="86" y="391"/>
                  <a:pt x="53" y="432"/>
                  <a:pt x="56" y="429"/>
                </a:cubicBezTo>
                <a:close/>
              </a:path>
            </a:pathLst>
          </a:custGeom>
          <a:solidFill>
            <a:srgbClr val="FFFFFF"/>
          </a:solidFill>
          <a:ln w="0">
            <a:noFill/>
            <a:round/>
            <a:headEnd/>
            <a:tailEnd/>
          </a:ln>
        </p:spPr>
        <p:txBody>
          <a:bodyPr lIns="101901" tIns="50950" rIns="101901" bIns="50950"/>
          <a:lstStyle/>
          <a:p>
            <a:endParaRPr lang="en-US"/>
          </a:p>
        </p:txBody>
      </p:sp>
      <p:sp>
        <p:nvSpPr>
          <p:cNvPr id="46" name="TextBox 45"/>
          <p:cNvSpPr txBox="1"/>
          <p:nvPr/>
        </p:nvSpPr>
        <p:spPr>
          <a:xfrm>
            <a:off x="932612" y="3334538"/>
            <a:ext cx="2255862" cy="646331"/>
          </a:xfrm>
          <a:prstGeom prst="rect">
            <a:avLst/>
          </a:prstGeom>
          <a:noFill/>
        </p:spPr>
        <p:txBody>
          <a:bodyPr wrap="square" rtlCol="0">
            <a:spAutoFit/>
          </a:bodyPr>
          <a:lstStyle/>
          <a:p>
            <a:r>
              <a:rPr lang="en-US" sz="1800" b="1" dirty="0" smtClean="0">
                <a:solidFill>
                  <a:srgbClr val="002776"/>
                </a:solidFill>
              </a:rPr>
              <a:t>“Cleansed ECC Client”</a:t>
            </a:r>
            <a:endParaRPr lang="en-US" sz="1800" b="1" dirty="0" smtClean="0">
              <a:solidFill>
                <a:srgbClr val="002776"/>
              </a:solidFill>
            </a:endParaRPr>
          </a:p>
        </p:txBody>
      </p:sp>
      <p:pic>
        <p:nvPicPr>
          <p:cNvPr id="169985" name="Picture 1"/>
          <p:cNvPicPr>
            <a:picLocks noChangeAspect="1" noChangeArrowheads="1"/>
          </p:cNvPicPr>
          <p:nvPr/>
        </p:nvPicPr>
        <p:blipFill>
          <a:blip r:embed="rId3"/>
          <a:srcRect/>
          <a:stretch>
            <a:fillRect/>
          </a:stretch>
        </p:blipFill>
        <p:spPr bwMode="auto">
          <a:xfrm>
            <a:off x="4201310" y="1677170"/>
            <a:ext cx="24860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Product Family Example: exhaust manifold</a:t>
            </a:r>
            <a:endParaRPr lang="en-US" dirty="0"/>
          </a:p>
        </p:txBody>
      </p:sp>
      <p:sp>
        <p:nvSpPr>
          <p:cNvPr id="20" name="Slide Number Placeholder 19"/>
          <p:cNvSpPr>
            <a:spLocks noGrp="1"/>
          </p:cNvSpPr>
          <p:nvPr>
            <p:ph type="sldNum" sz="quarter" idx="12"/>
          </p:nvPr>
        </p:nvSpPr>
        <p:spPr/>
        <p:txBody>
          <a:bodyPr/>
          <a:lstStyle/>
          <a:p>
            <a:fld id="{28B3EF45-B0A3-432B-94A2-4B106DD126CC}" type="slidenum">
              <a:rPr lang="en-US"/>
              <a:pPr/>
              <a:t>27</a:t>
            </a:fld>
            <a:endParaRPr lang="en-US"/>
          </a:p>
        </p:txBody>
      </p:sp>
      <p:sp>
        <p:nvSpPr>
          <p:cNvPr id="9" name="AutoShape 9"/>
          <p:cNvSpPr>
            <a:spLocks noChangeArrowheads="1"/>
          </p:cNvSpPr>
          <p:nvPr/>
        </p:nvSpPr>
        <p:spPr bwMode="auto">
          <a:xfrm rot="5400000">
            <a:off x="5224274" y="4008681"/>
            <a:ext cx="4892934" cy="251500"/>
          </a:xfrm>
          <a:prstGeom prst="triangle">
            <a:avLst>
              <a:gd name="adj" fmla="val 49356"/>
            </a:avLst>
          </a:prstGeom>
          <a:solidFill>
            <a:schemeClr val="accent2"/>
          </a:solidFill>
          <a:ln w="6350" algn="ctr">
            <a:solidFill>
              <a:schemeClr val="accent2">
                <a:lumMod val="20000"/>
                <a:lumOff val="80000"/>
              </a:schemeClr>
            </a:solidFill>
            <a:miter lim="800000"/>
            <a:headEnd type="none" w="sm" len="sm"/>
            <a:tailEnd type="none" w="sm" len="sm"/>
          </a:ln>
          <a:effectLst>
            <a:outerShdw dist="17961" dir="2700000" algn="ctr" rotWithShape="0">
              <a:srgbClr val="808080"/>
            </a:outerShdw>
          </a:effectLst>
        </p:spPr>
        <p:txBody>
          <a:bodyPr lIns="101901" tIns="101901" rIns="101901" bIns="101901" anchor="ctr"/>
          <a:lstStyle/>
          <a:p>
            <a:pPr eaLnBrk="0" hangingPunct="0">
              <a:lnSpc>
                <a:spcPct val="106000"/>
              </a:lnSpc>
            </a:pPr>
            <a:endParaRPr lang="en-US" sz="1600" b="1" dirty="0">
              <a:solidFill>
                <a:srgbClr val="091D5D"/>
              </a:solidFill>
              <a:latin typeface="Verdana" pitchFamily="34" charset="0"/>
            </a:endParaRPr>
          </a:p>
        </p:txBody>
      </p:sp>
      <p:sp>
        <p:nvSpPr>
          <p:cNvPr id="10" name="Rectangle 9"/>
          <p:cNvSpPr/>
          <p:nvPr/>
        </p:nvSpPr>
        <p:spPr>
          <a:xfrm>
            <a:off x="7925734" y="2868985"/>
            <a:ext cx="1900220" cy="139042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anchor="ctr">
            <a:spAutoFit/>
          </a:bodyPr>
          <a:lstStyle/>
          <a:p>
            <a:pPr algn="ctr">
              <a:spcAft>
                <a:spcPts val="669"/>
              </a:spcAft>
            </a:pPr>
            <a:r>
              <a:rPr lang="en-US" sz="1200" b="1" dirty="0">
                <a:solidFill>
                  <a:schemeClr val="tx1"/>
                </a:solidFill>
                <a:cs typeface="Arial" pitchFamily="34" charset="0"/>
              </a:rPr>
              <a:t>Summary</a:t>
            </a:r>
          </a:p>
          <a:p>
            <a:pPr marL="114300" indent="-114300">
              <a:spcAft>
                <a:spcPts val="669"/>
              </a:spcAft>
              <a:buFont typeface="Wingdings" pitchFamily="2" charset="2"/>
              <a:buChar char="§"/>
            </a:pPr>
            <a:r>
              <a:rPr lang="en-US" sz="1200" dirty="0" smtClean="0">
                <a:solidFill>
                  <a:schemeClr val="tx1"/>
                </a:solidFill>
                <a:cs typeface="Arial" pitchFamily="34" charset="0"/>
              </a:rPr>
              <a:t>The majority of suppliers in this category are unhealthy</a:t>
            </a:r>
          </a:p>
          <a:p>
            <a:pPr marL="114300" indent="-114300">
              <a:spcAft>
                <a:spcPts val="669"/>
              </a:spcAft>
              <a:buFont typeface="Wingdings" pitchFamily="2" charset="2"/>
              <a:buChar char="§"/>
            </a:pPr>
            <a:r>
              <a:rPr lang="en-US" sz="1200" dirty="0" smtClean="0">
                <a:solidFill>
                  <a:schemeClr val="tx1"/>
                </a:solidFill>
                <a:cs typeface="Arial" pitchFamily="34" charset="0"/>
              </a:rPr>
              <a:t>Many have significant exposure to the D3</a:t>
            </a:r>
            <a:endParaRPr lang="en-US" sz="1200" dirty="0">
              <a:solidFill>
                <a:schemeClr val="tx1"/>
              </a:solidFill>
              <a:cs typeface="Arial" pitchFamily="34" charset="0"/>
            </a:endParaRPr>
          </a:p>
        </p:txBody>
      </p:sp>
      <p:graphicFrame>
        <p:nvGraphicFramePr>
          <p:cNvPr id="11" name="Table 10"/>
          <p:cNvGraphicFramePr>
            <a:graphicFrameLocks noGrp="1"/>
          </p:cNvGraphicFramePr>
          <p:nvPr/>
        </p:nvGraphicFramePr>
        <p:xfrm>
          <a:off x="8383323" y="5182394"/>
          <a:ext cx="922166" cy="861617"/>
        </p:xfrm>
        <a:graphic>
          <a:graphicData uri="http://schemas.openxmlformats.org/drawingml/2006/table">
            <a:tbl>
              <a:tblPr/>
              <a:tblGrid>
                <a:gridCol w="586833"/>
                <a:gridCol w="335333"/>
              </a:tblGrid>
              <a:tr h="259133">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itchFamily="34" charset="0"/>
                          <a:cs typeface="Arial" pitchFamily="34" charset="0"/>
                        </a:rPr>
                        <a:t>Health Rating</a:t>
                      </a:r>
                    </a:p>
                  </a:txBody>
                  <a:tcPr marL="10479" marR="10479" marT="10797" marB="0" anchor="ctr" horzOverflow="overflow">
                    <a:lnL>
                      <a:noFill/>
                    </a:lnL>
                    <a:lnR>
                      <a:noFill/>
                    </a:lnR>
                    <a:lnT>
                      <a:noFill/>
                    </a:lnT>
                    <a:lnB>
                      <a:noFill/>
                    </a:lnB>
                    <a:lnTlToBr>
                      <a:noFill/>
                    </a:lnTlToBr>
                    <a:lnBlToTr>
                      <a:noFill/>
                    </a:lnBlToTr>
                    <a:noFill/>
                  </a:tcPr>
                </a:tc>
                <a:tc hMerge="1">
                  <a:txBody>
                    <a:bodyPr/>
                    <a:lstStyle/>
                    <a:p>
                      <a:endParaRPr lang="en-US"/>
                    </a:p>
                  </a:txBody>
                  <a:tcPr/>
                </a:tc>
              </a:tr>
              <a:tr h="2008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cs typeface="Arial" pitchFamily="34" charset="0"/>
                        </a:rPr>
                        <a:t>Unhealthy</a:t>
                      </a:r>
                    </a:p>
                  </a:txBody>
                  <a:tcPr marL="10479" marR="10479" marT="10797"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Arial" pitchFamily="34" charset="0"/>
                        </a:rPr>
                        <a:t> </a:t>
                      </a:r>
                    </a:p>
                  </a:txBody>
                  <a:tcPr marL="10479" marR="10479" marT="10797" marB="0" anchor="ctr" horzOverflow="overflow">
                    <a:lnL>
                      <a:noFill/>
                    </a:lnL>
                    <a:lnR>
                      <a:noFill/>
                    </a:lnR>
                    <a:lnT>
                      <a:noFill/>
                    </a:lnT>
                    <a:lnB>
                      <a:noFill/>
                    </a:lnB>
                    <a:lnTlToBr>
                      <a:noFill/>
                    </a:lnTlToBr>
                    <a:lnBlToTr>
                      <a:noFill/>
                    </a:lnBlToTr>
                    <a:solidFill>
                      <a:srgbClr val="FF0000"/>
                    </a:solidFill>
                  </a:tcPr>
                </a:tc>
              </a:tr>
              <a:tr h="2008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cs typeface="Arial" pitchFamily="34" charset="0"/>
                        </a:rPr>
                        <a:t> At Risk</a:t>
                      </a:r>
                    </a:p>
                  </a:txBody>
                  <a:tcPr marL="10479" marR="10479" marT="10797"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cs typeface="Arial" pitchFamily="34" charset="0"/>
                        </a:rPr>
                        <a:t> </a:t>
                      </a:r>
                    </a:p>
                  </a:txBody>
                  <a:tcPr marL="10479" marR="10479" marT="10797" marB="0" anchor="ctr" horzOverflow="overflow">
                    <a:lnL>
                      <a:noFill/>
                    </a:lnL>
                    <a:lnR>
                      <a:noFill/>
                    </a:lnR>
                    <a:lnT>
                      <a:noFill/>
                    </a:lnT>
                    <a:lnB>
                      <a:noFill/>
                    </a:lnB>
                    <a:lnTlToBr>
                      <a:noFill/>
                    </a:lnTlToBr>
                    <a:lnBlToTr>
                      <a:noFill/>
                    </a:lnBlToTr>
                    <a:solidFill>
                      <a:srgbClr val="FFFF00"/>
                    </a:solidFill>
                  </a:tcPr>
                </a:tc>
              </a:tr>
              <a:tr h="2008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cs typeface="Arial" pitchFamily="34" charset="0"/>
                        </a:rPr>
                        <a:t>Healthy </a:t>
                      </a:r>
                    </a:p>
                  </a:txBody>
                  <a:tcPr marL="10479" marR="10479" marT="10797"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cs typeface="Arial" pitchFamily="34" charset="0"/>
                        </a:rPr>
                        <a:t> </a:t>
                      </a:r>
                    </a:p>
                  </a:txBody>
                  <a:tcPr marL="10479" marR="10479" marT="10797" marB="0" anchor="ctr" horzOverflow="overflow">
                    <a:lnL>
                      <a:noFill/>
                    </a:lnL>
                    <a:lnR>
                      <a:noFill/>
                    </a:lnR>
                    <a:lnT>
                      <a:noFill/>
                    </a:lnT>
                    <a:lnB>
                      <a:noFill/>
                    </a:lnB>
                    <a:lnTlToBr>
                      <a:noFill/>
                    </a:lnTlToBr>
                    <a:lnBlToTr>
                      <a:noFill/>
                    </a:lnBlToTr>
                    <a:solidFill>
                      <a:srgbClr val="00B050"/>
                    </a:solidFill>
                  </a:tcPr>
                </a:tc>
              </a:tr>
            </a:tbl>
          </a:graphicData>
        </a:graphic>
      </p:graphicFrame>
      <p:graphicFrame>
        <p:nvGraphicFramePr>
          <p:cNvPr id="12" name="Table 11"/>
          <p:cNvGraphicFramePr>
            <a:graphicFrameLocks noGrp="1"/>
          </p:cNvGraphicFramePr>
          <p:nvPr/>
        </p:nvGraphicFramePr>
        <p:xfrm>
          <a:off x="279444" y="991394"/>
          <a:ext cx="7171233" cy="5715926"/>
        </p:xfrm>
        <a:graphic>
          <a:graphicData uri="http://schemas.openxmlformats.org/drawingml/2006/table">
            <a:tbl>
              <a:tblPr/>
              <a:tblGrid>
                <a:gridCol w="1002506"/>
                <a:gridCol w="620017"/>
                <a:gridCol w="670666"/>
                <a:gridCol w="1384994"/>
                <a:gridCol w="537930"/>
                <a:gridCol w="475055"/>
                <a:gridCol w="496013"/>
                <a:gridCol w="496013"/>
                <a:gridCol w="496013"/>
                <a:gridCol w="496013"/>
                <a:gridCol w="496013"/>
              </a:tblGrid>
              <a:tr h="25913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Supplier</a:t>
                      </a:r>
                      <a:r>
                        <a:rPr kumimoji="0" lang="en-US" sz="800" b="1" i="0" u="none" strike="noStrike" cap="none" normalizeH="0" baseline="0" dirty="0" smtClean="0">
                          <a:ln>
                            <a:noFill/>
                          </a:ln>
                          <a:solidFill>
                            <a:srgbClr val="000000"/>
                          </a:solidFill>
                          <a:effectLst/>
                          <a:latin typeface="Arial" pitchFamily="34" charset="0"/>
                          <a:cs typeface="Arial" pitchFamily="34" charset="0"/>
                        </a:rPr>
                        <a:t> </a:t>
                      </a:r>
                      <a:endParaRPr kumimoji="0" lang="en-US" sz="800" b="1" i="0" u="none" strike="noStrike" cap="none" normalizeH="0" baseline="0" dirty="0" smtClean="0">
                        <a:ln>
                          <a:noFill/>
                        </a:ln>
                        <a:solidFill>
                          <a:srgbClr val="FFFFFF"/>
                        </a:solidFill>
                        <a:effectLst/>
                        <a:latin typeface="Arial" pitchFamily="34" charset="0"/>
                        <a:cs typeface="Arial" pitchFamily="34" charset="0"/>
                      </a:endParaRPr>
                    </a:p>
                  </a:txBody>
                  <a:tcPr marL="6475"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Country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Ownership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Major Shareholders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Market Cap ($M)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2009 Share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pitchFamily="34" charset="0"/>
                          <a:cs typeface="Arial" pitchFamily="34" charset="0"/>
                        </a:rPr>
                        <a:t>Automobile Manufacturer #5</a:t>
                      </a:r>
                      <a:r>
                        <a:rPr kumimoji="0" lang="en-US" sz="800" b="1" i="0" u="none" strike="noStrike" cap="none" normalizeH="0" baseline="0" dirty="0" smtClean="0">
                          <a:ln>
                            <a:noFill/>
                          </a:ln>
                          <a:solidFill>
                            <a:srgbClr val="000000"/>
                          </a:solidFill>
                          <a:effectLst/>
                          <a:latin typeface="Arial" pitchFamily="34" charset="0"/>
                          <a:cs typeface="Arial" pitchFamily="34" charset="0"/>
                        </a:rPr>
                        <a:t> </a:t>
                      </a:r>
                      <a:endParaRPr kumimoji="0" lang="en-US" sz="800" b="1" i="0" u="none" strike="noStrike" cap="none" normalizeH="0" baseline="0" dirty="0" smtClean="0">
                        <a:ln>
                          <a:noFill/>
                        </a:ln>
                        <a:solidFill>
                          <a:srgbClr val="FFFFFF"/>
                        </a:solidFill>
                        <a:effectLst/>
                        <a:latin typeface="Arial" pitchFamily="34" charset="0"/>
                        <a:cs typeface="Arial" pitchFamily="34" charset="0"/>
                      </a:endParaRP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Chrysler</a:t>
                      </a:r>
                      <a:r>
                        <a:rPr kumimoji="0" lang="en-US" sz="800" b="1" i="0" u="none" strike="noStrike" cap="none" normalizeH="0" baseline="0" smtClean="0">
                          <a:ln>
                            <a:noFill/>
                          </a:ln>
                          <a:solidFill>
                            <a:srgbClr val="000000"/>
                          </a:solidFill>
                          <a:effectLst/>
                          <a:latin typeface="Arial" pitchFamily="34" charset="0"/>
                          <a:cs typeface="Arial" pitchFamily="34" charset="0"/>
                        </a:rPr>
                        <a:t> </a:t>
                      </a:r>
                      <a:endParaRPr kumimoji="0" lang="en-US" sz="800" b="1" i="0" u="none" strike="noStrike" cap="none" normalizeH="0" baseline="0" smtClean="0">
                        <a:ln>
                          <a:noFill/>
                        </a:ln>
                        <a:solidFill>
                          <a:srgbClr val="FFFFFF"/>
                        </a:solidFill>
                        <a:effectLst/>
                        <a:latin typeface="Arial" pitchFamily="34" charset="0"/>
                        <a:cs typeface="Arial" pitchFamily="34" charset="0"/>
                      </a:endParaRP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GM</a:t>
                      </a:r>
                      <a:r>
                        <a:rPr kumimoji="0" lang="en-US" sz="800" b="1" i="0" u="none" strike="noStrike" cap="none" normalizeH="0" baseline="0" smtClean="0">
                          <a:ln>
                            <a:noFill/>
                          </a:ln>
                          <a:solidFill>
                            <a:srgbClr val="000000"/>
                          </a:solidFill>
                          <a:effectLst/>
                          <a:latin typeface="Arial" pitchFamily="34" charset="0"/>
                          <a:cs typeface="Arial" pitchFamily="34" charset="0"/>
                        </a:rPr>
                        <a:t> </a:t>
                      </a:r>
                      <a:endParaRPr kumimoji="0" lang="en-US" sz="800" b="1" i="0" u="none" strike="noStrike" cap="none" normalizeH="0" baseline="0" smtClean="0">
                        <a:ln>
                          <a:noFill/>
                        </a:ln>
                        <a:solidFill>
                          <a:srgbClr val="FFFFFF"/>
                        </a:solidFill>
                        <a:effectLst/>
                        <a:latin typeface="Arial" pitchFamily="34" charset="0"/>
                        <a:cs typeface="Arial" pitchFamily="34" charset="0"/>
                      </a:endParaRP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Other</a:t>
                      </a:r>
                      <a:r>
                        <a:rPr kumimoji="0" lang="en-US" sz="800" b="1" i="0" u="none" strike="noStrike" cap="none" normalizeH="0" baseline="0" smtClean="0">
                          <a:ln>
                            <a:noFill/>
                          </a:ln>
                          <a:solidFill>
                            <a:srgbClr val="000000"/>
                          </a:solidFill>
                          <a:effectLst/>
                          <a:latin typeface="Arial" pitchFamily="34" charset="0"/>
                          <a:cs typeface="Arial" pitchFamily="34" charset="0"/>
                        </a:rPr>
                        <a:t> </a:t>
                      </a:r>
                      <a:endParaRPr kumimoji="0" lang="en-US" sz="800" b="1" i="0" u="none" strike="noStrike" cap="none" normalizeH="0" baseline="0" smtClean="0">
                        <a:ln>
                          <a:noFill/>
                        </a:ln>
                        <a:solidFill>
                          <a:srgbClr val="FFFFFF"/>
                        </a:solidFill>
                        <a:effectLst/>
                        <a:latin typeface="Arial" pitchFamily="34" charset="0"/>
                        <a:cs typeface="Arial" pitchFamily="34" charset="0"/>
                      </a:endParaRP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Arial" pitchFamily="34" charset="0"/>
                          <a:cs typeface="Arial" pitchFamily="34" charset="0"/>
                        </a:rPr>
                        <a:t>Health Rating</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165557">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Cast Manifold Only</a:t>
                      </a:r>
                    </a:p>
                  </a:txBody>
                  <a:tcPr marL="50300" marR="6475" marT="6671"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49.3%</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r>
              <a:tr h="1583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Supplier  1 </a:t>
                      </a:r>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Canada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Public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LeVan family (majority )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22.9%</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8.7%</a:t>
                      </a:r>
                    </a:p>
                  </a:txBody>
                  <a:tcPr marL="6475" marR="6475" marT="6671"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1.5%</a:t>
                      </a:r>
                    </a:p>
                  </a:txBody>
                  <a:tcPr marL="6475" marR="6475" marT="6671" marB="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12.6%</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0.1%</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0000"/>
                          </a:solidFill>
                          <a:effectLst/>
                          <a:latin typeface="Arial" pitchFamily="34" charset="0"/>
                          <a:cs typeface="Arial" pitchFamily="34" charset="0"/>
                        </a:rPr>
                        <a:t>2.9</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0000"/>
                    </a:solidFill>
                  </a:tcPr>
                </a:tc>
              </a:tr>
              <a:tr h="158359">
                <a:tc>
                  <a:txBody>
                    <a:bodyPr/>
                    <a:lstStyle/>
                    <a:p>
                      <a:r>
                        <a:rPr lang="en-US" sz="800" dirty="0" smtClean="0"/>
                        <a:t>Supplier</a:t>
                      </a:r>
                      <a:r>
                        <a:rPr lang="en-US" sz="800" baseline="0" dirty="0" smtClean="0"/>
                        <a:t>  2</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USA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Public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$12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5.0%</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2.9%</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0000"/>
                          </a:solidFill>
                          <a:effectLst/>
                          <a:latin typeface="Arial" pitchFamily="34" charset="0"/>
                          <a:cs typeface="Arial" pitchFamily="34" charset="0"/>
                        </a:rPr>
                        <a:t>2.3</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0000"/>
                    </a:solidFill>
                  </a:tcPr>
                </a:tc>
              </a:tr>
              <a:tr h="158359">
                <a:tc>
                  <a:txBody>
                    <a:bodyPr/>
                    <a:lstStyle/>
                    <a:p>
                      <a:r>
                        <a:rPr lang="en-US" sz="800" dirty="0" smtClean="0"/>
                        <a:t>Supplier</a:t>
                      </a:r>
                      <a:r>
                        <a:rPr lang="en-US" sz="800" baseline="0" dirty="0" smtClean="0"/>
                        <a:t>  3</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Japan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Public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Hitachi (54%)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$9,780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7.9%</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6.9%</a:t>
                      </a:r>
                    </a:p>
                  </a:txBody>
                  <a:tcPr marL="6475" marR="6475" marT="6671"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0.6%</a:t>
                      </a:r>
                    </a:p>
                  </a:txBody>
                  <a:tcPr marL="6475" marR="6475" marT="6671" marB="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0.4%</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0000"/>
                          </a:solidFill>
                          <a:effectLst/>
                          <a:latin typeface="Arial" pitchFamily="34" charset="0"/>
                          <a:cs typeface="Arial" pitchFamily="34" charset="0"/>
                        </a:rPr>
                        <a:t>2.9</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0000"/>
                    </a:solidFill>
                  </a:tcPr>
                </a:tc>
              </a:tr>
              <a:tr h="158359">
                <a:tc>
                  <a:txBody>
                    <a:bodyPr/>
                    <a:lstStyle/>
                    <a:p>
                      <a:r>
                        <a:rPr lang="en-US" sz="800" dirty="0" smtClean="0"/>
                        <a:t>Supplier</a:t>
                      </a:r>
                      <a:r>
                        <a:rPr lang="en-US" sz="800" baseline="0" dirty="0" smtClean="0"/>
                        <a:t>  4</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Canada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Private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r>
              <a:tr h="158359">
                <a:tc>
                  <a:txBody>
                    <a:bodyPr/>
                    <a:lstStyle/>
                    <a:p>
                      <a:r>
                        <a:rPr lang="en-US" sz="800" dirty="0" smtClean="0"/>
                        <a:t>Supplier</a:t>
                      </a:r>
                      <a:r>
                        <a:rPr lang="en-US" sz="800" baseline="0" dirty="0" smtClean="0"/>
                        <a:t>  5</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China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JV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Lioho (55%)/Sumitomo (45%)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0.9%</a:t>
                      </a:r>
                    </a:p>
                  </a:txBody>
                  <a:tcPr marL="6475" marR="6475" marT="6671"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r>
              <a:tr h="158359">
                <a:tc>
                  <a:txBody>
                    <a:bodyPr/>
                    <a:lstStyle/>
                    <a:p>
                      <a:r>
                        <a:rPr lang="en-US" sz="800" dirty="0" smtClean="0"/>
                        <a:t>Supplier</a:t>
                      </a:r>
                      <a:r>
                        <a:rPr lang="en-US" sz="800" baseline="0" dirty="0" smtClean="0"/>
                        <a:t>  6</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China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Public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$145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2.7%</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1.7%</a:t>
                      </a:r>
                    </a:p>
                  </a:txBody>
                  <a:tcPr marL="6475" marR="6475" marT="6671"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pitchFamily="34" charset="0"/>
                        <a:cs typeface="Arial" pitchFamily="34" charset="0"/>
                      </a:endParaRP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00"/>
                    </a:solidFill>
                  </a:tcPr>
                </a:tc>
              </a:tr>
              <a:tr h="158359">
                <a:tc>
                  <a:txBody>
                    <a:bodyPr/>
                    <a:lstStyle/>
                    <a:p>
                      <a:r>
                        <a:rPr lang="en-US" sz="800" dirty="0" smtClean="0"/>
                        <a:t>Supplier</a:t>
                      </a:r>
                      <a:r>
                        <a:rPr lang="en-US" sz="800" baseline="0" dirty="0" smtClean="0"/>
                        <a:t>  7</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USA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Private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r>
              <a:tr h="158359">
                <a:tc>
                  <a:txBody>
                    <a:bodyPr/>
                    <a:lstStyle/>
                    <a:p>
                      <a:r>
                        <a:rPr lang="en-US" sz="800" dirty="0" smtClean="0"/>
                        <a:t>Supplier</a:t>
                      </a:r>
                      <a:r>
                        <a:rPr lang="en-US" sz="800" baseline="0" dirty="0" smtClean="0"/>
                        <a:t>  8</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Portugal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Private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Fiat/Teksid (84%)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0.8%</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0.8%</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r>
              <a:tr h="1583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800" dirty="0" smtClean="0"/>
                        <a:t>Supplier</a:t>
                      </a:r>
                      <a:r>
                        <a:rPr lang="en-US" sz="800" baseline="0" dirty="0" smtClean="0"/>
                        <a:t>  9</a:t>
                      </a:r>
                      <a:endParaRPr kumimoji="0" lang="en-US" sz="800" b="0" i="0" u="none" strike="noStrike" cap="none" normalizeH="0" baseline="0" dirty="0" smtClean="0">
                        <a:ln>
                          <a:noFill/>
                        </a:ln>
                        <a:solidFill>
                          <a:srgbClr val="000000"/>
                        </a:solidFill>
                        <a:effectLst/>
                        <a:latin typeface="Arial" pitchFamily="34" charset="0"/>
                        <a:cs typeface="Arial" pitchFamily="34" charset="0"/>
                      </a:endParaRPr>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France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PEI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Zen Group (Italy)</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0.8%</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0.8%</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r>
              <a:tr h="1583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800" dirty="0" smtClean="0"/>
                        <a:t>Supplier</a:t>
                      </a:r>
                      <a:r>
                        <a:rPr lang="en-US" sz="800" baseline="0" dirty="0" smtClean="0"/>
                        <a:t>  10</a:t>
                      </a:r>
                      <a:endParaRPr kumimoji="0" lang="en-US" sz="800" b="0" i="0" u="none" strike="noStrike" cap="none" normalizeH="0" baseline="0" dirty="0" smtClean="0">
                        <a:ln>
                          <a:noFill/>
                        </a:ln>
                        <a:solidFill>
                          <a:srgbClr val="000000"/>
                        </a:solidFill>
                        <a:effectLst/>
                        <a:latin typeface="Arial" pitchFamily="34" charset="0"/>
                        <a:cs typeface="Arial" pitchFamily="34" charset="0"/>
                      </a:endParaRPr>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USA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Private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Wescast (49%) (minority bus)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0.7%</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0.4%</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0.3%</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r>
              <a:tr h="1583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800" dirty="0" smtClean="0"/>
                        <a:t>Supplier</a:t>
                      </a:r>
                      <a:r>
                        <a:rPr lang="en-US" sz="800" baseline="0" dirty="0" smtClean="0"/>
                        <a:t>  11</a:t>
                      </a:r>
                      <a:endParaRPr kumimoji="0" lang="en-US" sz="800" b="0" i="0" u="none" strike="noStrike" cap="none" normalizeH="0" baseline="0" dirty="0" smtClean="0">
                        <a:ln>
                          <a:noFill/>
                        </a:ln>
                        <a:solidFill>
                          <a:srgbClr val="000000"/>
                        </a:solidFill>
                        <a:effectLst/>
                        <a:latin typeface="Arial" pitchFamily="34" charset="0"/>
                        <a:cs typeface="Arial" pitchFamily="34" charset="0"/>
                      </a:endParaRPr>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USA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Private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1.0%</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0.1%</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0.9%</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r>
              <a:tr h="1583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800" dirty="0" smtClean="0"/>
                        <a:t>Supplier</a:t>
                      </a:r>
                      <a:r>
                        <a:rPr lang="en-US" sz="800" baseline="0" dirty="0" smtClean="0"/>
                        <a:t>  12</a:t>
                      </a:r>
                      <a:endParaRPr kumimoji="0" lang="en-US" sz="800" b="0" i="0" u="none" strike="noStrike" cap="none" normalizeH="0" baseline="0" dirty="0" smtClean="0">
                        <a:ln>
                          <a:noFill/>
                        </a:ln>
                        <a:solidFill>
                          <a:srgbClr val="000000"/>
                        </a:solidFill>
                        <a:effectLst/>
                        <a:latin typeface="Arial" pitchFamily="34" charset="0"/>
                        <a:cs typeface="Arial" pitchFamily="34" charset="0"/>
                      </a:endParaRPr>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Taiwan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0.2%</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0.2%</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r>
              <a:tr h="1583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800" dirty="0" smtClean="0"/>
                        <a:t>Supplier</a:t>
                      </a:r>
                      <a:r>
                        <a:rPr lang="en-US" sz="800" baseline="0" dirty="0" smtClean="0"/>
                        <a:t>  13</a:t>
                      </a:r>
                      <a:endParaRPr kumimoji="0" lang="en-US" sz="800" b="0" i="0" u="none" strike="noStrike" cap="none" normalizeH="0" baseline="0" dirty="0" smtClean="0">
                        <a:ln>
                          <a:noFill/>
                        </a:ln>
                        <a:solidFill>
                          <a:srgbClr val="000000"/>
                        </a:solidFill>
                        <a:effectLst/>
                        <a:latin typeface="Arial" pitchFamily="34" charset="0"/>
                        <a:cs typeface="Arial" pitchFamily="34" charset="0"/>
                      </a:endParaRPr>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USA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Public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$2,141</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1.1%</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1.1%</a:t>
                      </a:r>
                    </a:p>
                  </a:txBody>
                  <a:tcPr marL="6475" marR="6475" marT="6671"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0000"/>
                          </a:solidFill>
                          <a:effectLst/>
                          <a:latin typeface="Arial" pitchFamily="34" charset="0"/>
                          <a:cs typeface="Arial" pitchFamily="34" charset="0"/>
                        </a:rPr>
                        <a:t>2.5</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0000"/>
                    </a:solidFill>
                  </a:tcPr>
                </a:tc>
              </a:tr>
              <a:tr h="1583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800" dirty="0" smtClean="0"/>
                        <a:t>Supplier</a:t>
                      </a:r>
                      <a:r>
                        <a:rPr lang="en-US" sz="800" baseline="0" dirty="0" smtClean="0"/>
                        <a:t>  14</a:t>
                      </a:r>
                      <a:endParaRPr kumimoji="0" lang="en-US" sz="800" b="0" i="0" u="none" strike="noStrike" cap="none" normalizeH="0" baseline="0" dirty="0" smtClean="0">
                        <a:ln>
                          <a:noFill/>
                        </a:ln>
                        <a:solidFill>
                          <a:srgbClr val="000000"/>
                        </a:solidFill>
                        <a:effectLst/>
                        <a:latin typeface="Arial" pitchFamily="34" charset="0"/>
                        <a:cs typeface="Arial" pitchFamily="34" charset="0"/>
                      </a:endParaRPr>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0.0%</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r>
              <a:tr h="1583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800" dirty="0" smtClean="0"/>
                        <a:t>Supplier</a:t>
                      </a:r>
                      <a:r>
                        <a:rPr lang="en-US" sz="800" baseline="0" dirty="0" smtClean="0"/>
                        <a:t>  15</a:t>
                      </a:r>
                      <a:endParaRPr kumimoji="0" lang="en-US" sz="800" b="0" i="0" u="none" strike="noStrike" cap="none" normalizeH="0" baseline="0" dirty="0" smtClean="0">
                        <a:ln>
                          <a:noFill/>
                        </a:ln>
                        <a:solidFill>
                          <a:srgbClr val="000000"/>
                        </a:solidFill>
                        <a:effectLst/>
                        <a:latin typeface="Arial" pitchFamily="34" charset="0"/>
                        <a:cs typeface="Arial" pitchFamily="34" charset="0"/>
                      </a:endParaRPr>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1.4%</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1.4%</a:t>
                      </a:r>
                    </a:p>
                  </a:txBody>
                  <a:tcPr marL="6475" marR="6475" marT="6671"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r>
              <a:tr h="158359">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en-US" sz="800" dirty="0" smtClean="0"/>
                        <a:t>Supplier</a:t>
                      </a:r>
                      <a:r>
                        <a:rPr lang="en-US" sz="800" baseline="0" dirty="0" smtClean="0"/>
                        <a:t>  16</a:t>
                      </a:r>
                      <a:endParaRPr kumimoji="0" lang="en-US" sz="800" b="0" i="0" u="none" strike="noStrike" cap="none" normalizeH="0" baseline="0" dirty="0" smtClean="0">
                        <a:ln>
                          <a:noFill/>
                        </a:ln>
                        <a:solidFill>
                          <a:srgbClr val="000000"/>
                        </a:solidFill>
                        <a:effectLst/>
                        <a:latin typeface="Arial" pitchFamily="34" charset="0"/>
                        <a:cs typeface="Arial" pitchFamily="34" charset="0"/>
                      </a:endParaRPr>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USA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Private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(minority business)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0.0%</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0.0%</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r>
              <a:tr h="165557">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Fabricated Manifolds Only</a:t>
                      </a:r>
                    </a:p>
                  </a:txBody>
                  <a:tcPr marL="50300" marR="6475" marT="6671"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29.4%</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2F2F2"/>
                          </a:solidFill>
                          <a:effectLst/>
                          <a:latin typeface="Arial" pitchFamily="34" charset="0"/>
                          <a:cs typeface="Arial" pitchFamily="34" charset="0"/>
                        </a:rPr>
                        <a:t>-</a:t>
                      </a:r>
                    </a:p>
                  </a:txBody>
                  <a:tcPr marL="6475" marR="6475" marT="6671"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r>
              <a:tr h="1583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Supplier  1 </a:t>
                      </a:r>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Germany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Private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Family owned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8.6%</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0.2%</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0.1%</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8.3%</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0000"/>
                          </a:solidFill>
                          <a:effectLst/>
                          <a:latin typeface="Arial" pitchFamily="34" charset="0"/>
                          <a:cs typeface="Arial" pitchFamily="34" charset="0"/>
                        </a:rPr>
                        <a:t>2.9</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0000"/>
                    </a:solidFill>
                  </a:tcPr>
                </a:tc>
              </a:tr>
              <a:tr h="158359">
                <a:tc>
                  <a:txBody>
                    <a:bodyPr/>
                    <a:lstStyle/>
                    <a:p>
                      <a:r>
                        <a:rPr lang="en-US" sz="800" dirty="0" smtClean="0"/>
                        <a:t>Supplier</a:t>
                      </a:r>
                      <a:r>
                        <a:rPr lang="en-US" sz="800" baseline="0" dirty="0" smtClean="0"/>
                        <a:t>  2</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USA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PEI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One Equity Partners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9.2%</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9.2%</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r>
              <a:tr h="158359">
                <a:tc>
                  <a:txBody>
                    <a:bodyPr/>
                    <a:lstStyle/>
                    <a:p>
                      <a:r>
                        <a:rPr lang="en-US" sz="800" dirty="0" smtClean="0"/>
                        <a:t>Supplier</a:t>
                      </a:r>
                      <a:r>
                        <a:rPr lang="en-US" sz="800" baseline="0" dirty="0" smtClean="0"/>
                        <a:t>  3</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Germany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Private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Family owned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3.7%</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1.3%</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0.5%</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1.9%</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0000"/>
                    </a:solidFill>
                  </a:tcPr>
                </a:tc>
              </a:tr>
              <a:tr h="158359">
                <a:tc>
                  <a:txBody>
                    <a:bodyPr/>
                    <a:lstStyle/>
                    <a:p>
                      <a:r>
                        <a:rPr lang="en-US" sz="800" dirty="0" smtClean="0"/>
                        <a:t>Supplier</a:t>
                      </a:r>
                      <a:r>
                        <a:rPr lang="en-US" sz="800" baseline="0" dirty="0" smtClean="0"/>
                        <a:t>  4</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Japan/USA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PEI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Asahi Tec - 100%</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$155</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1.7%</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0.02%</a:t>
                      </a:r>
                    </a:p>
                  </a:txBody>
                  <a:tcPr marL="6475" marR="6475" marT="6671"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1.7%</a:t>
                      </a:r>
                    </a:p>
                  </a:txBody>
                  <a:tcPr marL="6475" marR="6475" marT="6671" marB="0"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0000"/>
                    </a:solidFill>
                  </a:tcPr>
                </a:tc>
              </a:tr>
              <a:tr h="158359">
                <a:tc>
                  <a:txBody>
                    <a:bodyPr/>
                    <a:lstStyle/>
                    <a:p>
                      <a:r>
                        <a:rPr lang="en-US" sz="800" dirty="0" smtClean="0"/>
                        <a:t>Supplier</a:t>
                      </a:r>
                      <a:r>
                        <a:rPr lang="en-US" sz="800" baseline="0" dirty="0" smtClean="0"/>
                        <a:t>  5</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Japan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Public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Automobile Manufacturer </a:t>
                      </a:r>
                      <a:r>
                        <a:rPr kumimoji="0" lang="en-US" sz="800" b="0" i="0" u="none" strike="noStrike" cap="none" normalizeH="0" baseline="0" dirty="0" smtClean="0">
                          <a:ln>
                            <a:noFill/>
                          </a:ln>
                          <a:solidFill>
                            <a:srgbClr val="000000"/>
                          </a:solidFill>
                          <a:effectLst/>
                          <a:latin typeface="Arial" pitchFamily="34" charset="0"/>
                          <a:cs typeface="Arial" pitchFamily="34" charset="0"/>
                        </a:rPr>
                        <a:t>(42%)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$285</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3.2%</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3.2%</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r>
              <a:tr h="158359">
                <a:tc>
                  <a:txBody>
                    <a:bodyPr/>
                    <a:lstStyle/>
                    <a:p>
                      <a:r>
                        <a:rPr lang="en-US" sz="800" dirty="0" smtClean="0"/>
                        <a:t>Supplier</a:t>
                      </a:r>
                      <a:r>
                        <a:rPr lang="en-US" sz="800" baseline="0" dirty="0" smtClean="0"/>
                        <a:t>  6</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USA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JV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Emcon (50%)/Sango (50%)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2.4%</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2.4%</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EFF6"/>
                    </a:solidFill>
                  </a:tcPr>
                </a:tc>
              </a:tr>
              <a:tr h="158359">
                <a:tc>
                  <a:txBody>
                    <a:bodyPr/>
                    <a:lstStyle/>
                    <a:p>
                      <a:r>
                        <a:rPr lang="en-US" sz="800" dirty="0" smtClean="0"/>
                        <a:t>Supplier</a:t>
                      </a:r>
                      <a:r>
                        <a:rPr lang="en-US" sz="800" baseline="0" dirty="0" smtClean="0"/>
                        <a:t>  7</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Japan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Public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Automobile Manufacturer </a:t>
                      </a:r>
                      <a:r>
                        <a:rPr kumimoji="0" lang="en-US" sz="800" b="0" i="0" u="none" strike="noStrike" cap="none" normalizeH="0" baseline="0" dirty="0" smtClean="0">
                          <a:ln>
                            <a:noFill/>
                          </a:ln>
                          <a:solidFill>
                            <a:srgbClr val="000000"/>
                          </a:solidFill>
                          <a:effectLst/>
                          <a:latin typeface="Arial" pitchFamily="34" charset="0"/>
                          <a:cs typeface="Arial" pitchFamily="34" charset="0"/>
                        </a:rPr>
                        <a:t>(47%)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$168</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0.3%</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0.3%</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r>
              <a:tr h="158359">
                <a:tc>
                  <a:txBody>
                    <a:bodyPr/>
                    <a:lstStyle/>
                    <a:p>
                      <a:r>
                        <a:rPr lang="en-US" sz="800" dirty="0" smtClean="0"/>
                        <a:t>Supplier</a:t>
                      </a:r>
                      <a:r>
                        <a:rPr lang="en-US" sz="800" baseline="0" dirty="0" smtClean="0"/>
                        <a:t>  8</a:t>
                      </a:r>
                      <a:endParaRPr lang="en-US" sz="800" dirty="0"/>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France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Public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PSA (72%)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$321</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0.3%</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0.2%</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0.1%</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0000"/>
                          </a:solidFill>
                          <a:effectLst/>
                          <a:latin typeface="Arial" pitchFamily="34" charset="0"/>
                          <a:cs typeface="Arial" pitchFamily="34" charset="0"/>
                        </a:rPr>
                        <a:t>2.7</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65557">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Both Cast &amp; Fabricated Manifold</a:t>
                      </a:r>
                    </a:p>
                  </a:txBody>
                  <a:tcPr marL="50300" marR="6475" marT="6671"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11.8%</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r>
              <a:tr h="16555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Supplier 1</a:t>
                      </a:r>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Japan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4.5%</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4.5%</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8DEEC"/>
                    </a:solidFill>
                  </a:tcPr>
                </a:tc>
              </a:tr>
              <a:tr h="1583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Supplier  2</a:t>
                      </a:r>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Japan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Public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Automobile Manufacturer #6 </a:t>
                      </a:r>
                      <a:r>
                        <a:rPr kumimoji="0" lang="en-US" sz="800" b="0" i="0" u="none" strike="noStrike" cap="none" normalizeH="0" baseline="0" dirty="0" smtClean="0">
                          <a:ln>
                            <a:noFill/>
                          </a:ln>
                          <a:solidFill>
                            <a:srgbClr val="000000"/>
                          </a:solidFill>
                          <a:effectLst/>
                          <a:latin typeface="Arial" pitchFamily="34" charset="0"/>
                          <a:cs typeface="Arial" pitchFamily="34" charset="0"/>
                        </a:rPr>
                        <a:t>(22%)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$4,040</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7.3%</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0.02%</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7.3%</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F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00"/>
                          </a:solidFill>
                          <a:effectLst/>
                          <a:latin typeface="Arial" pitchFamily="34" charset="0"/>
                          <a:cs typeface="Arial" pitchFamily="34" charset="0"/>
                        </a:rPr>
                        <a:t>3.4</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65557">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OEM</a:t>
                      </a:r>
                    </a:p>
                  </a:txBody>
                  <a:tcPr marL="50300" marR="6475" marT="6671"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9.5%</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NA</a:t>
                      </a:r>
                    </a:p>
                  </a:txBody>
                  <a:tcPr marL="6475" marR="6475" marT="6671"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r>
              <a:tr h="1583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OEM</a:t>
                      </a:r>
                    </a:p>
                  </a:txBody>
                  <a:tcPr marL="50300" marR="6475" marT="6671" marB="0" anchor="ctr" horzOverflow="overflow">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OEM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 </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9.5%</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0.1%</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2.7%</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cs typeface="Arial" pitchFamily="34" charset="0"/>
                        </a:rPr>
                        <a:t>6.7%</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EE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NA</a:t>
                      </a:r>
                    </a:p>
                  </a:txBody>
                  <a:tcPr marL="6475" marR="6475" marT="6671" marB="0" anchor="ctr" horzOverflow="overflow">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EEC"/>
                    </a:solidFill>
                  </a:tcPr>
                </a:tc>
              </a:tr>
            </a:tbl>
          </a:graphicData>
        </a:graphic>
      </p:graphicFrame>
      <p:sp>
        <p:nvSpPr>
          <p:cNvPr id="14" name="TextBox 13"/>
          <p:cNvSpPr txBox="1"/>
          <p:nvPr/>
        </p:nvSpPr>
        <p:spPr>
          <a:xfrm>
            <a:off x="457994" y="6370386"/>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rgbClr val="002776"/>
                </a:solidFill>
                <a:latin typeface="Calibri" pitchFamily="34" charset="0"/>
              </a:rPr>
              <a:t>This analysis reveals potential acquisitions, asset sales, or partnerships – considering OEM exposure, geography, public / private status, as well as financial strength.</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 European suppliers ranked by revenue</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28</a:t>
            </a:fld>
            <a:endParaRPr lang="en-US" dirty="0"/>
          </a:p>
        </p:txBody>
      </p:sp>
      <p:graphicFrame>
        <p:nvGraphicFramePr>
          <p:cNvPr id="8" name="Content Placeholder 4"/>
          <p:cNvGraphicFramePr>
            <a:graphicFrameLocks noGrp="1"/>
          </p:cNvGraphicFramePr>
          <p:nvPr>
            <p:ph idx="1"/>
          </p:nvPr>
        </p:nvGraphicFramePr>
        <p:xfrm>
          <a:off x="584203" y="1349375"/>
          <a:ext cx="8681287" cy="5283970"/>
        </p:xfrm>
        <a:graphic>
          <a:graphicData uri="http://schemas.openxmlformats.org/drawingml/2006/table">
            <a:tbl>
              <a:tblPr firstRow="1" bandRow="1">
                <a:tableStyleId>{5C22544A-7EE6-4342-B048-85BDC9FD1C3A}</a:tableStyleId>
              </a:tblPr>
              <a:tblGrid>
                <a:gridCol w="930427"/>
                <a:gridCol w="2597363"/>
                <a:gridCol w="1690347"/>
                <a:gridCol w="1731575"/>
                <a:gridCol w="1731575"/>
              </a:tblGrid>
              <a:tr h="711970">
                <a:tc>
                  <a:txBody>
                    <a:bodyPr/>
                    <a:lstStyle/>
                    <a:p>
                      <a:pPr algn="ctr"/>
                      <a:r>
                        <a:rPr lang="en-US" sz="1400" dirty="0" smtClean="0"/>
                        <a:t>Rank</a:t>
                      </a:r>
                    </a:p>
                  </a:txBody>
                  <a:tcPr anchor="b">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pPr algn="ctr"/>
                      <a:r>
                        <a:rPr lang="en-US" sz="1400" dirty="0" smtClean="0"/>
                        <a:t>Company</a:t>
                      </a:r>
                    </a:p>
                  </a:txBody>
                  <a:tcPr anchor="b">
                    <a:lnT w="12700" cap="flat" cmpd="sng" algn="ctr">
                      <a:solidFill>
                        <a:schemeClr val="accent1"/>
                      </a:solidFill>
                      <a:prstDash val="solid"/>
                      <a:round/>
                      <a:headEnd type="none" w="med" len="med"/>
                      <a:tailEnd type="none" w="med" len="med"/>
                    </a:lnT>
                  </a:tcPr>
                </a:tc>
                <a:tc>
                  <a:txBody>
                    <a:bodyPr/>
                    <a:lstStyle/>
                    <a:p>
                      <a:pPr algn="ctr"/>
                      <a:r>
                        <a:rPr lang="en-US" sz="1400" dirty="0" smtClean="0"/>
                        <a:t>2008 Auto OEM Revenue</a:t>
                      </a:r>
                      <a:r>
                        <a:rPr lang="en-US" sz="1400" baseline="0" dirty="0" smtClean="0"/>
                        <a:t> </a:t>
                      </a:r>
                      <a:br>
                        <a:rPr lang="en-US" sz="1400" baseline="0" dirty="0" smtClean="0"/>
                      </a:br>
                      <a:r>
                        <a:rPr lang="en-US" sz="1200" baseline="0" dirty="0" smtClean="0"/>
                        <a:t>(US$ billions)</a:t>
                      </a:r>
                      <a:endParaRPr lang="en-US" sz="1400" dirty="0" smtClean="0"/>
                    </a:p>
                  </a:txBody>
                  <a:tcPr anchor="b">
                    <a:lnT w="12700" cap="flat" cmpd="sng" algn="ctr">
                      <a:solidFill>
                        <a:schemeClr val="accent1"/>
                      </a:solidFill>
                      <a:prstDash val="solid"/>
                      <a:round/>
                      <a:headEnd type="none" w="med" len="med"/>
                      <a:tailEnd type="none" w="med" len="med"/>
                    </a:lnT>
                  </a:tcPr>
                </a:tc>
                <a:tc>
                  <a:txBody>
                    <a:bodyPr/>
                    <a:lstStyle/>
                    <a:p>
                      <a:pPr algn="ctr"/>
                      <a:r>
                        <a:rPr lang="en-US" sz="1400" dirty="0" smtClean="0"/>
                        <a:t>HQ Country</a:t>
                      </a:r>
                    </a:p>
                  </a:txBody>
                  <a:tcPr anchor="b">
                    <a:lnT w="12700" cap="flat" cmpd="sng" algn="ctr">
                      <a:solidFill>
                        <a:schemeClr val="accent1"/>
                      </a:solidFill>
                      <a:prstDash val="solid"/>
                      <a:round/>
                      <a:headEnd type="none" w="med" len="med"/>
                      <a:tailEnd type="none" w="med" len="med"/>
                    </a:lnT>
                  </a:tcPr>
                </a:tc>
                <a:tc>
                  <a:txBody>
                    <a:bodyPr/>
                    <a:lstStyle/>
                    <a:p>
                      <a:pPr algn="ctr"/>
                      <a:r>
                        <a:rPr lang="en-US" sz="1400" dirty="0" smtClean="0"/>
                        <a:t>Ownership</a:t>
                      </a:r>
                    </a:p>
                  </a:txBody>
                  <a:tcPr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r>
              <a:tr h="296654">
                <a:tc>
                  <a:txBody>
                    <a:bodyPr/>
                    <a:lstStyle/>
                    <a:p>
                      <a:pPr marL="0" marR="0" indent="0" algn="ctr" rtl="0" eaLnBrk="1" fontAlgn="base" latinLnBrk="0" hangingPunct="1">
                        <a:spcBef>
                          <a:spcPts val="0"/>
                        </a:spcBef>
                        <a:spcAft>
                          <a:spcPts val="240"/>
                        </a:spcAft>
                      </a:pPr>
                      <a:r>
                        <a:rPr lang="en-US" sz="1400" b="0" i="0" u="none" strike="noStrike" kern="1200" baseline="0" dirty="0">
                          <a:solidFill>
                            <a:schemeClr val="tx1"/>
                          </a:solidFill>
                          <a:latin typeface="+mn-lt"/>
                        </a:rPr>
                        <a:t>1</a:t>
                      </a:r>
                      <a:endParaRPr lang="en-US" sz="1400" b="0" i="0" u="none" strike="noStrike" dirty="0">
                        <a:latin typeface="+mn-lt"/>
                      </a:endParaRPr>
                    </a:p>
                  </a:txBody>
                  <a:tcPr anchor="ctr">
                    <a:lnL w="12700" cap="flat" cmpd="sng" algn="ctr">
                      <a:solidFill>
                        <a:schemeClr val="accent1"/>
                      </a:solidFill>
                      <a:prstDash val="solid"/>
                      <a:round/>
                      <a:headEnd type="none" w="med" len="med"/>
                      <a:tailEnd type="none" w="med" len="med"/>
                    </a:lnL>
                  </a:tcPr>
                </a:tc>
                <a:tc>
                  <a:txBody>
                    <a:bodyPr/>
                    <a:lstStyle/>
                    <a:p>
                      <a:pPr marL="0" marR="0" indent="0" algn="l" rtl="0" eaLnBrk="1" fontAlgn="base" latinLnBrk="0" hangingPunct="1">
                        <a:spcBef>
                          <a:spcPts val="0"/>
                        </a:spcBef>
                        <a:spcAft>
                          <a:spcPts val="240"/>
                        </a:spcAft>
                      </a:pPr>
                      <a:r>
                        <a:rPr lang="en-US" sz="1400" b="0" i="0" u="none" strike="noStrike" kern="1200" baseline="0" dirty="0">
                          <a:solidFill>
                            <a:schemeClr val="tx1"/>
                          </a:solidFill>
                          <a:latin typeface="+mn-lt"/>
                        </a:rPr>
                        <a:t>Robert Bosch GmbH</a:t>
                      </a:r>
                      <a:endParaRPr lang="en-US" sz="1400" b="0" i="0" u="none" strike="noStrike" dirty="0">
                        <a:latin typeface="+mn-lt"/>
                      </a:endParaRPr>
                    </a:p>
                  </a:txBody>
                  <a:tcPr anchor="ctr"/>
                </a:tc>
                <a:tc>
                  <a:txBody>
                    <a:bodyPr/>
                    <a:lstStyle/>
                    <a:p>
                      <a:pPr marL="0" marR="0" indent="0" algn="r" rtl="0" eaLnBrk="1" fontAlgn="base" latinLnBrk="0" hangingPunct="1">
                        <a:spcBef>
                          <a:spcPts val="0"/>
                        </a:spcBef>
                        <a:spcAft>
                          <a:spcPts val="240"/>
                        </a:spcAft>
                      </a:pPr>
                      <a:r>
                        <a:rPr lang="en-US" sz="1400" b="0" i="0" u="none" strike="noStrike" kern="1200" baseline="0" dirty="0" smtClean="0">
                          <a:solidFill>
                            <a:schemeClr val="tx1"/>
                          </a:solidFill>
                          <a:latin typeface="+mn-lt"/>
                        </a:rPr>
                        <a:t>US$ 33.9</a:t>
                      </a:r>
                      <a:endParaRPr lang="en-US" sz="1400" b="0" i="0" u="none" strike="noStrike" dirty="0">
                        <a:latin typeface="+mn-lt"/>
                      </a:endParaRPr>
                    </a:p>
                  </a:txBody>
                  <a:tcPr marR="457200" anchor="ctr"/>
                </a:tc>
                <a:tc>
                  <a:txBody>
                    <a:bodyPr/>
                    <a:lstStyle/>
                    <a:p>
                      <a:pPr marL="0" marR="0" indent="0" algn="ctr" rtl="0" eaLnBrk="1" fontAlgn="base" latinLnBrk="0" hangingPunct="1">
                        <a:spcBef>
                          <a:spcPts val="0"/>
                        </a:spcBef>
                        <a:spcAft>
                          <a:spcPts val="240"/>
                        </a:spcAft>
                      </a:pPr>
                      <a:r>
                        <a:rPr lang="en-US" sz="1400" b="0" i="0" u="none" strike="noStrike" kern="1200" baseline="0" dirty="0">
                          <a:solidFill>
                            <a:schemeClr val="tx1"/>
                          </a:solidFill>
                          <a:latin typeface="+mn-lt"/>
                        </a:rPr>
                        <a:t>Germany</a:t>
                      </a:r>
                      <a:endParaRPr lang="en-US" sz="1400" b="0" i="0" u="none" strike="noStrike" dirty="0">
                        <a:latin typeface="+mn-lt"/>
                      </a:endParaRPr>
                    </a:p>
                  </a:txBody>
                  <a:tcPr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Private - trust</a:t>
                      </a:r>
                      <a:endParaRPr lang="en-US" sz="1400" b="0" i="0" u="none" strike="noStrike" dirty="0">
                        <a:latin typeface="+mn-lt"/>
                      </a:endParaRP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kern="1200" baseline="0">
                          <a:solidFill>
                            <a:schemeClr val="tx1"/>
                          </a:solidFill>
                          <a:latin typeface="+mn-lt"/>
                        </a:rPr>
                        <a:t>2</a:t>
                      </a:r>
                      <a:endParaRPr lang="en-US" sz="1400" b="0" i="0" u="none" strike="noStrike">
                        <a:latin typeface="+mn-lt"/>
                      </a:endParaRPr>
                    </a:p>
                  </a:txBody>
                  <a:tcPr anchor="ctr">
                    <a:lnL w="12700" cap="flat" cmpd="sng" algn="ctr">
                      <a:solidFill>
                        <a:schemeClr val="accent1"/>
                      </a:solidFill>
                      <a:prstDash val="solid"/>
                      <a:round/>
                      <a:headEnd type="none" w="med" len="med"/>
                      <a:tailEnd type="none" w="med" len="med"/>
                    </a:lnL>
                  </a:tcPr>
                </a:tc>
                <a:tc>
                  <a:txBody>
                    <a:bodyPr/>
                    <a:lstStyle/>
                    <a:p>
                      <a:pPr marL="0" marR="0" indent="0" algn="l" rtl="0" eaLnBrk="1" fontAlgn="base" latinLnBrk="0" hangingPunct="1">
                        <a:spcBef>
                          <a:spcPts val="0"/>
                        </a:spcBef>
                        <a:spcAft>
                          <a:spcPts val="240"/>
                        </a:spcAft>
                      </a:pPr>
                      <a:r>
                        <a:rPr lang="en-US" sz="1400" b="0" i="0" u="none" strike="noStrike" kern="1200" baseline="0" dirty="0">
                          <a:solidFill>
                            <a:schemeClr val="tx1"/>
                          </a:solidFill>
                          <a:latin typeface="+mn-lt"/>
                        </a:rPr>
                        <a:t>Continental AG</a:t>
                      </a:r>
                      <a:endParaRPr lang="en-US" sz="1400" b="0" i="0" u="none" strike="noStrike" dirty="0">
                        <a:latin typeface="+mn-lt"/>
                      </a:endParaRPr>
                    </a:p>
                  </a:txBody>
                  <a:tcPr anchor="ctr"/>
                </a:tc>
                <a:tc>
                  <a:txBody>
                    <a:bodyPr/>
                    <a:lstStyle/>
                    <a:p>
                      <a:pPr marL="0" marR="0" indent="0" algn="r" rtl="0" eaLnBrk="1" fontAlgn="base" latinLnBrk="0" hangingPunct="1">
                        <a:spcBef>
                          <a:spcPts val="0"/>
                        </a:spcBef>
                        <a:spcAft>
                          <a:spcPts val="240"/>
                        </a:spcAft>
                      </a:pPr>
                      <a:r>
                        <a:rPr lang="en-US" sz="1400" b="0" i="0" u="none" strike="noStrike" kern="1200" baseline="0" dirty="0" smtClean="0">
                          <a:solidFill>
                            <a:schemeClr val="tx1"/>
                          </a:solidFill>
                          <a:latin typeface="+mn-lt"/>
                        </a:rPr>
                        <a:t>25.0</a:t>
                      </a:r>
                      <a:endParaRPr lang="en-US" sz="1400" b="0" i="0" u="none" strike="noStrike" dirty="0">
                        <a:latin typeface="+mn-lt"/>
                      </a:endParaRPr>
                    </a:p>
                  </a:txBody>
                  <a:tcPr marR="457200" anchor="ctr"/>
                </a:tc>
                <a:tc>
                  <a:txBody>
                    <a:bodyPr/>
                    <a:lstStyle/>
                    <a:p>
                      <a:pPr marL="0" marR="0" indent="0" algn="ctr" rtl="0" eaLnBrk="1" fontAlgn="base" latinLnBrk="0" hangingPunct="1">
                        <a:spcBef>
                          <a:spcPts val="0"/>
                        </a:spcBef>
                        <a:spcAft>
                          <a:spcPts val="240"/>
                        </a:spcAft>
                      </a:pPr>
                      <a:r>
                        <a:rPr lang="en-US" sz="1400" b="0" i="0" u="none" strike="noStrike" kern="1200" baseline="0" dirty="0">
                          <a:solidFill>
                            <a:schemeClr val="tx1"/>
                          </a:solidFill>
                          <a:latin typeface="+mn-lt"/>
                        </a:rPr>
                        <a:t>Germany</a:t>
                      </a:r>
                      <a:endParaRPr lang="en-US" sz="1400" b="0" i="0" u="none" strike="noStrike" dirty="0">
                        <a:latin typeface="+mn-lt"/>
                      </a:endParaRPr>
                    </a:p>
                  </a:txBody>
                  <a:tcPr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Public</a:t>
                      </a:r>
                      <a:endParaRPr lang="en-US" sz="1400" b="0" i="0" u="none" strike="noStrike" dirty="0">
                        <a:latin typeface="+mn-lt"/>
                      </a:endParaRP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kern="1200" baseline="0">
                          <a:solidFill>
                            <a:schemeClr val="tx1"/>
                          </a:solidFill>
                          <a:latin typeface="+mn-lt"/>
                        </a:rPr>
                        <a:t>3</a:t>
                      </a:r>
                      <a:endParaRPr lang="en-US" sz="1400" b="0" i="0" u="none" strike="noStrike">
                        <a:latin typeface="+mn-lt"/>
                      </a:endParaRPr>
                    </a:p>
                  </a:txBody>
                  <a:tcPr anchor="ctr">
                    <a:lnL w="12700" cap="flat" cmpd="sng" algn="ctr">
                      <a:solidFill>
                        <a:schemeClr val="accent1"/>
                      </a:solidFill>
                      <a:prstDash val="solid"/>
                      <a:round/>
                      <a:headEnd type="none" w="med" len="med"/>
                      <a:tailEnd type="none" w="med" len="med"/>
                    </a:lnL>
                  </a:tcPr>
                </a:tc>
                <a:tc>
                  <a:txBody>
                    <a:bodyPr/>
                    <a:lstStyle/>
                    <a:p>
                      <a:pPr marL="0" marR="0" indent="0" algn="l" rtl="0" eaLnBrk="1" fontAlgn="base" latinLnBrk="0" hangingPunct="1">
                        <a:spcBef>
                          <a:spcPts val="0"/>
                        </a:spcBef>
                        <a:spcAft>
                          <a:spcPts val="240"/>
                        </a:spcAft>
                      </a:pPr>
                      <a:r>
                        <a:rPr lang="en-US" sz="1400" b="0" i="0" u="none" strike="noStrike" kern="1200" baseline="0" dirty="0" err="1">
                          <a:solidFill>
                            <a:schemeClr val="tx1"/>
                          </a:solidFill>
                          <a:latin typeface="+mn-lt"/>
                        </a:rPr>
                        <a:t>Faurecia</a:t>
                      </a:r>
                      <a:r>
                        <a:rPr lang="en-US" sz="1400" b="0" i="0" u="none" strike="noStrike" kern="1200" baseline="0" dirty="0">
                          <a:solidFill>
                            <a:schemeClr val="tx1"/>
                          </a:solidFill>
                          <a:latin typeface="+mn-lt"/>
                        </a:rPr>
                        <a:t> SA</a:t>
                      </a:r>
                      <a:endParaRPr lang="en-US" sz="1400" b="0" i="0" u="none" strike="noStrike" dirty="0">
                        <a:latin typeface="+mn-lt"/>
                      </a:endParaRPr>
                    </a:p>
                  </a:txBody>
                  <a:tcPr anchor="ctr"/>
                </a:tc>
                <a:tc>
                  <a:txBody>
                    <a:bodyPr/>
                    <a:lstStyle/>
                    <a:p>
                      <a:pPr marL="0" marR="0" indent="0" algn="r" rtl="0" eaLnBrk="1" fontAlgn="base" latinLnBrk="0" hangingPunct="1">
                        <a:spcBef>
                          <a:spcPts val="0"/>
                        </a:spcBef>
                        <a:spcAft>
                          <a:spcPts val="240"/>
                        </a:spcAft>
                      </a:pPr>
                      <a:r>
                        <a:rPr lang="en-US" sz="1400" b="0" i="0" u="none" strike="noStrike" kern="1200" baseline="0" dirty="0" smtClean="0">
                          <a:solidFill>
                            <a:schemeClr val="tx1"/>
                          </a:solidFill>
                          <a:latin typeface="+mn-lt"/>
                        </a:rPr>
                        <a:t>17.7</a:t>
                      </a:r>
                      <a:endParaRPr lang="en-US" sz="1400" b="0" i="0" u="none" strike="noStrike" dirty="0">
                        <a:latin typeface="+mn-lt"/>
                      </a:endParaRPr>
                    </a:p>
                  </a:txBody>
                  <a:tcPr marR="457200" anchor="ctr"/>
                </a:tc>
                <a:tc>
                  <a:txBody>
                    <a:bodyPr/>
                    <a:lstStyle/>
                    <a:p>
                      <a:pPr marL="0" marR="0" indent="0" algn="ctr" rtl="0" eaLnBrk="1" fontAlgn="base" latinLnBrk="0" hangingPunct="1">
                        <a:spcBef>
                          <a:spcPts val="0"/>
                        </a:spcBef>
                        <a:spcAft>
                          <a:spcPts val="240"/>
                        </a:spcAft>
                      </a:pPr>
                      <a:r>
                        <a:rPr lang="en-US" sz="1400" b="0" i="0" u="none" strike="noStrike" kern="1200" baseline="0" dirty="0">
                          <a:solidFill>
                            <a:schemeClr val="tx1"/>
                          </a:solidFill>
                          <a:latin typeface="+mn-lt"/>
                        </a:rPr>
                        <a:t>France</a:t>
                      </a:r>
                      <a:endParaRPr lang="en-US" sz="1400" b="0" i="0" u="none" strike="noStrike" dirty="0">
                        <a:latin typeface="+mn-lt"/>
                      </a:endParaRPr>
                    </a:p>
                  </a:txBody>
                  <a:tcPr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Public</a:t>
                      </a:r>
                      <a:endParaRPr lang="en-US" sz="1400" b="0" i="0" u="none" strike="noStrike" dirty="0">
                        <a:latin typeface="+mn-lt"/>
                      </a:endParaRP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kern="1200" baseline="0">
                          <a:solidFill>
                            <a:schemeClr val="tx1"/>
                          </a:solidFill>
                          <a:latin typeface="+mn-lt"/>
                        </a:rPr>
                        <a:t>4</a:t>
                      </a:r>
                      <a:endParaRPr lang="en-US" sz="1400" b="0" i="0" u="none" strike="noStrike">
                        <a:latin typeface="+mn-lt"/>
                      </a:endParaRPr>
                    </a:p>
                  </a:txBody>
                  <a:tcPr anchor="ctr">
                    <a:lnL w="12700" cap="flat" cmpd="sng" algn="ctr">
                      <a:solidFill>
                        <a:schemeClr val="accent1"/>
                      </a:solidFill>
                      <a:prstDash val="solid"/>
                      <a:round/>
                      <a:headEnd type="none" w="med" len="med"/>
                      <a:tailEnd type="none" w="med" len="med"/>
                    </a:lnL>
                  </a:tcPr>
                </a:tc>
                <a:tc>
                  <a:txBody>
                    <a:bodyPr/>
                    <a:lstStyle/>
                    <a:p>
                      <a:pPr marL="0" marR="0" indent="0" algn="l" rtl="0" eaLnBrk="1" fontAlgn="base" latinLnBrk="0" hangingPunct="1">
                        <a:spcBef>
                          <a:spcPts val="0"/>
                        </a:spcBef>
                        <a:spcAft>
                          <a:spcPts val="240"/>
                        </a:spcAft>
                      </a:pPr>
                      <a:r>
                        <a:rPr lang="en-US" sz="1400" b="0" i="0" u="none" strike="noStrike" kern="1200" baseline="0" dirty="0">
                          <a:solidFill>
                            <a:schemeClr val="tx1"/>
                          </a:solidFill>
                          <a:latin typeface="+mn-lt"/>
                        </a:rPr>
                        <a:t>ZF Friedrichshafen AG</a:t>
                      </a:r>
                      <a:endParaRPr lang="en-US" sz="1400" b="0" i="0" u="none" strike="noStrike" dirty="0">
                        <a:latin typeface="+mn-lt"/>
                      </a:endParaRPr>
                    </a:p>
                  </a:txBody>
                  <a:tcPr anchor="ctr"/>
                </a:tc>
                <a:tc>
                  <a:txBody>
                    <a:bodyPr/>
                    <a:lstStyle/>
                    <a:p>
                      <a:pPr marL="0" marR="0" indent="0" algn="r" rtl="0" eaLnBrk="1" fontAlgn="base" latinLnBrk="0" hangingPunct="1">
                        <a:spcBef>
                          <a:spcPts val="0"/>
                        </a:spcBef>
                        <a:spcAft>
                          <a:spcPts val="240"/>
                        </a:spcAft>
                      </a:pPr>
                      <a:r>
                        <a:rPr lang="en-US" sz="1400" b="0" i="0" u="none" strike="noStrike" kern="1200" baseline="0" dirty="0" smtClean="0">
                          <a:solidFill>
                            <a:schemeClr val="tx1"/>
                          </a:solidFill>
                          <a:latin typeface="+mn-lt"/>
                        </a:rPr>
                        <a:t>16.9</a:t>
                      </a:r>
                      <a:endParaRPr lang="en-US" sz="1400" b="0" i="0" u="none" strike="noStrike" dirty="0">
                        <a:latin typeface="+mn-lt"/>
                      </a:endParaRPr>
                    </a:p>
                  </a:txBody>
                  <a:tcPr marR="457200" anchor="ctr"/>
                </a:tc>
                <a:tc>
                  <a:txBody>
                    <a:bodyPr/>
                    <a:lstStyle/>
                    <a:p>
                      <a:pPr marL="0" marR="0" indent="0" algn="ctr" rtl="0" eaLnBrk="1" fontAlgn="base" latinLnBrk="0" hangingPunct="1">
                        <a:spcBef>
                          <a:spcPts val="0"/>
                        </a:spcBef>
                        <a:spcAft>
                          <a:spcPts val="240"/>
                        </a:spcAft>
                      </a:pPr>
                      <a:r>
                        <a:rPr lang="en-US" sz="1400" b="0" i="0" u="none" strike="noStrike" kern="1200" baseline="0" dirty="0">
                          <a:solidFill>
                            <a:schemeClr val="tx1"/>
                          </a:solidFill>
                          <a:latin typeface="+mn-lt"/>
                        </a:rPr>
                        <a:t>Germany</a:t>
                      </a:r>
                      <a:endParaRPr lang="en-US" sz="1400" b="0" i="0" u="none" strike="noStrike" dirty="0">
                        <a:latin typeface="+mn-lt"/>
                      </a:endParaRPr>
                    </a:p>
                  </a:txBody>
                  <a:tcPr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Private - trust</a:t>
                      </a:r>
                      <a:endParaRPr lang="en-US" sz="1400" b="0" i="0" u="none" strike="noStrike" dirty="0">
                        <a:latin typeface="+mn-lt"/>
                      </a:endParaRP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kern="1200" baseline="0">
                          <a:solidFill>
                            <a:schemeClr val="tx1"/>
                          </a:solidFill>
                          <a:latin typeface="+mn-lt"/>
                        </a:rPr>
                        <a:t>5</a:t>
                      </a:r>
                      <a:endParaRPr lang="en-US" sz="1400" b="0" i="0" u="none" strike="noStrike">
                        <a:latin typeface="+mn-lt"/>
                      </a:endParaRPr>
                    </a:p>
                  </a:txBody>
                  <a:tcPr anchor="ctr">
                    <a:lnL w="12700" cap="flat" cmpd="sng" algn="ctr">
                      <a:solidFill>
                        <a:schemeClr val="accent1"/>
                      </a:solidFill>
                      <a:prstDash val="solid"/>
                      <a:round/>
                      <a:headEnd type="none" w="med" len="med"/>
                      <a:tailEnd type="none" w="med" len="med"/>
                    </a:lnL>
                  </a:tcPr>
                </a:tc>
                <a:tc>
                  <a:txBody>
                    <a:bodyPr/>
                    <a:lstStyle/>
                    <a:p>
                      <a:r>
                        <a:rPr lang="en-US" sz="1400" dirty="0" smtClean="0">
                          <a:latin typeface="+mn-lt"/>
                        </a:rPr>
                        <a:t>ThyssenKrupp</a:t>
                      </a:r>
                      <a:endParaRPr lang="en-US" sz="1400" dirty="0">
                        <a:latin typeface="+mn-lt"/>
                      </a:endParaRPr>
                    </a:p>
                  </a:txBody>
                  <a:tcPr anchor="ctr"/>
                </a:tc>
                <a:tc>
                  <a:txBody>
                    <a:bodyPr/>
                    <a:lstStyle/>
                    <a:p>
                      <a:pPr algn="r"/>
                      <a:r>
                        <a:rPr lang="en-US" sz="1400" dirty="0" smtClean="0">
                          <a:latin typeface="+mn-lt"/>
                        </a:rPr>
                        <a:t>11.3</a:t>
                      </a:r>
                      <a:endParaRPr lang="en-US" sz="1400" dirty="0">
                        <a:latin typeface="+mn-lt"/>
                      </a:endParaRPr>
                    </a:p>
                  </a:txBody>
                  <a:tcPr marR="457200" anchor="ctr"/>
                </a:tc>
                <a:tc>
                  <a:txBody>
                    <a:bodyPr/>
                    <a:lstStyle/>
                    <a:p>
                      <a:pPr algn="ctr"/>
                      <a:r>
                        <a:rPr lang="en-US" sz="1400" dirty="0" smtClean="0">
                          <a:latin typeface="+mn-lt"/>
                        </a:rPr>
                        <a:t>Germany</a:t>
                      </a:r>
                      <a:endParaRPr lang="en-US" sz="1400" dirty="0">
                        <a:latin typeface="+mn-lt"/>
                      </a:endParaRPr>
                    </a:p>
                  </a:txBody>
                  <a:tcPr anchor="ctr"/>
                </a:tc>
                <a:tc>
                  <a:txBody>
                    <a:bodyPr/>
                    <a:lstStyle/>
                    <a:p>
                      <a:pPr algn="ctr"/>
                      <a:r>
                        <a:rPr lang="en-US" sz="1400" dirty="0" smtClean="0">
                          <a:latin typeface="+mn-lt"/>
                        </a:rPr>
                        <a:t>Public</a:t>
                      </a:r>
                      <a:endParaRPr lang="en-US" sz="1400" dirty="0">
                        <a:latin typeface="+mn-lt"/>
                      </a:endParaRP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kern="1200" baseline="0" dirty="0">
                          <a:solidFill>
                            <a:schemeClr val="tx1"/>
                          </a:solidFill>
                          <a:latin typeface="+mn-lt"/>
                        </a:rPr>
                        <a:t>6</a:t>
                      </a:r>
                      <a:endParaRPr lang="en-US" sz="1400" b="0" i="0" u="none" strike="noStrike" dirty="0">
                        <a:latin typeface="+mn-lt"/>
                      </a:endParaRPr>
                    </a:p>
                  </a:txBody>
                  <a:tcPr anchor="ctr">
                    <a:lnL w="12700" cap="flat" cmpd="sng" algn="ctr">
                      <a:solidFill>
                        <a:schemeClr val="accent1"/>
                      </a:solidFill>
                      <a:prstDash val="solid"/>
                      <a:round/>
                      <a:headEnd type="none" w="med" len="med"/>
                      <a:tailEnd type="none" w="med" len="med"/>
                    </a:lnL>
                  </a:tcPr>
                </a:tc>
                <a:tc>
                  <a:txBody>
                    <a:bodyPr/>
                    <a:lstStyle/>
                    <a:p>
                      <a:pPr marL="0" marR="0" indent="0" algn="l" rtl="0" eaLnBrk="1" fontAlgn="base" latinLnBrk="0" hangingPunct="1">
                        <a:spcBef>
                          <a:spcPts val="0"/>
                        </a:spcBef>
                        <a:spcAft>
                          <a:spcPts val="240"/>
                        </a:spcAft>
                      </a:pPr>
                      <a:r>
                        <a:rPr lang="en-US" sz="1400" b="0" i="0" u="none" strike="noStrike" kern="1200" baseline="0">
                          <a:solidFill>
                            <a:schemeClr val="tx1"/>
                          </a:solidFill>
                          <a:latin typeface="+mn-lt"/>
                        </a:rPr>
                        <a:t>Valeo SA</a:t>
                      </a:r>
                      <a:endParaRPr lang="en-US" sz="1400" b="0" i="0" u="none" strike="noStrike">
                        <a:latin typeface="+mn-lt"/>
                      </a:endParaRPr>
                    </a:p>
                  </a:txBody>
                  <a:tcPr anchor="ctr"/>
                </a:tc>
                <a:tc>
                  <a:txBody>
                    <a:bodyPr/>
                    <a:lstStyle/>
                    <a:p>
                      <a:pPr marL="0" marR="0" indent="0" algn="r" rtl="0" eaLnBrk="1" fontAlgn="base" latinLnBrk="0" hangingPunct="1">
                        <a:spcBef>
                          <a:spcPts val="0"/>
                        </a:spcBef>
                        <a:spcAft>
                          <a:spcPts val="240"/>
                        </a:spcAft>
                      </a:pPr>
                      <a:r>
                        <a:rPr lang="en-US" sz="1400" b="0" i="0" u="none" strike="noStrike" kern="1200" baseline="0" dirty="0" smtClean="0">
                          <a:solidFill>
                            <a:schemeClr val="tx1"/>
                          </a:solidFill>
                          <a:latin typeface="+mn-lt"/>
                        </a:rPr>
                        <a:t>10.3</a:t>
                      </a:r>
                      <a:endParaRPr lang="en-US" sz="1400" b="0" i="0" u="none" strike="noStrike" dirty="0">
                        <a:latin typeface="+mn-lt"/>
                      </a:endParaRPr>
                    </a:p>
                  </a:txBody>
                  <a:tcPr marR="457200" anchor="ctr"/>
                </a:tc>
                <a:tc>
                  <a:txBody>
                    <a:bodyPr/>
                    <a:lstStyle/>
                    <a:p>
                      <a:pPr marL="0" marR="0" indent="0" algn="ctr" rtl="0" eaLnBrk="1" fontAlgn="base" latinLnBrk="0" hangingPunct="1">
                        <a:spcBef>
                          <a:spcPts val="0"/>
                        </a:spcBef>
                        <a:spcAft>
                          <a:spcPts val="240"/>
                        </a:spcAft>
                      </a:pPr>
                      <a:r>
                        <a:rPr lang="en-US" sz="1400" b="0" i="0" u="none" strike="noStrike" kern="1200" baseline="0" dirty="0">
                          <a:solidFill>
                            <a:schemeClr val="tx1"/>
                          </a:solidFill>
                          <a:latin typeface="+mn-lt"/>
                        </a:rPr>
                        <a:t>France</a:t>
                      </a:r>
                      <a:endParaRPr lang="en-US" sz="1400" b="0" i="0" u="none" strike="noStrike" dirty="0">
                        <a:latin typeface="+mn-lt"/>
                      </a:endParaRPr>
                    </a:p>
                  </a:txBody>
                  <a:tcPr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Public</a:t>
                      </a:r>
                      <a:endParaRPr lang="en-US" sz="1400" b="0" i="0" u="none" strike="noStrike" dirty="0">
                        <a:latin typeface="+mn-lt"/>
                      </a:endParaRP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7</a:t>
                      </a:r>
                      <a:endParaRPr lang="en-US" sz="1400" b="0" i="0" u="none" strike="noStrike" dirty="0">
                        <a:latin typeface="+mn-lt"/>
                      </a:endParaRPr>
                    </a:p>
                  </a:txBody>
                  <a:tcPr anchor="ctr">
                    <a:lnL w="12700" cap="flat" cmpd="sng" algn="ctr">
                      <a:solidFill>
                        <a:schemeClr val="accent1"/>
                      </a:solidFill>
                      <a:prstDash val="solid"/>
                      <a:round/>
                      <a:headEnd type="none" w="med" len="med"/>
                      <a:tailEnd type="none" w="med" len="med"/>
                    </a:lnL>
                  </a:tcPr>
                </a:tc>
                <a:tc>
                  <a:txBody>
                    <a:bodyPr/>
                    <a:lstStyle/>
                    <a:p>
                      <a:pPr marL="0" marR="0" indent="0" algn="l" rtl="0" eaLnBrk="1" fontAlgn="base" latinLnBrk="0" hangingPunct="1">
                        <a:spcBef>
                          <a:spcPts val="0"/>
                        </a:spcBef>
                        <a:spcAft>
                          <a:spcPts val="240"/>
                        </a:spcAft>
                      </a:pPr>
                      <a:r>
                        <a:rPr lang="en-US" sz="1400" b="0" i="0" u="none" strike="noStrike" kern="1200" baseline="0" dirty="0" err="1" smtClean="0">
                          <a:solidFill>
                            <a:schemeClr val="tx1"/>
                          </a:solidFill>
                          <a:latin typeface="+mn-lt"/>
                        </a:rPr>
                        <a:t>Benteler</a:t>
                      </a:r>
                      <a:endParaRPr lang="en-US" sz="1400" b="0" i="0" u="none" strike="noStrike" kern="1200" baseline="0" dirty="0">
                        <a:solidFill>
                          <a:schemeClr val="tx1"/>
                        </a:solidFill>
                        <a:latin typeface="+mn-lt"/>
                      </a:endParaRPr>
                    </a:p>
                  </a:txBody>
                  <a:tcPr anchor="ctr"/>
                </a:tc>
                <a:tc>
                  <a:txBody>
                    <a:bodyPr/>
                    <a:lstStyle/>
                    <a:p>
                      <a:pPr marL="0" marR="0" indent="0" algn="r" rtl="0" eaLnBrk="1" fontAlgn="base" latinLnBrk="0" hangingPunct="1">
                        <a:spcBef>
                          <a:spcPts val="0"/>
                        </a:spcBef>
                        <a:spcAft>
                          <a:spcPts val="240"/>
                        </a:spcAft>
                      </a:pPr>
                      <a:r>
                        <a:rPr lang="en-US" sz="1400" b="0" i="0" u="none" strike="noStrike" dirty="0" smtClean="0">
                          <a:latin typeface="+mn-lt"/>
                        </a:rPr>
                        <a:t>9.3</a:t>
                      </a:r>
                      <a:endParaRPr lang="en-US" sz="1400" b="0" i="0" u="none" strike="noStrike" dirty="0">
                        <a:latin typeface="+mn-lt"/>
                      </a:endParaRPr>
                    </a:p>
                  </a:txBody>
                  <a:tcPr marR="457200"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Germany</a:t>
                      </a:r>
                      <a:endParaRPr lang="en-US" sz="1400" b="0" i="0" u="none" strike="noStrike" dirty="0">
                        <a:latin typeface="+mn-lt"/>
                      </a:endParaRPr>
                    </a:p>
                  </a:txBody>
                  <a:tcPr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Private - family</a:t>
                      </a:r>
                      <a:endParaRPr lang="en-US" sz="1400" b="0" i="0" u="none" strike="noStrike" dirty="0">
                        <a:latin typeface="+mn-lt"/>
                      </a:endParaRP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8</a:t>
                      </a:r>
                      <a:endParaRPr lang="en-US" sz="1400" b="0" i="0" u="none" strike="noStrike" dirty="0">
                        <a:latin typeface="+mn-lt"/>
                      </a:endParaRPr>
                    </a:p>
                  </a:txBody>
                  <a:tcPr anchor="ctr">
                    <a:lnL w="12700" cap="flat" cmpd="sng" algn="ctr">
                      <a:solidFill>
                        <a:schemeClr val="accent1"/>
                      </a:solidFill>
                      <a:prstDash val="solid"/>
                      <a:round/>
                      <a:headEnd type="none" w="med" len="med"/>
                      <a:tailEnd type="none" w="med" len="med"/>
                    </a:lnL>
                  </a:tcPr>
                </a:tc>
                <a:tc>
                  <a:txBody>
                    <a:bodyPr/>
                    <a:lstStyle/>
                    <a:p>
                      <a:pPr marL="0" marR="0" indent="0" algn="l" rtl="0" eaLnBrk="1" fontAlgn="base" latinLnBrk="0" hangingPunct="1">
                        <a:spcBef>
                          <a:spcPts val="0"/>
                        </a:spcBef>
                        <a:spcAft>
                          <a:spcPts val="240"/>
                        </a:spcAft>
                      </a:pPr>
                      <a:r>
                        <a:rPr lang="en-US" sz="1400" b="0" i="0" u="none" strike="noStrike" kern="1200" baseline="0" dirty="0" err="1" smtClean="0">
                          <a:solidFill>
                            <a:schemeClr val="tx1"/>
                          </a:solidFill>
                          <a:latin typeface="+mn-lt"/>
                        </a:rPr>
                        <a:t>Schaeffler</a:t>
                      </a:r>
                      <a:r>
                        <a:rPr lang="en-US" sz="1400" b="0" i="0" u="none" strike="noStrike" kern="1200" baseline="0" dirty="0" smtClean="0">
                          <a:solidFill>
                            <a:schemeClr val="tx1"/>
                          </a:solidFill>
                          <a:latin typeface="+mn-lt"/>
                        </a:rPr>
                        <a:t> KG</a:t>
                      </a:r>
                      <a:endParaRPr lang="en-US" sz="1400" b="0" i="0" u="none" strike="noStrike" kern="1200" baseline="0" dirty="0">
                        <a:solidFill>
                          <a:schemeClr val="tx1"/>
                        </a:solidFill>
                        <a:latin typeface="+mn-lt"/>
                      </a:endParaRPr>
                    </a:p>
                  </a:txBody>
                  <a:tcPr anchor="ctr"/>
                </a:tc>
                <a:tc>
                  <a:txBody>
                    <a:bodyPr/>
                    <a:lstStyle/>
                    <a:p>
                      <a:pPr marL="0" marR="0" indent="0" algn="r" rtl="0" eaLnBrk="1" fontAlgn="base" latinLnBrk="0" hangingPunct="1">
                        <a:spcBef>
                          <a:spcPts val="0"/>
                        </a:spcBef>
                        <a:spcAft>
                          <a:spcPts val="240"/>
                        </a:spcAft>
                      </a:pPr>
                      <a:r>
                        <a:rPr lang="en-US" sz="1400" b="0" i="0" u="none" strike="noStrike" dirty="0" smtClean="0">
                          <a:latin typeface="+mn-lt"/>
                        </a:rPr>
                        <a:t>7.9</a:t>
                      </a:r>
                      <a:endParaRPr lang="en-US" sz="1400" b="0" i="0" u="none" strike="noStrike" dirty="0">
                        <a:latin typeface="+mn-lt"/>
                      </a:endParaRPr>
                    </a:p>
                  </a:txBody>
                  <a:tcPr marR="457200"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Germany</a:t>
                      </a:r>
                      <a:endParaRPr lang="en-US" sz="1400" b="0" i="0" u="none" strike="noStrike" dirty="0">
                        <a:latin typeface="+mn-lt"/>
                      </a:endParaRPr>
                    </a:p>
                  </a:txBody>
                  <a:tcPr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Private - family</a:t>
                      </a:r>
                      <a:endParaRPr lang="en-US" sz="1400" b="0" i="0" u="none" strike="noStrike" dirty="0">
                        <a:latin typeface="+mn-lt"/>
                      </a:endParaRP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9</a:t>
                      </a:r>
                      <a:endParaRPr lang="en-US" sz="1400" b="0" i="0" u="none" strike="noStrike" dirty="0">
                        <a:latin typeface="+mn-lt"/>
                      </a:endParaRPr>
                    </a:p>
                  </a:txBody>
                  <a:tcPr anchor="ctr">
                    <a:lnL w="12700" cap="flat" cmpd="sng" algn="ctr">
                      <a:solidFill>
                        <a:schemeClr val="accent1"/>
                      </a:solidFill>
                      <a:prstDash val="solid"/>
                      <a:round/>
                      <a:headEnd type="none" w="med" len="med"/>
                      <a:tailEnd type="none" w="med" len="med"/>
                    </a:lnL>
                  </a:tcPr>
                </a:tc>
                <a:tc>
                  <a:txBody>
                    <a:bodyPr/>
                    <a:lstStyle/>
                    <a:p>
                      <a:pPr marL="0" marR="0" indent="0" algn="l" rtl="0" eaLnBrk="1" fontAlgn="base" latinLnBrk="0" hangingPunct="1">
                        <a:spcBef>
                          <a:spcPts val="0"/>
                        </a:spcBef>
                        <a:spcAft>
                          <a:spcPts val="240"/>
                        </a:spcAft>
                      </a:pPr>
                      <a:r>
                        <a:rPr lang="en-US" sz="1400" b="0" i="0" u="none" strike="noStrike" dirty="0" err="1" smtClean="0">
                          <a:latin typeface="+mn-lt"/>
                        </a:rPr>
                        <a:t>Magneti</a:t>
                      </a:r>
                      <a:r>
                        <a:rPr lang="en-US" sz="1400" b="0" i="0" u="none" strike="noStrike" baseline="0" dirty="0" smtClean="0">
                          <a:latin typeface="+mn-lt"/>
                        </a:rPr>
                        <a:t> </a:t>
                      </a:r>
                      <a:r>
                        <a:rPr lang="en-US" sz="1400" b="0" i="0" u="none" strike="noStrike" baseline="0" dirty="0" err="1" smtClean="0">
                          <a:latin typeface="+mn-lt"/>
                        </a:rPr>
                        <a:t>Marelli</a:t>
                      </a:r>
                      <a:endParaRPr lang="en-US" sz="1400" b="0" i="0" u="none" strike="noStrike" dirty="0">
                        <a:latin typeface="+mn-lt"/>
                      </a:endParaRPr>
                    </a:p>
                  </a:txBody>
                  <a:tcPr anchor="ctr"/>
                </a:tc>
                <a:tc>
                  <a:txBody>
                    <a:bodyPr/>
                    <a:lstStyle/>
                    <a:p>
                      <a:pPr marL="0" marR="0" indent="0" algn="r" rtl="0" eaLnBrk="1" fontAlgn="base" latinLnBrk="0" hangingPunct="1">
                        <a:spcBef>
                          <a:spcPts val="0"/>
                        </a:spcBef>
                        <a:spcAft>
                          <a:spcPts val="240"/>
                        </a:spcAft>
                      </a:pPr>
                      <a:r>
                        <a:rPr lang="en-US" sz="1400" b="0" i="0" u="none" strike="noStrike" dirty="0" smtClean="0">
                          <a:latin typeface="+mn-lt"/>
                        </a:rPr>
                        <a:t>7.6</a:t>
                      </a:r>
                      <a:endParaRPr lang="en-US" sz="1400" b="0" i="0" u="none" strike="noStrike" dirty="0">
                        <a:latin typeface="+mn-lt"/>
                      </a:endParaRPr>
                    </a:p>
                  </a:txBody>
                  <a:tcPr marR="457200"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Italy</a:t>
                      </a:r>
                      <a:endParaRPr lang="en-US" sz="1400" b="0" i="0" u="none" strike="noStrike" dirty="0">
                        <a:latin typeface="+mn-lt"/>
                      </a:endParaRPr>
                    </a:p>
                  </a:txBody>
                  <a:tcPr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Fiat Group</a:t>
                      </a:r>
                      <a:endParaRPr lang="en-US" sz="1400" b="0" i="0" u="none" strike="noStrike" dirty="0">
                        <a:latin typeface="+mn-lt"/>
                      </a:endParaRP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10</a:t>
                      </a:r>
                      <a:endParaRPr lang="en-US" sz="1400" b="0" i="0" u="none" strike="noStrike" dirty="0">
                        <a:latin typeface="+mn-lt"/>
                      </a:endParaRPr>
                    </a:p>
                  </a:txBody>
                  <a:tcPr anchor="ctr">
                    <a:lnL w="12700" cap="flat" cmpd="sng" algn="ctr">
                      <a:solidFill>
                        <a:schemeClr val="accent1"/>
                      </a:solidFill>
                      <a:prstDash val="solid"/>
                      <a:round/>
                      <a:headEnd type="none" w="med" len="med"/>
                      <a:tailEnd type="none" w="med" len="med"/>
                    </a:lnL>
                  </a:tcPr>
                </a:tc>
                <a:tc>
                  <a:txBody>
                    <a:bodyPr/>
                    <a:lstStyle/>
                    <a:p>
                      <a:pPr marL="0" marR="0" indent="0" algn="l" rtl="0" eaLnBrk="1" fontAlgn="base" latinLnBrk="0" hangingPunct="1">
                        <a:spcBef>
                          <a:spcPts val="0"/>
                        </a:spcBef>
                        <a:spcAft>
                          <a:spcPts val="240"/>
                        </a:spcAft>
                      </a:pPr>
                      <a:r>
                        <a:rPr lang="en-US" sz="1400" b="0" i="0" u="none" strike="noStrike" kern="1200" baseline="0" dirty="0" err="1" smtClean="0">
                          <a:solidFill>
                            <a:schemeClr val="tx1"/>
                          </a:solidFill>
                          <a:latin typeface="+mn-lt"/>
                        </a:rPr>
                        <a:t>Mahle</a:t>
                      </a:r>
                      <a:r>
                        <a:rPr lang="en-US" sz="1400" b="0" i="0" u="none" strike="noStrike" kern="1200" baseline="0" dirty="0" smtClean="0">
                          <a:solidFill>
                            <a:schemeClr val="tx1"/>
                          </a:solidFill>
                          <a:latin typeface="+mn-lt"/>
                        </a:rPr>
                        <a:t> GmbH</a:t>
                      </a:r>
                      <a:endParaRPr lang="en-US" sz="1400" b="0" i="0" u="none" strike="noStrike" kern="1200" baseline="0" dirty="0">
                        <a:solidFill>
                          <a:schemeClr val="tx1"/>
                        </a:solidFill>
                        <a:latin typeface="+mn-lt"/>
                      </a:endParaRPr>
                    </a:p>
                  </a:txBody>
                  <a:tcPr anchor="ctr"/>
                </a:tc>
                <a:tc>
                  <a:txBody>
                    <a:bodyPr/>
                    <a:lstStyle/>
                    <a:p>
                      <a:pPr marL="0" marR="0" indent="0" algn="r" rtl="0" eaLnBrk="1" fontAlgn="base" latinLnBrk="0" hangingPunct="1">
                        <a:spcBef>
                          <a:spcPts val="0"/>
                        </a:spcBef>
                        <a:spcAft>
                          <a:spcPts val="240"/>
                        </a:spcAft>
                      </a:pPr>
                      <a:r>
                        <a:rPr lang="en-US" sz="1400" b="0" i="0" u="none" strike="noStrike" dirty="0" smtClean="0">
                          <a:latin typeface="+mn-lt"/>
                        </a:rPr>
                        <a:t>6.3</a:t>
                      </a:r>
                      <a:endParaRPr lang="en-US" sz="1400" b="0" i="0" u="none" strike="noStrike" dirty="0">
                        <a:latin typeface="+mn-lt"/>
                      </a:endParaRPr>
                    </a:p>
                  </a:txBody>
                  <a:tcPr marR="457200"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Germany</a:t>
                      </a:r>
                      <a:endParaRPr lang="en-US" sz="1400" b="0" i="0" u="none" strike="noStrike" dirty="0">
                        <a:latin typeface="+mn-lt"/>
                      </a:endParaRPr>
                    </a:p>
                  </a:txBody>
                  <a:tcPr anchor="ctr"/>
                </a:tc>
                <a:tc>
                  <a:txBody>
                    <a:bodyPr/>
                    <a:lstStyle/>
                    <a:p>
                      <a:pPr marL="0" marR="0" indent="0" algn="ctr" defTabSz="914400" rtl="0" eaLnBrk="1" fontAlgn="base" latinLnBrk="0" hangingPunct="1">
                        <a:lnSpc>
                          <a:spcPct val="100000"/>
                        </a:lnSpc>
                        <a:spcBef>
                          <a:spcPts val="0"/>
                        </a:spcBef>
                        <a:spcAft>
                          <a:spcPts val="240"/>
                        </a:spcAft>
                        <a:buClrTx/>
                        <a:buSzTx/>
                        <a:buFontTx/>
                        <a:buNone/>
                        <a:tabLst/>
                        <a:defRPr/>
                      </a:pPr>
                      <a:r>
                        <a:rPr lang="en-US" sz="1400" b="0" i="0" u="none" strike="noStrike" dirty="0" smtClean="0">
                          <a:latin typeface="+mn-lt"/>
                        </a:rPr>
                        <a:t>Private - trust</a:t>
                      </a: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11</a:t>
                      </a:r>
                      <a:endParaRPr lang="en-US" sz="1400" b="0" i="0" u="none" strike="noStrike" dirty="0">
                        <a:latin typeface="+mn-lt"/>
                      </a:endParaRPr>
                    </a:p>
                  </a:txBody>
                  <a:tcPr anchor="ctr">
                    <a:lnL w="12700" cap="flat" cmpd="sng" algn="ctr">
                      <a:solidFill>
                        <a:schemeClr val="accent1"/>
                      </a:solidFill>
                      <a:prstDash val="solid"/>
                      <a:round/>
                      <a:headEnd type="none" w="med" len="med"/>
                      <a:tailEnd type="none" w="med" len="med"/>
                    </a:lnL>
                  </a:tcPr>
                </a:tc>
                <a:tc>
                  <a:txBody>
                    <a:bodyPr/>
                    <a:lstStyle/>
                    <a:p>
                      <a:pPr marL="0" marR="0" indent="0" algn="l" rtl="0" eaLnBrk="1" fontAlgn="base" latinLnBrk="0" hangingPunct="1">
                        <a:spcBef>
                          <a:spcPts val="0"/>
                        </a:spcBef>
                        <a:spcAft>
                          <a:spcPts val="240"/>
                        </a:spcAft>
                      </a:pPr>
                      <a:r>
                        <a:rPr lang="en-US" sz="1400" b="0" i="0" u="none" strike="noStrike" dirty="0" err="1" smtClean="0">
                          <a:latin typeface="+mn-lt"/>
                        </a:rPr>
                        <a:t>Hella</a:t>
                      </a:r>
                      <a:r>
                        <a:rPr lang="en-US" sz="1400" b="0" i="0" u="none" strike="noStrike" dirty="0" smtClean="0">
                          <a:latin typeface="+mn-lt"/>
                        </a:rPr>
                        <a:t> </a:t>
                      </a:r>
                      <a:r>
                        <a:rPr lang="en-US" sz="1400" b="0" i="0" u="none" strike="noStrike" dirty="0" err="1" smtClean="0">
                          <a:latin typeface="+mn-lt"/>
                        </a:rPr>
                        <a:t>KGaA</a:t>
                      </a:r>
                      <a:r>
                        <a:rPr lang="en-US" sz="1400" b="0" i="0" u="none" strike="noStrike" dirty="0" smtClean="0">
                          <a:latin typeface="+mn-lt"/>
                        </a:rPr>
                        <a:t> </a:t>
                      </a:r>
                      <a:r>
                        <a:rPr lang="en-US" sz="1400" b="0" i="0" u="none" strike="noStrike" dirty="0" err="1" smtClean="0">
                          <a:latin typeface="+mn-lt"/>
                        </a:rPr>
                        <a:t>Hueck</a:t>
                      </a:r>
                      <a:r>
                        <a:rPr lang="en-US" sz="1400" b="0" i="0" u="none" strike="noStrike" dirty="0" smtClean="0">
                          <a:latin typeface="+mn-lt"/>
                        </a:rPr>
                        <a:t> &amp; Co.</a:t>
                      </a:r>
                      <a:endParaRPr lang="en-US" sz="1400" b="0" i="0" u="none" strike="noStrike" dirty="0">
                        <a:latin typeface="+mn-lt"/>
                      </a:endParaRPr>
                    </a:p>
                  </a:txBody>
                  <a:tcPr anchor="ctr"/>
                </a:tc>
                <a:tc>
                  <a:txBody>
                    <a:bodyPr/>
                    <a:lstStyle/>
                    <a:p>
                      <a:pPr marL="0" marR="0" indent="0" algn="r" rtl="0" eaLnBrk="1" fontAlgn="base" latinLnBrk="0" hangingPunct="1">
                        <a:spcBef>
                          <a:spcPts val="0"/>
                        </a:spcBef>
                        <a:spcAft>
                          <a:spcPts val="240"/>
                        </a:spcAft>
                      </a:pPr>
                      <a:r>
                        <a:rPr lang="en-US" sz="1400" b="0" i="0" u="none" strike="noStrike" dirty="0" smtClean="0">
                          <a:latin typeface="+mn-lt"/>
                        </a:rPr>
                        <a:t>5.7</a:t>
                      </a:r>
                      <a:endParaRPr lang="en-US" sz="1400" b="0" i="0" u="none" strike="noStrike" dirty="0">
                        <a:latin typeface="+mn-lt"/>
                      </a:endParaRPr>
                    </a:p>
                  </a:txBody>
                  <a:tcPr marR="457200"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Germany</a:t>
                      </a:r>
                      <a:endParaRPr lang="en-US" sz="1400" b="0" i="0" u="none" strike="noStrike" dirty="0">
                        <a:latin typeface="+mn-lt"/>
                      </a:endParaRPr>
                    </a:p>
                  </a:txBody>
                  <a:tcPr anchor="ctr"/>
                </a:tc>
                <a:tc>
                  <a:txBody>
                    <a:bodyPr/>
                    <a:lstStyle/>
                    <a:p>
                      <a:pPr marL="0" marR="0" indent="0" algn="ctr" defTabSz="914400" rtl="0" eaLnBrk="1" fontAlgn="base" latinLnBrk="0" hangingPunct="1">
                        <a:lnSpc>
                          <a:spcPct val="100000"/>
                        </a:lnSpc>
                        <a:spcBef>
                          <a:spcPts val="0"/>
                        </a:spcBef>
                        <a:spcAft>
                          <a:spcPts val="240"/>
                        </a:spcAft>
                        <a:buClrTx/>
                        <a:buSzTx/>
                        <a:buFontTx/>
                        <a:buNone/>
                        <a:tabLst/>
                        <a:defRPr/>
                      </a:pPr>
                      <a:r>
                        <a:rPr lang="en-US" sz="1400" b="0" i="0" u="none" strike="noStrike" dirty="0" smtClean="0">
                          <a:latin typeface="+mn-lt"/>
                        </a:rPr>
                        <a:t>Private - family</a:t>
                      </a: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12</a:t>
                      </a:r>
                      <a:endParaRPr lang="en-US" sz="1400" b="0" i="0" u="none" strike="noStrike" dirty="0">
                        <a:latin typeface="+mn-lt"/>
                      </a:endParaRPr>
                    </a:p>
                  </a:txBody>
                  <a:tcPr anchor="ctr">
                    <a:lnL w="12700" cap="flat" cmpd="sng" algn="ctr">
                      <a:solidFill>
                        <a:schemeClr val="accent1"/>
                      </a:solidFill>
                      <a:prstDash val="solid"/>
                      <a:round/>
                      <a:headEnd type="none" w="med" len="med"/>
                      <a:tailEnd type="none" w="med" len="med"/>
                    </a:lnL>
                  </a:tcPr>
                </a:tc>
                <a:tc>
                  <a:txBody>
                    <a:bodyPr/>
                    <a:lstStyle/>
                    <a:p>
                      <a:pPr marL="0" marR="0" indent="0" algn="l" rtl="0" eaLnBrk="1" fontAlgn="base" latinLnBrk="0" hangingPunct="1">
                        <a:spcBef>
                          <a:spcPts val="0"/>
                        </a:spcBef>
                        <a:spcAft>
                          <a:spcPts val="240"/>
                        </a:spcAft>
                      </a:pPr>
                      <a:r>
                        <a:rPr lang="en-US" sz="1400" b="0" i="0" u="none" strike="noStrike" dirty="0" smtClean="0">
                          <a:latin typeface="+mn-lt"/>
                        </a:rPr>
                        <a:t>Behr GmbH</a:t>
                      </a:r>
                      <a:endParaRPr lang="en-US" sz="1400" b="0" i="0" u="none" strike="noStrike" dirty="0">
                        <a:latin typeface="+mn-lt"/>
                      </a:endParaRPr>
                    </a:p>
                  </a:txBody>
                  <a:tcPr anchor="ctr"/>
                </a:tc>
                <a:tc>
                  <a:txBody>
                    <a:bodyPr/>
                    <a:lstStyle/>
                    <a:p>
                      <a:pPr marL="0" marR="0" indent="0" algn="r" rtl="0" eaLnBrk="1" fontAlgn="base" latinLnBrk="0" hangingPunct="1">
                        <a:spcBef>
                          <a:spcPts val="0"/>
                        </a:spcBef>
                        <a:spcAft>
                          <a:spcPts val="240"/>
                        </a:spcAft>
                      </a:pPr>
                      <a:r>
                        <a:rPr lang="en-US" sz="1400" b="0" i="0" u="none" strike="noStrike" dirty="0" smtClean="0">
                          <a:latin typeface="+mn-lt"/>
                        </a:rPr>
                        <a:t>4.9</a:t>
                      </a:r>
                      <a:endParaRPr lang="en-US" sz="1400" b="0" i="0" u="none" strike="noStrike" dirty="0">
                        <a:latin typeface="+mn-lt"/>
                      </a:endParaRPr>
                    </a:p>
                  </a:txBody>
                  <a:tcPr marR="457200"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Germany</a:t>
                      </a:r>
                      <a:endParaRPr lang="en-US" sz="1400" b="0" i="0" u="none" strike="noStrike" dirty="0">
                        <a:latin typeface="+mn-lt"/>
                      </a:endParaRPr>
                    </a:p>
                  </a:txBody>
                  <a:tcPr anchor="ctr"/>
                </a:tc>
                <a:tc>
                  <a:txBody>
                    <a:bodyPr/>
                    <a:lstStyle/>
                    <a:p>
                      <a:pPr marL="0" marR="0" indent="0" algn="ctr" defTabSz="914400" rtl="0" eaLnBrk="1" fontAlgn="base" latinLnBrk="0" hangingPunct="1">
                        <a:lnSpc>
                          <a:spcPct val="100000"/>
                        </a:lnSpc>
                        <a:spcBef>
                          <a:spcPts val="0"/>
                        </a:spcBef>
                        <a:spcAft>
                          <a:spcPts val="240"/>
                        </a:spcAft>
                        <a:buClrTx/>
                        <a:buSzTx/>
                        <a:buFontTx/>
                        <a:buNone/>
                        <a:tabLst/>
                        <a:defRPr/>
                      </a:pPr>
                      <a:r>
                        <a:rPr lang="en-US" sz="1400" b="0" i="0" u="none" strike="noStrike" dirty="0" smtClean="0">
                          <a:latin typeface="+mn-lt"/>
                        </a:rPr>
                        <a:t>Private - family</a:t>
                      </a: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13</a:t>
                      </a:r>
                      <a:endParaRPr lang="en-US" sz="1400" b="0" i="0" u="none" strike="noStrike" dirty="0">
                        <a:latin typeface="+mn-lt"/>
                      </a:endParaRPr>
                    </a:p>
                  </a:txBody>
                  <a:tcPr anchor="ctr">
                    <a:lnL w="12700" cap="flat" cmpd="sng" algn="ctr">
                      <a:solidFill>
                        <a:schemeClr val="accent1"/>
                      </a:solidFill>
                      <a:prstDash val="solid"/>
                      <a:round/>
                      <a:headEnd type="none" w="med" len="med"/>
                      <a:tailEnd type="none" w="med" len="med"/>
                    </a:lnL>
                  </a:tcPr>
                </a:tc>
                <a:tc>
                  <a:txBody>
                    <a:bodyPr/>
                    <a:lstStyle/>
                    <a:p>
                      <a:pPr marL="0" marR="0" indent="0" algn="l" rtl="0" eaLnBrk="1" fontAlgn="base" latinLnBrk="0" hangingPunct="1">
                        <a:spcBef>
                          <a:spcPts val="0"/>
                        </a:spcBef>
                        <a:spcAft>
                          <a:spcPts val="240"/>
                        </a:spcAft>
                      </a:pPr>
                      <a:r>
                        <a:rPr lang="en-US" sz="1400" b="0" i="0" u="none" strike="noStrike" dirty="0" smtClean="0">
                          <a:latin typeface="+mn-lt"/>
                        </a:rPr>
                        <a:t>Michelin Group</a:t>
                      </a:r>
                      <a:endParaRPr lang="en-US" sz="1400" b="0" i="0" u="none" strike="noStrike" dirty="0">
                        <a:latin typeface="+mn-lt"/>
                      </a:endParaRPr>
                    </a:p>
                  </a:txBody>
                  <a:tcPr anchor="ctr"/>
                </a:tc>
                <a:tc>
                  <a:txBody>
                    <a:bodyPr/>
                    <a:lstStyle/>
                    <a:p>
                      <a:pPr marL="0" marR="0" indent="0" algn="r" rtl="0" eaLnBrk="1" fontAlgn="base" latinLnBrk="0" hangingPunct="1">
                        <a:spcBef>
                          <a:spcPts val="0"/>
                        </a:spcBef>
                        <a:spcAft>
                          <a:spcPts val="240"/>
                        </a:spcAft>
                      </a:pPr>
                      <a:r>
                        <a:rPr lang="en-US" sz="1400" b="0" i="0" u="none" strike="noStrike" dirty="0" smtClean="0">
                          <a:latin typeface="+mn-lt"/>
                        </a:rPr>
                        <a:t>4.3</a:t>
                      </a:r>
                      <a:endParaRPr lang="en-US" sz="1400" b="0" i="0" u="none" strike="noStrike" dirty="0">
                        <a:latin typeface="+mn-lt"/>
                      </a:endParaRPr>
                    </a:p>
                  </a:txBody>
                  <a:tcPr marR="457200"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France</a:t>
                      </a:r>
                      <a:endParaRPr lang="en-US" sz="1400" b="0" i="0" u="none" strike="noStrike" dirty="0">
                        <a:latin typeface="+mn-lt"/>
                      </a:endParaRPr>
                    </a:p>
                  </a:txBody>
                  <a:tcPr anchor="ctr"/>
                </a:tc>
                <a:tc>
                  <a:txBody>
                    <a:bodyPr/>
                    <a:lstStyle/>
                    <a:p>
                      <a:pPr marL="0" marR="0" indent="0" algn="ctr" defTabSz="914400" rtl="0" eaLnBrk="1" fontAlgn="base" latinLnBrk="0" hangingPunct="1">
                        <a:lnSpc>
                          <a:spcPct val="100000"/>
                        </a:lnSpc>
                        <a:spcBef>
                          <a:spcPts val="0"/>
                        </a:spcBef>
                        <a:spcAft>
                          <a:spcPts val="240"/>
                        </a:spcAft>
                        <a:buClrTx/>
                        <a:buSzTx/>
                        <a:buFontTx/>
                        <a:buNone/>
                        <a:tabLst/>
                        <a:defRPr/>
                      </a:pPr>
                      <a:r>
                        <a:rPr lang="en-US" sz="1400" b="0" i="0" u="none" strike="noStrike" dirty="0" smtClean="0">
                          <a:latin typeface="+mn-lt"/>
                        </a:rPr>
                        <a:t>Public</a:t>
                      </a: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14</a:t>
                      </a:r>
                      <a:endParaRPr lang="en-US" sz="1400" b="0" i="0" u="none" strike="noStrike" dirty="0">
                        <a:latin typeface="+mn-lt"/>
                      </a:endParaRPr>
                    </a:p>
                  </a:txBody>
                  <a:tcPr anchor="ctr">
                    <a:lnL w="12700" cap="flat" cmpd="sng" algn="ctr">
                      <a:solidFill>
                        <a:schemeClr val="accent1"/>
                      </a:solidFill>
                      <a:prstDash val="solid"/>
                      <a:round/>
                      <a:headEnd type="none" w="med" len="med"/>
                      <a:tailEnd type="none" w="med" len="med"/>
                    </a:lnL>
                  </a:tcPr>
                </a:tc>
                <a:tc>
                  <a:txBody>
                    <a:bodyPr/>
                    <a:lstStyle/>
                    <a:p>
                      <a:pPr marL="0" marR="0" indent="0" algn="l" rtl="0" eaLnBrk="1" fontAlgn="base" latinLnBrk="0" hangingPunct="1">
                        <a:spcBef>
                          <a:spcPts val="0"/>
                        </a:spcBef>
                        <a:spcAft>
                          <a:spcPts val="240"/>
                        </a:spcAft>
                      </a:pPr>
                      <a:r>
                        <a:rPr lang="en-US" sz="1400" b="0" i="0" u="none" strike="noStrike" dirty="0" smtClean="0">
                          <a:latin typeface="+mn-lt"/>
                        </a:rPr>
                        <a:t>GKN PLC</a:t>
                      </a:r>
                      <a:endParaRPr lang="en-US" sz="1400" b="0" i="0" u="none" strike="noStrike" dirty="0">
                        <a:latin typeface="+mn-lt"/>
                      </a:endParaRPr>
                    </a:p>
                  </a:txBody>
                  <a:tcPr anchor="ctr"/>
                </a:tc>
                <a:tc>
                  <a:txBody>
                    <a:bodyPr/>
                    <a:lstStyle/>
                    <a:p>
                      <a:pPr marL="0" marR="0" indent="0" algn="r" rtl="0" eaLnBrk="1" fontAlgn="base" latinLnBrk="0" hangingPunct="1">
                        <a:spcBef>
                          <a:spcPts val="0"/>
                        </a:spcBef>
                        <a:spcAft>
                          <a:spcPts val="240"/>
                        </a:spcAft>
                      </a:pPr>
                      <a:r>
                        <a:rPr lang="en-US" sz="1400" b="0" i="0" u="none" strike="noStrike" dirty="0" smtClean="0">
                          <a:latin typeface="+mn-lt"/>
                        </a:rPr>
                        <a:t>4.2</a:t>
                      </a:r>
                      <a:endParaRPr lang="en-US" sz="1400" b="0" i="0" u="none" strike="noStrike" dirty="0">
                        <a:latin typeface="+mn-lt"/>
                      </a:endParaRPr>
                    </a:p>
                  </a:txBody>
                  <a:tcPr marR="457200" anchor="ct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United Kingdom</a:t>
                      </a:r>
                      <a:endParaRPr lang="en-US" sz="1400" b="0" i="0" u="none" strike="noStrike" dirty="0">
                        <a:latin typeface="+mn-lt"/>
                      </a:endParaRPr>
                    </a:p>
                  </a:txBody>
                  <a:tcPr anchor="ctr"/>
                </a:tc>
                <a:tc>
                  <a:txBody>
                    <a:bodyPr/>
                    <a:lstStyle/>
                    <a:p>
                      <a:pPr marL="0" marR="0" indent="0" algn="ctr" defTabSz="914400" rtl="0" eaLnBrk="1" fontAlgn="base" latinLnBrk="0" hangingPunct="1">
                        <a:lnSpc>
                          <a:spcPct val="100000"/>
                        </a:lnSpc>
                        <a:spcBef>
                          <a:spcPts val="0"/>
                        </a:spcBef>
                        <a:spcAft>
                          <a:spcPts val="240"/>
                        </a:spcAft>
                        <a:buClrTx/>
                        <a:buSzTx/>
                        <a:buFontTx/>
                        <a:buNone/>
                        <a:tabLst/>
                        <a:defRPr/>
                      </a:pPr>
                      <a:r>
                        <a:rPr lang="en-US" sz="1400" b="0" i="0" u="none" strike="noStrike" dirty="0" smtClean="0">
                          <a:latin typeface="+mn-lt"/>
                        </a:rPr>
                        <a:t>Public</a:t>
                      </a:r>
                    </a:p>
                  </a:txBody>
                  <a:tcPr anchor="ctr">
                    <a:lnR w="12700" cap="flat" cmpd="sng" algn="ctr">
                      <a:solidFill>
                        <a:schemeClr val="accent1"/>
                      </a:solidFill>
                      <a:prstDash val="solid"/>
                      <a:round/>
                      <a:headEnd type="none" w="med" len="med"/>
                      <a:tailEnd type="none" w="med" len="med"/>
                    </a:lnR>
                  </a:tcPr>
                </a:tc>
              </a:tr>
              <a:tr h="296654">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15</a:t>
                      </a:r>
                      <a:endParaRPr lang="en-US" sz="1400" b="0" i="0" u="none" strike="noStrike" dirty="0">
                        <a:latin typeface="+mn-lt"/>
                      </a:endParaRPr>
                    </a:p>
                  </a:txBody>
                  <a:tcPr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marL="0" marR="0" indent="0" algn="l" rtl="0" eaLnBrk="1" fontAlgn="base" latinLnBrk="0" hangingPunct="1">
                        <a:spcBef>
                          <a:spcPts val="0"/>
                        </a:spcBef>
                        <a:spcAft>
                          <a:spcPts val="240"/>
                        </a:spcAft>
                      </a:pPr>
                      <a:r>
                        <a:rPr lang="en-US" sz="1400" b="0" i="0" u="none" strike="noStrike" dirty="0" smtClean="0">
                          <a:latin typeface="+mn-lt"/>
                        </a:rPr>
                        <a:t>Brose</a:t>
                      </a:r>
                      <a:endParaRPr lang="en-US" sz="1400" b="0" i="0" u="none" strike="noStrike" dirty="0">
                        <a:latin typeface="+mn-lt"/>
                      </a:endParaRPr>
                    </a:p>
                  </a:txBody>
                  <a:tcPr anchor="ctr">
                    <a:lnB w="12700" cap="flat" cmpd="sng" algn="ctr">
                      <a:solidFill>
                        <a:schemeClr val="accent1"/>
                      </a:solidFill>
                      <a:prstDash val="solid"/>
                      <a:round/>
                      <a:headEnd type="none" w="med" len="med"/>
                      <a:tailEnd type="none" w="med" len="med"/>
                    </a:lnB>
                  </a:tcPr>
                </a:tc>
                <a:tc>
                  <a:txBody>
                    <a:bodyPr/>
                    <a:lstStyle/>
                    <a:p>
                      <a:pPr marL="0" marR="0" indent="0" algn="r" rtl="0" eaLnBrk="1" fontAlgn="base" latinLnBrk="0" hangingPunct="1">
                        <a:spcBef>
                          <a:spcPts val="0"/>
                        </a:spcBef>
                        <a:spcAft>
                          <a:spcPts val="240"/>
                        </a:spcAft>
                      </a:pPr>
                      <a:r>
                        <a:rPr lang="en-US" sz="1400" b="0" i="0" u="none" strike="noStrike" dirty="0" smtClean="0">
                          <a:latin typeface="+mn-lt"/>
                        </a:rPr>
                        <a:t>4.1</a:t>
                      </a:r>
                      <a:endParaRPr lang="en-US" sz="1400" b="0" i="0" u="none" strike="noStrike" dirty="0">
                        <a:latin typeface="+mn-lt"/>
                      </a:endParaRPr>
                    </a:p>
                  </a:txBody>
                  <a:tcPr marR="457200" anchor="ctr">
                    <a:lnB w="12700" cap="flat" cmpd="sng" algn="ctr">
                      <a:solidFill>
                        <a:schemeClr val="accent1"/>
                      </a:solidFill>
                      <a:prstDash val="solid"/>
                      <a:round/>
                      <a:headEnd type="none" w="med" len="med"/>
                      <a:tailEnd type="none" w="med" len="med"/>
                    </a:lnB>
                  </a:tcPr>
                </a:tc>
                <a:tc>
                  <a:txBody>
                    <a:bodyPr/>
                    <a:lstStyle/>
                    <a:p>
                      <a:pPr marL="0" marR="0" indent="0" algn="ctr" rtl="0" eaLnBrk="1" fontAlgn="base" latinLnBrk="0" hangingPunct="1">
                        <a:spcBef>
                          <a:spcPts val="0"/>
                        </a:spcBef>
                        <a:spcAft>
                          <a:spcPts val="240"/>
                        </a:spcAft>
                      </a:pPr>
                      <a:r>
                        <a:rPr lang="en-US" sz="1400" b="0" i="0" u="none" strike="noStrike" dirty="0" smtClean="0">
                          <a:latin typeface="+mn-lt"/>
                        </a:rPr>
                        <a:t>Germany</a:t>
                      </a:r>
                      <a:endParaRPr lang="en-US" sz="1400" b="0" i="0" u="none" strike="noStrike" dirty="0">
                        <a:latin typeface="+mn-lt"/>
                      </a:endParaRPr>
                    </a:p>
                  </a:txBody>
                  <a:tcPr anchor="ct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ts val="0"/>
                        </a:spcBef>
                        <a:spcAft>
                          <a:spcPts val="240"/>
                        </a:spcAft>
                        <a:buClrTx/>
                        <a:buSzTx/>
                        <a:buFontTx/>
                        <a:buNone/>
                        <a:tabLst/>
                        <a:defRPr/>
                      </a:pPr>
                      <a:r>
                        <a:rPr lang="en-US" sz="1400" b="0" i="0" u="none" strike="noStrike" dirty="0" smtClean="0">
                          <a:latin typeface="+mn-lt"/>
                        </a:rPr>
                        <a:t>Private - family</a:t>
                      </a:r>
                    </a:p>
                  </a:txBody>
                  <a:tcPr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r>
            </a:tbl>
          </a:graphicData>
        </a:graphic>
      </p:graphicFrame>
      <p:sp>
        <p:nvSpPr>
          <p:cNvPr id="9" name="TextBox 8"/>
          <p:cNvSpPr txBox="1"/>
          <p:nvPr/>
        </p:nvSpPr>
        <p:spPr>
          <a:xfrm>
            <a:off x="426194" y="7017578"/>
            <a:ext cx="2128211" cy="276999"/>
          </a:xfrm>
          <a:prstGeom prst="rect">
            <a:avLst/>
          </a:prstGeom>
          <a:noFill/>
        </p:spPr>
        <p:txBody>
          <a:bodyPr wrap="none" rtlCol="0">
            <a:spAutoFit/>
          </a:bodyPr>
          <a:lstStyle/>
          <a:p>
            <a:r>
              <a:rPr lang="en-US" sz="1200" b="1" dirty="0" smtClean="0">
                <a:solidFill>
                  <a:srgbClr val="002776"/>
                </a:solidFill>
              </a:rPr>
              <a:t>Source:  Automotive News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300"/>
              </a:spcAft>
            </a:pPr>
            <a:r>
              <a:rPr lang="en-US" sz="1200" b="1" dirty="0" smtClean="0"/>
              <a:t>Climate Change</a:t>
            </a:r>
          </a:p>
          <a:p>
            <a:pPr lvl="1">
              <a:spcAft>
                <a:spcPts val="300"/>
              </a:spcAft>
            </a:pPr>
            <a:r>
              <a:rPr lang="en-US" sz="1200" dirty="0" smtClean="0"/>
              <a:t>Electrification of the Automobile (zero tailpipe emissions):</a:t>
            </a:r>
          </a:p>
          <a:p>
            <a:pPr lvl="2">
              <a:spcAft>
                <a:spcPts val="300"/>
              </a:spcAft>
            </a:pPr>
            <a:r>
              <a:rPr lang="en-US" sz="1100" dirty="0" smtClean="0"/>
              <a:t>Vehicle manufacturers will continue to work with battery suppliers on issues like energy density, durability and recharge times.</a:t>
            </a:r>
          </a:p>
          <a:p>
            <a:pPr lvl="1">
              <a:spcAft>
                <a:spcPts val="300"/>
              </a:spcAft>
            </a:pPr>
            <a:r>
              <a:rPr lang="en-US" sz="1200" dirty="0" smtClean="0"/>
              <a:t>Alternative Fuels:</a:t>
            </a:r>
          </a:p>
          <a:p>
            <a:pPr lvl="2">
              <a:spcAft>
                <a:spcPts val="300"/>
              </a:spcAft>
            </a:pPr>
            <a:r>
              <a:rPr lang="en-US" sz="1100" dirty="0" smtClean="0"/>
              <a:t>Issues like sustainable fuel production, quality and the development of comprehensive re-fuelling infrastructure remain key to encouraging wider take-up of these vehicles.</a:t>
            </a:r>
          </a:p>
          <a:p>
            <a:pPr>
              <a:spcAft>
                <a:spcPts val="300"/>
              </a:spcAft>
            </a:pPr>
            <a:r>
              <a:rPr lang="en-US" sz="1200" b="1" dirty="0" smtClean="0"/>
              <a:t>Sustainable Mobility / Regulatory Framework (especially the regulation CARS 21)</a:t>
            </a:r>
          </a:p>
          <a:p>
            <a:pPr lvl="1">
              <a:spcAft>
                <a:spcPts val="300"/>
              </a:spcAft>
            </a:pPr>
            <a:r>
              <a:rPr lang="en-US" sz="1200" dirty="0" smtClean="0"/>
              <a:t>Reduce waste / recyclable parts </a:t>
            </a:r>
          </a:p>
          <a:p>
            <a:pPr lvl="2">
              <a:spcAft>
                <a:spcPts val="300"/>
              </a:spcAft>
            </a:pPr>
            <a:r>
              <a:rPr lang="en-US" sz="1100" dirty="0" smtClean="0"/>
              <a:t>In the manufacture of vehicles, sustainable mobility means finding more sustainable materials in vehicle manufacturing, improving logistics in the supply chain to cut unnecessary waste, and designing more parts to be recycled at the end of their lives rather than being sent to landfill.</a:t>
            </a:r>
          </a:p>
          <a:p>
            <a:pPr lvl="1">
              <a:spcAft>
                <a:spcPts val="300"/>
              </a:spcAft>
            </a:pPr>
            <a:r>
              <a:rPr lang="en-US" sz="1200" dirty="0" smtClean="0"/>
              <a:t>Reducing man-made CO2 emissions / CO2 - based taxes</a:t>
            </a:r>
          </a:p>
          <a:p>
            <a:pPr lvl="2">
              <a:spcAft>
                <a:spcPts val="300"/>
              </a:spcAft>
            </a:pPr>
            <a:r>
              <a:rPr lang="en-US" sz="1100" dirty="0" smtClean="0"/>
              <a:t>The automotive industry is actively working to reduce CO2 emissions from cars and commercial vehicles in-use, but also from its production sites, logistics and transport operations. Tax incentives encourage motorists to consider the environmental impact of vehicle choices and to use vehicles responsibly.</a:t>
            </a:r>
            <a:endParaRPr lang="en-US" sz="1200" dirty="0" smtClean="0"/>
          </a:p>
          <a:p>
            <a:pPr>
              <a:spcAft>
                <a:spcPts val="300"/>
              </a:spcAft>
            </a:pPr>
            <a:r>
              <a:rPr lang="en-US" sz="1200" b="1" dirty="0" smtClean="0"/>
              <a:t>Road Safety</a:t>
            </a:r>
          </a:p>
          <a:p>
            <a:pPr lvl="1">
              <a:spcAft>
                <a:spcPts val="300"/>
              </a:spcAft>
            </a:pPr>
            <a:r>
              <a:rPr lang="en-US" sz="1200" dirty="0" smtClean="0"/>
              <a:t>Intelligent Transport Systems (ITS):</a:t>
            </a:r>
          </a:p>
          <a:p>
            <a:pPr lvl="2">
              <a:spcAft>
                <a:spcPts val="300"/>
              </a:spcAft>
            </a:pPr>
            <a:r>
              <a:rPr lang="en-US" sz="1100" dirty="0" smtClean="0"/>
              <a:t>Further technological progress with complementary Intelligent Transport Systems (ITS) measures, improved driver training, better road design and enforcement of existing traffic regulations promise safer roads for all.</a:t>
            </a:r>
            <a:endParaRPr lang="en-US" sz="1200" dirty="0" smtClean="0"/>
          </a:p>
          <a:p>
            <a:pPr>
              <a:spcAft>
                <a:spcPts val="300"/>
              </a:spcAft>
            </a:pPr>
            <a:r>
              <a:rPr lang="en-US" sz="1200" b="1" dirty="0" smtClean="0"/>
              <a:t>Competitiveness</a:t>
            </a:r>
          </a:p>
          <a:p>
            <a:pPr lvl="1">
              <a:spcAft>
                <a:spcPts val="300"/>
              </a:spcAft>
            </a:pPr>
            <a:r>
              <a:rPr lang="en-US" sz="1200" dirty="0" smtClean="0"/>
              <a:t>Deliver quality products around the globe:</a:t>
            </a:r>
          </a:p>
          <a:p>
            <a:pPr lvl="2">
              <a:spcAft>
                <a:spcPts val="300"/>
              </a:spcAft>
            </a:pPr>
            <a:r>
              <a:rPr lang="en-US" sz="1100" dirty="0" smtClean="0"/>
              <a:t>Opportunities to develop trade abroad should be pursued and manufacturers support steps to remove barriers such as unreasonable import tariffs and non-tariff barriers (NTB).</a:t>
            </a:r>
            <a:endParaRPr lang="en-US" sz="1200" dirty="0" smtClean="0"/>
          </a:p>
          <a:p>
            <a:pPr lvl="1">
              <a:spcAft>
                <a:spcPts val="300"/>
              </a:spcAft>
            </a:pPr>
            <a:r>
              <a:rPr lang="en-US" sz="1200" dirty="0" smtClean="0"/>
              <a:t>Integrated Innovations</a:t>
            </a:r>
          </a:p>
          <a:p>
            <a:pPr lvl="2">
              <a:spcAft>
                <a:spcPts val="300"/>
              </a:spcAft>
            </a:pPr>
            <a:r>
              <a:rPr lang="en-US" sz="1000" dirty="0" smtClean="0"/>
              <a:t>In a world of ever-increasing globalization and international competition, the automotive industry will work to keep costs down, to retain R&amp;D facilities and production in Europe, and to safeguard the quality of its products.</a:t>
            </a:r>
          </a:p>
          <a:p>
            <a:endParaRPr lang="en-US" sz="1200" dirty="0"/>
          </a:p>
        </p:txBody>
      </p:sp>
      <p:sp>
        <p:nvSpPr>
          <p:cNvPr id="3" name="Title 2"/>
          <p:cNvSpPr>
            <a:spLocks noGrp="1"/>
          </p:cNvSpPr>
          <p:nvPr>
            <p:ph type="title"/>
          </p:nvPr>
        </p:nvSpPr>
        <p:spPr/>
        <p:txBody>
          <a:bodyPr/>
          <a:lstStyle/>
          <a:p>
            <a:r>
              <a:rPr lang="en-US" dirty="0" smtClean="0"/>
              <a:t>Key issues facing European supplier market</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Table 88"/>
          <p:cNvGraphicFramePr>
            <a:graphicFrameLocks noGrp="1"/>
          </p:cNvGraphicFramePr>
          <p:nvPr/>
        </p:nvGraphicFramePr>
        <p:xfrm>
          <a:off x="288080" y="5636438"/>
          <a:ext cx="9220200" cy="1408571"/>
        </p:xfrm>
        <a:graphic>
          <a:graphicData uri="http://schemas.openxmlformats.org/drawingml/2006/table">
            <a:tbl>
              <a:tblPr firstRow="1" bandRow="1">
                <a:tableStyleId>{073A0DAA-6AF3-43AB-8588-CEC1D06C72B9}</a:tableStyleId>
              </a:tblPr>
              <a:tblGrid>
                <a:gridCol w="2305050"/>
                <a:gridCol w="2305050"/>
                <a:gridCol w="2305050"/>
                <a:gridCol w="2305050"/>
              </a:tblGrid>
              <a:tr h="299077">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Auto OEMs – Example Clients</a:t>
                      </a:r>
                    </a:p>
                  </a:txBody>
                  <a:tcPr marL="100600" marR="100600" marT="51827" marB="51827" anchor="ctr">
                    <a:lnL w="9525"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0277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83082">
                <a:tc>
                  <a:txBody>
                    <a:bodyPr/>
                    <a:lstStyle/>
                    <a:p>
                      <a:pPr marL="119063" indent="-119063">
                        <a:buFont typeface="Arial" pitchFamily="34" charset="0"/>
                        <a:buChar char="•"/>
                      </a:pPr>
                      <a:r>
                        <a:rPr lang="en-US" sz="1100" baseline="0" dirty="0" smtClean="0">
                          <a:solidFill>
                            <a:srgbClr val="002776"/>
                          </a:solidFill>
                        </a:rPr>
                        <a:t>BMW</a:t>
                      </a:r>
                    </a:p>
                    <a:p>
                      <a:pPr marL="119063" indent="-119063">
                        <a:buFont typeface="Arial" pitchFamily="34" charset="0"/>
                        <a:buChar char="•"/>
                      </a:pPr>
                      <a:r>
                        <a:rPr lang="en-US" sz="1100" baseline="0" dirty="0" smtClean="0">
                          <a:solidFill>
                            <a:srgbClr val="002776"/>
                          </a:solidFill>
                        </a:rPr>
                        <a:t>Brilliance</a:t>
                      </a:r>
                    </a:p>
                    <a:p>
                      <a:pPr marL="119063" indent="-119063">
                        <a:buFont typeface="Arial" pitchFamily="34" charset="0"/>
                        <a:buChar char="•"/>
                      </a:pPr>
                      <a:r>
                        <a:rPr lang="en-US" sz="1100" baseline="0" dirty="0" smtClean="0">
                          <a:solidFill>
                            <a:srgbClr val="002776"/>
                          </a:solidFill>
                        </a:rPr>
                        <a:t>Chrysler</a:t>
                      </a:r>
                    </a:p>
                    <a:p>
                      <a:pPr marL="119063" indent="-119063">
                        <a:buFont typeface="Arial" pitchFamily="34" charset="0"/>
                        <a:buChar char="•"/>
                      </a:pPr>
                      <a:r>
                        <a:rPr lang="en-US" sz="1100" baseline="0" dirty="0" smtClean="0">
                          <a:solidFill>
                            <a:srgbClr val="002776"/>
                          </a:solidFill>
                        </a:rPr>
                        <a:t>Daimler</a:t>
                      </a:r>
                    </a:p>
                    <a:p>
                      <a:pPr marL="119063" indent="-119063">
                        <a:buFont typeface="Arial" pitchFamily="34" charset="0"/>
                        <a:buChar char="•"/>
                      </a:pPr>
                      <a:r>
                        <a:rPr lang="en-US" sz="1100" baseline="0" dirty="0" smtClean="0">
                          <a:solidFill>
                            <a:srgbClr val="002776"/>
                          </a:solidFill>
                        </a:rPr>
                        <a:t>FAW</a:t>
                      </a:r>
                    </a:p>
                    <a:p>
                      <a:pPr marL="119063" indent="-119063">
                        <a:buFont typeface="Arial" pitchFamily="34" charset="0"/>
                        <a:buChar char="•"/>
                      </a:pPr>
                      <a:r>
                        <a:rPr lang="en-US" sz="1100" baseline="0" dirty="0" smtClean="0">
                          <a:solidFill>
                            <a:srgbClr val="002776"/>
                          </a:solidFill>
                        </a:rPr>
                        <a:t>Fiat</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100" baseline="0" dirty="0" smtClean="0">
                          <a:solidFill>
                            <a:srgbClr val="002776"/>
                          </a:solidFill>
                        </a:rPr>
                        <a:t>Automobile Manufacturer #5</a:t>
                      </a:r>
                      <a:endParaRPr lang="en-US" sz="1100" baseline="0" dirty="0" smtClean="0">
                        <a:solidFill>
                          <a:srgbClr val="002776"/>
                        </a:solidFill>
                      </a:endParaRPr>
                    </a:p>
                    <a:p>
                      <a:pPr marL="119063" indent="-119063">
                        <a:buFont typeface="Arial" pitchFamily="34" charset="0"/>
                        <a:buChar char="•"/>
                      </a:pPr>
                      <a:r>
                        <a:rPr lang="en-US" sz="1100" baseline="0" dirty="0" smtClean="0">
                          <a:solidFill>
                            <a:srgbClr val="002776"/>
                          </a:solidFill>
                        </a:rPr>
                        <a:t>General Motors</a:t>
                      </a:r>
                    </a:p>
                    <a:p>
                      <a:pPr marL="119063" indent="-119063">
                        <a:buFont typeface="Arial" pitchFamily="34" charset="0"/>
                        <a:buChar char="•"/>
                      </a:pPr>
                      <a:r>
                        <a:rPr lang="en-US" sz="1100" baseline="0" dirty="0" err="1" smtClean="0">
                          <a:solidFill>
                            <a:srgbClr val="002776"/>
                          </a:solidFill>
                        </a:rPr>
                        <a:t>Geely</a:t>
                      </a:r>
                      <a:endParaRPr lang="en-US" sz="1100" baseline="0" dirty="0" smtClean="0">
                        <a:solidFill>
                          <a:srgbClr val="002776"/>
                        </a:solidFill>
                      </a:endParaRPr>
                    </a:p>
                    <a:p>
                      <a:pPr marL="119063" indent="-119063">
                        <a:buFont typeface="Arial" pitchFamily="34" charset="0"/>
                        <a:buChar char="•"/>
                      </a:pPr>
                      <a:r>
                        <a:rPr lang="en-US" sz="1100" baseline="0" dirty="0" smtClean="0">
                          <a:solidFill>
                            <a:srgbClr val="002776"/>
                          </a:solidFill>
                        </a:rPr>
                        <a:t>Honda</a:t>
                      </a:r>
                    </a:p>
                    <a:p>
                      <a:pPr marL="119063" indent="-119063">
                        <a:buFont typeface="Arial" pitchFamily="34" charset="0"/>
                        <a:buChar char="•"/>
                      </a:pPr>
                      <a:r>
                        <a:rPr lang="en-US" sz="1100" baseline="0" dirty="0" smtClean="0">
                          <a:solidFill>
                            <a:srgbClr val="002776"/>
                          </a:solidFill>
                        </a:rPr>
                        <a:t>Automobile Manufacturer #3</a:t>
                      </a:r>
                      <a:endParaRPr lang="en-US" sz="1100" baseline="0" dirty="0" smtClean="0">
                        <a:solidFill>
                          <a:srgbClr val="002776"/>
                        </a:solidFill>
                      </a:endParaRPr>
                    </a:p>
                    <a:p>
                      <a:pPr marL="119063" indent="-119063">
                        <a:buFont typeface="Arial" pitchFamily="34" charset="0"/>
                        <a:buChar char="•"/>
                      </a:pPr>
                      <a:r>
                        <a:rPr lang="en-US" sz="1100" baseline="0" dirty="0" smtClean="0">
                          <a:solidFill>
                            <a:srgbClr val="002776"/>
                          </a:solidFill>
                        </a:rPr>
                        <a:t>Jaguar/Land Rover</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en-US" sz="1100" baseline="0" dirty="0" smtClean="0">
                          <a:solidFill>
                            <a:srgbClr val="002776"/>
                          </a:solidFill>
                        </a:rPr>
                        <a:t>Kia</a:t>
                      </a:r>
                    </a:p>
                    <a:p>
                      <a:pPr marL="119063" indent="-119063">
                        <a:buFont typeface="Arial" pitchFamily="34" charset="0"/>
                        <a:buChar char="•"/>
                      </a:pPr>
                      <a:r>
                        <a:rPr lang="en-US" sz="1100" baseline="0" dirty="0" smtClean="0">
                          <a:solidFill>
                            <a:srgbClr val="002776"/>
                          </a:solidFill>
                        </a:rPr>
                        <a:t>Mitsubishi</a:t>
                      </a:r>
                    </a:p>
                    <a:p>
                      <a:pPr marL="119063" indent="-119063">
                        <a:buFont typeface="Arial" pitchFamily="34" charset="0"/>
                        <a:buChar char="•"/>
                      </a:pPr>
                      <a:r>
                        <a:rPr lang="en-US" sz="1100" baseline="0" dirty="0" smtClean="0">
                          <a:solidFill>
                            <a:srgbClr val="002776"/>
                          </a:solidFill>
                        </a:rPr>
                        <a:t>Automobile Manufacturer</a:t>
                      </a:r>
                      <a:endParaRPr lang="en-US" sz="1100" baseline="0" dirty="0" smtClean="0">
                        <a:solidFill>
                          <a:srgbClr val="002776"/>
                        </a:solidFill>
                      </a:endParaRPr>
                    </a:p>
                    <a:p>
                      <a:pPr marL="119063" indent="-119063">
                        <a:buFont typeface="Arial" pitchFamily="34" charset="0"/>
                        <a:buChar char="•"/>
                      </a:pPr>
                      <a:r>
                        <a:rPr lang="en-US" sz="1100" baseline="0" dirty="0" smtClean="0">
                          <a:solidFill>
                            <a:srgbClr val="002776"/>
                          </a:solidFill>
                        </a:rPr>
                        <a:t>PSA Peugeot/</a:t>
                      </a:r>
                      <a:r>
                        <a:rPr lang="en-US" sz="1100" baseline="0" dirty="0" err="1" smtClean="0">
                          <a:solidFill>
                            <a:srgbClr val="002776"/>
                          </a:solidFill>
                        </a:rPr>
                        <a:t>Citröen</a:t>
                      </a:r>
                      <a:endParaRPr lang="en-US" sz="1100" baseline="0" dirty="0" smtClean="0">
                        <a:solidFill>
                          <a:srgbClr val="002776"/>
                        </a:solidFill>
                      </a:endParaRPr>
                    </a:p>
                    <a:p>
                      <a:pPr marL="119063" indent="-119063">
                        <a:buFont typeface="Arial" pitchFamily="34" charset="0"/>
                        <a:buChar char="•"/>
                      </a:pPr>
                      <a:r>
                        <a:rPr lang="en-US" sz="1100" baseline="0" dirty="0" smtClean="0">
                          <a:solidFill>
                            <a:srgbClr val="002776"/>
                          </a:solidFill>
                        </a:rPr>
                        <a:t>Porsche</a:t>
                      </a: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9063" indent="-119063">
                        <a:buFont typeface="Arial" pitchFamily="34" charset="0"/>
                        <a:buChar char="•"/>
                      </a:pPr>
                      <a:r>
                        <a:rPr lang="de-DE" sz="1100" baseline="0" dirty="0" smtClean="0">
                          <a:solidFill>
                            <a:srgbClr val="002776"/>
                          </a:solidFill>
                        </a:rPr>
                        <a:t>Renault</a:t>
                      </a:r>
                    </a:p>
                    <a:p>
                      <a:pPr marL="119063" indent="-119063">
                        <a:buFont typeface="Arial" pitchFamily="34" charset="0"/>
                        <a:buChar char="•"/>
                      </a:pPr>
                      <a:r>
                        <a:rPr lang="de-DE" sz="1100" baseline="0" dirty="0" smtClean="0">
                          <a:solidFill>
                            <a:srgbClr val="002776"/>
                          </a:solidFill>
                        </a:rPr>
                        <a:t>SAIC</a:t>
                      </a:r>
                    </a:p>
                    <a:p>
                      <a:pPr marL="119063" indent="-119063">
                        <a:buFont typeface="Arial" pitchFamily="34" charset="0"/>
                        <a:buChar char="•"/>
                      </a:pPr>
                      <a:r>
                        <a:rPr lang="de-DE" sz="1100" baseline="0" dirty="0" smtClean="0">
                          <a:solidFill>
                            <a:srgbClr val="002776"/>
                          </a:solidFill>
                        </a:rPr>
                        <a:t>Tata</a:t>
                      </a:r>
                    </a:p>
                    <a:p>
                      <a:pPr marL="119063" indent="-119063">
                        <a:buFont typeface="Arial" pitchFamily="34" charset="0"/>
                        <a:buChar char="•"/>
                      </a:pPr>
                      <a:r>
                        <a:rPr lang="de-DE" sz="1100" baseline="0" dirty="0" smtClean="0">
                          <a:solidFill>
                            <a:srgbClr val="002776"/>
                          </a:solidFill>
                        </a:rPr>
                        <a:t>Automobile Manufacturer #6</a:t>
                      </a:r>
                      <a:endParaRPr lang="de-DE" sz="1100" baseline="0" dirty="0" smtClean="0">
                        <a:solidFill>
                          <a:srgbClr val="002776"/>
                        </a:solidFill>
                      </a:endParaRPr>
                    </a:p>
                    <a:p>
                      <a:pPr marL="119063" indent="-119063">
                        <a:buFont typeface="Arial" pitchFamily="34" charset="0"/>
                        <a:buChar char="•"/>
                      </a:pPr>
                      <a:r>
                        <a:rPr lang="de-DE" sz="1100" baseline="0" dirty="0" smtClean="0">
                          <a:solidFill>
                            <a:srgbClr val="002776"/>
                          </a:solidFill>
                        </a:rPr>
                        <a:t>Automobile Manufacturer #1</a:t>
                      </a:r>
                      <a:endParaRPr lang="de-DE" sz="1100" baseline="0" dirty="0" smtClean="0">
                        <a:solidFill>
                          <a:srgbClr val="002776"/>
                        </a:solidFill>
                      </a:endParaRPr>
                    </a:p>
                  </a:txBody>
                  <a:tcPr marL="100600" marR="100600" marT="51827" marB="51827">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US" dirty="0" smtClean="0"/>
              <a:t>About Deloitte</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3</a:t>
            </a:fld>
            <a:endParaRPr lang="en-US" dirty="0"/>
          </a:p>
        </p:txBody>
      </p:sp>
      <p:sp>
        <p:nvSpPr>
          <p:cNvPr id="6" name="Rectangle 3"/>
          <p:cNvSpPr txBox="1">
            <a:spLocks noChangeArrowheads="1"/>
          </p:cNvSpPr>
          <p:nvPr/>
        </p:nvSpPr>
        <p:spPr bwMode="gray">
          <a:xfrm>
            <a:off x="288080" y="3380576"/>
            <a:ext cx="2400300" cy="2071710"/>
          </a:xfrm>
          <a:prstGeom prst="rect">
            <a:avLst/>
          </a:prstGeom>
          <a:solidFill>
            <a:srgbClr val="FFFFFF"/>
          </a:solidFill>
          <a:ln w="9525" algn="ctr">
            <a:solidFill>
              <a:schemeClr val="accent1"/>
            </a:solidFill>
            <a:miter lim="800000"/>
            <a:headEnd/>
            <a:tailEnd/>
          </a:ln>
        </p:spPr>
        <p:txBody>
          <a:bodyPr vert="horz" wrap="square" lIns="45720" tIns="45720" rIns="45720" bIns="45720" numCol="1" anchor="t" anchorCtr="0" compatLnSpc="1">
            <a:prstTxWarp prst="textNoShape">
              <a:avLst/>
            </a:prstTxWarp>
          </a:bodyPr>
          <a:lstStyle/>
          <a:p>
            <a:pPr marL="174625" marR="0" lvl="0" indent="-174625" algn="l" defTabSz="914400" rtl="0" eaLnBrk="1" fontAlgn="base" latinLnBrk="0" hangingPunct="1">
              <a:lnSpc>
                <a:spcPct val="106000"/>
              </a:lnSpc>
              <a:spcBef>
                <a:spcPct val="80000"/>
              </a:spcBef>
              <a:spcAft>
                <a:spcPct val="0"/>
              </a:spcAft>
              <a:buClr>
                <a:srgbClr val="000000"/>
              </a:buClr>
              <a:buSzPct val="80000"/>
              <a:buFont typeface="Wingdings" pitchFamily="2" charset="2"/>
              <a:buNone/>
              <a:tabLst/>
              <a:defRPr/>
            </a:pPr>
            <a:r>
              <a:rPr kumimoji="0" lang="en-US" sz="1200" b="1" i="0" u="sng" strike="noStrike" kern="0" cap="none" spc="0" normalizeH="0" baseline="0" noProof="0" dirty="0" smtClean="0">
                <a:ln>
                  <a:noFill/>
                </a:ln>
                <a:solidFill>
                  <a:srgbClr val="002776"/>
                </a:solidFill>
                <a:effectLst/>
                <a:uLnTx/>
                <a:uFillTx/>
                <a:latin typeface="Arial"/>
                <a:ea typeface="+mn-ea"/>
                <a:cs typeface="+mn-cs"/>
              </a:rPr>
              <a:t>Our Global Organization</a:t>
            </a:r>
          </a:p>
          <a:p>
            <a:pPr marL="174625" marR="0" lvl="0" indent="-174625" algn="l" defTabSz="914400" rtl="0" eaLnBrk="1" fontAlgn="base" latinLnBrk="0" hangingPunct="1">
              <a:lnSpc>
                <a:spcPct val="106000"/>
              </a:lnSpc>
              <a:spcBef>
                <a:spcPct val="80000"/>
              </a:spcBef>
              <a:spcAft>
                <a:spcPct val="0"/>
              </a:spcAft>
              <a:buClrTx/>
              <a:buSzPct val="80000"/>
              <a:buFont typeface="Wingdings" pitchFamily="2" charset="2"/>
              <a:buNone/>
              <a:tabLst/>
              <a:defRPr/>
            </a:pPr>
            <a:r>
              <a:rPr lang="en-US" sz="1200" kern="0" dirty="0" smtClean="0">
                <a:solidFill>
                  <a:srgbClr val="002776"/>
                </a:solidFill>
                <a:latin typeface="Arial"/>
                <a:cs typeface="+mn-cs"/>
              </a:rPr>
              <a:t>Over 16</a:t>
            </a:r>
            <a:r>
              <a:rPr kumimoji="0" lang="en-US" sz="1200" b="0" i="0" u="none" strike="noStrike" kern="0" cap="none" spc="0" normalizeH="0" baseline="0" noProof="0" dirty="0" smtClean="0">
                <a:ln>
                  <a:noFill/>
                </a:ln>
                <a:solidFill>
                  <a:srgbClr val="002776"/>
                </a:solidFill>
                <a:effectLst/>
                <a:uLnTx/>
                <a:uFillTx/>
                <a:latin typeface="Arial"/>
                <a:ea typeface="+mn-ea"/>
                <a:cs typeface="+mn-cs"/>
              </a:rPr>
              <a:t>0,000 professionals</a:t>
            </a:r>
          </a:p>
          <a:p>
            <a:pPr marL="174625" marR="0" lvl="0" indent="-174625" algn="l" defTabSz="914400" rtl="0" eaLnBrk="1" fontAlgn="base" latinLnBrk="0" hangingPunct="1">
              <a:lnSpc>
                <a:spcPct val="106000"/>
              </a:lnSpc>
              <a:spcBef>
                <a:spcPct val="80000"/>
              </a:spcBef>
              <a:spcAft>
                <a:spcPct val="0"/>
              </a:spcAft>
              <a:buClrTx/>
              <a:buSzPct val="80000"/>
              <a:buFont typeface="Wingdings" pitchFamily="2" charset="2"/>
              <a:buNone/>
              <a:tabLst/>
              <a:defRPr/>
            </a:pPr>
            <a:r>
              <a:rPr kumimoji="0" lang="en-US" sz="1200" b="0" i="0" u="none" strike="noStrike" kern="0" cap="none" spc="0" normalizeH="0" baseline="0" noProof="0" dirty="0" smtClean="0">
                <a:ln>
                  <a:noFill/>
                </a:ln>
                <a:solidFill>
                  <a:srgbClr val="002776"/>
                </a:solidFill>
                <a:effectLst/>
                <a:uLnTx/>
                <a:uFillTx/>
                <a:latin typeface="Arial"/>
                <a:ea typeface="+mn-ea"/>
                <a:cs typeface="+mn-cs"/>
              </a:rPr>
              <a:t>670 offices in over 140 countries</a:t>
            </a:r>
          </a:p>
          <a:p>
            <a:pPr marL="0" marR="0" lvl="0" indent="0" algn="l" defTabSz="914400" rtl="0" eaLnBrk="1" fontAlgn="base" latinLnBrk="0" hangingPunct="1">
              <a:lnSpc>
                <a:spcPct val="110000"/>
              </a:lnSpc>
              <a:spcBef>
                <a:spcPct val="80000"/>
              </a:spcBef>
              <a:spcAft>
                <a:spcPct val="0"/>
              </a:spcAft>
              <a:buClrTx/>
              <a:buSzPct val="80000"/>
              <a:buFont typeface="Wingdings" pitchFamily="2" charset="2"/>
              <a:buNone/>
              <a:tabLst/>
              <a:defRPr/>
            </a:pPr>
            <a:r>
              <a:rPr kumimoji="0" lang="en-US" sz="1200" b="0" i="0" u="none" strike="noStrike" kern="0" cap="none" spc="0" normalizeH="0" baseline="0" noProof="0" dirty="0" smtClean="0">
                <a:ln>
                  <a:noFill/>
                </a:ln>
                <a:solidFill>
                  <a:srgbClr val="002776"/>
                </a:solidFill>
                <a:effectLst/>
                <a:uLnTx/>
                <a:uFillTx/>
                <a:latin typeface="Arial"/>
                <a:ea typeface="+mn-ea"/>
                <a:cs typeface="+mn-cs"/>
              </a:rPr>
              <a:t>Serves nearly 750 companies with sales or assets in excess of $1 billion</a:t>
            </a:r>
          </a:p>
        </p:txBody>
      </p:sp>
      <p:sp>
        <p:nvSpPr>
          <p:cNvPr id="7" name="Rectangle 5"/>
          <p:cNvSpPr>
            <a:spLocks noChangeArrowheads="1"/>
          </p:cNvSpPr>
          <p:nvPr/>
        </p:nvSpPr>
        <p:spPr bwMode="auto">
          <a:xfrm>
            <a:off x="2777294" y="3380576"/>
            <a:ext cx="2393976" cy="2071710"/>
          </a:xfrm>
          <a:prstGeom prst="rect">
            <a:avLst/>
          </a:prstGeom>
          <a:noFill/>
          <a:ln w="12700">
            <a:solidFill>
              <a:schemeClr val="accent1"/>
            </a:solidFill>
            <a:miter lim="800000"/>
            <a:headEnd/>
            <a:tailEnd/>
          </a:ln>
        </p:spPr>
        <p:txBody>
          <a:bodyPr lIns="45720" tIns="45720" rIns="45720" bIns="45720"/>
          <a:lstStyle/>
          <a:p>
            <a:pPr marL="0" marR="0" lvl="0" indent="0" defTabSz="914400" eaLnBrk="0" fontAlgn="auto" latinLnBrk="0" hangingPunct="0">
              <a:lnSpc>
                <a:spcPct val="110000"/>
              </a:lnSpc>
              <a:spcBef>
                <a:spcPct val="20000"/>
              </a:spcBef>
              <a:spcAft>
                <a:spcPct val="20000"/>
              </a:spcAft>
              <a:buClr>
                <a:srgbClr val="2E5D8C"/>
              </a:buClr>
              <a:buSzPct val="100000"/>
              <a:buFont typeface="Wingdings 2" pitchFamily="18" charset="2"/>
              <a:buNone/>
              <a:tabLst/>
              <a:defRPr/>
            </a:pPr>
            <a:r>
              <a:rPr kumimoji="0" lang="en-US" sz="1200" b="1" i="0" u="sng" strike="noStrike" kern="0" cap="none" spc="0" normalizeH="0" baseline="0" noProof="0" dirty="0">
                <a:ln>
                  <a:noFill/>
                </a:ln>
                <a:solidFill>
                  <a:srgbClr val="002776"/>
                </a:solidFill>
                <a:effectLst/>
                <a:uLnTx/>
                <a:uFillTx/>
                <a:cs typeface="+mn-cs"/>
              </a:rPr>
              <a:t>Our </a:t>
            </a:r>
            <a:r>
              <a:rPr kumimoji="0" lang="en-US" sz="1200" b="1" i="0" u="sng" strike="noStrike" kern="0" cap="none" spc="0" normalizeH="0" baseline="0" noProof="0" dirty="0" smtClean="0">
                <a:ln>
                  <a:noFill/>
                </a:ln>
                <a:solidFill>
                  <a:srgbClr val="002776"/>
                </a:solidFill>
                <a:effectLst/>
                <a:uLnTx/>
                <a:uFillTx/>
                <a:cs typeface="+mn-cs"/>
              </a:rPr>
              <a:t>Automotive Practice</a:t>
            </a:r>
            <a:endParaRPr kumimoji="0" lang="en-US" sz="1200" b="1" i="0" u="sng" strike="noStrike" kern="0" cap="none" spc="0" normalizeH="0" baseline="0" noProof="0" dirty="0">
              <a:ln>
                <a:noFill/>
              </a:ln>
              <a:solidFill>
                <a:srgbClr val="002776"/>
              </a:solidFill>
              <a:effectLst/>
              <a:uLnTx/>
              <a:uFillTx/>
              <a:cs typeface="+mn-cs"/>
            </a:endParaRPr>
          </a:p>
          <a:p>
            <a:pPr marL="119063" marR="0" lvl="0" indent="-119063" defTabSz="914400" eaLnBrk="0" fontAlgn="auto" latinLnBrk="0" hangingPunct="0">
              <a:lnSpc>
                <a:spcPct val="110000"/>
              </a:lnSpc>
              <a:spcBef>
                <a:spcPct val="20000"/>
              </a:spcBef>
              <a:spcAft>
                <a:spcPct val="20000"/>
              </a:spcAft>
              <a:buClrTx/>
              <a:buSzPct val="100000"/>
              <a:buFont typeface="Wingdings" pitchFamily="2" charset="2"/>
              <a:buChar char="§"/>
              <a:tabLst/>
              <a:defRPr/>
            </a:pPr>
            <a:r>
              <a:rPr kumimoji="0" lang="en-US" sz="1200" b="0" i="0" u="none" strike="noStrike" kern="0" cap="none" spc="0" normalizeH="0" baseline="0" noProof="0" dirty="0">
                <a:ln>
                  <a:noFill/>
                </a:ln>
                <a:solidFill>
                  <a:srgbClr val="002776"/>
                </a:solidFill>
                <a:effectLst/>
                <a:uLnTx/>
                <a:uFillTx/>
                <a:cs typeface="+mn-cs"/>
              </a:rPr>
              <a:t>Over </a:t>
            </a:r>
            <a:r>
              <a:rPr lang="en-US" sz="1200" kern="0" noProof="0" dirty="0" smtClean="0">
                <a:solidFill>
                  <a:srgbClr val="002776"/>
                </a:solidFill>
                <a:cs typeface="+mn-cs"/>
              </a:rPr>
              <a:t>5,0</a:t>
            </a:r>
            <a:r>
              <a:rPr kumimoji="0" lang="en-US" sz="1200" b="0" i="0" u="none" strike="noStrike" kern="0" cap="none" spc="0" normalizeH="0" baseline="0" noProof="0" dirty="0" smtClean="0">
                <a:ln>
                  <a:noFill/>
                </a:ln>
                <a:solidFill>
                  <a:srgbClr val="002776"/>
                </a:solidFill>
                <a:effectLst/>
                <a:uLnTx/>
                <a:uFillTx/>
                <a:cs typeface="+mn-cs"/>
              </a:rPr>
              <a:t>00 </a:t>
            </a:r>
            <a:r>
              <a:rPr kumimoji="0" lang="en-US" sz="1200" b="0" i="0" u="none" strike="noStrike" kern="0" cap="none" spc="0" normalizeH="0" baseline="0" noProof="0" dirty="0">
                <a:ln>
                  <a:noFill/>
                </a:ln>
                <a:solidFill>
                  <a:srgbClr val="002776"/>
                </a:solidFill>
                <a:effectLst/>
                <a:uLnTx/>
                <a:uFillTx/>
                <a:cs typeface="+mn-cs"/>
              </a:rPr>
              <a:t>professionals</a:t>
            </a:r>
          </a:p>
          <a:p>
            <a:pPr marL="119063" marR="0" lvl="0" indent="-119063" defTabSz="914400" eaLnBrk="0" fontAlgn="auto" latinLnBrk="0" hangingPunct="0">
              <a:lnSpc>
                <a:spcPct val="110000"/>
              </a:lnSpc>
              <a:spcBef>
                <a:spcPct val="20000"/>
              </a:spcBef>
              <a:spcAft>
                <a:spcPct val="20000"/>
              </a:spcAft>
              <a:buClrTx/>
              <a:buSzPct val="100000"/>
              <a:buFont typeface="Wingdings" pitchFamily="2" charset="2"/>
              <a:buChar char="§"/>
              <a:tabLst/>
              <a:defRPr/>
            </a:pPr>
            <a:r>
              <a:rPr kumimoji="0" lang="en-US" sz="1200" b="0" i="0" u="none" strike="noStrike" kern="0" cap="none" spc="0" normalizeH="0" baseline="0" noProof="0" dirty="0">
                <a:ln>
                  <a:noFill/>
                </a:ln>
                <a:solidFill>
                  <a:srgbClr val="002776"/>
                </a:solidFill>
                <a:effectLst/>
                <a:uLnTx/>
                <a:uFillTx/>
                <a:cs typeface="+mn-cs"/>
              </a:rPr>
              <a:t>Multi-Disciplinary Service Offerings:</a:t>
            </a:r>
          </a:p>
          <a:p>
            <a:pPr marL="414338" lvl="1" indent="-180975" eaLnBrk="0" fontAlgn="auto" hangingPunct="0">
              <a:lnSpc>
                <a:spcPct val="106000"/>
              </a:lnSpc>
              <a:spcBef>
                <a:spcPts val="0"/>
              </a:spcBef>
              <a:spcAft>
                <a:spcPts val="0"/>
              </a:spcAft>
              <a:buSzPct val="100000"/>
              <a:buFont typeface="Arial" pitchFamily="34" charset="0"/>
              <a:buChar char="‒"/>
              <a:defRPr/>
            </a:pPr>
            <a:r>
              <a:rPr lang="en-US" sz="1200" kern="0" dirty="0" smtClean="0">
                <a:solidFill>
                  <a:srgbClr val="002776"/>
                </a:solidFill>
              </a:rPr>
              <a:t>M&amp;A and Finance</a:t>
            </a:r>
          </a:p>
          <a:p>
            <a:pPr marL="414338" marR="0" lvl="1" indent="-180975" defTabSz="914400" eaLnBrk="0" fontAlgn="auto" latinLnBrk="0" hangingPunct="0">
              <a:lnSpc>
                <a:spcPct val="106000"/>
              </a:lnSpc>
              <a:spcBef>
                <a:spcPts val="0"/>
              </a:spcBef>
              <a:spcAft>
                <a:spcPts val="0"/>
              </a:spcAft>
              <a:buClrTx/>
              <a:buSzPct val="100000"/>
              <a:buFont typeface="Arial" pitchFamily="34" charset="0"/>
              <a:buChar char="‒"/>
              <a:tabLst/>
              <a:defRPr/>
            </a:pPr>
            <a:r>
              <a:rPr kumimoji="0" lang="en-US" sz="1200" b="0" i="0" u="none" strike="noStrike" kern="0" cap="none" spc="0" normalizeH="0" baseline="0" noProof="0" dirty="0" smtClean="0">
                <a:ln>
                  <a:noFill/>
                </a:ln>
                <a:solidFill>
                  <a:srgbClr val="002776"/>
                </a:solidFill>
                <a:effectLst/>
                <a:uLnTx/>
                <a:uFillTx/>
                <a:cs typeface="+mn-cs"/>
              </a:rPr>
              <a:t>Strategy </a:t>
            </a:r>
            <a:r>
              <a:rPr kumimoji="0" lang="en-US" sz="1200" b="0" i="0" u="none" strike="noStrike" kern="0" cap="none" spc="0" normalizeH="0" baseline="0" noProof="0" dirty="0">
                <a:ln>
                  <a:noFill/>
                </a:ln>
                <a:solidFill>
                  <a:srgbClr val="002776"/>
                </a:solidFill>
                <a:effectLst/>
                <a:uLnTx/>
                <a:uFillTx/>
                <a:cs typeface="+mn-cs"/>
              </a:rPr>
              <a:t>and Operations</a:t>
            </a:r>
          </a:p>
          <a:p>
            <a:pPr marL="414338" marR="0" lvl="1" indent="-180975" defTabSz="914400" eaLnBrk="0" fontAlgn="auto" latinLnBrk="0" hangingPunct="0">
              <a:lnSpc>
                <a:spcPct val="106000"/>
              </a:lnSpc>
              <a:spcBef>
                <a:spcPts val="0"/>
              </a:spcBef>
              <a:spcAft>
                <a:spcPts val="0"/>
              </a:spcAft>
              <a:buClrTx/>
              <a:buSzPct val="100000"/>
              <a:buFont typeface="Arial" pitchFamily="34" charset="0"/>
              <a:buChar char="‒"/>
              <a:tabLst/>
              <a:defRPr/>
            </a:pPr>
            <a:r>
              <a:rPr kumimoji="0" lang="en-US" sz="1200" b="0" i="0" u="none" strike="noStrike" kern="0" cap="none" spc="0" normalizeH="0" baseline="0" noProof="0" dirty="0" smtClean="0">
                <a:ln>
                  <a:noFill/>
                </a:ln>
                <a:solidFill>
                  <a:srgbClr val="002776"/>
                </a:solidFill>
                <a:effectLst/>
                <a:uLnTx/>
                <a:uFillTx/>
                <a:cs typeface="+mn-cs"/>
              </a:rPr>
              <a:t>Information Technology</a:t>
            </a:r>
            <a:endParaRPr kumimoji="0" lang="en-US" sz="1200" b="0" i="0" u="none" strike="noStrike" kern="0" cap="none" spc="0" normalizeH="0" baseline="0" noProof="0" dirty="0">
              <a:ln>
                <a:noFill/>
              </a:ln>
              <a:solidFill>
                <a:srgbClr val="002776"/>
              </a:solidFill>
              <a:effectLst/>
              <a:uLnTx/>
              <a:uFillTx/>
              <a:cs typeface="+mn-cs"/>
            </a:endParaRPr>
          </a:p>
          <a:p>
            <a:pPr marL="414338" marR="0" lvl="1" indent="-180975" defTabSz="914400" eaLnBrk="0" fontAlgn="auto" latinLnBrk="0" hangingPunct="0">
              <a:lnSpc>
                <a:spcPct val="106000"/>
              </a:lnSpc>
              <a:spcBef>
                <a:spcPts val="0"/>
              </a:spcBef>
              <a:spcAft>
                <a:spcPts val="0"/>
              </a:spcAft>
              <a:buClrTx/>
              <a:buSzPct val="100000"/>
              <a:buFont typeface="Arial" pitchFamily="34" charset="0"/>
              <a:buChar char="‒"/>
              <a:tabLst/>
              <a:defRPr/>
            </a:pPr>
            <a:r>
              <a:rPr kumimoji="0" lang="en-US" sz="1200" b="0" i="0" u="none" strike="noStrike" kern="0" cap="none" spc="0" normalizeH="0" baseline="0" noProof="0" dirty="0">
                <a:ln>
                  <a:noFill/>
                </a:ln>
                <a:solidFill>
                  <a:srgbClr val="002776"/>
                </a:solidFill>
                <a:effectLst/>
                <a:uLnTx/>
                <a:uFillTx/>
                <a:cs typeface="+mn-cs"/>
              </a:rPr>
              <a:t>Human Capital</a:t>
            </a:r>
          </a:p>
          <a:p>
            <a:pPr marL="414338" marR="0" lvl="1" indent="-180975" defTabSz="914400" eaLnBrk="0" fontAlgn="auto" latinLnBrk="0" hangingPunct="0">
              <a:lnSpc>
                <a:spcPct val="106000"/>
              </a:lnSpc>
              <a:spcBef>
                <a:spcPts val="0"/>
              </a:spcBef>
              <a:spcAft>
                <a:spcPts val="0"/>
              </a:spcAft>
              <a:buClrTx/>
              <a:buSzPct val="100000"/>
              <a:buFont typeface="Arial" pitchFamily="34" charset="0"/>
              <a:buChar char="‒"/>
              <a:tabLst/>
              <a:defRPr/>
            </a:pPr>
            <a:r>
              <a:rPr kumimoji="0" lang="en-US" sz="1200" b="0" i="0" u="none" strike="noStrike" kern="0" cap="none" spc="0" normalizeH="0" baseline="0" noProof="0" dirty="0">
                <a:ln>
                  <a:noFill/>
                </a:ln>
                <a:solidFill>
                  <a:srgbClr val="002776"/>
                </a:solidFill>
                <a:effectLst/>
                <a:uLnTx/>
                <a:uFillTx/>
                <a:cs typeface="+mn-cs"/>
              </a:rPr>
              <a:t>Tax</a:t>
            </a:r>
          </a:p>
        </p:txBody>
      </p:sp>
      <p:grpSp>
        <p:nvGrpSpPr>
          <p:cNvPr id="4" name="Group 18"/>
          <p:cNvGrpSpPr>
            <a:grpSpLocks/>
          </p:cNvGrpSpPr>
          <p:nvPr/>
        </p:nvGrpSpPr>
        <p:grpSpPr bwMode="auto">
          <a:xfrm>
            <a:off x="396125" y="940562"/>
            <a:ext cx="8639175" cy="2332038"/>
            <a:chOff x="228600" y="3840163"/>
            <a:chExt cx="8639175" cy="2332037"/>
          </a:xfrm>
        </p:grpSpPr>
        <p:sp>
          <p:nvSpPr>
            <p:cNvPr id="11" name="Oval 6"/>
            <p:cNvSpPr>
              <a:spLocks noChangeAspect="1" noChangeArrowheads="1"/>
            </p:cNvSpPr>
            <p:nvPr/>
          </p:nvSpPr>
          <p:spPr bwMode="gray">
            <a:xfrm>
              <a:off x="228600" y="3840163"/>
              <a:ext cx="8639175" cy="2332037"/>
            </a:xfrm>
            <a:prstGeom prst="ellipse">
              <a:avLst/>
            </a:prstGeom>
            <a:solidFill>
              <a:srgbClr val="333399"/>
            </a:solidFill>
            <a:ln w="12700">
              <a:solidFill>
                <a:srgbClr val="000000"/>
              </a:solidFill>
              <a:round/>
              <a:headEnd/>
              <a:tailEnd/>
            </a:ln>
          </p:spPr>
          <p:txBody>
            <a:bodyPr wrap="none" anchor="ctr"/>
            <a:lstStyle/>
            <a:p>
              <a:pPr eaLnBrk="0" hangingPunct="0">
                <a:lnSpc>
                  <a:spcPct val="106000"/>
                </a:lnSpc>
                <a:spcBef>
                  <a:spcPct val="50000"/>
                </a:spcBef>
                <a:buSzPct val="100000"/>
                <a:buFont typeface="Wingdings 2" pitchFamily="18" charset="2"/>
                <a:buNone/>
              </a:pPr>
              <a:endParaRPr lang="en-US" sz="1600" b="1" i="1" dirty="0">
                <a:solidFill>
                  <a:srgbClr val="2E5D8C"/>
                </a:solidFill>
              </a:endParaRPr>
            </a:p>
          </p:txBody>
        </p:sp>
        <p:sp>
          <p:nvSpPr>
            <p:cNvPr id="12" name="Oval 7"/>
            <p:cNvSpPr>
              <a:spLocks noChangeAspect="1" noChangeArrowheads="1"/>
            </p:cNvSpPr>
            <p:nvPr/>
          </p:nvSpPr>
          <p:spPr bwMode="gray">
            <a:xfrm>
              <a:off x="2943225" y="4098926"/>
              <a:ext cx="5903913" cy="1863724"/>
            </a:xfrm>
            <a:prstGeom prst="ellipse">
              <a:avLst/>
            </a:prstGeom>
            <a:solidFill>
              <a:schemeClr val="bg1"/>
            </a:solidFill>
            <a:ln w="12700">
              <a:noFill/>
              <a:round/>
              <a:headEnd/>
              <a:tailEnd/>
            </a:ln>
          </p:spPr>
          <p:txBody>
            <a:bodyPr wrap="none" lIns="101882" tIns="50941" rIns="101882" bIns="50941" anchor="ctr"/>
            <a:lstStyle/>
            <a:p>
              <a:pPr algn="ctr" defTabSz="1019175" eaLnBrk="0" hangingPunct="0">
                <a:lnSpc>
                  <a:spcPct val="106000"/>
                </a:lnSpc>
                <a:spcBef>
                  <a:spcPct val="50000"/>
                </a:spcBef>
                <a:buSzPct val="100000"/>
                <a:buFont typeface="Wingdings 2" pitchFamily="18" charset="2"/>
                <a:buNone/>
              </a:pPr>
              <a:endParaRPr lang="en-US" sz="1700" b="1" dirty="0">
                <a:solidFill>
                  <a:srgbClr val="FFFFFF"/>
                </a:solidFill>
                <a:effectLst>
                  <a:outerShdw blurRad="38100" dist="38100" dir="2700000" algn="tl">
                    <a:srgbClr val="C0C0C0"/>
                  </a:outerShdw>
                </a:effectLst>
              </a:endParaRPr>
            </a:p>
          </p:txBody>
        </p:sp>
        <p:pic>
          <p:nvPicPr>
            <p:cNvPr id="13" name="Picture 8" descr="dtt"/>
            <p:cNvPicPr>
              <a:picLocks noChangeAspect="1" noChangeArrowheads="1"/>
            </p:cNvPicPr>
            <p:nvPr/>
          </p:nvPicPr>
          <p:blipFill>
            <a:blip r:embed="rId4"/>
            <a:srcRect/>
            <a:stretch>
              <a:fillRect/>
            </a:stretch>
          </p:blipFill>
          <p:spPr bwMode="gray">
            <a:xfrm>
              <a:off x="457200" y="4754563"/>
              <a:ext cx="1066800" cy="396875"/>
            </a:xfrm>
            <a:prstGeom prst="rect">
              <a:avLst/>
            </a:prstGeom>
            <a:noFill/>
            <a:ln w="9525">
              <a:solidFill>
                <a:srgbClr val="000000"/>
              </a:solidFill>
              <a:miter lim="800000"/>
              <a:headEnd/>
              <a:tailEnd/>
            </a:ln>
          </p:spPr>
        </p:pic>
        <p:sp>
          <p:nvSpPr>
            <p:cNvPr id="14" name="Rectangle 9"/>
            <p:cNvSpPr>
              <a:spLocks noChangeAspect="1" noChangeArrowheads="1"/>
            </p:cNvSpPr>
            <p:nvPr/>
          </p:nvSpPr>
          <p:spPr bwMode="gray">
            <a:xfrm>
              <a:off x="1589088" y="4360863"/>
              <a:ext cx="1589087" cy="412750"/>
            </a:xfrm>
            <a:prstGeom prst="rect">
              <a:avLst/>
            </a:prstGeom>
            <a:noFill/>
            <a:ln w="9525">
              <a:noFill/>
              <a:miter lim="800000"/>
              <a:headEnd/>
              <a:tailEnd/>
            </a:ln>
            <a:effectLst>
              <a:outerShdw dist="17961" dir="2700000" algn="ctr" rotWithShape="0">
                <a:schemeClr val="tx1"/>
              </a:outerShdw>
            </a:effectLst>
          </p:spPr>
          <p:txBody>
            <a:bodyPr lIns="0" tIns="0" rIns="0" bIns="49526">
              <a:spAutoFit/>
            </a:bodyPr>
            <a:lstStyle/>
            <a:p>
              <a:pPr defTabSz="1006475" eaLnBrk="0" hangingPunct="0">
                <a:lnSpc>
                  <a:spcPct val="106000"/>
                </a:lnSpc>
                <a:spcBef>
                  <a:spcPct val="50000"/>
                </a:spcBef>
                <a:buSzPct val="100000"/>
                <a:buFont typeface="Wingdings 2" pitchFamily="18" charset="2"/>
                <a:buNone/>
                <a:defRPr/>
              </a:pPr>
              <a:r>
                <a:rPr lang="en-US" sz="900" dirty="0">
                  <a:solidFill>
                    <a:srgbClr val="FFFFFF"/>
                  </a:solidFill>
                  <a:latin typeface="Verdana" pitchFamily="34" charset="0"/>
                  <a:cs typeface="+mn-cs"/>
                </a:rPr>
                <a:t>$</a:t>
              </a:r>
              <a:r>
                <a:rPr lang="en-US" sz="900" dirty="0" smtClean="0">
                  <a:solidFill>
                    <a:srgbClr val="FFFFFF"/>
                  </a:solidFill>
                  <a:latin typeface="Verdana" pitchFamily="34" charset="0"/>
                  <a:cs typeface="+mn-cs"/>
                </a:rPr>
                <a:t>27 B </a:t>
              </a:r>
              <a:r>
                <a:rPr lang="en-US" sz="900" dirty="0">
                  <a:solidFill>
                    <a:srgbClr val="FFFFFF"/>
                  </a:solidFill>
                  <a:latin typeface="Verdana" pitchFamily="34" charset="0"/>
                  <a:cs typeface="+mn-cs"/>
                </a:rPr>
                <a:t>revenue</a:t>
              </a:r>
            </a:p>
            <a:p>
              <a:pPr defTabSz="1006475" eaLnBrk="0" hangingPunct="0">
                <a:lnSpc>
                  <a:spcPct val="106000"/>
                </a:lnSpc>
                <a:spcBef>
                  <a:spcPct val="50000"/>
                </a:spcBef>
                <a:buSzPct val="100000"/>
                <a:buFont typeface="Wingdings 2" pitchFamily="18" charset="2"/>
                <a:buNone/>
                <a:defRPr/>
              </a:pPr>
              <a:r>
                <a:rPr lang="en-US" sz="900" dirty="0" smtClean="0">
                  <a:solidFill>
                    <a:srgbClr val="FFFFFF"/>
                  </a:solidFill>
                  <a:latin typeface="Verdana" pitchFamily="34" charset="0"/>
                  <a:cs typeface="+mn-cs"/>
                </a:rPr>
                <a:t>140+ </a:t>
              </a:r>
              <a:r>
                <a:rPr lang="en-US" sz="900" dirty="0">
                  <a:solidFill>
                    <a:srgbClr val="FFFFFF"/>
                  </a:solidFill>
                  <a:latin typeface="Verdana" pitchFamily="34" charset="0"/>
                  <a:cs typeface="+mn-cs"/>
                </a:rPr>
                <a:t>countries</a:t>
              </a:r>
            </a:p>
          </p:txBody>
        </p:sp>
        <p:sp>
          <p:nvSpPr>
            <p:cNvPr id="15" name="Rectangle 10"/>
            <p:cNvSpPr>
              <a:spLocks noChangeAspect="1" noChangeArrowheads="1"/>
            </p:cNvSpPr>
            <p:nvPr/>
          </p:nvSpPr>
          <p:spPr bwMode="gray">
            <a:xfrm>
              <a:off x="3838575" y="4662488"/>
              <a:ext cx="1917700" cy="327009"/>
            </a:xfrm>
            <a:prstGeom prst="rect">
              <a:avLst/>
            </a:prstGeom>
            <a:noFill/>
            <a:ln w="9525">
              <a:noFill/>
              <a:miter lim="800000"/>
              <a:headEnd/>
              <a:tailEnd/>
            </a:ln>
          </p:spPr>
          <p:txBody>
            <a:bodyPr lIns="0" tIns="0" rIns="0" bIns="49526">
              <a:spAutoFit/>
            </a:bodyPr>
            <a:lstStyle/>
            <a:p>
              <a:pPr defTabSz="1006475" eaLnBrk="0" hangingPunct="0">
                <a:lnSpc>
                  <a:spcPct val="106000"/>
                </a:lnSpc>
                <a:spcBef>
                  <a:spcPct val="50000"/>
                </a:spcBef>
                <a:buSzPct val="100000"/>
                <a:buFont typeface="Wingdings 2" pitchFamily="18" charset="2"/>
                <a:buNone/>
              </a:pPr>
              <a:r>
                <a:rPr lang="en-US" sz="900" dirty="0">
                  <a:solidFill>
                    <a:srgbClr val="000000"/>
                  </a:solidFill>
                  <a:latin typeface="Verdana" pitchFamily="34" charset="0"/>
                </a:rPr>
                <a:t>Consulting: 30,000  professionals, $3.0B revenue</a:t>
              </a:r>
            </a:p>
          </p:txBody>
        </p:sp>
        <p:sp>
          <p:nvSpPr>
            <p:cNvPr id="16" name="Text Box 11"/>
            <p:cNvSpPr txBox="1">
              <a:spLocks noChangeAspect="1" noChangeArrowheads="1"/>
            </p:cNvSpPr>
            <p:nvPr/>
          </p:nvSpPr>
          <p:spPr bwMode="gray">
            <a:xfrm>
              <a:off x="4040188" y="4946650"/>
              <a:ext cx="2301875" cy="938213"/>
            </a:xfrm>
            <a:prstGeom prst="rect">
              <a:avLst/>
            </a:prstGeom>
            <a:noFill/>
            <a:ln w="12700">
              <a:noFill/>
              <a:miter lim="800000"/>
              <a:headEnd type="none" w="sm" len="sm"/>
              <a:tailEnd type="none" w="sm" len="sm"/>
            </a:ln>
          </p:spPr>
          <p:txBody>
            <a:bodyPr wrap="none" lIns="0" tIns="0" rIns="0" bIns="0"/>
            <a:lstStyle/>
            <a:p>
              <a:pPr marL="112713" indent="-112713" defTabSz="1019175" eaLnBrk="0" hangingPunct="0">
                <a:buSzPct val="100000"/>
                <a:buFontTx/>
                <a:buChar char="•"/>
                <a:tabLst>
                  <a:tab pos="227013" algn="l"/>
                  <a:tab pos="454025" algn="l"/>
                  <a:tab pos="681038" algn="l"/>
                  <a:tab pos="973138" algn="l"/>
                  <a:tab pos="1150938" algn="l"/>
                </a:tabLst>
              </a:pPr>
              <a:r>
                <a:rPr lang="en-US" sz="900" dirty="0">
                  <a:solidFill>
                    <a:srgbClr val="000000"/>
                  </a:solidFill>
                  <a:latin typeface="Verdana" pitchFamily="34" charset="0"/>
                </a:rPr>
                <a:t>Strategy and Operations</a:t>
              </a:r>
            </a:p>
            <a:p>
              <a:pPr marL="112713" indent="-112713" defTabSz="1019175" eaLnBrk="0" hangingPunct="0">
                <a:buSzPct val="100000"/>
                <a:buFontTx/>
                <a:buChar char="•"/>
                <a:tabLst>
                  <a:tab pos="227013" algn="l"/>
                  <a:tab pos="454025" algn="l"/>
                  <a:tab pos="681038" algn="l"/>
                  <a:tab pos="973138" algn="l"/>
                  <a:tab pos="1150938" algn="l"/>
                </a:tabLst>
              </a:pPr>
              <a:r>
                <a:rPr lang="en-US" sz="900" dirty="0">
                  <a:solidFill>
                    <a:srgbClr val="000000"/>
                  </a:solidFill>
                  <a:latin typeface="Verdana" pitchFamily="34" charset="0"/>
                </a:rPr>
                <a:t>Technology Integration</a:t>
              </a:r>
            </a:p>
            <a:p>
              <a:pPr marL="112713" indent="-112713" defTabSz="1019175" eaLnBrk="0" hangingPunct="0">
                <a:buSzPct val="100000"/>
                <a:buFontTx/>
                <a:buChar char="•"/>
                <a:tabLst>
                  <a:tab pos="227013" algn="l"/>
                  <a:tab pos="454025" algn="l"/>
                  <a:tab pos="681038" algn="l"/>
                  <a:tab pos="973138" algn="l"/>
                  <a:tab pos="1150938" algn="l"/>
                </a:tabLst>
              </a:pPr>
              <a:r>
                <a:rPr lang="en-US" sz="900" dirty="0">
                  <a:solidFill>
                    <a:srgbClr val="000000"/>
                  </a:solidFill>
                  <a:latin typeface="Verdana" pitchFamily="34" charset="0"/>
                </a:rPr>
                <a:t>Enterprise Applications</a:t>
              </a:r>
            </a:p>
            <a:p>
              <a:pPr marL="112713" indent="-112713" defTabSz="1019175" eaLnBrk="0" hangingPunct="0">
                <a:buSzPct val="100000"/>
                <a:buFontTx/>
                <a:buChar char="•"/>
                <a:tabLst>
                  <a:tab pos="227013" algn="l"/>
                  <a:tab pos="454025" algn="l"/>
                  <a:tab pos="681038" algn="l"/>
                  <a:tab pos="973138" algn="l"/>
                  <a:tab pos="1150938" algn="l"/>
                </a:tabLst>
              </a:pPr>
              <a:r>
                <a:rPr lang="en-US" sz="900" dirty="0">
                  <a:solidFill>
                    <a:srgbClr val="000000"/>
                  </a:solidFill>
                  <a:latin typeface="Verdana" pitchFamily="34" charset="0"/>
                </a:rPr>
                <a:t>Human Capital</a:t>
              </a:r>
            </a:p>
            <a:p>
              <a:pPr marL="112713" indent="-112713" defTabSz="1019175" eaLnBrk="0" hangingPunct="0">
                <a:buSzPct val="100000"/>
                <a:buFontTx/>
                <a:buChar char="•"/>
                <a:tabLst>
                  <a:tab pos="227013" algn="l"/>
                  <a:tab pos="454025" algn="l"/>
                  <a:tab pos="681038" algn="l"/>
                  <a:tab pos="973138" algn="l"/>
                  <a:tab pos="1150938" algn="l"/>
                </a:tabLst>
              </a:pPr>
              <a:r>
                <a:rPr lang="en-US" sz="900" dirty="0">
                  <a:solidFill>
                    <a:srgbClr val="000000"/>
                  </a:solidFill>
                  <a:latin typeface="Verdana" pitchFamily="34" charset="0"/>
                </a:rPr>
                <a:t>Financial Analysis</a:t>
              </a:r>
            </a:p>
            <a:p>
              <a:pPr marL="112713" indent="-112713" defTabSz="1019175" eaLnBrk="0" hangingPunct="0">
                <a:buSzPct val="100000"/>
                <a:buFontTx/>
                <a:buChar char="•"/>
                <a:tabLst>
                  <a:tab pos="227013" algn="l"/>
                  <a:tab pos="454025" algn="l"/>
                  <a:tab pos="681038" algn="l"/>
                  <a:tab pos="973138" algn="l"/>
                  <a:tab pos="1150938" algn="l"/>
                </a:tabLst>
              </a:pPr>
              <a:r>
                <a:rPr lang="en-US" sz="900" dirty="0">
                  <a:solidFill>
                    <a:srgbClr val="000000"/>
                  </a:solidFill>
                  <a:latin typeface="Verdana" pitchFamily="34" charset="0"/>
                </a:rPr>
                <a:t>Outsourcing</a:t>
              </a:r>
            </a:p>
          </p:txBody>
        </p:sp>
        <p:graphicFrame>
          <p:nvGraphicFramePr>
            <p:cNvPr id="17" name="Object 2"/>
            <p:cNvGraphicFramePr>
              <a:graphicFrameLocks noChangeAspect="1"/>
            </p:cNvGraphicFramePr>
            <p:nvPr/>
          </p:nvGraphicFramePr>
          <p:xfrm>
            <a:off x="3017838" y="3997325"/>
            <a:ext cx="417512" cy="427038"/>
          </p:xfrm>
          <a:graphic>
            <a:graphicData uri="http://schemas.openxmlformats.org/presentationml/2006/ole">
              <p:oleObj spid="_x0000_s1026" name="Clip" r:id="rId5" imgW="1663920" imgH="1666800" progId="">
                <p:embed/>
              </p:oleObj>
            </a:graphicData>
          </a:graphic>
        </p:graphicFrame>
        <p:graphicFrame>
          <p:nvGraphicFramePr>
            <p:cNvPr id="18" name="Object 3"/>
            <p:cNvGraphicFramePr>
              <a:graphicFrameLocks noChangeAspect="1"/>
            </p:cNvGraphicFramePr>
            <p:nvPr/>
          </p:nvGraphicFramePr>
          <p:xfrm>
            <a:off x="5603875" y="4224338"/>
            <a:ext cx="442913" cy="461962"/>
          </p:xfrm>
          <a:graphic>
            <a:graphicData uri="http://schemas.openxmlformats.org/presentationml/2006/ole">
              <p:oleObj spid="_x0000_s1027" name="Clip" r:id="rId6" imgW="1663920" imgH="1666800" progId="">
                <p:embed/>
              </p:oleObj>
            </a:graphicData>
          </a:graphic>
        </p:graphicFrame>
        <p:sp>
          <p:nvSpPr>
            <p:cNvPr id="19" name="Text Box 14"/>
            <p:cNvSpPr txBox="1">
              <a:spLocks noChangeAspect="1" noChangeArrowheads="1"/>
            </p:cNvSpPr>
            <p:nvPr/>
          </p:nvSpPr>
          <p:spPr bwMode="gray">
            <a:xfrm>
              <a:off x="1714500" y="4916488"/>
              <a:ext cx="1252538" cy="1168399"/>
            </a:xfrm>
            <a:prstGeom prst="rect">
              <a:avLst/>
            </a:prstGeom>
            <a:noFill/>
            <a:ln w="12700">
              <a:noFill/>
              <a:miter lim="800000"/>
              <a:headEnd type="none" w="sm" len="sm"/>
              <a:tailEnd type="none" w="sm" len="sm"/>
            </a:ln>
            <a:effectLst>
              <a:outerShdw dist="17961" dir="2700000" algn="ctr" rotWithShape="0">
                <a:schemeClr val="tx1"/>
              </a:outerShdw>
            </a:effectLst>
          </p:spPr>
          <p:txBody>
            <a:bodyPr lIns="0" tIns="0" rIns="0" bIns="0"/>
            <a:lstStyle/>
            <a:p>
              <a:pPr marL="112713" indent="-112713" defTabSz="1019175" eaLnBrk="0" fontAlgn="auto" hangingPunct="0">
                <a:lnSpc>
                  <a:spcPct val="106000"/>
                </a:lnSpc>
                <a:spcBef>
                  <a:spcPts val="0"/>
                </a:spcBef>
                <a:spcAft>
                  <a:spcPts val="0"/>
                </a:spcAft>
                <a:buSzPct val="100000"/>
                <a:buFontTx/>
                <a:buChar char="•"/>
                <a:tabLst>
                  <a:tab pos="227013" algn="l"/>
                  <a:tab pos="454025" algn="l"/>
                  <a:tab pos="681038" algn="l"/>
                  <a:tab pos="973138" algn="l"/>
                  <a:tab pos="1150938" algn="l"/>
                </a:tabLst>
                <a:defRPr/>
              </a:pPr>
              <a:r>
                <a:rPr lang="en-US" sz="900" dirty="0">
                  <a:solidFill>
                    <a:srgbClr val="FFFFFF"/>
                  </a:solidFill>
                  <a:latin typeface="Verdana" pitchFamily="34" charset="0"/>
                  <a:cs typeface="+mn-cs"/>
                </a:rPr>
                <a:t>Consulting</a:t>
              </a:r>
            </a:p>
            <a:p>
              <a:pPr marL="112713" indent="-112713" defTabSz="1019175" eaLnBrk="0" fontAlgn="auto" hangingPunct="0">
                <a:lnSpc>
                  <a:spcPct val="106000"/>
                </a:lnSpc>
                <a:spcBef>
                  <a:spcPts val="0"/>
                </a:spcBef>
                <a:spcAft>
                  <a:spcPts val="0"/>
                </a:spcAft>
                <a:buSzPct val="100000"/>
                <a:buFontTx/>
                <a:buChar char="•"/>
                <a:tabLst>
                  <a:tab pos="227013" algn="l"/>
                  <a:tab pos="454025" algn="l"/>
                  <a:tab pos="681038" algn="l"/>
                  <a:tab pos="973138" algn="l"/>
                  <a:tab pos="1150938" algn="l"/>
                </a:tabLst>
                <a:defRPr/>
              </a:pPr>
              <a:r>
                <a:rPr lang="en-US" sz="900" dirty="0">
                  <a:solidFill>
                    <a:srgbClr val="FFFFFF"/>
                  </a:solidFill>
                  <a:latin typeface="Verdana" pitchFamily="34" charset="0"/>
                  <a:cs typeface="+mn-cs"/>
                </a:rPr>
                <a:t>Audit</a:t>
              </a:r>
            </a:p>
            <a:p>
              <a:pPr marL="112713" indent="-112713" defTabSz="1019175" eaLnBrk="0" fontAlgn="auto" hangingPunct="0">
                <a:lnSpc>
                  <a:spcPct val="106000"/>
                </a:lnSpc>
                <a:spcBef>
                  <a:spcPts val="0"/>
                </a:spcBef>
                <a:spcAft>
                  <a:spcPts val="0"/>
                </a:spcAft>
                <a:buSzPct val="100000"/>
                <a:buFontTx/>
                <a:buChar char="•"/>
                <a:tabLst>
                  <a:tab pos="227013" algn="l"/>
                  <a:tab pos="454025" algn="l"/>
                  <a:tab pos="681038" algn="l"/>
                  <a:tab pos="973138" algn="l"/>
                  <a:tab pos="1150938" algn="l"/>
                </a:tabLst>
                <a:defRPr/>
              </a:pPr>
              <a:r>
                <a:rPr lang="en-US" sz="900" dirty="0">
                  <a:solidFill>
                    <a:srgbClr val="FFFFFF"/>
                  </a:solidFill>
                  <a:latin typeface="Verdana" pitchFamily="34" charset="0"/>
                  <a:cs typeface="+mn-cs"/>
                </a:rPr>
                <a:t>Tax</a:t>
              </a:r>
            </a:p>
            <a:p>
              <a:pPr marL="112713" indent="-112713" defTabSz="1019175" eaLnBrk="0" fontAlgn="auto" hangingPunct="0">
                <a:lnSpc>
                  <a:spcPct val="106000"/>
                </a:lnSpc>
                <a:spcBef>
                  <a:spcPts val="0"/>
                </a:spcBef>
                <a:spcAft>
                  <a:spcPts val="0"/>
                </a:spcAft>
                <a:buSzPct val="100000"/>
                <a:buFontTx/>
                <a:buChar char="•"/>
                <a:tabLst>
                  <a:tab pos="227013" algn="l"/>
                  <a:tab pos="454025" algn="l"/>
                  <a:tab pos="681038" algn="l"/>
                  <a:tab pos="973138" algn="l"/>
                  <a:tab pos="1150938" algn="l"/>
                </a:tabLst>
                <a:defRPr/>
              </a:pPr>
              <a:r>
                <a:rPr lang="en-US" sz="900" dirty="0">
                  <a:solidFill>
                    <a:srgbClr val="FFFFFF"/>
                  </a:solidFill>
                  <a:latin typeface="Verdana" pitchFamily="34" charset="0"/>
                  <a:cs typeface="+mn-cs"/>
                </a:rPr>
                <a:t>Financial Services</a:t>
              </a:r>
            </a:p>
          </p:txBody>
        </p:sp>
        <p:pic>
          <p:nvPicPr>
            <p:cNvPr id="20" name="Picture 15" descr="DEL_COL"/>
            <p:cNvPicPr>
              <a:picLocks noChangeAspect="1" noChangeArrowheads="1"/>
            </p:cNvPicPr>
            <p:nvPr/>
          </p:nvPicPr>
          <p:blipFill>
            <a:blip r:embed="rId7"/>
            <a:srcRect/>
            <a:stretch>
              <a:fillRect/>
            </a:stretch>
          </p:blipFill>
          <p:spPr bwMode="gray">
            <a:xfrm>
              <a:off x="4357688" y="4356100"/>
              <a:ext cx="1131887" cy="236538"/>
            </a:xfrm>
            <a:prstGeom prst="rect">
              <a:avLst/>
            </a:prstGeom>
            <a:noFill/>
            <a:ln w="9525">
              <a:noFill/>
              <a:miter lim="800000"/>
              <a:headEnd/>
              <a:tailEnd/>
            </a:ln>
          </p:spPr>
        </p:pic>
        <p:sp>
          <p:nvSpPr>
            <p:cNvPr id="21" name="Oval 16"/>
            <p:cNvSpPr>
              <a:spLocks noChangeAspect="1" noChangeArrowheads="1"/>
            </p:cNvSpPr>
            <p:nvPr/>
          </p:nvSpPr>
          <p:spPr bwMode="gray">
            <a:xfrm>
              <a:off x="5819775" y="4365626"/>
              <a:ext cx="3043238" cy="1325561"/>
            </a:xfrm>
            <a:prstGeom prst="ellipse">
              <a:avLst/>
            </a:prstGeom>
            <a:solidFill>
              <a:srgbClr val="CCCCFF"/>
            </a:solidFill>
            <a:ln w="12700">
              <a:noFill/>
              <a:round/>
              <a:headEnd/>
              <a:tailEnd/>
            </a:ln>
          </p:spPr>
          <p:txBody>
            <a:bodyPr wrap="none" lIns="101882" tIns="50941" rIns="101882" bIns="50941" anchor="ctr"/>
            <a:lstStyle/>
            <a:p>
              <a:pPr algn="ctr" defTabSz="1019175" eaLnBrk="0" hangingPunct="0">
                <a:lnSpc>
                  <a:spcPct val="106000"/>
                </a:lnSpc>
                <a:spcBef>
                  <a:spcPct val="50000"/>
                </a:spcBef>
                <a:buSzPct val="100000"/>
                <a:buFont typeface="Wingdings 2" pitchFamily="18" charset="2"/>
                <a:buNone/>
              </a:pPr>
              <a:endParaRPr lang="en-US" sz="1700" b="1" dirty="0">
                <a:solidFill>
                  <a:srgbClr val="FFFFFF"/>
                </a:solidFill>
                <a:effectLst>
                  <a:outerShdw blurRad="38100" dist="38100" dir="2700000" algn="tl">
                    <a:srgbClr val="000000"/>
                  </a:outerShdw>
                </a:effectLst>
              </a:endParaRPr>
            </a:p>
          </p:txBody>
        </p:sp>
        <p:graphicFrame>
          <p:nvGraphicFramePr>
            <p:cNvPr id="22" name="Object 4"/>
            <p:cNvGraphicFramePr>
              <a:graphicFrameLocks noChangeAspect="1"/>
            </p:cNvGraphicFramePr>
            <p:nvPr/>
          </p:nvGraphicFramePr>
          <p:xfrm>
            <a:off x="8029575" y="4694238"/>
            <a:ext cx="444500" cy="461962"/>
          </p:xfrm>
          <a:graphic>
            <a:graphicData uri="http://schemas.openxmlformats.org/presentationml/2006/ole">
              <p:oleObj spid="_x0000_s1028" name="Clip" r:id="rId8" imgW="1663920" imgH="1666800" progId="">
                <p:embed/>
              </p:oleObj>
            </a:graphicData>
          </a:graphic>
        </p:graphicFrame>
        <p:sp>
          <p:nvSpPr>
            <p:cNvPr id="23" name="Rectangle 18"/>
            <p:cNvSpPr>
              <a:spLocks noChangeAspect="1" noChangeArrowheads="1"/>
            </p:cNvSpPr>
            <p:nvPr/>
          </p:nvSpPr>
          <p:spPr bwMode="gray">
            <a:xfrm>
              <a:off x="6416675" y="4781550"/>
              <a:ext cx="1917700" cy="638504"/>
            </a:xfrm>
            <a:prstGeom prst="rect">
              <a:avLst/>
            </a:prstGeom>
            <a:noFill/>
            <a:ln w="9525">
              <a:noFill/>
              <a:miter lim="800000"/>
              <a:headEnd/>
              <a:tailEnd/>
            </a:ln>
          </p:spPr>
          <p:txBody>
            <a:bodyPr lIns="0" tIns="0" rIns="0" bIns="49526">
              <a:spAutoFit/>
            </a:bodyPr>
            <a:lstStyle/>
            <a:p>
              <a:pPr defTabSz="1006475" eaLnBrk="0" hangingPunct="0">
                <a:lnSpc>
                  <a:spcPct val="106000"/>
                </a:lnSpc>
                <a:spcBef>
                  <a:spcPct val="50000"/>
                </a:spcBef>
                <a:buSzPct val="100000"/>
                <a:buFont typeface="Wingdings 2" pitchFamily="18" charset="2"/>
                <a:buNone/>
              </a:pPr>
              <a:r>
                <a:rPr lang="en-US" sz="1400" b="1" dirty="0" smtClean="0">
                  <a:solidFill>
                    <a:srgbClr val="000000"/>
                  </a:solidFill>
                  <a:latin typeface="Verdana" pitchFamily="34" charset="0"/>
                </a:rPr>
                <a:t>Auto </a:t>
              </a:r>
              <a:r>
                <a:rPr lang="en-US" sz="1400" b="1" dirty="0">
                  <a:solidFill>
                    <a:srgbClr val="000000"/>
                  </a:solidFill>
                  <a:latin typeface="Verdana" pitchFamily="34" charset="0"/>
                </a:rPr>
                <a:t>Practice</a:t>
              </a:r>
            </a:p>
            <a:p>
              <a:pPr defTabSz="1006475" eaLnBrk="0" hangingPunct="0">
                <a:lnSpc>
                  <a:spcPct val="106000"/>
                </a:lnSpc>
                <a:spcBef>
                  <a:spcPct val="50000"/>
                </a:spcBef>
                <a:buSzPct val="100000"/>
                <a:buFont typeface="Wingdings 2" pitchFamily="18" charset="2"/>
                <a:buNone/>
              </a:pPr>
              <a:endParaRPr lang="en-US" sz="600" b="1" dirty="0">
                <a:solidFill>
                  <a:srgbClr val="000000"/>
                </a:solidFill>
                <a:latin typeface="Verdana" pitchFamily="34" charset="0"/>
              </a:endParaRPr>
            </a:p>
            <a:p>
              <a:pPr defTabSz="1006475" eaLnBrk="0" hangingPunct="0">
                <a:lnSpc>
                  <a:spcPct val="106000"/>
                </a:lnSpc>
                <a:spcBef>
                  <a:spcPct val="50000"/>
                </a:spcBef>
                <a:buSzPct val="100000"/>
                <a:buFont typeface="Wingdings 2" pitchFamily="18" charset="2"/>
                <a:buNone/>
              </a:pPr>
              <a:r>
                <a:rPr lang="en-US" sz="900" dirty="0">
                  <a:solidFill>
                    <a:srgbClr val="000000"/>
                  </a:solidFill>
                  <a:latin typeface="Verdana" pitchFamily="34" charset="0"/>
                </a:rPr>
                <a:t>5,000+ professionals</a:t>
              </a:r>
            </a:p>
          </p:txBody>
        </p:sp>
      </p:grpSp>
      <p:sp>
        <p:nvSpPr>
          <p:cNvPr id="24" name="Rectangle 36"/>
          <p:cNvSpPr>
            <a:spLocks noChangeArrowheads="1"/>
          </p:cNvSpPr>
          <p:nvPr/>
        </p:nvSpPr>
        <p:spPr bwMode="auto">
          <a:xfrm>
            <a:off x="5860113" y="2583498"/>
            <a:ext cx="2667000" cy="679610"/>
          </a:xfrm>
          <a:prstGeom prst="rect">
            <a:avLst/>
          </a:prstGeom>
          <a:solidFill>
            <a:schemeClr val="accent2"/>
          </a:solidFill>
          <a:ln w="9525">
            <a:noFill/>
            <a:miter lim="800000"/>
            <a:headEnd/>
            <a:tailEnd/>
          </a:ln>
        </p:spPr>
        <p:txBody>
          <a:bodyPr anchor="ctr">
            <a:spAutoFit/>
          </a:bodyPr>
          <a:lstStyle/>
          <a:p>
            <a:pPr eaLnBrk="0" hangingPunct="0">
              <a:lnSpc>
                <a:spcPct val="106000"/>
              </a:lnSpc>
              <a:spcBef>
                <a:spcPct val="50000"/>
              </a:spcBef>
              <a:buSzPct val="100000"/>
              <a:buFont typeface="Wingdings 2" pitchFamily="18" charset="2"/>
              <a:buNone/>
            </a:pPr>
            <a:r>
              <a:rPr lang="en-US" sz="1200" i="1" dirty="0"/>
              <a:t>Deloitte serves </a:t>
            </a:r>
            <a:r>
              <a:rPr lang="en-US" sz="1200" i="1" dirty="0" smtClean="0"/>
              <a:t>90 </a:t>
            </a:r>
            <a:r>
              <a:rPr lang="en-US" sz="1200" i="1" dirty="0"/>
              <a:t>percent of Fortune global </a:t>
            </a:r>
            <a:r>
              <a:rPr lang="en-US" sz="1200" i="1" dirty="0" smtClean="0"/>
              <a:t>500 </a:t>
            </a:r>
            <a:r>
              <a:rPr lang="en-US" sz="1200" i="1" dirty="0"/>
              <a:t>companies in the </a:t>
            </a:r>
            <a:r>
              <a:rPr lang="en-US" sz="1200" i="1" dirty="0" smtClean="0"/>
              <a:t>Auto </a:t>
            </a:r>
            <a:r>
              <a:rPr lang="en-US" sz="1200" i="1" dirty="0"/>
              <a:t>industry</a:t>
            </a:r>
          </a:p>
        </p:txBody>
      </p:sp>
      <p:grpSp>
        <p:nvGrpSpPr>
          <p:cNvPr id="5" name="Group 251"/>
          <p:cNvGrpSpPr>
            <a:grpSpLocks/>
          </p:cNvGrpSpPr>
          <p:nvPr/>
        </p:nvGrpSpPr>
        <p:grpSpPr bwMode="auto">
          <a:xfrm>
            <a:off x="7188262" y="3104346"/>
            <a:ext cx="2675722" cy="3666341"/>
            <a:chOff x="5332477" y="1640999"/>
            <a:chExt cx="4391755" cy="5417820"/>
          </a:xfrm>
        </p:grpSpPr>
        <p:sp>
          <p:nvSpPr>
            <p:cNvPr id="29" name="Freeform 4"/>
            <p:cNvSpPr>
              <a:spLocks noChangeAspect="1"/>
            </p:cNvSpPr>
            <p:nvPr/>
          </p:nvSpPr>
          <p:spPr bwMode="gray">
            <a:xfrm>
              <a:off x="5332477" y="1915319"/>
              <a:ext cx="4371350" cy="1891665"/>
            </a:xfrm>
            <a:custGeom>
              <a:avLst/>
              <a:gdLst>
                <a:gd name="T0" fmla="*/ 0 w 5927"/>
                <a:gd name="T1" fmla="*/ 2147483647 h 1901"/>
                <a:gd name="T2" fmla="*/ 0 w 5927"/>
                <a:gd name="T3" fmla="*/ 2147483647 h 1901"/>
                <a:gd name="T4" fmla="*/ 0 w 5927"/>
                <a:gd name="T5" fmla="*/ 2147483647 h 1901"/>
                <a:gd name="T6" fmla="*/ 0 w 5927"/>
                <a:gd name="T7" fmla="*/ 2147483647 h 1901"/>
                <a:gd name="T8" fmla="*/ 0 w 5927"/>
                <a:gd name="T9" fmla="*/ 2147483647 h 1901"/>
                <a:gd name="T10" fmla="*/ 0 w 5927"/>
                <a:gd name="T11" fmla="*/ 2147483647 h 1901"/>
                <a:gd name="T12" fmla="*/ 0 w 5927"/>
                <a:gd name="T13" fmla="*/ 2147483647 h 1901"/>
                <a:gd name="T14" fmla="*/ 0 w 5927"/>
                <a:gd name="T15" fmla="*/ 2147483647 h 1901"/>
                <a:gd name="T16" fmla="*/ 0 w 5927"/>
                <a:gd name="T17" fmla="*/ 2147483647 h 1901"/>
                <a:gd name="T18" fmla="*/ 0 w 5927"/>
                <a:gd name="T19" fmla="*/ 2147483647 h 1901"/>
                <a:gd name="T20" fmla="*/ 0 w 5927"/>
                <a:gd name="T21" fmla="*/ 2147483647 h 1901"/>
                <a:gd name="T22" fmla="*/ 0 w 5927"/>
                <a:gd name="T23" fmla="*/ 2147483647 h 1901"/>
                <a:gd name="T24" fmla="*/ 0 w 5927"/>
                <a:gd name="T25" fmla="*/ 2147483647 h 1901"/>
                <a:gd name="T26" fmla="*/ 0 w 5927"/>
                <a:gd name="T27" fmla="*/ 2147483647 h 1901"/>
                <a:gd name="T28" fmla="*/ 0 w 5927"/>
                <a:gd name="T29" fmla="*/ 2147483647 h 1901"/>
                <a:gd name="T30" fmla="*/ 0 w 5927"/>
                <a:gd name="T31" fmla="*/ 2147483647 h 1901"/>
                <a:gd name="T32" fmla="*/ 0 w 5927"/>
                <a:gd name="T33" fmla="*/ 2147483647 h 1901"/>
                <a:gd name="T34" fmla="*/ 0 w 5927"/>
                <a:gd name="T35" fmla="*/ 2147483647 h 1901"/>
                <a:gd name="T36" fmla="*/ 0 w 5927"/>
                <a:gd name="T37" fmla="*/ 2147483647 h 1901"/>
                <a:gd name="T38" fmla="*/ 0 w 5927"/>
                <a:gd name="T39" fmla="*/ 2147483647 h 1901"/>
                <a:gd name="T40" fmla="*/ 0 w 5927"/>
                <a:gd name="T41" fmla="*/ 2147483647 h 1901"/>
                <a:gd name="T42" fmla="*/ 0 w 5927"/>
                <a:gd name="T43" fmla="*/ 2147483647 h 1901"/>
                <a:gd name="T44" fmla="*/ 0 w 5927"/>
                <a:gd name="T45" fmla="*/ 2147483647 h 1901"/>
                <a:gd name="T46" fmla="*/ 0 w 5927"/>
                <a:gd name="T47" fmla="*/ 2147483647 h 1901"/>
                <a:gd name="T48" fmla="*/ 0 w 5927"/>
                <a:gd name="T49" fmla="*/ 2147483647 h 1901"/>
                <a:gd name="T50" fmla="*/ 0 w 5927"/>
                <a:gd name="T51" fmla="*/ 2147483647 h 1901"/>
                <a:gd name="T52" fmla="*/ 0 w 5927"/>
                <a:gd name="T53" fmla="*/ 2147483647 h 1901"/>
                <a:gd name="T54" fmla="*/ 0 w 5927"/>
                <a:gd name="T55" fmla="*/ 2147483647 h 1901"/>
                <a:gd name="T56" fmla="*/ 0 w 5927"/>
                <a:gd name="T57" fmla="*/ 2147483647 h 1901"/>
                <a:gd name="T58" fmla="*/ 0 w 5927"/>
                <a:gd name="T59" fmla="*/ 2147483647 h 1901"/>
                <a:gd name="T60" fmla="*/ 0 w 5927"/>
                <a:gd name="T61" fmla="*/ 2147483647 h 1901"/>
                <a:gd name="T62" fmla="*/ 0 w 5927"/>
                <a:gd name="T63" fmla="*/ 2147483647 h 1901"/>
                <a:gd name="T64" fmla="*/ 0 w 5927"/>
                <a:gd name="T65" fmla="*/ 2147483647 h 1901"/>
                <a:gd name="T66" fmla="*/ 0 w 5927"/>
                <a:gd name="T67" fmla="*/ 2147483647 h 1901"/>
                <a:gd name="T68" fmla="*/ 0 w 5927"/>
                <a:gd name="T69" fmla="*/ 2147483647 h 1901"/>
                <a:gd name="T70" fmla="*/ 0 w 5927"/>
                <a:gd name="T71" fmla="*/ 2147483647 h 1901"/>
                <a:gd name="T72" fmla="*/ 0 w 5927"/>
                <a:gd name="T73" fmla="*/ 2147483647 h 1901"/>
                <a:gd name="T74" fmla="*/ 0 w 5927"/>
                <a:gd name="T75" fmla="*/ 2147483647 h 1901"/>
                <a:gd name="T76" fmla="*/ 0 w 5927"/>
                <a:gd name="T77" fmla="*/ 2147483647 h 1901"/>
                <a:gd name="T78" fmla="*/ 0 w 5927"/>
                <a:gd name="T79" fmla="*/ 2147483647 h 1901"/>
                <a:gd name="T80" fmla="*/ 0 w 5927"/>
                <a:gd name="T81" fmla="*/ 2147483647 h 1901"/>
                <a:gd name="T82" fmla="*/ 0 w 5927"/>
                <a:gd name="T83" fmla="*/ 2147483647 h 1901"/>
                <a:gd name="T84" fmla="*/ 0 w 5927"/>
                <a:gd name="T85" fmla="*/ 2147483647 h 1901"/>
                <a:gd name="T86" fmla="*/ 0 w 5927"/>
                <a:gd name="T87" fmla="*/ 2147483647 h 1901"/>
                <a:gd name="T88" fmla="*/ 0 w 5927"/>
                <a:gd name="T89" fmla="*/ 2147483647 h 1901"/>
                <a:gd name="T90" fmla="*/ 0 w 5927"/>
                <a:gd name="T91" fmla="*/ 2147483647 h 1901"/>
                <a:gd name="T92" fmla="*/ 0 w 5927"/>
                <a:gd name="T93" fmla="*/ 2147483647 h 1901"/>
                <a:gd name="T94" fmla="*/ 0 w 5927"/>
                <a:gd name="T95" fmla="*/ 2147483647 h 1901"/>
                <a:gd name="T96" fmla="*/ 0 w 5927"/>
                <a:gd name="T97" fmla="*/ 2147483647 h 1901"/>
                <a:gd name="T98" fmla="*/ 0 w 5927"/>
                <a:gd name="T99" fmla="*/ 2147483647 h 1901"/>
                <a:gd name="T100" fmla="*/ 0 w 5927"/>
                <a:gd name="T101" fmla="*/ 2147483647 h 1901"/>
                <a:gd name="T102" fmla="*/ 0 w 5927"/>
                <a:gd name="T103" fmla="*/ 2147483647 h 1901"/>
                <a:gd name="T104" fmla="*/ 0 w 5927"/>
                <a:gd name="T105" fmla="*/ 2147483647 h 1901"/>
                <a:gd name="T106" fmla="*/ 0 w 5927"/>
                <a:gd name="T107" fmla="*/ 2147483647 h 1901"/>
                <a:gd name="T108" fmla="*/ 0 w 5927"/>
                <a:gd name="T109" fmla="*/ 2147483647 h 1901"/>
                <a:gd name="T110" fmla="*/ 0 w 5927"/>
                <a:gd name="T111" fmla="*/ 2147483647 h 1901"/>
                <a:gd name="T112" fmla="*/ 0 w 5927"/>
                <a:gd name="T113" fmla="*/ 2147483647 h 1901"/>
                <a:gd name="T114" fmla="*/ 0 w 5927"/>
                <a:gd name="T115" fmla="*/ 2147483647 h 19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27"/>
                <a:gd name="T175" fmla="*/ 0 h 1901"/>
                <a:gd name="T176" fmla="*/ 5927 w 5927"/>
                <a:gd name="T177" fmla="*/ 1901 h 19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27" h="1901">
                  <a:moveTo>
                    <a:pt x="0" y="1351"/>
                  </a:moveTo>
                  <a:lnTo>
                    <a:pt x="49" y="1307"/>
                  </a:lnTo>
                  <a:lnTo>
                    <a:pt x="33" y="1325"/>
                  </a:lnTo>
                  <a:lnTo>
                    <a:pt x="55" y="1330"/>
                  </a:lnTo>
                  <a:lnTo>
                    <a:pt x="49" y="1241"/>
                  </a:lnTo>
                  <a:lnTo>
                    <a:pt x="69" y="1199"/>
                  </a:lnTo>
                  <a:lnTo>
                    <a:pt x="98" y="1193"/>
                  </a:lnTo>
                  <a:lnTo>
                    <a:pt x="155" y="1232"/>
                  </a:lnTo>
                  <a:lnTo>
                    <a:pt x="168" y="1158"/>
                  </a:lnTo>
                  <a:lnTo>
                    <a:pt x="143" y="1159"/>
                  </a:lnTo>
                  <a:lnTo>
                    <a:pt x="133" y="1116"/>
                  </a:lnTo>
                  <a:lnTo>
                    <a:pt x="368" y="1078"/>
                  </a:lnTo>
                  <a:lnTo>
                    <a:pt x="311" y="1062"/>
                  </a:lnTo>
                  <a:lnTo>
                    <a:pt x="313" y="1040"/>
                  </a:lnTo>
                  <a:lnTo>
                    <a:pt x="278" y="1048"/>
                  </a:lnTo>
                  <a:lnTo>
                    <a:pt x="411" y="936"/>
                  </a:lnTo>
                  <a:lnTo>
                    <a:pt x="352" y="818"/>
                  </a:lnTo>
                  <a:lnTo>
                    <a:pt x="366" y="761"/>
                  </a:lnTo>
                  <a:lnTo>
                    <a:pt x="330" y="699"/>
                  </a:lnTo>
                  <a:lnTo>
                    <a:pt x="360" y="664"/>
                  </a:lnTo>
                  <a:lnTo>
                    <a:pt x="311" y="615"/>
                  </a:lnTo>
                  <a:lnTo>
                    <a:pt x="325" y="574"/>
                  </a:lnTo>
                  <a:lnTo>
                    <a:pt x="389" y="529"/>
                  </a:lnTo>
                  <a:lnTo>
                    <a:pt x="425" y="523"/>
                  </a:lnTo>
                  <a:lnTo>
                    <a:pt x="470" y="533"/>
                  </a:lnTo>
                  <a:lnTo>
                    <a:pt x="431" y="544"/>
                  </a:lnTo>
                  <a:lnTo>
                    <a:pt x="461" y="561"/>
                  </a:lnTo>
                  <a:lnTo>
                    <a:pt x="564" y="566"/>
                  </a:lnTo>
                  <a:lnTo>
                    <a:pt x="745" y="661"/>
                  </a:lnTo>
                  <a:lnTo>
                    <a:pt x="750" y="708"/>
                  </a:lnTo>
                  <a:lnTo>
                    <a:pt x="670" y="749"/>
                  </a:lnTo>
                  <a:lnTo>
                    <a:pt x="427" y="692"/>
                  </a:lnTo>
                  <a:lnTo>
                    <a:pt x="526" y="760"/>
                  </a:lnTo>
                  <a:lnTo>
                    <a:pt x="524" y="838"/>
                  </a:lnTo>
                  <a:lnTo>
                    <a:pt x="623" y="878"/>
                  </a:lnTo>
                  <a:lnTo>
                    <a:pt x="648" y="870"/>
                  </a:lnTo>
                  <a:lnTo>
                    <a:pt x="635" y="838"/>
                  </a:lnTo>
                  <a:lnTo>
                    <a:pt x="590" y="826"/>
                  </a:lnTo>
                  <a:lnTo>
                    <a:pt x="601" y="799"/>
                  </a:lnTo>
                  <a:lnTo>
                    <a:pt x="645" y="829"/>
                  </a:lnTo>
                  <a:lnTo>
                    <a:pt x="741" y="838"/>
                  </a:lnTo>
                  <a:lnTo>
                    <a:pt x="700" y="776"/>
                  </a:lnTo>
                  <a:lnTo>
                    <a:pt x="788" y="724"/>
                  </a:lnTo>
                  <a:lnTo>
                    <a:pt x="853" y="760"/>
                  </a:lnTo>
                  <a:lnTo>
                    <a:pt x="851" y="618"/>
                  </a:lnTo>
                  <a:lnTo>
                    <a:pt x="823" y="598"/>
                  </a:lnTo>
                  <a:lnTo>
                    <a:pt x="931" y="629"/>
                  </a:lnTo>
                  <a:lnTo>
                    <a:pt x="938" y="646"/>
                  </a:lnTo>
                  <a:lnTo>
                    <a:pt x="881" y="671"/>
                  </a:lnTo>
                  <a:lnTo>
                    <a:pt x="938" y="716"/>
                  </a:lnTo>
                  <a:lnTo>
                    <a:pt x="987" y="664"/>
                  </a:lnTo>
                  <a:lnTo>
                    <a:pt x="1187" y="580"/>
                  </a:lnTo>
                  <a:lnTo>
                    <a:pt x="1217" y="576"/>
                  </a:lnTo>
                  <a:lnTo>
                    <a:pt x="1187" y="590"/>
                  </a:lnTo>
                  <a:lnTo>
                    <a:pt x="1220" y="631"/>
                  </a:lnTo>
                  <a:lnTo>
                    <a:pt x="1364" y="576"/>
                  </a:lnTo>
                  <a:lnTo>
                    <a:pt x="1397" y="616"/>
                  </a:lnTo>
                  <a:lnTo>
                    <a:pt x="1431" y="587"/>
                  </a:lnTo>
                  <a:lnTo>
                    <a:pt x="1414" y="540"/>
                  </a:lnTo>
                  <a:lnTo>
                    <a:pt x="1434" y="525"/>
                  </a:lnTo>
                  <a:lnTo>
                    <a:pt x="1544" y="547"/>
                  </a:lnTo>
                  <a:lnTo>
                    <a:pt x="1689" y="627"/>
                  </a:lnTo>
                  <a:lnTo>
                    <a:pt x="1719" y="589"/>
                  </a:lnTo>
                  <a:lnTo>
                    <a:pt x="1687" y="549"/>
                  </a:lnTo>
                  <a:lnTo>
                    <a:pt x="1643" y="538"/>
                  </a:lnTo>
                  <a:lnTo>
                    <a:pt x="1660" y="474"/>
                  </a:lnTo>
                  <a:lnTo>
                    <a:pt x="1629" y="465"/>
                  </a:lnTo>
                  <a:lnTo>
                    <a:pt x="1640" y="437"/>
                  </a:lnTo>
                  <a:lnTo>
                    <a:pt x="1693" y="406"/>
                  </a:lnTo>
                  <a:lnTo>
                    <a:pt x="1727" y="330"/>
                  </a:lnTo>
                  <a:lnTo>
                    <a:pt x="1803" y="332"/>
                  </a:lnTo>
                  <a:lnTo>
                    <a:pt x="1838" y="343"/>
                  </a:lnTo>
                  <a:lnTo>
                    <a:pt x="1812" y="423"/>
                  </a:lnTo>
                  <a:lnTo>
                    <a:pt x="1842" y="463"/>
                  </a:lnTo>
                  <a:lnTo>
                    <a:pt x="1832" y="574"/>
                  </a:lnTo>
                  <a:lnTo>
                    <a:pt x="1870" y="613"/>
                  </a:lnTo>
                  <a:lnTo>
                    <a:pt x="1856" y="653"/>
                  </a:lnTo>
                  <a:lnTo>
                    <a:pt x="1798" y="684"/>
                  </a:lnTo>
                  <a:lnTo>
                    <a:pt x="1816" y="699"/>
                  </a:lnTo>
                  <a:lnTo>
                    <a:pt x="1742" y="715"/>
                  </a:lnTo>
                  <a:lnTo>
                    <a:pt x="1821" y="742"/>
                  </a:lnTo>
                  <a:lnTo>
                    <a:pt x="1912" y="653"/>
                  </a:lnTo>
                  <a:lnTo>
                    <a:pt x="1901" y="598"/>
                  </a:lnTo>
                  <a:lnTo>
                    <a:pt x="1933" y="589"/>
                  </a:lnTo>
                  <a:lnTo>
                    <a:pt x="1980" y="579"/>
                  </a:lnTo>
                  <a:lnTo>
                    <a:pt x="2002" y="610"/>
                  </a:lnTo>
                  <a:lnTo>
                    <a:pt x="2000" y="651"/>
                  </a:lnTo>
                  <a:lnTo>
                    <a:pt x="2059" y="665"/>
                  </a:lnTo>
                  <a:lnTo>
                    <a:pt x="2013" y="650"/>
                  </a:lnTo>
                  <a:lnTo>
                    <a:pt x="2033" y="626"/>
                  </a:lnTo>
                  <a:lnTo>
                    <a:pt x="2016" y="589"/>
                  </a:lnTo>
                  <a:lnTo>
                    <a:pt x="1880" y="565"/>
                  </a:lnTo>
                  <a:lnTo>
                    <a:pt x="1901" y="478"/>
                  </a:lnTo>
                  <a:lnTo>
                    <a:pt x="1854" y="423"/>
                  </a:lnTo>
                  <a:lnTo>
                    <a:pt x="1922" y="373"/>
                  </a:lnTo>
                  <a:lnTo>
                    <a:pt x="1913" y="337"/>
                  </a:lnTo>
                  <a:lnTo>
                    <a:pt x="1944" y="358"/>
                  </a:lnTo>
                  <a:lnTo>
                    <a:pt x="1929" y="428"/>
                  </a:lnTo>
                  <a:lnTo>
                    <a:pt x="1950" y="437"/>
                  </a:lnTo>
                  <a:lnTo>
                    <a:pt x="2041" y="459"/>
                  </a:lnTo>
                  <a:lnTo>
                    <a:pt x="1958" y="401"/>
                  </a:lnTo>
                  <a:lnTo>
                    <a:pt x="2022" y="403"/>
                  </a:lnTo>
                  <a:lnTo>
                    <a:pt x="2007" y="380"/>
                  </a:lnTo>
                  <a:lnTo>
                    <a:pt x="2041" y="369"/>
                  </a:lnTo>
                  <a:lnTo>
                    <a:pt x="2209" y="414"/>
                  </a:lnTo>
                  <a:lnTo>
                    <a:pt x="2177" y="445"/>
                  </a:lnTo>
                  <a:lnTo>
                    <a:pt x="2172" y="490"/>
                  </a:lnTo>
                  <a:lnTo>
                    <a:pt x="2207" y="516"/>
                  </a:lnTo>
                  <a:lnTo>
                    <a:pt x="2224" y="414"/>
                  </a:lnTo>
                  <a:lnTo>
                    <a:pt x="2133" y="363"/>
                  </a:lnTo>
                  <a:lnTo>
                    <a:pt x="2114" y="293"/>
                  </a:lnTo>
                  <a:lnTo>
                    <a:pt x="2328" y="267"/>
                  </a:lnTo>
                  <a:lnTo>
                    <a:pt x="2300" y="203"/>
                  </a:lnTo>
                  <a:lnTo>
                    <a:pt x="2328" y="217"/>
                  </a:lnTo>
                  <a:lnTo>
                    <a:pt x="2363" y="192"/>
                  </a:lnTo>
                  <a:lnTo>
                    <a:pt x="2337" y="184"/>
                  </a:lnTo>
                  <a:lnTo>
                    <a:pt x="2560" y="132"/>
                  </a:lnTo>
                  <a:lnTo>
                    <a:pt x="2542" y="117"/>
                  </a:lnTo>
                  <a:lnTo>
                    <a:pt x="2644" y="112"/>
                  </a:lnTo>
                  <a:lnTo>
                    <a:pt x="2643" y="129"/>
                  </a:lnTo>
                  <a:lnTo>
                    <a:pt x="2669" y="129"/>
                  </a:lnTo>
                  <a:lnTo>
                    <a:pt x="2744" y="106"/>
                  </a:lnTo>
                  <a:lnTo>
                    <a:pt x="2779" y="118"/>
                  </a:lnTo>
                  <a:lnTo>
                    <a:pt x="2746" y="90"/>
                  </a:lnTo>
                  <a:lnTo>
                    <a:pt x="2830" y="84"/>
                  </a:lnTo>
                  <a:lnTo>
                    <a:pt x="2833" y="48"/>
                  </a:lnTo>
                  <a:lnTo>
                    <a:pt x="2933" y="0"/>
                  </a:lnTo>
                  <a:lnTo>
                    <a:pt x="3002" y="29"/>
                  </a:lnTo>
                  <a:lnTo>
                    <a:pt x="2943" y="55"/>
                  </a:lnTo>
                  <a:lnTo>
                    <a:pt x="3043" y="53"/>
                  </a:lnTo>
                  <a:lnTo>
                    <a:pt x="3003" y="90"/>
                  </a:lnTo>
                  <a:lnTo>
                    <a:pt x="3174" y="72"/>
                  </a:lnTo>
                  <a:lnTo>
                    <a:pt x="3269" y="129"/>
                  </a:lnTo>
                  <a:lnTo>
                    <a:pt x="3255" y="150"/>
                  </a:lnTo>
                  <a:lnTo>
                    <a:pt x="3223" y="138"/>
                  </a:lnTo>
                  <a:lnTo>
                    <a:pt x="3266" y="156"/>
                  </a:lnTo>
                  <a:lnTo>
                    <a:pt x="3245" y="190"/>
                  </a:lnTo>
                  <a:lnTo>
                    <a:pt x="2933" y="355"/>
                  </a:lnTo>
                  <a:lnTo>
                    <a:pt x="3032" y="335"/>
                  </a:lnTo>
                  <a:lnTo>
                    <a:pt x="3011" y="313"/>
                  </a:lnTo>
                  <a:lnTo>
                    <a:pt x="3169" y="282"/>
                  </a:lnTo>
                  <a:lnTo>
                    <a:pt x="3126" y="287"/>
                  </a:lnTo>
                  <a:lnTo>
                    <a:pt x="3136" y="259"/>
                  </a:lnTo>
                  <a:lnTo>
                    <a:pt x="3223" y="282"/>
                  </a:lnTo>
                  <a:lnTo>
                    <a:pt x="3236" y="259"/>
                  </a:lnTo>
                  <a:lnTo>
                    <a:pt x="3256" y="313"/>
                  </a:lnTo>
                  <a:lnTo>
                    <a:pt x="3299" y="316"/>
                  </a:lnTo>
                  <a:lnTo>
                    <a:pt x="3258" y="294"/>
                  </a:lnTo>
                  <a:lnTo>
                    <a:pt x="3342" y="280"/>
                  </a:lnTo>
                  <a:lnTo>
                    <a:pt x="3442" y="293"/>
                  </a:lnTo>
                  <a:lnTo>
                    <a:pt x="3433" y="313"/>
                  </a:lnTo>
                  <a:lnTo>
                    <a:pt x="3520" y="330"/>
                  </a:lnTo>
                  <a:lnTo>
                    <a:pt x="3596" y="326"/>
                  </a:lnTo>
                  <a:lnTo>
                    <a:pt x="3600" y="275"/>
                  </a:lnTo>
                  <a:lnTo>
                    <a:pt x="3622" y="269"/>
                  </a:lnTo>
                  <a:lnTo>
                    <a:pt x="3815" y="326"/>
                  </a:lnTo>
                  <a:lnTo>
                    <a:pt x="3788" y="414"/>
                  </a:lnTo>
                  <a:lnTo>
                    <a:pt x="3877" y="474"/>
                  </a:lnTo>
                  <a:lnTo>
                    <a:pt x="3926" y="392"/>
                  </a:lnTo>
                  <a:lnTo>
                    <a:pt x="3959" y="428"/>
                  </a:lnTo>
                  <a:lnTo>
                    <a:pt x="4024" y="414"/>
                  </a:lnTo>
                  <a:lnTo>
                    <a:pt x="4110" y="445"/>
                  </a:lnTo>
                  <a:lnTo>
                    <a:pt x="4179" y="426"/>
                  </a:lnTo>
                  <a:lnTo>
                    <a:pt x="4172" y="392"/>
                  </a:lnTo>
                  <a:lnTo>
                    <a:pt x="4220" y="336"/>
                  </a:lnTo>
                  <a:lnTo>
                    <a:pt x="4508" y="376"/>
                  </a:lnTo>
                  <a:lnTo>
                    <a:pt x="4527" y="402"/>
                  </a:lnTo>
                  <a:lnTo>
                    <a:pt x="4491" y="413"/>
                  </a:lnTo>
                  <a:lnTo>
                    <a:pt x="4584" y="426"/>
                  </a:lnTo>
                  <a:lnTo>
                    <a:pt x="4619" y="465"/>
                  </a:lnTo>
                  <a:lnTo>
                    <a:pt x="4835" y="459"/>
                  </a:lnTo>
                  <a:lnTo>
                    <a:pt x="4875" y="490"/>
                  </a:lnTo>
                  <a:lnTo>
                    <a:pt x="4861" y="529"/>
                  </a:lnTo>
                  <a:lnTo>
                    <a:pt x="4924" y="556"/>
                  </a:lnTo>
                  <a:lnTo>
                    <a:pt x="4957" y="534"/>
                  </a:lnTo>
                  <a:lnTo>
                    <a:pt x="5111" y="550"/>
                  </a:lnTo>
                  <a:lnTo>
                    <a:pt x="5142" y="529"/>
                  </a:lnTo>
                  <a:lnTo>
                    <a:pt x="5162" y="563"/>
                  </a:lnTo>
                  <a:lnTo>
                    <a:pt x="5225" y="591"/>
                  </a:lnTo>
                  <a:lnTo>
                    <a:pt x="5256" y="572"/>
                  </a:lnTo>
                  <a:lnTo>
                    <a:pt x="5224" y="540"/>
                  </a:lnTo>
                  <a:lnTo>
                    <a:pt x="5242" y="516"/>
                  </a:lnTo>
                  <a:lnTo>
                    <a:pt x="5513" y="555"/>
                  </a:lnTo>
                  <a:lnTo>
                    <a:pt x="5691" y="655"/>
                  </a:lnTo>
                  <a:lnTo>
                    <a:pt x="5729" y="655"/>
                  </a:lnTo>
                  <a:lnTo>
                    <a:pt x="5774" y="736"/>
                  </a:lnTo>
                  <a:lnTo>
                    <a:pt x="5756" y="692"/>
                  </a:lnTo>
                  <a:lnTo>
                    <a:pt x="5784" y="688"/>
                  </a:lnTo>
                  <a:lnTo>
                    <a:pt x="5802" y="705"/>
                  </a:lnTo>
                  <a:lnTo>
                    <a:pt x="5854" y="699"/>
                  </a:lnTo>
                  <a:lnTo>
                    <a:pt x="5927" y="746"/>
                  </a:lnTo>
                  <a:lnTo>
                    <a:pt x="5823" y="798"/>
                  </a:lnTo>
                  <a:lnTo>
                    <a:pt x="5844" y="812"/>
                  </a:lnTo>
                  <a:lnTo>
                    <a:pt x="5807" y="821"/>
                  </a:lnTo>
                  <a:lnTo>
                    <a:pt x="5837" y="841"/>
                  </a:lnTo>
                  <a:lnTo>
                    <a:pt x="5774" y="842"/>
                  </a:lnTo>
                  <a:lnTo>
                    <a:pt x="5755" y="812"/>
                  </a:lnTo>
                  <a:lnTo>
                    <a:pt x="5730" y="824"/>
                  </a:lnTo>
                  <a:lnTo>
                    <a:pt x="5690" y="776"/>
                  </a:lnTo>
                  <a:lnTo>
                    <a:pt x="5620" y="777"/>
                  </a:lnTo>
                  <a:lnTo>
                    <a:pt x="5602" y="749"/>
                  </a:lnTo>
                  <a:lnTo>
                    <a:pt x="5619" y="736"/>
                  </a:lnTo>
                  <a:lnTo>
                    <a:pt x="5591" y="736"/>
                  </a:lnTo>
                  <a:lnTo>
                    <a:pt x="5569" y="746"/>
                  </a:lnTo>
                  <a:lnTo>
                    <a:pt x="5595" y="779"/>
                  </a:lnTo>
                  <a:lnTo>
                    <a:pt x="5579" y="799"/>
                  </a:lnTo>
                  <a:lnTo>
                    <a:pt x="5519" y="832"/>
                  </a:lnTo>
                  <a:lnTo>
                    <a:pt x="5478" y="825"/>
                  </a:lnTo>
                  <a:lnTo>
                    <a:pt x="5546" y="918"/>
                  </a:lnTo>
                  <a:lnTo>
                    <a:pt x="5535" y="953"/>
                  </a:lnTo>
                  <a:lnTo>
                    <a:pt x="5466" y="928"/>
                  </a:lnTo>
                  <a:lnTo>
                    <a:pt x="5469" y="942"/>
                  </a:lnTo>
                  <a:lnTo>
                    <a:pt x="5343" y="988"/>
                  </a:lnTo>
                  <a:lnTo>
                    <a:pt x="5231" y="1082"/>
                  </a:lnTo>
                  <a:lnTo>
                    <a:pt x="5155" y="1046"/>
                  </a:lnTo>
                  <a:lnTo>
                    <a:pt x="5086" y="1084"/>
                  </a:lnTo>
                  <a:lnTo>
                    <a:pt x="5086" y="1050"/>
                  </a:lnTo>
                  <a:lnTo>
                    <a:pt x="5045" y="1087"/>
                  </a:lnTo>
                  <a:lnTo>
                    <a:pt x="4996" y="1083"/>
                  </a:lnTo>
                  <a:lnTo>
                    <a:pt x="4944" y="1175"/>
                  </a:lnTo>
                  <a:lnTo>
                    <a:pt x="4985" y="1193"/>
                  </a:lnTo>
                  <a:lnTo>
                    <a:pt x="4968" y="1224"/>
                  </a:lnTo>
                  <a:lnTo>
                    <a:pt x="4988" y="1270"/>
                  </a:lnTo>
                  <a:lnTo>
                    <a:pt x="4952" y="1262"/>
                  </a:lnTo>
                  <a:lnTo>
                    <a:pt x="4932" y="1303"/>
                  </a:lnTo>
                  <a:lnTo>
                    <a:pt x="4945" y="1341"/>
                  </a:lnTo>
                  <a:lnTo>
                    <a:pt x="4869" y="1372"/>
                  </a:lnTo>
                  <a:lnTo>
                    <a:pt x="4875" y="1413"/>
                  </a:lnTo>
                  <a:lnTo>
                    <a:pt x="4825" y="1424"/>
                  </a:lnTo>
                  <a:lnTo>
                    <a:pt x="4811" y="1471"/>
                  </a:lnTo>
                  <a:lnTo>
                    <a:pt x="4765" y="1520"/>
                  </a:lnTo>
                  <a:lnTo>
                    <a:pt x="4726" y="1341"/>
                  </a:lnTo>
                  <a:lnTo>
                    <a:pt x="4731" y="1244"/>
                  </a:lnTo>
                  <a:lnTo>
                    <a:pt x="4765" y="1188"/>
                  </a:lnTo>
                  <a:lnTo>
                    <a:pt x="4818" y="1176"/>
                  </a:lnTo>
                  <a:lnTo>
                    <a:pt x="4941" y="1056"/>
                  </a:lnTo>
                  <a:lnTo>
                    <a:pt x="5000" y="1032"/>
                  </a:lnTo>
                  <a:lnTo>
                    <a:pt x="5020" y="962"/>
                  </a:lnTo>
                  <a:lnTo>
                    <a:pt x="5045" y="944"/>
                  </a:lnTo>
                  <a:lnTo>
                    <a:pt x="4998" y="942"/>
                  </a:lnTo>
                  <a:lnTo>
                    <a:pt x="4984" y="999"/>
                  </a:lnTo>
                  <a:lnTo>
                    <a:pt x="4879" y="1048"/>
                  </a:lnTo>
                  <a:lnTo>
                    <a:pt x="4890" y="974"/>
                  </a:lnTo>
                  <a:lnTo>
                    <a:pt x="4778" y="990"/>
                  </a:lnTo>
                  <a:lnTo>
                    <a:pt x="4672" y="1084"/>
                  </a:lnTo>
                  <a:lnTo>
                    <a:pt x="4692" y="1123"/>
                  </a:lnTo>
                  <a:lnTo>
                    <a:pt x="4579" y="1136"/>
                  </a:lnTo>
                  <a:lnTo>
                    <a:pt x="4565" y="1125"/>
                  </a:lnTo>
                  <a:lnTo>
                    <a:pt x="4604" y="1119"/>
                  </a:lnTo>
                  <a:lnTo>
                    <a:pt x="4510" y="1095"/>
                  </a:lnTo>
                  <a:lnTo>
                    <a:pt x="4484" y="1119"/>
                  </a:lnTo>
                  <a:lnTo>
                    <a:pt x="4271" y="1121"/>
                  </a:lnTo>
                  <a:lnTo>
                    <a:pt x="4017" y="1337"/>
                  </a:lnTo>
                  <a:lnTo>
                    <a:pt x="4068" y="1346"/>
                  </a:lnTo>
                  <a:lnTo>
                    <a:pt x="4068" y="1385"/>
                  </a:lnTo>
                  <a:lnTo>
                    <a:pt x="4097" y="1361"/>
                  </a:lnTo>
                  <a:lnTo>
                    <a:pt x="4089" y="1394"/>
                  </a:lnTo>
                  <a:lnTo>
                    <a:pt x="4128" y="1375"/>
                  </a:lnTo>
                  <a:lnTo>
                    <a:pt x="4123" y="1396"/>
                  </a:lnTo>
                  <a:lnTo>
                    <a:pt x="4135" y="1361"/>
                  </a:lnTo>
                  <a:lnTo>
                    <a:pt x="4172" y="1362"/>
                  </a:lnTo>
                  <a:lnTo>
                    <a:pt x="4226" y="1407"/>
                  </a:lnTo>
                  <a:lnTo>
                    <a:pt x="4178" y="1412"/>
                  </a:lnTo>
                  <a:lnTo>
                    <a:pt x="4221" y="1427"/>
                  </a:lnTo>
                  <a:lnTo>
                    <a:pt x="4231" y="1457"/>
                  </a:lnTo>
                  <a:lnTo>
                    <a:pt x="4197" y="1526"/>
                  </a:lnTo>
                  <a:lnTo>
                    <a:pt x="4189" y="1630"/>
                  </a:lnTo>
                  <a:lnTo>
                    <a:pt x="4011" y="1845"/>
                  </a:lnTo>
                  <a:lnTo>
                    <a:pt x="3948" y="1873"/>
                  </a:lnTo>
                  <a:lnTo>
                    <a:pt x="3899" y="1845"/>
                  </a:lnTo>
                  <a:lnTo>
                    <a:pt x="3857" y="1887"/>
                  </a:lnTo>
                  <a:lnTo>
                    <a:pt x="3852" y="1878"/>
                  </a:lnTo>
                  <a:lnTo>
                    <a:pt x="3876" y="1845"/>
                  </a:lnTo>
                  <a:lnTo>
                    <a:pt x="3866" y="1791"/>
                  </a:lnTo>
                  <a:lnTo>
                    <a:pt x="3942" y="1769"/>
                  </a:lnTo>
                  <a:lnTo>
                    <a:pt x="4002" y="1625"/>
                  </a:lnTo>
                  <a:lnTo>
                    <a:pt x="3872" y="1659"/>
                  </a:lnTo>
                  <a:lnTo>
                    <a:pt x="3852" y="1605"/>
                  </a:lnTo>
                  <a:lnTo>
                    <a:pt x="3746" y="1572"/>
                  </a:lnTo>
                  <a:lnTo>
                    <a:pt x="3682" y="1423"/>
                  </a:lnTo>
                  <a:lnTo>
                    <a:pt x="3612" y="1396"/>
                  </a:lnTo>
                  <a:lnTo>
                    <a:pt x="3486" y="1437"/>
                  </a:lnTo>
                  <a:lnTo>
                    <a:pt x="3510" y="1468"/>
                  </a:lnTo>
                  <a:lnTo>
                    <a:pt x="3459" y="1556"/>
                  </a:lnTo>
                  <a:lnTo>
                    <a:pt x="3409" y="1580"/>
                  </a:lnTo>
                  <a:lnTo>
                    <a:pt x="3356" y="1559"/>
                  </a:lnTo>
                  <a:lnTo>
                    <a:pt x="3293" y="1549"/>
                  </a:lnTo>
                  <a:lnTo>
                    <a:pt x="3129" y="1589"/>
                  </a:lnTo>
                  <a:lnTo>
                    <a:pt x="2984" y="1531"/>
                  </a:lnTo>
                  <a:lnTo>
                    <a:pt x="2892" y="1539"/>
                  </a:lnTo>
                  <a:lnTo>
                    <a:pt x="2857" y="1490"/>
                  </a:lnTo>
                  <a:lnTo>
                    <a:pt x="2766" y="1457"/>
                  </a:lnTo>
                  <a:lnTo>
                    <a:pt x="2718" y="1492"/>
                  </a:lnTo>
                  <a:lnTo>
                    <a:pt x="2714" y="1558"/>
                  </a:lnTo>
                  <a:lnTo>
                    <a:pt x="2506" y="1529"/>
                  </a:lnTo>
                  <a:lnTo>
                    <a:pt x="2396" y="1589"/>
                  </a:lnTo>
                  <a:lnTo>
                    <a:pt x="2337" y="1614"/>
                  </a:lnTo>
                  <a:lnTo>
                    <a:pt x="2263" y="1566"/>
                  </a:lnTo>
                  <a:lnTo>
                    <a:pt x="2215" y="1592"/>
                  </a:lnTo>
                  <a:lnTo>
                    <a:pt x="2127" y="1559"/>
                  </a:lnTo>
                  <a:lnTo>
                    <a:pt x="2094" y="1556"/>
                  </a:lnTo>
                  <a:lnTo>
                    <a:pt x="2068" y="1505"/>
                  </a:lnTo>
                  <a:lnTo>
                    <a:pt x="2022" y="1505"/>
                  </a:lnTo>
                  <a:lnTo>
                    <a:pt x="2001" y="1514"/>
                  </a:lnTo>
                  <a:lnTo>
                    <a:pt x="1964" y="1474"/>
                  </a:lnTo>
                  <a:lnTo>
                    <a:pt x="1939" y="1485"/>
                  </a:lnTo>
                  <a:lnTo>
                    <a:pt x="1914" y="1498"/>
                  </a:lnTo>
                  <a:lnTo>
                    <a:pt x="1816" y="1416"/>
                  </a:lnTo>
                  <a:lnTo>
                    <a:pt x="1788" y="1410"/>
                  </a:lnTo>
                  <a:lnTo>
                    <a:pt x="1722" y="1347"/>
                  </a:lnTo>
                  <a:lnTo>
                    <a:pt x="1661" y="1385"/>
                  </a:lnTo>
                  <a:lnTo>
                    <a:pt x="1650" y="1359"/>
                  </a:lnTo>
                  <a:lnTo>
                    <a:pt x="1558" y="1356"/>
                  </a:lnTo>
                  <a:lnTo>
                    <a:pt x="1524" y="1311"/>
                  </a:lnTo>
                  <a:lnTo>
                    <a:pt x="1475" y="1315"/>
                  </a:lnTo>
                  <a:lnTo>
                    <a:pt x="1458" y="1334"/>
                  </a:lnTo>
                  <a:lnTo>
                    <a:pt x="1397" y="1345"/>
                  </a:lnTo>
                  <a:lnTo>
                    <a:pt x="1380" y="1334"/>
                  </a:lnTo>
                  <a:lnTo>
                    <a:pt x="1357" y="1368"/>
                  </a:lnTo>
                  <a:lnTo>
                    <a:pt x="1338" y="1359"/>
                  </a:lnTo>
                  <a:lnTo>
                    <a:pt x="1265" y="1369"/>
                  </a:lnTo>
                  <a:lnTo>
                    <a:pt x="1242" y="1359"/>
                  </a:lnTo>
                  <a:lnTo>
                    <a:pt x="1233" y="1369"/>
                  </a:lnTo>
                  <a:lnTo>
                    <a:pt x="1270" y="1410"/>
                  </a:lnTo>
                  <a:lnTo>
                    <a:pt x="1244" y="1432"/>
                  </a:lnTo>
                  <a:lnTo>
                    <a:pt x="1246" y="1465"/>
                  </a:lnTo>
                  <a:lnTo>
                    <a:pt x="1288" y="1466"/>
                  </a:lnTo>
                  <a:lnTo>
                    <a:pt x="1305" y="1498"/>
                  </a:lnTo>
                  <a:lnTo>
                    <a:pt x="1295" y="1521"/>
                  </a:lnTo>
                  <a:lnTo>
                    <a:pt x="1265" y="1505"/>
                  </a:lnTo>
                  <a:lnTo>
                    <a:pt x="1242" y="1520"/>
                  </a:lnTo>
                  <a:lnTo>
                    <a:pt x="1218" y="1506"/>
                  </a:lnTo>
                  <a:lnTo>
                    <a:pt x="1207" y="1485"/>
                  </a:lnTo>
                  <a:lnTo>
                    <a:pt x="1178" y="1498"/>
                  </a:lnTo>
                  <a:lnTo>
                    <a:pt x="1157" y="1487"/>
                  </a:lnTo>
                  <a:lnTo>
                    <a:pt x="1134" y="1505"/>
                  </a:lnTo>
                  <a:lnTo>
                    <a:pt x="1101" y="1509"/>
                  </a:lnTo>
                  <a:lnTo>
                    <a:pt x="1083" y="1485"/>
                  </a:lnTo>
                  <a:lnTo>
                    <a:pt x="970" y="1478"/>
                  </a:lnTo>
                  <a:lnTo>
                    <a:pt x="957" y="1490"/>
                  </a:lnTo>
                  <a:lnTo>
                    <a:pt x="946" y="1489"/>
                  </a:lnTo>
                  <a:lnTo>
                    <a:pt x="930" y="1515"/>
                  </a:lnTo>
                  <a:lnTo>
                    <a:pt x="931" y="1540"/>
                  </a:lnTo>
                  <a:lnTo>
                    <a:pt x="917" y="1542"/>
                  </a:lnTo>
                  <a:lnTo>
                    <a:pt x="908" y="1521"/>
                  </a:lnTo>
                  <a:lnTo>
                    <a:pt x="892" y="1523"/>
                  </a:lnTo>
                  <a:lnTo>
                    <a:pt x="888" y="1597"/>
                  </a:lnTo>
                  <a:lnTo>
                    <a:pt x="905" y="1619"/>
                  </a:lnTo>
                  <a:lnTo>
                    <a:pt x="905" y="1640"/>
                  </a:lnTo>
                  <a:lnTo>
                    <a:pt x="924" y="1636"/>
                  </a:lnTo>
                  <a:lnTo>
                    <a:pt x="946" y="1626"/>
                  </a:lnTo>
                  <a:lnTo>
                    <a:pt x="966" y="1659"/>
                  </a:lnTo>
                  <a:lnTo>
                    <a:pt x="982" y="1681"/>
                  </a:lnTo>
                  <a:lnTo>
                    <a:pt x="998" y="1708"/>
                  </a:lnTo>
                  <a:lnTo>
                    <a:pt x="1023" y="1715"/>
                  </a:lnTo>
                  <a:lnTo>
                    <a:pt x="991" y="1736"/>
                  </a:lnTo>
                  <a:lnTo>
                    <a:pt x="968" y="1717"/>
                  </a:lnTo>
                  <a:lnTo>
                    <a:pt x="944" y="1800"/>
                  </a:lnTo>
                  <a:lnTo>
                    <a:pt x="972" y="1821"/>
                  </a:lnTo>
                  <a:lnTo>
                    <a:pt x="997" y="1901"/>
                  </a:lnTo>
                  <a:lnTo>
                    <a:pt x="974" y="1887"/>
                  </a:lnTo>
                  <a:lnTo>
                    <a:pt x="950" y="1878"/>
                  </a:lnTo>
                  <a:lnTo>
                    <a:pt x="924" y="1873"/>
                  </a:lnTo>
                  <a:lnTo>
                    <a:pt x="905" y="1865"/>
                  </a:lnTo>
                  <a:lnTo>
                    <a:pt x="887" y="1862"/>
                  </a:lnTo>
                  <a:lnTo>
                    <a:pt x="871" y="1834"/>
                  </a:lnTo>
                  <a:lnTo>
                    <a:pt x="836" y="1851"/>
                  </a:lnTo>
                  <a:lnTo>
                    <a:pt x="802" y="1850"/>
                  </a:lnTo>
                  <a:lnTo>
                    <a:pt x="780" y="1825"/>
                  </a:lnTo>
                  <a:lnTo>
                    <a:pt x="725" y="1802"/>
                  </a:lnTo>
                  <a:lnTo>
                    <a:pt x="669" y="1807"/>
                  </a:lnTo>
                  <a:lnTo>
                    <a:pt x="610" y="1767"/>
                  </a:lnTo>
                  <a:lnTo>
                    <a:pt x="657" y="1729"/>
                  </a:lnTo>
                  <a:lnTo>
                    <a:pt x="662" y="1698"/>
                  </a:lnTo>
                  <a:lnTo>
                    <a:pt x="661" y="1666"/>
                  </a:lnTo>
                  <a:lnTo>
                    <a:pt x="665" y="1642"/>
                  </a:lnTo>
                  <a:lnTo>
                    <a:pt x="695" y="1633"/>
                  </a:lnTo>
                  <a:lnTo>
                    <a:pt x="679" y="1584"/>
                  </a:lnTo>
                  <a:lnTo>
                    <a:pt x="643" y="1572"/>
                  </a:lnTo>
                  <a:lnTo>
                    <a:pt x="626" y="1564"/>
                  </a:lnTo>
                  <a:lnTo>
                    <a:pt x="602" y="1571"/>
                  </a:lnTo>
                  <a:lnTo>
                    <a:pt x="551" y="1558"/>
                  </a:lnTo>
                  <a:lnTo>
                    <a:pt x="509" y="1511"/>
                  </a:lnTo>
                  <a:lnTo>
                    <a:pt x="476" y="1496"/>
                  </a:lnTo>
                  <a:lnTo>
                    <a:pt x="461" y="1452"/>
                  </a:lnTo>
                  <a:lnTo>
                    <a:pt x="431" y="1448"/>
                  </a:lnTo>
                  <a:lnTo>
                    <a:pt x="404" y="1462"/>
                  </a:lnTo>
                  <a:lnTo>
                    <a:pt x="385" y="1471"/>
                  </a:lnTo>
                  <a:lnTo>
                    <a:pt x="377" y="1451"/>
                  </a:lnTo>
                  <a:lnTo>
                    <a:pt x="362" y="1430"/>
                  </a:lnTo>
                  <a:lnTo>
                    <a:pt x="403" y="1428"/>
                  </a:lnTo>
                  <a:lnTo>
                    <a:pt x="399" y="1414"/>
                  </a:lnTo>
                  <a:lnTo>
                    <a:pt x="389" y="1405"/>
                  </a:lnTo>
                  <a:lnTo>
                    <a:pt x="377" y="1395"/>
                  </a:lnTo>
                  <a:lnTo>
                    <a:pt x="355" y="1345"/>
                  </a:lnTo>
                  <a:lnTo>
                    <a:pt x="325" y="1318"/>
                  </a:lnTo>
                  <a:lnTo>
                    <a:pt x="294" y="1317"/>
                  </a:lnTo>
                  <a:lnTo>
                    <a:pt x="263" y="1317"/>
                  </a:lnTo>
                  <a:lnTo>
                    <a:pt x="241" y="1301"/>
                  </a:lnTo>
                  <a:lnTo>
                    <a:pt x="220" y="1297"/>
                  </a:lnTo>
                  <a:lnTo>
                    <a:pt x="202" y="1297"/>
                  </a:lnTo>
                  <a:lnTo>
                    <a:pt x="191" y="1311"/>
                  </a:lnTo>
                  <a:lnTo>
                    <a:pt x="169" y="1333"/>
                  </a:lnTo>
                  <a:lnTo>
                    <a:pt x="166" y="1353"/>
                  </a:lnTo>
                  <a:lnTo>
                    <a:pt x="157" y="1359"/>
                  </a:lnTo>
                  <a:lnTo>
                    <a:pt x="144" y="1394"/>
                  </a:lnTo>
                  <a:lnTo>
                    <a:pt x="136" y="1384"/>
                  </a:lnTo>
                  <a:lnTo>
                    <a:pt x="132" y="1370"/>
                  </a:lnTo>
                  <a:lnTo>
                    <a:pt x="0" y="135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30" name="Freeform 5"/>
            <p:cNvSpPr>
              <a:spLocks noChangeAspect="1"/>
            </p:cNvSpPr>
            <p:nvPr/>
          </p:nvSpPr>
          <p:spPr bwMode="gray">
            <a:xfrm>
              <a:off x="9642613" y="2795429"/>
              <a:ext cx="81619" cy="30480"/>
            </a:xfrm>
            <a:custGeom>
              <a:avLst/>
              <a:gdLst>
                <a:gd name="T0" fmla="*/ 0 w 107"/>
                <a:gd name="T1" fmla="*/ 0 h 33"/>
                <a:gd name="T2" fmla="*/ 0 w 107"/>
                <a:gd name="T3" fmla="*/ 0 h 33"/>
                <a:gd name="T4" fmla="*/ 0 w 107"/>
                <a:gd name="T5" fmla="*/ 0 h 33"/>
                <a:gd name="T6" fmla="*/ 0 w 107"/>
                <a:gd name="T7" fmla="*/ 0 h 33"/>
                <a:gd name="T8" fmla="*/ 0 w 107"/>
                <a:gd name="T9" fmla="*/ 0 h 33"/>
                <a:gd name="T10" fmla="*/ 0 60000 65536"/>
                <a:gd name="T11" fmla="*/ 0 60000 65536"/>
                <a:gd name="T12" fmla="*/ 0 60000 65536"/>
                <a:gd name="T13" fmla="*/ 0 60000 65536"/>
                <a:gd name="T14" fmla="*/ 0 60000 65536"/>
                <a:gd name="T15" fmla="*/ 0 w 107"/>
                <a:gd name="T16" fmla="*/ 0 h 33"/>
                <a:gd name="T17" fmla="*/ 107 w 107"/>
                <a:gd name="T18" fmla="*/ 33 h 33"/>
              </a:gdLst>
              <a:ahLst/>
              <a:cxnLst>
                <a:cxn ang="T10">
                  <a:pos x="T0" y="T1"/>
                </a:cxn>
                <a:cxn ang="T11">
                  <a:pos x="T2" y="T3"/>
                </a:cxn>
                <a:cxn ang="T12">
                  <a:pos x="T4" y="T5"/>
                </a:cxn>
                <a:cxn ang="T13">
                  <a:pos x="T6" y="T7"/>
                </a:cxn>
                <a:cxn ang="T14">
                  <a:pos x="T8" y="T9"/>
                </a:cxn>
              </a:cxnLst>
              <a:rect l="T15" t="T16" r="T17" b="T18"/>
              <a:pathLst>
                <a:path w="107" h="33">
                  <a:moveTo>
                    <a:pt x="0" y="10"/>
                  </a:moveTo>
                  <a:lnTo>
                    <a:pt x="65" y="0"/>
                  </a:lnTo>
                  <a:lnTo>
                    <a:pt x="107" y="16"/>
                  </a:lnTo>
                  <a:lnTo>
                    <a:pt x="85" y="33"/>
                  </a:lnTo>
                  <a:lnTo>
                    <a:pt x="0" y="1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31" name="Freeform 8"/>
            <p:cNvSpPr>
              <a:spLocks noChangeAspect="1"/>
            </p:cNvSpPr>
            <p:nvPr/>
          </p:nvSpPr>
          <p:spPr bwMode="gray">
            <a:xfrm>
              <a:off x="6380973" y="3947954"/>
              <a:ext cx="361009" cy="350520"/>
            </a:xfrm>
            <a:custGeom>
              <a:avLst/>
              <a:gdLst>
                <a:gd name="T0" fmla="*/ 0 w 490"/>
                <a:gd name="T1" fmla="*/ 2147483647 h 351"/>
                <a:gd name="T2" fmla="*/ 0 w 490"/>
                <a:gd name="T3" fmla="*/ 2147483647 h 351"/>
                <a:gd name="T4" fmla="*/ 0 w 490"/>
                <a:gd name="T5" fmla="*/ 2147483647 h 351"/>
                <a:gd name="T6" fmla="*/ 0 w 490"/>
                <a:gd name="T7" fmla="*/ 2147483647 h 351"/>
                <a:gd name="T8" fmla="*/ 0 w 490"/>
                <a:gd name="T9" fmla="*/ 2147483647 h 351"/>
                <a:gd name="T10" fmla="*/ 0 w 490"/>
                <a:gd name="T11" fmla="*/ 2147483647 h 351"/>
                <a:gd name="T12" fmla="*/ 0 w 490"/>
                <a:gd name="T13" fmla="*/ 2147483647 h 351"/>
                <a:gd name="T14" fmla="*/ 0 w 490"/>
                <a:gd name="T15" fmla="*/ 2147483647 h 351"/>
                <a:gd name="T16" fmla="*/ 0 w 490"/>
                <a:gd name="T17" fmla="*/ 2147483647 h 351"/>
                <a:gd name="T18" fmla="*/ 0 w 490"/>
                <a:gd name="T19" fmla="*/ 2147483647 h 351"/>
                <a:gd name="T20" fmla="*/ 0 w 490"/>
                <a:gd name="T21" fmla="*/ 2147483647 h 351"/>
                <a:gd name="T22" fmla="*/ 0 w 490"/>
                <a:gd name="T23" fmla="*/ 2147483647 h 351"/>
                <a:gd name="T24" fmla="*/ 0 w 490"/>
                <a:gd name="T25" fmla="*/ 2147483647 h 351"/>
                <a:gd name="T26" fmla="*/ 0 w 490"/>
                <a:gd name="T27" fmla="*/ 2147483647 h 351"/>
                <a:gd name="T28" fmla="*/ 0 w 490"/>
                <a:gd name="T29" fmla="*/ 2147483647 h 351"/>
                <a:gd name="T30" fmla="*/ 0 w 490"/>
                <a:gd name="T31" fmla="*/ 2147483647 h 351"/>
                <a:gd name="T32" fmla="*/ 0 w 490"/>
                <a:gd name="T33" fmla="*/ 2147483647 h 351"/>
                <a:gd name="T34" fmla="*/ 0 w 490"/>
                <a:gd name="T35" fmla="*/ 2147483647 h 351"/>
                <a:gd name="T36" fmla="*/ 0 w 490"/>
                <a:gd name="T37" fmla="*/ 0 h 351"/>
                <a:gd name="T38" fmla="*/ 0 w 490"/>
                <a:gd name="T39" fmla="*/ 2147483647 h 351"/>
                <a:gd name="T40" fmla="*/ 0 w 490"/>
                <a:gd name="T41" fmla="*/ 2147483647 h 351"/>
                <a:gd name="T42" fmla="*/ 0 w 490"/>
                <a:gd name="T43" fmla="*/ 2147483647 h 351"/>
                <a:gd name="T44" fmla="*/ 0 w 490"/>
                <a:gd name="T45" fmla="*/ 2147483647 h 351"/>
                <a:gd name="T46" fmla="*/ 0 w 490"/>
                <a:gd name="T47" fmla="*/ 2147483647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0"/>
                <a:gd name="T73" fmla="*/ 0 h 351"/>
                <a:gd name="T74" fmla="*/ 490 w 490"/>
                <a:gd name="T75" fmla="*/ 351 h 3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0" h="351">
                  <a:moveTo>
                    <a:pt x="0" y="168"/>
                  </a:moveTo>
                  <a:lnTo>
                    <a:pt x="3" y="259"/>
                  </a:lnTo>
                  <a:lnTo>
                    <a:pt x="40" y="287"/>
                  </a:lnTo>
                  <a:lnTo>
                    <a:pt x="11" y="333"/>
                  </a:lnTo>
                  <a:lnTo>
                    <a:pt x="66" y="351"/>
                  </a:lnTo>
                  <a:lnTo>
                    <a:pt x="193" y="333"/>
                  </a:lnTo>
                  <a:lnTo>
                    <a:pt x="217" y="282"/>
                  </a:lnTo>
                  <a:lnTo>
                    <a:pt x="303" y="254"/>
                  </a:lnTo>
                  <a:lnTo>
                    <a:pt x="311" y="211"/>
                  </a:lnTo>
                  <a:lnTo>
                    <a:pt x="340" y="199"/>
                  </a:lnTo>
                  <a:lnTo>
                    <a:pt x="327" y="177"/>
                  </a:lnTo>
                  <a:lnTo>
                    <a:pt x="358" y="174"/>
                  </a:lnTo>
                  <a:lnTo>
                    <a:pt x="381" y="130"/>
                  </a:lnTo>
                  <a:lnTo>
                    <a:pt x="371" y="88"/>
                  </a:lnTo>
                  <a:lnTo>
                    <a:pt x="486" y="56"/>
                  </a:lnTo>
                  <a:lnTo>
                    <a:pt x="490" y="47"/>
                  </a:lnTo>
                  <a:lnTo>
                    <a:pt x="447" y="39"/>
                  </a:lnTo>
                  <a:lnTo>
                    <a:pt x="385" y="69"/>
                  </a:lnTo>
                  <a:lnTo>
                    <a:pt x="357" y="0"/>
                  </a:lnTo>
                  <a:lnTo>
                    <a:pt x="304" y="52"/>
                  </a:lnTo>
                  <a:lnTo>
                    <a:pt x="152" y="47"/>
                  </a:lnTo>
                  <a:lnTo>
                    <a:pt x="75" y="128"/>
                  </a:lnTo>
                  <a:lnTo>
                    <a:pt x="24" y="102"/>
                  </a:lnTo>
                  <a:lnTo>
                    <a:pt x="0" y="168"/>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32" name="Freeform 13"/>
            <p:cNvSpPr>
              <a:spLocks noChangeAspect="1"/>
            </p:cNvSpPr>
            <p:nvPr/>
          </p:nvSpPr>
          <p:spPr bwMode="gray">
            <a:xfrm>
              <a:off x="7724555" y="5704364"/>
              <a:ext cx="1039079" cy="1047750"/>
            </a:xfrm>
            <a:custGeom>
              <a:avLst/>
              <a:gdLst>
                <a:gd name="T0" fmla="*/ 0 w 1403"/>
                <a:gd name="T1" fmla="*/ 2147483647 h 1052"/>
                <a:gd name="T2" fmla="*/ 0 w 1403"/>
                <a:gd name="T3" fmla="*/ 2147483647 h 1052"/>
                <a:gd name="T4" fmla="*/ 0 w 1403"/>
                <a:gd name="T5" fmla="*/ 2147483647 h 1052"/>
                <a:gd name="T6" fmla="*/ 0 w 1403"/>
                <a:gd name="T7" fmla="*/ 2147483647 h 1052"/>
                <a:gd name="T8" fmla="*/ 0 w 1403"/>
                <a:gd name="T9" fmla="*/ 2147483647 h 1052"/>
                <a:gd name="T10" fmla="*/ 0 w 1403"/>
                <a:gd name="T11" fmla="*/ 2147483647 h 1052"/>
                <a:gd name="T12" fmla="*/ 0 w 1403"/>
                <a:gd name="T13" fmla="*/ 2147483647 h 1052"/>
                <a:gd name="T14" fmla="*/ 0 w 1403"/>
                <a:gd name="T15" fmla="*/ 2147483647 h 1052"/>
                <a:gd name="T16" fmla="*/ 0 w 1403"/>
                <a:gd name="T17" fmla="*/ 2147483647 h 1052"/>
                <a:gd name="T18" fmla="*/ 0 w 1403"/>
                <a:gd name="T19" fmla="*/ 2147483647 h 1052"/>
                <a:gd name="T20" fmla="*/ 0 w 1403"/>
                <a:gd name="T21" fmla="*/ 2147483647 h 1052"/>
                <a:gd name="T22" fmla="*/ 0 w 1403"/>
                <a:gd name="T23" fmla="*/ 2147483647 h 1052"/>
                <a:gd name="T24" fmla="*/ 0 w 1403"/>
                <a:gd name="T25" fmla="*/ 2147483647 h 1052"/>
                <a:gd name="T26" fmla="*/ 0 w 1403"/>
                <a:gd name="T27" fmla="*/ 2147483647 h 1052"/>
                <a:gd name="T28" fmla="*/ 0 w 1403"/>
                <a:gd name="T29" fmla="*/ 2147483647 h 1052"/>
                <a:gd name="T30" fmla="*/ 0 w 1403"/>
                <a:gd name="T31" fmla="*/ 2147483647 h 1052"/>
                <a:gd name="T32" fmla="*/ 0 w 1403"/>
                <a:gd name="T33" fmla="*/ 2147483647 h 1052"/>
                <a:gd name="T34" fmla="*/ 0 w 1403"/>
                <a:gd name="T35" fmla="*/ 2147483647 h 1052"/>
                <a:gd name="T36" fmla="*/ 0 w 1403"/>
                <a:gd name="T37" fmla="*/ 2147483647 h 1052"/>
                <a:gd name="T38" fmla="*/ 0 w 1403"/>
                <a:gd name="T39" fmla="*/ 2147483647 h 1052"/>
                <a:gd name="T40" fmla="*/ 0 w 1403"/>
                <a:gd name="T41" fmla="*/ 2147483647 h 1052"/>
                <a:gd name="T42" fmla="*/ 0 w 1403"/>
                <a:gd name="T43" fmla="*/ 2147483647 h 1052"/>
                <a:gd name="T44" fmla="*/ 0 w 1403"/>
                <a:gd name="T45" fmla="*/ 2147483647 h 1052"/>
                <a:gd name="T46" fmla="*/ 0 w 1403"/>
                <a:gd name="T47" fmla="*/ 2147483647 h 1052"/>
                <a:gd name="T48" fmla="*/ 0 w 1403"/>
                <a:gd name="T49" fmla="*/ 2147483647 h 1052"/>
                <a:gd name="T50" fmla="*/ 0 w 1403"/>
                <a:gd name="T51" fmla="*/ 2147483647 h 1052"/>
                <a:gd name="T52" fmla="*/ 0 w 1403"/>
                <a:gd name="T53" fmla="*/ 2147483647 h 1052"/>
                <a:gd name="T54" fmla="*/ 0 w 1403"/>
                <a:gd name="T55" fmla="*/ 2147483647 h 1052"/>
                <a:gd name="T56" fmla="*/ 0 w 1403"/>
                <a:gd name="T57" fmla="*/ 2147483647 h 1052"/>
                <a:gd name="T58" fmla="*/ 0 w 1403"/>
                <a:gd name="T59" fmla="*/ 2147483647 h 1052"/>
                <a:gd name="T60" fmla="*/ 0 w 1403"/>
                <a:gd name="T61" fmla="*/ 2147483647 h 1052"/>
                <a:gd name="T62" fmla="*/ 0 w 1403"/>
                <a:gd name="T63" fmla="*/ 2147483647 h 1052"/>
                <a:gd name="T64" fmla="*/ 0 w 1403"/>
                <a:gd name="T65" fmla="*/ 2147483647 h 1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3"/>
                <a:gd name="T100" fmla="*/ 0 h 1052"/>
                <a:gd name="T101" fmla="*/ 1403 w 1403"/>
                <a:gd name="T102" fmla="*/ 1052 h 1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3" h="1052">
                  <a:moveTo>
                    <a:pt x="0" y="554"/>
                  </a:moveTo>
                  <a:lnTo>
                    <a:pt x="24" y="563"/>
                  </a:lnTo>
                  <a:lnTo>
                    <a:pt x="10" y="532"/>
                  </a:lnTo>
                  <a:lnTo>
                    <a:pt x="37" y="549"/>
                  </a:lnTo>
                  <a:lnTo>
                    <a:pt x="9" y="488"/>
                  </a:lnTo>
                  <a:lnTo>
                    <a:pt x="27" y="395"/>
                  </a:lnTo>
                  <a:lnTo>
                    <a:pt x="35" y="420"/>
                  </a:lnTo>
                  <a:lnTo>
                    <a:pt x="122" y="348"/>
                  </a:lnTo>
                  <a:lnTo>
                    <a:pt x="268" y="313"/>
                  </a:lnTo>
                  <a:lnTo>
                    <a:pt x="318" y="258"/>
                  </a:lnTo>
                  <a:lnTo>
                    <a:pt x="317" y="224"/>
                  </a:lnTo>
                  <a:lnTo>
                    <a:pt x="336" y="198"/>
                  </a:lnTo>
                  <a:lnTo>
                    <a:pt x="358" y="240"/>
                  </a:lnTo>
                  <a:lnTo>
                    <a:pt x="358" y="195"/>
                  </a:lnTo>
                  <a:lnTo>
                    <a:pt x="391" y="204"/>
                  </a:lnTo>
                  <a:lnTo>
                    <a:pt x="393" y="170"/>
                  </a:lnTo>
                  <a:lnTo>
                    <a:pt x="445" y="119"/>
                  </a:lnTo>
                  <a:lnTo>
                    <a:pt x="501" y="121"/>
                  </a:lnTo>
                  <a:lnTo>
                    <a:pt x="512" y="173"/>
                  </a:lnTo>
                  <a:lnTo>
                    <a:pt x="534" y="143"/>
                  </a:lnTo>
                  <a:lnTo>
                    <a:pt x="576" y="160"/>
                  </a:lnTo>
                  <a:lnTo>
                    <a:pt x="560" y="126"/>
                  </a:lnTo>
                  <a:lnTo>
                    <a:pt x="593" y="71"/>
                  </a:lnTo>
                  <a:lnTo>
                    <a:pt x="675" y="50"/>
                  </a:lnTo>
                  <a:lnTo>
                    <a:pt x="654" y="14"/>
                  </a:lnTo>
                  <a:lnTo>
                    <a:pt x="813" y="59"/>
                  </a:lnTo>
                  <a:lnTo>
                    <a:pt x="779" y="152"/>
                  </a:lnTo>
                  <a:lnTo>
                    <a:pt x="937" y="248"/>
                  </a:lnTo>
                  <a:lnTo>
                    <a:pt x="976" y="211"/>
                  </a:lnTo>
                  <a:lnTo>
                    <a:pt x="993" y="49"/>
                  </a:lnTo>
                  <a:lnTo>
                    <a:pt x="1031" y="0"/>
                  </a:lnTo>
                  <a:lnTo>
                    <a:pt x="1064" y="124"/>
                  </a:lnTo>
                  <a:lnTo>
                    <a:pt x="1119" y="152"/>
                  </a:lnTo>
                  <a:lnTo>
                    <a:pt x="1155" y="295"/>
                  </a:lnTo>
                  <a:lnTo>
                    <a:pt x="1240" y="340"/>
                  </a:lnTo>
                  <a:lnTo>
                    <a:pt x="1271" y="420"/>
                  </a:lnTo>
                  <a:lnTo>
                    <a:pt x="1303" y="415"/>
                  </a:lnTo>
                  <a:lnTo>
                    <a:pt x="1310" y="458"/>
                  </a:lnTo>
                  <a:lnTo>
                    <a:pt x="1380" y="519"/>
                  </a:lnTo>
                  <a:lnTo>
                    <a:pt x="1403" y="630"/>
                  </a:lnTo>
                  <a:lnTo>
                    <a:pt x="1387" y="738"/>
                  </a:lnTo>
                  <a:lnTo>
                    <a:pt x="1325" y="831"/>
                  </a:lnTo>
                  <a:lnTo>
                    <a:pt x="1281" y="987"/>
                  </a:lnTo>
                  <a:lnTo>
                    <a:pt x="1201" y="1004"/>
                  </a:lnTo>
                  <a:lnTo>
                    <a:pt x="1153" y="1034"/>
                  </a:lnTo>
                  <a:lnTo>
                    <a:pt x="1156" y="1052"/>
                  </a:lnTo>
                  <a:lnTo>
                    <a:pt x="1106" y="999"/>
                  </a:lnTo>
                  <a:lnTo>
                    <a:pt x="1052" y="1037"/>
                  </a:lnTo>
                  <a:lnTo>
                    <a:pt x="986" y="1020"/>
                  </a:lnTo>
                  <a:lnTo>
                    <a:pt x="933" y="982"/>
                  </a:lnTo>
                  <a:lnTo>
                    <a:pt x="909" y="902"/>
                  </a:lnTo>
                  <a:lnTo>
                    <a:pt x="868" y="911"/>
                  </a:lnTo>
                  <a:lnTo>
                    <a:pt x="867" y="859"/>
                  </a:lnTo>
                  <a:lnTo>
                    <a:pt x="854" y="893"/>
                  </a:lnTo>
                  <a:lnTo>
                    <a:pt x="826" y="894"/>
                  </a:lnTo>
                  <a:lnTo>
                    <a:pt x="856" y="791"/>
                  </a:lnTo>
                  <a:lnTo>
                    <a:pt x="794" y="889"/>
                  </a:lnTo>
                  <a:lnTo>
                    <a:pt x="766" y="869"/>
                  </a:lnTo>
                  <a:lnTo>
                    <a:pt x="734" y="793"/>
                  </a:lnTo>
                  <a:lnTo>
                    <a:pt x="631" y="750"/>
                  </a:lnTo>
                  <a:lnTo>
                    <a:pt x="444" y="783"/>
                  </a:lnTo>
                  <a:lnTo>
                    <a:pt x="367" y="839"/>
                  </a:lnTo>
                  <a:lnTo>
                    <a:pt x="238" y="843"/>
                  </a:lnTo>
                  <a:lnTo>
                    <a:pt x="165" y="892"/>
                  </a:lnTo>
                  <a:lnTo>
                    <a:pt x="68" y="858"/>
                  </a:lnTo>
                  <a:lnTo>
                    <a:pt x="89" y="756"/>
                  </a:lnTo>
                  <a:lnTo>
                    <a:pt x="0" y="554"/>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33" name="Freeform 14"/>
            <p:cNvSpPr>
              <a:spLocks noChangeAspect="1"/>
            </p:cNvSpPr>
            <p:nvPr/>
          </p:nvSpPr>
          <p:spPr bwMode="gray">
            <a:xfrm>
              <a:off x="8537611" y="6811169"/>
              <a:ext cx="91037" cy="116205"/>
            </a:xfrm>
            <a:custGeom>
              <a:avLst/>
              <a:gdLst>
                <a:gd name="T0" fmla="*/ 0 w 122"/>
                <a:gd name="T1" fmla="*/ 2147483647 h 119"/>
                <a:gd name="T2" fmla="*/ 0 w 122"/>
                <a:gd name="T3" fmla="*/ 0 h 119"/>
                <a:gd name="T4" fmla="*/ 0 w 122"/>
                <a:gd name="T5" fmla="*/ 2147483647 h 119"/>
                <a:gd name="T6" fmla="*/ 0 w 122"/>
                <a:gd name="T7" fmla="*/ 2147483647 h 119"/>
                <a:gd name="T8" fmla="*/ 0 w 122"/>
                <a:gd name="T9" fmla="*/ 2147483647 h 119"/>
                <a:gd name="T10" fmla="*/ 0 w 122"/>
                <a:gd name="T11" fmla="*/ 2147483647 h 119"/>
                <a:gd name="T12" fmla="*/ 0 w 122"/>
                <a:gd name="T13" fmla="*/ 2147483647 h 119"/>
                <a:gd name="T14" fmla="*/ 0 w 122"/>
                <a:gd name="T15" fmla="*/ 2147483647 h 119"/>
                <a:gd name="T16" fmla="*/ 0 w 122"/>
                <a:gd name="T17" fmla="*/ 2147483647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19"/>
                <a:gd name="T29" fmla="*/ 122 w 122"/>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19">
                  <a:moveTo>
                    <a:pt x="0" y="20"/>
                  </a:moveTo>
                  <a:lnTo>
                    <a:pt x="2" y="0"/>
                  </a:lnTo>
                  <a:lnTo>
                    <a:pt x="63" y="17"/>
                  </a:lnTo>
                  <a:lnTo>
                    <a:pt x="110" y="3"/>
                  </a:lnTo>
                  <a:lnTo>
                    <a:pt x="122" y="32"/>
                  </a:lnTo>
                  <a:lnTo>
                    <a:pt x="122" y="67"/>
                  </a:lnTo>
                  <a:lnTo>
                    <a:pt x="75" y="119"/>
                  </a:lnTo>
                  <a:lnTo>
                    <a:pt x="45" y="116"/>
                  </a:lnTo>
                  <a:lnTo>
                    <a:pt x="0" y="2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34" name="Freeform 16"/>
            <p:cNvSpPr>
              <a:spLocks noChangeAspect="1"/>
            </p:cNvSpPr>
            <p:nvPr/>
          </p:nvSpPr>
          <p:spPr bwMode="gray">
            <a:xfrm>
              <a:off x="7077878" y="4403249"/>
              <a:ext cx="122429" cy="203835"/>
            </a:xfrm>
            <a:custGeom>
              <a:avLst/>
              <a:gdLst>
                <a:gd name="T0" fmla="*/ 0 w 166"/>
                <a:gd name="T1" fmla="*/ 2147483647 h 206"/>
                <a:gd name="T2" fmla="*/ 0 w 166"/>
                <a:gd name="T3" fmla="*/ 2147483647 h 206"/>
                <a:gd name="T4" fmla="*/ 0 w 166"/>
                <a:gd name="T5" fmla="*/ 2147483647 h 206"/>
                <a:gd name="T6" fmla="*/ 0 w 166"/>
                <a:gd name="T7" fmla="*/ 2147483647 h 206"/>
                <a:gd name="T8" fmla="*/ 0 w 166"/>
                <a:gd name="T9" fmla="*/ 2147483647 h 206"/>
                <a:gd name="T10" fmla="*/ 0 w 166"/>
                <a:gd name="T11" fmla="*/ 2147483647 h 206"/>
                <a:gd name="T12" fmla="*/ 0 w 166"/>
                <a:gd name="T13" fmla="*/ 2147483647 h 206"/>
                <a:gd name="T14" fmla="*/ 0 w 166"/>
                <a:gd name="T15" fmla="*/ 2147483647 h 206"/>
                <a:gd name="T16" fmla="*/ 0 w 166"/>
                <a:gd name="T17" fmla="*/ 2147483647 h 206"/>
                <a:gd name="T18" fmla="*/ 0 w 166"/>
                <a:gd name="T19" fmla="*/ 2147483647 h 206"/>
                <a:gd name="T20" fmla="*/ 0 w 166"/>
                <a:gd name="T21" fmla="*/ 2147483647 h 206"/>
                <a:gd name="T22" fmla="*/ 0 w 166"/>
                <a:gd name="T23" fmla="*/ 2147483647 h 206"/>
                <a:gd name="T24" fmla="*/ 0 w 166"/>
                <a:gd name="T25" fmla="*/ 2147483647 h 206"/>
                <a:gd name="T26" fmla="*/ 0 w 166"/>
                <a:gd name="T27" fmla="*/ 0 h 206"/>
                <a:gd name="T28" fmla="*/ 0 w 166"/>
                <a:gd name="T29" fmla="*/ 2147483647 h 206"/>
                <a:gd name="T30" fmla="*/ 0 w 166"/>
                <a:gd name="T31" fmla="*/ 2147483647 h 206"/>
                <a:gd name="T32" fmla="*/ 0 w 166"/>
                <a:gd name="T33" fmla="*/ 2147483647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206"/>
                <a:gd name="T53" fmla="*/ 166 w 166"/>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206">
                  <a:moveTo>
                    <a:pt x="0" y="61"/>
                  </a:moveTo>
                  <a:lnTo>
                    <a:pt x="23" y="83"/>
                  </a:lnTo>
                  <a:lnTo>
                    <a:pt x="37" y="179"/>
                  </a:lnTo>
                  <a:lnTo>
                    <a:pt x="78" y="173"/>
                  </a:lnTo>
                  <a:lnTo>
                    <a:pt x="102" y="131"/>
                  </a:lnTo>
                  <a:lnTo>
                    <a:pt x="132" y="140"/>
                  </a:lnTo>
                  <a:lnTo>
                    <a:pt x="152" y="206"/>
                  </a:lnTo>
                  <a:lnTo>
                    <a:pt x="166" y="169"/>
                  </a:lnTo>
                  <a:lnTo>
                    <a:pt x="148" y="102"/>
                  </a:lnTo>
                  <a:lnTo>
                    <a:pt x="132" y="127"/>
                  </a:lnTo>
                  <a:lnTo>
                    <a:pt x="110" y="94"/>
                  </a:lnTo>
                  <a:lnTo>
                    <a:pt x="150" y="53"/>
                  </a:lnTo>
                  <a:lnTo>
                    <a:pt x="72" y="47"/>
                  </a:lnTo>
                  <a:lnTo>
                    <a:pt x="22" y="0"/>
                  </a:lnTo>
                  <a:lnTo>
                    <a:pt x="6" y="26"/>
                  </a:lnTo>
                  <a:lnTo>
                    <a:pt x="24" y="47"/>
                  </a:lnTo>
                  <a:lnTo>
                    <a:pt x="0" y="6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35" name="Freeform 18"/>
            <p:cNvSpPr>
              <a:spLocks noChangeAspect="1"/>
            </p:cNvSpPr>
            <p:nvPr/>
          </p:nvSpPr>
          <p:spPr bwMode="gray">
            <a:xfrm>
              <a:off x="7104561" y="4338479"/>
              <a:ext cx="76911" cy="59055"/>
            </a:xfrm>
            <a:custGeom>
              <a:avLst/>
              <a:gdLst>
                <a:gd name="T0" fmla="*/ 0 w 105"/>
                <a:gd name="T1" fmla="*/ 2147483647 h 59"/>
                <a:gd name="T2" fmla="*/ 0 w 105"/>
                <a:gd name="T3" fmla="*/ 2147483647 h 59"/>
                <a:gd name="T4" fmla="*/ 0 w 105"/>
                <a:gd name="T5" fmla="*/ 2147483647 h 59"/>
                <a:gd name="T6" fmla="*/ 0 w 105"/>
                <a:gd name="T7" fmla="*/ 2147483647 h 59"/>
                <a:gd name="T8" fmla="*/ 0 w 105"/>
                <a:gd name="T9" fmla="*/ 0 h 59"/>
                <a:gd name="T10" fmla="*/ 0 w 105"/>
                <a:gd name="T11" fmla="*/ 2147483647 h 59"/>
                <a:gd name="T12" fmla="*/ 0 60000 65536"/>
                <a:gd name="T13" fmla="*/ 0 60000 65536"/>
                <a:gd name="T14" fmla="*/ 0 60000 65536"/>
                <a:gd name="T15" fmla="*/ 0 60000 65536"/>
                <a:gd name="T16" fmla="*/ 0 60000 65536"/>
                <a:gd name="T17" fmla="*/ 0 60000 65536"/>
                <a:gd name="T18" fmla="*/ 0 w 105"/>
                <a:gd name="T19" fmla="*/ 0 h 59"/>
                <a:gd name="T20" fmla="*/ 105 w 10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05" h="59">
                  <a:moveTo>
                    <a:pt x="0" y="36"/>
                  </a:moveTo>
                  <a:lnTo>
                    <a:pt x="13" y="59"/>
                  </a:lnTo>
                  <a:lnTo>
                    <a:pt x="105" y="49"/>
                  </a:lnTo>
                  <a:lnTo>
                    <a:pt x="99" y="17"/>
                  </a:lnTo>
                  <a:lnTo>
                    <a:pt x="34" y="0"/>
                  </a:lnTo>
                  <a:lnTo>
                    <a:pt x="0" y="3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36" name="Freeform 23"/>
            <p:cNvSpPr>
              <a:spLocks noChangeAspect="1"/>
            </p:cNvSpPr>
            <p:nvPr/>
          </p:nvSpPr>
          <p:spPr bwMode="gray">
            <a:xfrm>
              <a:off x="7192459" y="4344194"/>
              <a:ext cx="229162" cy="641985"/>
            </a:xfrm>
            <a:custGeom>
              <a:avLst/>
              <a:gdLst>
                <a:gd name="T0" fmla="*/ 0 w 313"/>
                <a:gd name="T1" fmla="*/ 2147483647 h 644"/>
                <a:gd name="T2" fmla="*/ 0 w 313"/>
                <a:gd name="T3" fmla="*/ 2147483647 h 644"/>
                <a:gd name="T4" fmla="*/ 0 w 313"/>
                <a:gd name="T5" fmla="*/ 2147483647 h 644"/>
                <a:gd name="T6" fmla="*/ 0 w 313"/>
                <a:gd name="T7" fmla="*/ 2147483647 h 644"/>
                <a:gd name="T8" fmla="*/ 0 w 313"/>
                <a:gd name="T9" fmla="*/ 0 h 644"/>
                <a:gd name="T10" fmla="*/ 0 w 313"/>
                <a:gd name="T11" fmla="*/ 2147483647 h 644"/>
                <a:gd name="T12" fmla="*/ 0 w 313"/>
                <a:gd name="T13" fmla="*/ 2147483647 h 644"/>
                <a:gd name="T14" fmla="*/ 0 w 313"/>
                <a:gd name="T15" fmla="*/ 2147483647 h 644"/>
                <a:gd name="T16" fmla="*/ 0 w 313"/>
                <a:gd name="T17" fmla="*/ 2147483647 h 644"/>
                <a:gd name="T18" fmla="*/ 0 w 313"/>
                <a:gd name="T19" fmla="*/ 2147483647 h 644"/>
                <a:gd name="T20" fmla="*/ 0 w 313"/>
                <a:gd name="T21" fmla="*/ 2147483647 h 644"/>
                <a:gd name="T22" fmla="*/ 0 w 313"/>
                <a:gd name="T23" fmla="*/ 2147483647 h 644"/>
                <a:gd name="T24" fmla="*/ 0 w 313"/>
                <a:gd name="T25" fmla="*/ 2147483647 h 644"/>
                <a:gd name="T26" fmla="*/ 0 w 313"/>
                <a:gd name="T27" fmla="*/ 2147483647 h 644"/>
                <a:gd name="T28" fmla="*/ 0 w 313"/>
                <a:gd name="T29" fmla="*/ 2147483647 h 644"/>
                <a:gd name="T30" fmla="*/ 0 w 313"/>
                <a:gd name="T31" fmla="*/ 2147483647 h 644"/>
                <a:gd name="T32" fmla="*/ 0 w 313"/>
                <a:gd name="T33" fmla="*/ 2147483647 h 644"/>
                <a:gd name="T34" fmla="*/ 0 w 313"/>
                <a:gd name="T35" fmla="*/ 2147483647 h 644"/>
                <a:gd name="T36" fmla="*/ 0 w 313"/>
                <a:gd name="T37" fmla="*/ 2147483647 h 644"/>
                <a:gd name="T38" fmla="*/ 0 w 313"/>
                <a:gd name="T39" fmla="*/ 2147483647 h 644"/>
                <a:gd name="T40" fmla="*/ 0 w 313"/>
                <a:gd name="T41" fmla="*/ 2147483647 h 644"/>
                <a:gd name="T42" fmla="*/ 0 w 313"/>
                <a:gd name="T43" fmla="*/ 2147483647 h 644"/>
                <a:gd name="T44" fmla="*/ 0 w 313"/>
                <a:gd name="T45" fmla="*/ 2147483647 h 644"/>
                <a:gd name="T46" fmla="*/ 0 w 313"/>
                <a:gd name="T47" fmla="*/ 2147483647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3"/>
                <a:gd name="T73" fmla="*/ 0 h 644"/>
                <a:gd name="T74" fmla="*/ 313 w 313"/>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3" h="644">
                  <a:moveTo>
                    <a:pt x="0" y="265"/>
                  </a:moveTo>
                  <a:lnTo>
                    <a:pt x="14" y="228"/>
                  </a:lnTo>
                  <a:lnTo>
                    <a:pt x="105" y="60"/>
                  </a:lnTo>
                  <a:lnTo>
                    <a:pt x="166" y="37"/>
                  </a:lnTo>
                  <a:lnTo>
                    <a:pt x="181" y="0"/>
                  </a:lnTo>
                  <a:lnTo>
                    <a:pt x="224" y="21"/>
                  </a:lnTo>
                  <a:lnTo>
                    <a:pt x="225" y="54"/>
                  </a:lnTo>
                  <a:lnTo>
                    <a:pt x="187" y="157"/>
                  </a:lnTo>
                  <a:lnTo>
                    <a:pt x="227" y="148"/>
                  </a:lnTo>
                  <a:lnTo>
                    <a:pt x="247" y="219"/>
                  </a:lnTo>
                  <a:lnTo>
                    <a:pt x="313" y="238"/>
                  </a:lnTo>
                  <a:lnTo>
                    <a:pt x="280" y="271"/>
                  </a:lnTo>
                  <a:lnTo>
                    <a:pt x="206" y="314"/>
                  </a:lnTo>
                  <a:lnTo>
                    <a:pt x="187" y="355"/>
                  </a:lnTo>
                  <a:lnTo>
                    <a:pt x="227" y="433"/>
                  </a:lnTo>
                  <a:lnTo>
                    <a:pt x="211" y="479"/>
                  </a:lnTo>
                  <a:lnTo>
                    <a:pt x="260" y="581"/>
                  </a:lnTo>
                  <a:lnTo>
                    <a:pt x="225" y="644"/>
                  </a:lnTo>
                  <a:lnTo>
                    <a:pt x="189" y="424"/>
                  </a:lnTo>
                  <a:lnTo>
                    <a:pt x="159" y="389"/>
                  </a:lnTo>
                  <a:lnTo>
                    <a:pt x="109" y="448"/>
                  </a:lnTo>
                  <a:lnTo>
                    <a:pt x="71" y="436"/>
                  </a:lnTo>
                  <a:lnTo>
                    <a:pt x="77" y="356"/>
                  </a:lnTo>
                  <a:lnTo>
                    <a:pt x="0" y="265"/>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37" name="Freeform 24"/>
            <p:cNvSpPr>
              <a:spLocks noChangeAspect="1"/>
            </p:cNvSpPr>
            <p:nvPr/>
          </p:nvSpPr>
          <p:spPr bwMode="gray">
            <a:xfrm>
              <a:off x="7454583" y="4828064"/>
              <a:ext cx="128708" cy="146685"/>
            </a:xfrm>
            <a:custGeom>
              <a:avLst/>
              <a:gdLst>
                <a:gd name="T0" fmla="*/ 0 w 174"/>
                <a:gd name="T1" fmla="*/ 2147483647 h 149"/>
                <a:gd name="T2" fmla="*/ 0 w 174"/>
                <a:gd name="T3" fmla="*/ 2147483647 h 149"/>
                <a:gd name="T4" fmla="*/ 0 w 174"/>
                <a:gd name="T5" fmla="*/ 2147483647 h 149"/>
                <a:gd name="T6" fmla="*/ 0 w 174"/>
                <a:gd name="T7" fmla="*/ 2147483647 h 149"/>
                <a:gd name="T8" fmla="*/ 0 w 174"/>
                <a:gd name="T9" fmla="*/ 2147483647 h 149"/>
                <a:gd name="T10" fmla="*/ 0 w 174"/>
                <a:gd name="T11" fmla="*/ 0 h 149"/>
                <a:gd name="T12" fmla="*/ 0 w 174"/>
                <a:gd name="T13" fmla="*/ 2147483647 h 149"/>
                <a:gd name="T14" fmla="*/ 0 w 174"/>
                <a:gd name="T15" fmla="*/ 2147483647 h 149"/>
                <a:gd name="T16" fmla="*/ 0 w 174"/>
                <a:gd name="T17" fmla="*/ 2147483647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49"/>
                <a:gd name="T29" fmla="*/ 174 w 174"/>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49">
                  <a:moveTo>
                    <a:pt x="0" y="30"/>
                  </a:moveTo>
                  <a:lnTo>
                    <a:pt x="13" y="104"/>
                  </a:lnTo>
                  <a:lnTo>
                    <a:pt x="36" y="143"/>
                  </a:lnTo>
                  <a:lnTo>
                    <a:pt x="70" y="149"/>
                  </a:lnTo>
                  <a:lnTo>
                    <a:pt x="174" y="79"/>
                  </a:lnTo>
                  <a:lnTo>
                    <a:pt x="170" y="0"/>
                  </a:lnTo>
                  <a:lnTo>
                    <a:pt x="91" y="12"/>
                  </a:lnTo>
                  <a:lnTo>
                    <a:pt x="24" y="9"/>
                  </a:lnTo>
                  <a:lnTo>
                    <a:pt x="0" y="3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38" name="Freeform 44"/>
            <p:cNvSpPr>
              <a:spLocks noChangeAspect="1"/>
            </p:cNvSpPr>
            <p:nvPr/>
          </p:nvSpPr>
          <p:spPr bwMode="gray">
            <a:xfrm>
              <a:off x="6875399" y="4997609"/>
              <a:ext cx="45519" cy="129540"/>
            </a:xfrm>
            <a:custGeom>
              <a:avLst/>
              <a:gdLst>
                <a:gd name="T0" fmla="*/ 0 w 65"/>
                <a:gd name="T1" fmla="*/ 0 h 130"/>
                <a:gd name="T2" fmla="*/ 0 w 65"/>
                <a:gd name="T3" fmla="*/ 2147483647 h 130"/>
                <a:gd name="T4" fmla="*/ 0 w 65"/>
                <a:gd name="T5" fmla="*/ 2147483647 h 130"/>
                <a:gd name="T6" fmla="*/ 0 w 65"/>
                <a:gd name="T7" fmla="*/ 2147483647 h 130"/>
                <a:gd name="T8" fmla="*/ 0 w 65"/>
                <a:gd name="T9" fmla="*/ 0 h 130"/>
                <a:gd name="T10" fmla="*/ 0 60000 65536"/>
                <a:gd name="T11" fmla="*/ 0 60000 65536"/>
                <a:gd name="T12" fmla="*/ 0 60000 65536"/>
                <a:gd name="T13" fmla="*/ 0 60000 65536"/>
                <a:gd name="T14" fmla="*/ 0 60000 65536"/>
                <a:gd name="T15" fmla="*/ 0 w 65"/>
                <a:gd name="T16" fmla="*/ 0 h 130"/>
                <a:gd name="T17" fmla="*/ 65 w 65"/>
                <a:gd name="T18" fmla="*/ 130 h 130"/>
              </a:gdLst>
              <a:ahLst/>
              <a:cxnLst>
                <a:cxn ang="T10">
                  <a:pos x="T0" y="T1"/>
                </a:cxn>
                <a:cxn ang="T11">
                  <a:pos x="T2" y="T3"/>
                </a:cxn>
                <a:cxn ang="T12">
                  <a:pos x="T4" y="T5"/>
                </a:cxn>
                <a:cxn ang="T13">
                  <a:pos x="T6" y="T7"/>
                </a:cxn>
                <a:cxn ang="T14">
                  <a:pos x="T8" y="T9"/>
                </a:cxn>
              </a:cxnLst>
              <a:rect l="T15" t="T16" r="T17" b="T18"/>
              <a:pathLst>
                <a:path w="65" h="130">
                  <a:moveTo>
                    <a:pt x="0" y="0"/>
                  </a:moveTo>
                  <a:lnTo>
                    <a:pt x="11" y="130"/>
                  </a:lnTo>
                  <a:lnTo>
                    <a:pt x="65" y="107"/>
                  </a:lnTo>
                  <a:lnTo>
                    <a:pt x="39" y="31"/>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39" name="Freeform 54"/>
            <p:cNvSpPr>
              <a:spLocks noChangeAspect="1"/>
            </p:cNvSpPr>
            <p:nvPr/>
          </p:nvSpPr>
          <p:spPr bwMode="gray">
            <a:xfrm>
              <a:off x="6715299" y="3300254"/>
              <a:ext cx="1569605" cy="1333500"/>
            </a:xfrm>
            <a:custGeom>
              <a:avLst/>
              <a:gdLst>
                <a:gd name="T0" fmla="*/ 0 w 2124"/>
                <a:gd name="T1" fmla="*/ 2147483647 h 1337"/>
                <a:gd name="T2" fmla="*/ 0 w 2124"/>
                <a:gd name="T3" fmla="*/ 2147483647 h 1337"/>
                <a:gd name="T4" fmla="*/ 0 w 2124"/>
                <a:gd name="T5" fmla="*/ 2147483647 h 1337"/>
                <a:gd name="T6" fmla="*/ 0 w 2124"/>
                <a:gd name="T7" fmla="*/ 2147483647 h 1337"/>
                <a:gd name="T8" fmla="*/ 0 w 2124"/>
                <a:gd name="T9" fmla="*/ 2147483647 h 1337"/>
                <a:gd name="T10" fmla="*/ 0 w 2124"/>
                <a:gd name="T11" fmla="*/ 2147483647 h 1337"/>
                <a:gd name="T12" fmla="*/ 0 w 2124"/>
                <a:gd name="T13" fmla="*/ 2147483647 h 1337"/>
                <a:gd name="T14" fmla="*/ 0 w 2124"/>
                <a:gd name="T15" fmla="*/ 2147483647 h 1337"/>
                <a:gd name="T16" fmla="*/ 0 w 2124"/>
                <a:gd name="T17" fmla="*/ 2147483647 h 1337"/>
                <a:gd name="T18" fmla="*/ 0 w 2124"/>
                <a:gd name="T19" fmla="*/ 2147483647 h 1337"/>
                <a:gd name="T20" fmla="*/ 0 w 2124"/>
                <a:gd name="T21" fmla="*/ 2147483647 h 1337"/>
                <a:gd name="T22" fmla="*/ 0 w 2124"/>
                <a:gd name="T23" fmla="*/ 2147483647 h 1337"/>
                <a:gd name="T24" fmla="*/ 0 w 2124"/>
                <a:gd name="T25" fmla="*/ 2147483647 h 1337"/>
                <a:gd name="T26" fmla="*/ 0 w 2124"/>
                <a:gd name="T27" fmla="*/ 2147483647 h 1337"/>
                <a:gd name="T28" fmla="*/ 0 w 2124"/>
                <a:gd name="T29" fmla="*/ 2147483647 h 1337"/>
                <a:gd name="T30" fmla="*/ 0 w 2124"/>
                <a:gd name="T31" fmla="*/ 2147483647 h 1337"/>
                <a:gd name="T32" fmla="*/ 0 w 2124"/>
                <a:gd name="T33" fmla="*/ 2147483647 h 1337"/>
                <a:gd name="T34" fmla="*/ 0 w 2124"/>
                <a:gd name="T35" fmla="*/ 2147483647 h 1337"/>
                <a:gd name="T36" fmla="*/ 0 w 2124"/>
                <a:gd name="T37" fmla="*/ 2147483647 h 1337"/>
                <a:gd name="T38" fmla="*/ 0 w 2124"/>
                <a:gd name="T39" fmla="*/ 2147483647 h 1337"/>
                <a:gd name="T40" fmla="*/ 0 w 2124"/>
                <a:gd name="T41" fmla="*/ 2147483647 h 1337"/>
                <a:gd name="T42" fmla="*/ 0 w 2124"/>
                <a:gd name="T43" fmla="*/ 2147483647 h 1337"/>
                <a:gd name="T44" fmla="*/ 0 w 2124"/>
                <a:gd name="T45" fmla="*/ 2147483647 h 1337"/>
                <a:gd name="T46" fmla="*/ 0 w 2124"/>
                <a:gd name="T47" fmla="*/ 2147483647 h 1337"/>
                <a:gd name="T48" fmla="*/ 0 w 2124"/>
                <a:gd name="T49" fmla="*/ 2147483647 h 1337"/>
                <a:gd name="T50" fmla="*/ 0 w 2124"/>
                <a:gd name="T51" fmla="*/ 2147483647 h 1337"/>
                <a:gd name="T52" fmla="*/ 0 w 2124"/>
                <a:gd name="T53" fmla="*/ 2147483647 h 1337"/>
                <a:gd name="T54" fmla="*/ 0 w 2124"/>
                <a:gd name="T55" fmla="*/ 2147483647 h 1337"/>
                <a:gd name="T56" fmla="*/ 0 w 2124"/>
                <a:gd name="T57" fmla="*/ 2147483647 h 1337"/>
                <a:gd name="T58" fmla="*/ 0 w 2124"/>
                <a:gd name="T59" fmla="*/ 2147483647 h 1337"/>
                <a:gd name="T60" fmla="*/ 0 w 2124"/>
                <a:gd name="T61" fmla="*/ 2147483647 h 1337"/>
                <a:gd name="T62" fmla="*/ 0 w 2124"/>
                <a:gd name="T63" fmla="*/ 2147483647 h 1337"/>
                <a:gd name="T64" fmla="*/ 0 w 2124"/>
                <a:gd name="T65" fmla="*/ 2147483647 h 1337"/>
                <a:gd name="T66" fmla="*/ 0 w 2124"/>
                <a:gd name="T67" fmla="*/ 2147483647 h 1337"/>
                <a:gd name="T68" fmla="*/ 0 w 2124"/>
                <a:gd name="T69" fmla="*/ 2147483647 h 1337"/>
                <a:gd name="T70" fmla="*/ 0 w 2124"/>
                <a:gd name="T71" fmla="*/ 2147483647 h 1337"/>
                <a:gd name="T72" fmla="*/ 0 w 2124"/>
                <a:gd name="T73" fmla="*/ 2147483647 h 1337"/>
                <a:gd name="T74" fmla="*/ 0 w 2124"/>
                <a:gd name="T75" fmla="*/ 2147483647 h 1337"/>
                <a:gd name="T76" fmla="*/ 0 w 2124"/>
                <a:gd name="T77" fmla="*/ 2147483647 h 1337"/>
                <a:gd name="T78" fmla="*/ 0 w 2124"/>
                <a:gd name="T79" fmla="*/ 2147483647 h 1337"/>
                <a:gd name="T80" fmla="*/ 0 w 2124"/>
                <a:gd name="T81" fmla="*/ 2147483647 h 1337"/>
                <a:gd name="T82" fmla="*/ 0 w 2124"/>
                <a:gd name="T83" fmla="*/ 2147483647 h 1337"/>
                <a:gd name="T84" fmla="*/ 0 w 2124"/>
                <a:gd name="T85" fmla="*/ 2147483647 h 1337"/>
                <a:gd name="T86" fmla="*/ 0 w 2124"/>
                <a:gd name="T87" fmla="*/ 2147483647 h 1337"/>
                <a:gd name="T88" fmla="*/ 0 w 2124"/>
                <a:gd name="T89" fmla="*/ 2147483647 h 1337"/>
                <a:gd name="T90" fmla="*/ 0 w 2124"/>
                <a:gd name="T91" fmla="*/ 2147483647 h 1337"/>
                <a:gd name="T92" fmla="*/ 0 w 2124"/>
                <a:gd name="T93" fmla="*/ 2147483647 h 1337"/>
                <a:gd name="T94" fmla="*/ 0 w 2124"/>
                <a:gd name="T95" fmla="*/ 2147483647 h 1337"/>
                <a:gd name="T96" fmla="*/ 0 w 2124"/>
                <a:gd name="T97" fmla="*/ 2147483647 h 1337"/>
                <a:gd name="T98" fmla="*/ 0 w 2124"/>
                <a:gd name="T99" fmla="*/ 2147483647 h 1337"/>
                <a:gd name="T100" fmla="*/ 0 w 2124"/>
                <a:gd name="T101" fmla="*/ 2147483647 h 1337"/>
                <a:gd name="T102" fmla="*/ 0 w 2124"/>
                <a:gd name="T103" fmla="*/ 2147483647 h 1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4"/>
                <a:gd name="T157" fmla="*/ 0 h 1337"/>
                <a:gd name="T158" fmla="*/ 2124 w 2124"/>
                <a:gd name="T159" fmla="*/ 1337 h 13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4" h="1337">
                  <a:moveTo>
                    <a:pt x="0" y="636"/>
                  </a:moveTo>
                  <a:lnTo>
                    <a:pt x="12" y="585"/>
                  </a:lnTo>
                  <a:lnTo>
                    <a:pt x="89" y="574"/>
                  </a:lnTo>
                  <a:lnTo>
                    <a:pt x="223" y="503"/>
                  </a:lnTo>
                  <a:lnTo>
                    <a:pt x="243" y="449"/>
                  </a:lnTo>
                  <a:lnTo>
                    <a:pt x="216" y="387"/>
                  </a:lnTo>
                  <a:lnTo>
                    <a:pt x="300" y="369"/>
                  </a:lnTo>
                  <a:lnTo>
                    <a:pt x="324" y="285"/>
                  </a:lnTo>
                  <a:lnTo>
                    <a:pt x="412" y="289"/>
                  </a:lnTo>
                  <a:lnTo>
                    <a:pt x="422" y="235"/>
                  </a:lnTo>
                  <a:lnTo>
                    <a:pt x="489" y="206"/>
                  </a:lnTo>
                  <a:lnTo>
                    <a:pt x="525" y="253"/>
                  </a:lnTo>
                  <a:lnTo>
                    <a:pt x="573" y="270"/>
                  </a:lnTo>
                  <a:lnTo>
                    <a:pt x="594" y="369"/>
                  </a:lnTo>
                  <a:lnTo>
                    <a:pt x="747" y="407"/>
                  </a:lnTo>
                  <a:lnTo>
                    <a:pt x="810" y="475"/>
                  </a:lnTo>
                  <a:lnTo>
                    <a:pt x="936" y="471"/>
                  </a:lnTo>
                  <a:lnTo>
                    <a:pt x="1080" y="524"/>
                  </a:lnTo>
                  <a:lnTo>
                    <a:pt x="1269" y="475"/>
                  </a:lnTo>
                  <a:lnTo>
                    <a:pt x="1328" y="437"/>
                  </a:lnTo>
                  <a:lnTo>
                    <a:pt x="1328" y="383"/>
                  </a:lnTo>
                  <a:lnTo>
                    <a:pt x="1380" y="389"/>
                  </a:lnTo>
                  <a:lnTo>
                    <a:pt x="1497" y="312"/>
                  </a:lnTo>
                  <a:lnTo>
                    <a:pt x="1590" y="307"/>
                  </a:lnTo>
                  <a:lnTo>
                    <a:pt x="1546" y="248"/>
                  </a:lnTo>
                  <a:lnTo>
                    <a:pt x="1456" y="264"/>
                  </a:lnTo>
                  <a:lnTo>
                    <a:pt x="1455" y="199"/>
                  </a:lnTo>
                  <a:lnTo>
                    <a:pt x="1478" y="163"/>
                  </a:lnTo>
                  <a:lnTo>
                    <a:pt x="1531" y="184"/>
                  </a:lnTo>
                  <a:lnTo>
                    <a:pt x="1581" y="160"/>
                  </a:lnTo>
                  <a:lnTo>
                    <a:pt x="1632" y="72"/>
                  </a:lnTo>
                  <a:lnTo>
                    <a:pt x="1608" y="41"/>
                  </a:lnTo>
                  <a:lnTo>
                    <a:pt x="1734" y="0"/>
                  </a:lnTo>
                  <a:lnTo>
                    <a:pt x="1804" y="27"/>
                  </a:lnTo>
                  <a:lnTo>
                    <a:pt x="1868" y="176"/>
                  </a:lnTo>
                  <a:lnTo>
                    <a:pt x="1974" y="209"/>
                  </a:lnTo>
                  <a:lnTo>
                    <a:pt x="1994" y="263"/>
                  </a:lnTo>
                  <a:lnTo>
                    <a:pt x="2124" y="229"/>
                  </a:lnTo>
                  <a:lnTo>
                    <a:pt x="2064" y="373"/>
                  </a:lnTo>
                  <a:lnTo>
                    <a:pt x="1988" y="395"/>
                  </a:lnTo>
                  <a:lnTo>
                    <a:pt x="1998" y="449"/>
                  </a:lnTo>
                  <a:lnTo>
                    <a:pt x="1974" y="482"/>
                  </a:lnTo>
                  <a:lnTo>
                    <a:pt x="1960" y="471"/>
                  </a:lnTo>
                  <a:lnTo>
                    <a:pt x="1894" y="510"/>
                  </a:lnTo>
                  <a:lnTo>
                    <a:pt x="1894" y="533"/>
                  </a:lnTo>
                  <a:lnTo>
                    <a:pt x="1846" y="526"/>
                  </a:lnTo>
                  <a:lnTo>
                    <a:pt x="1758" y="591"/>
                  </a:lnTo>
                  <a:lnTo>
                    <a:pt x="1656" y="642"/>
                  </a:lnTo>
                  <a:lnTo>
                    <a:pt x="1686" y="574"/>
                  </a:lnTo>
                  <a:lnTo>
                    <a:pt x="1672" y="549"/>
                  </a:lnTo>
                  <a:lnTo>
                    <a:pt x="1531" y="628"/>
                  </a:lnTo>
                  <a:lnTo>
                    <a:pt x="1527" y="650"/>
                  </a:lnTo>
                  <a:lnTo>
                    <a:pt x="1574" y="701"/>
                  </a:lnTo>
                  <a:lnTo>
                    <a:pt x="1635" y="679"/>
                  </a:lnTo>
                  <a:lnTo>
                    <a:pt x="1700" y="697"/>
                  </a:lnTo>
                  <a:lnTo>
                    <a:pt x="1614" y="738"/>
                  </a:lnTo>
                  <a:lnTo>
                    <a:pt x="1582" y="794"/>
                  </a:lnTo>
                  <a:lnTo>
                    <a:pt x="1674" y="915"/>
                  </a:lnTo>
                  <a:lnTo>
                    <a:pt x="1612" y="904"/>
                  </a:lnTo>
                  <a:lnTo>
                    <a:pt x="1674" y="945"/>
                  </a:lnTo>
                  <a:lnTo>
                    <a:pt x="1613" y="972"/>
                  </a:lnTo>
                  <a:lnTo>
                    <a:pt x="1676" y="983"/>
                  </a:lnTo>
                  <a:lnTo>
                    <a:pt x="1559" y="1178"/>
                  </a:lnTo>
                  <a:lnTo>
                    <a:pt x="1481" y="1235"/>
                  </a:lnTo>
                  <a:lnTo>
                    <a:pt x="1405" y="1254"/>
                  </a:lnTo>
                  <a:lnTo>
                    <a:pt x="1400" y="1255"/>
                  </a:lnTo>
                  <a:lnTo>
                    <a:pt x="1380" y="1244"/>
                  </a:lnTo>
                  <a:lnTo>
                    <a:pt x="1361" y="1277"/>
                  </a:lnTo>
                  <a:lnTo>
                    <a:pt x="1270" y="1296"/>
                  </a:lnTo>
                  <a:lnTo>
                    <a:pt x="1264" y="1337"/>
                  </a:lnTo>
                  <a:lnTo>
                    <a:pt x="1248" y="1288"/>
                  </a:lnTo>
                  <a:lnTo>
                    <a:pt x="1187" y="1290"/>
                  </a:lnTo>
                  <a:lnTo>
                    <a:pt x="1092" y="1230"/>
                  </a:lnTo>
                  <a:lnTo>
                    <a:pt x="989" y="1256"/>
                  </a:lnTo>
                  <a:lnTo>
                    <a:pt x="968" y="1257"/>
                  </a:lnTo>
                  <a:lnTo>
                    <a:pt x="971" y="1296"/>
                  </a:lnTo>
                  <a:lnTo>
                    <a:pt x="955" y="1287"/>
                  </a:lnTo>
                  <a:lnTo>
                    <a:pt x="889" y="1268"/>
                  </a:lnTo>
                  <a:lnTo>
                    <a:pt x="869" y="1197"/>
                  </a:lnTo>
                  <a:lnTo>
                    <a:pt x="829" y="1206"/>
                  </a:lnTo>
                  <a:lnTo>
                    <a:pt x="867" y="1103"/>
                  </a:lnTo>
                  <a:lnTo>
                    <a:pt x="866" y="1070"/>
                  </a:lnTo>
                  <a:lnTo>
                    <a:pt x="823" y="1049"/>
                  </a:lnTo>
                  <a:lnTo>
                    <a:pt x="786" y="1035"/>
                  </a:lnTo>
                  <a:lnTo>
                    <a:pt x="775" y="998"/>
                  </a:lnTo>
                  <a:lnTo>
                    <a:pt x="626" y="1060"/>
                  </a:lnTo>
                  <a:lnTo>
                    <a:pt x="561" y="1043"/>
                  </a:lnTo>
                  <a:lnTo>
                    <a:pt x="527" y="1079"/>
                  </a:lnTo>
                  <a:lnTo>
                    <a:pt x="522" y="1053"/>
                  </a:lnTo>
                  <a:lnTo>
                    <a:pt x="499" y="1059"/>
                  </a:lnTo>
                  <a:lnTo>
                    <a:pt x="424" y="1059"/>
                  </a:lnTo>
                  <a:lnTo>
                    <a:pt x="365" y="1005"/>
                  </a:lnTo>
                  <a:lnTo>
                    <a:pt x="255" y="969"/>
                  </a:lnTo>
                  <a:lnTo>
                    <a:pt x="183" y="943"/>
                  </a:lnTo>
                  <a:lnTo>
                    <a:pt x="166" y="883"/>
                  </a:lnTo>
                  <a:lnTo>
                    <a:pt x="204" y="876"/>
                  </a:lnTo>
                  <a:lnTo>
                    <a:pt x="181" y="828"/>
                  </a:lnTo>
                  <a:lnTo>
                    <a:pt x="230" y="769"/>
                  </a:lnTo>
                  <a:lnTo>
                    <a:pt x="192" y="749"/>
                  </a:lnTo>
                  <a:lnTo>
                    <a:pt x="138" y="771"/>
                  </a:lnTo>
                  <a:lnTo>
                    <a:pt x="31" y="706"/>
                  </a:lnTo>
                  <a:lnTo>
                    <a:pt x="35" y="697"/>
                  </a:lnTo>
                  <a:lnTo>
                    <a:pt x="36" y="651"/>
                  </a:lnTo>
                  <a:lnTo>
                    <a:pt x="0" y="63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40" name="Freeform 55"/>
            <p:cNvSpPr>
              <a:spLocks noChangeAspect="1"/>
            </p:cNvSpPr>
            <p:nvPr/>
          </p:nvSpPr>
          <p:spPr bwMode="gray">
            <a:xfrm>
              <a:off x="7613113" y="4643279"/>
              <a:ext cx="54936" cy="59055"/>
            </a:xfrm>
            <a:custGeom>
              <a:avLst/>
              <a:gdLst>
                <a:gd name="T0" fmla="*/ 0 w 75"/>
                <a:gd name="T1" fmla="*/ 0 h 64"/>
                <a:gd name="T2" fmla="*/ 0 w 75"/>
                <a:gd name="T3" fmla="*/ 0 h 64"/>
                <a:gd name="T4" fmla="*/ 0 w 75"/>
                <a:gd name="T5" fmla="*/ 0 h 64"/>
                <a:gd name="T6" fmla="*/ 0 w 75"/>
                <a:gd name="T7" fmla="*/ 0 h 64"/>
                <a:gd name="T8" fmla="*/ 0 w 75"/>
                <a:gd name="T9" fmla="*/ 0 h 64"/>
                <a:gd name="T10" fmla="*/ 0 60000 65536"/>
                <a:gd name="T11" fmla="*/ 0 60000 65536"/>
                <a:gd name="T12" fmla="*/ 0 60000 65536"/>
                <a:gd name="T13" fmla="*/ 0 60000 65536"/>
                <a:gd name="T14" fmla="*/ 0 60000 65536"/>
                <a:gd name="T15" fmla="*/ 0 w 75"/>
                <a:gd name="T16" fmla="*/ 0 h 64"/>
                <a:gd name="T17" fmla="*/ 75 w 75"/>
                <a:gd name="T18" fmla="*/ 64 h 64"/>
              </a:gdLst>
              <a:ahLst/>
              <a:cxnLst>
                <a:cxn ang="T10">
                  <a:pos x="T0" y="T1"/>
                </a:cxn>
                <a:cxn ang="T11">
                  <a:pos x="T2" y="T3"/>
                </a:cxn>
                <a:cxn ang="T12">
                  <a:pos x="T4" y="T5"/>
                </a:cxn>
                <a:cxn ang="T13">
                  <a:pos x="T6" y="T7"/>
                </a:cxn>
                <a:cxn ang="T14">
                  <a:pos x="T8" y="T9"/>
                </a:cxn>
              </a:cxnLst>
              <a:rect l="T15" t="T16" r="T17" b="T18"/>
              <a:pathLst>
                <a:path w="75" h="64">
                  <a:moveTo>
                    <a:pt x="0" y="51"/>
                  </a:moveTo>
                  <a:lnTo>
                    <a:pt x="24" y="0"/>
                  </a:lnTo>
                  <a:lnTo>
                    <a:pt x="75" y="11"/>
                  </a:lnTo>
                  <a:lnTo>
                    <a:pt x="34" y="64"/>
                  </a:lnTo>
                  <a:lnTo>
                    <a:pt x="0" y="5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41" name="Freeform 56"/>
            <p:cNvSpPr>
              <a:spLocks noChangeAspect="1"/>
            </p:cNvSpPr>
            <p:nvPr/>
          </p:nvSpPr>
          <p:spPr bwMode="gray">
            <a:xfrm>
              <a:off x="7905060" y="4460399"/>
              <a:ext cx="47088" cy="112395"/>
            </a:xfrm>
            <a:custGeom>
              <a:avLst/>
              <a:gdLst>
                <a:gd name="T0" fmla="*/ 0 w 63"/>
                <a:gd name="T1" fmla="*/ 2147483647 h 114"/>
                <a:gd name="T2" fmla="*/ 0 w 63"/>
                <a:gd name="T3" fmla="*/ 2147483647 h 114"/>
                <a:gd name="T4" fmla="*/ 0 w 63"/>
                <a:gd name="T5" fmla="*/ 0 h 114"/>
                <a:gd name="T6" fmla="*/ 0 w 63"/>
                <a:gd name="T7" fmla="*/ 2147483647 h 114"/>
                <a:gd name="T8" fmla="*/ 0 w 63"/>
                <a:gd name="T9" fmla="*/ 2147483647 h 114"/>
                <a:gd name="T10" fmla="*/ 0 60000 65536"/>
                <a:gd name="T11" fmla="*/ 0 60000 65536"/>
                <a:gd name="T12" fmla="*/ 0 60000 65536"/>
                <a:gd name="T13" fmla="*/ 0 60000 65536"/>
                <a:gd name="T14" fmla="*/ 0 60000 65536"/>
                <a:gd name="T15" fmla="*/ 0 w 63"/>
                <a:gd name="T16" fmla="*/ 0 h 114"/>
                <a:gd name="T17" fmla="*/ 63 w 63"/>
                <a:gd name="T18" fmla="*/ 114 h 114"/>
              </a:gdLst>
              <a:ahLst/>
              <a:cxnLst>
                <a:cxn ang="T10">
                  <a:pos x="T0" y="T1"/>
                </a:cxn>
                <a:cxn ang="T11">
                  <a:pos x="T2" y="T3"/>
                </a:cxn>
                <a:cxn ang="T12">
                  <a:pos x="T4" y="T5"/>
                </a:cxn>
                <a:cxn ang="T13">
                  <a:pos x="T6" y="T7"/>
                </a:cxn>
                <a:cxn ang="T14">
                  <a:pos x="T8" y="T9"/>
                </a:cxn>
              </a:cxnLst>
              <a:rect l="T15" t="T16" r="T17" b="T18"/>
              <a:pathLst>
                <a:path w="63" h="114">
                  <a:moveTo>
                    <a:pt x="0" y="47"/>
                  </a:moveTo>
                  <a:lnTo>
                    <a:pt x="25" y="114"/>
                  </a:lnTo>
                  <a:lnTo>
                    <a:pt x="63" y="0"/>
                  </a:lnTo>
                  <a:lnTo>
                    <a:pt x="30" y="1"/>
                  </a:lnTo>
                  <a:lnTo>
                    <a:pt x="0" y="47"/>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42" name="Freeform 82"/>
            <p:cNvSpPr>
              <a:spLocks noChangeAspect="1"/>
            </p:cNvSpPr>
            <p:nvPr/>
          </p:nvSpPr>
          <p:spPr bwMode="gray">
            <a:xfrm>
              <a:off x="6570895" y="4045109"/>
              <a:ext cx="750271" cy="1009650"/>
            </a:xfrm>
            <a:custGeom>
              <a:avLst/>
              <a:gdLst>
                <a:gd name="T0" fmla="*/ 0 w 1020"/>
                <a:gd name="T1" fmla="*/ 2147483647 h 1015"/>
                <a:gd name="T2" fmla="*/ 0 w 1020"/>
                <a:gd name="T3" fmla="*/ 2147483647 h 1015"/>
                <a:gd name="T4" fmla="*/ 0 w 1020"/>
                <a:gd name="T5" fmla="*/ 2147483647 h 1015"/>
                <a:gd name="T6" fmla="*/ 0 w 1020"/>
                <a:gd name="T7" fmla="*/ 2147483647 h 1015"/>
                <a:gd name="T8" fmla="*/ 0 w 1020"/>
                <a:gd name="T9" fmla="*/ 2147483647 h 1015"/>
                <a:gd name="T10" fmla="*/ 0 w 1020"/>
                <a:gd name="T11" fmla="*/ 2147483647 h 1015"/>
                <a:gd name="T12" fmla="*/ 0 w 1020"/>
                <a:gd name="T13" fmla="*/ 2147483647 h 1015"/>
                <a:gd name="T14" fmla="*/ 0 w 1020"/>
                <a:gd name="T15" fmla="*/ 2147483647 h 1015"/>
                <a:gd name="T16" fmla="*/ 0 w 1020"/>
                <a:gd name="T17" fmla="*/ 2147483647 h 1015"/>
                <a:gd name="T18" fmla="*/ 0 w 1020"/>
                <a:gd name="T19" fmla="*/ 2147483647 h 1015"/>
                <a:gd name="T20" fmla="*/ 0 w 1020"/>
                <a:gd name="T21" fmla="*/ 2147483647 h 1015"/>
                <a:gd name="T22" fmla="*/ 0 w 1020"/>
                <a:gd name="T23" fmla="*/ 2147483647 h 1015"/>
                <a:gd name="T24" fmla="*/ 0 w 1020"/>
                <a:gd name="T25" fmla="*/ 2147483647 h 1015"/>
                <a:gd name="T26" fmla="*/ 0 w 1020"/>
                <a:gd name="T27" fmla="*/ 0 h 1015"/>
                <a:gd name="T28" fmla="*/ 0 w 1020"/>
                <a:gd name="T29" fmla="*/ 2147483647 h 1015"/>
                <a:gd name="T30" fmla="*/ 0 w 1020"/>
                <a:gd name="T31" fmla="*/ 2147483647 h 1015"/>
                <a:gd name="T32" fmla="*/ 0 w 1020"/>
                <a:gd name="T33" fmla="*/ 2147483647 h 1015"/>
                <a:gd name="T34" fmla="*/ 0 w 1020"/>
                <a:gd name="T35" fmla="*/ 2147483647 h 1015"/>
                <a:gd name="T36" fmla="*/ 0 w 1020"/>
                <a:gd name="T37" fmla="*/ 2147483647 h 1015"/>
                <a:gd name="T38" fmla="*/ 0 w 1020"/>
                <a:gd name="T39" fmla="*/ 2147483647 h 1015"/>
                <a:gd name="T40" fmla="*/ 0 w 1020"/>
                <a:gd name="T41" fmla="*/ 2147483647 h 1015"/>
                <a:gd name="T42" fmla="*/ 0 w 1020"/>
                <a:gd name="T43" fmla="*/ 2147483647 h 1015"/>
                <a:gd name="T44" fmla="*/ 0 w 1020"/>
                <a:gd name="T45" fmla="*/ 2147483647 h 1015"/>
                <a:gd name="T46" fmla="*/ 0 w 1020"/>
                <a:gd name="T47" fmla="*/ 2147483647 h 1015"/>
                <a:gd name="T48" fmla="*/ 0 w 1020"/>
                <a:gd name="T49" fmla="*/ 2147483647 h 1015"/>
                <a:gd name="T50" fmla="*/ 0 w 1020"/>
                <a:gd name="T51" fmla="*/ 2147483647 h 1015"/>
                <a:gd name="T52" fmla="*/ 0 w 1020"/>
                <a:gd name="T53" fmla="*/ 2147483647 h 1015"/>
                <a:gd name="T54" fmla="*/ 0 w 1020"/>
                <a:gd name="T55" fmla="*/ 2147483647 h 1015"/>
                <a:gd name="T56" fmla="*/ 0 w 1020"/>
                <a:gd name="T57" fmla="*/ 2147483647 h 1015"/>
                <a:gd name="T58" fmla="*/ 0 w 1020"/>
                <a:gd name="T59" fmla="*/ 2147483647 h 1015"/>
                <a:gd name="T60" fmla="*/ 0 w 1020"/>
                <a:gd name="T61" fmla="*/ 2147483647 h 1015"/>
                <a:gd name="T62" fmla="*/ 0 w 1020"/>
                <a:gd name="T63" fmla="*/ 2147483647 h 1015"/>
                <a:gd name="T64" fmla="*/ 0 w 1020"/>
                <a:gd name="T65" fmla="*/ 2147483647 h 1015"/>
                <a:gd name="T66" fmla="*/ 0 w 1020"/>
                <a:gd name="T67" fmla="*/ 2147483647 h 1015"/>
                <a:gd name="T68" fmla="*/ 0 w 1020"/>
                <a:gd name="T69" fmla="*/ 2147483647 h 1015"/>
                <a:gd name="T70" fmla="*/ 0 w 1020"/>
                <a:gd name="T71" fmla="*/ 2147483647 h 1015"/>
                <a:gd name="T72" fmla="*/ 0 w 1020"/>
                <a:gd name="T73" fmla="*/ 2147483647 h 1015"/>
                <a:gd name="T74" fmla="*/ 0 w 1020"/>
                <a:gd name="T75" fmla="*/ 2147483647 h 1015"/>
                <a:gd name="T76" fmla="*/ 0 w 1020"/>
                <a:gd name="T77" fmla="*/ 2147483647 h 1015"/>
                <a:gd name="T78" fmla="*/ 0 w 1020"/>
                <a:gd name="T79" fmla="*/ 2147483647 h 1015"/>
                <a:gd name="T80" fmla="*/ 0 w 1020"/>
                <a:gd name="T81" fmla="*/ 2147483647 h 1015"/>
                <a:gd name="T82" fmla="*/ 0 w 1020"/>
                <a:gd name="T83" fmla="*/ 2147483647 h 1015"/>
                <a:gd name="T84" fmla="*/ 0 w 1020"/>
                <a:gd name="T85" fmla="*/ 2147483647 h 1015"/>
                <a:gd name="T86" fmla="*/ 0 w 1020"/>
                <a:gd name="T87" fmla="*/ 2147483647 h 1015"/>
                <a:gd name="T88" fmla="*/ 0 w 1020"/>
                <a:gd name="T89" fmla="*/ 2147483647 h 1015"/>
                <a:gd name="T90" fmla="*/ 0 w 1020"/>
                <a:gd name="T91" fmla="*/ 2147483647 h 1015"/>
                <a:gd name="T92" fmla="*/ 0 w 1020"/>
                <a:gd name="T93" fmla="*/ 2147483647 h 1015"/>
                <a:gd name="T94" fmla="*/ 0 w 1020"/>
                <a:gd name="T95" fmla="*/ 2147483647 h 1015"/>
                <a:gd name="T96" fmla="*/ 0 w 1020"/>
                <a:gd name="T97" fmla="*/ 2147483647 h 1015"/>
                <a:gd name="T98" fmla="*/ 0 w 1020"/>
                <a:gd name="T99" fmla="*/ 2147483647 h 1015"/>
                <a:gd name="T100" fmla="*/ 0 w 1020"/>
                <a:gd name="T101" fmla="*/ 2147483647 h 1015"/>
                <a:gd name="T102" fmla="*/ 0 w 1020"/>
                <a:gd name="T103" fmla="*/ 2147483647 h 1015"/>
                <a:gd name="T104" fmla="*/ 0 w 1020"/>
                <a:gd name="T105" fmla="*/ 2147483647 h 1015"/>
                <a:gd name="T106" fmla="*/ 0 w 1020"/>
                <a:gd name="T107" fmla="*/ 2147483647 h 1015"/>
                <a:gd name="T108" fmla="*/ 0 w 1020"/>
                <a:gd name="T109" fmla="*/ 2147483647 h 1015"/>
                <a:gd name="T110" fmla="*/ 0 w 1020"/>
                <a:gd name="T111" fmla="*/ 2147483647 h 1015"/>
                <a:gd name="T112" fmla="*/ 0 w 1020"/>
                <a:gd name="T113" fmla="*/ 2147483647 h 1015"/>
                <a:gd name="T114" fmla="*/ 0 w 1020"/>
                <a:gd name="T115" fmla="*/ 2147483647 h 1015"/>
                <a:gd name="T116" fmla="*/ 0 w 1020"/>
                <a:gd name="T117" fmla="*/ 2147483647 h 1015"/>
                <a:gd name="T118" fmla="*/ 0 w 1020"/>
                <a:gd name="T119" fmla="*/ 2147483647 h 1015"/>
                <a:gd name="T120" fmla="*/ 0 w 1020"/>
                <a:gd name="T121" fmla="*/ 2147483647 h 1015"/>
                <a:gd name="T122" fmla="*/ 0 w 1020"/>
                <a:gd name="T123" fmla="*/ 2147483647 h 10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0"/>
                <a:gd name="T187" fmla="*/ 0 h 1015"/>
                <a:gd name="T188" fmla="*/ 1020 w 1020"/>
                <a:gd name="T189" fmla="*/ 1015 h 10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0" h="1015">
                  <a:moveTo>
                    <a:pt x="0" y="462"/>
                  </a:moveTo>
                  <a:lnTo>
                    <a:pt x="29" y="439"/>
                  </a:lnTo>
                  <a:lnTo>
                    <a:pt x="107" y="439"/>
                  </a:lnTo>
                  <a:lnTo>
                    <a:pt x="53" y="333"/>
                  </a:lnTo>
                  <a:lnTo>
                    <a:pt x="84" y="304"/>
                  </a:lnTo>
                  <a:lnTo>
                    <a:pt x="131" y="308"/>
                  </a:lnTo>
                  <a:lnTo>
                    <a:pt x="233" y="192"/>
                  </a:lnTo>
                  <a:lnTo>
                    <a:pt x="226" y="160"/>
                  </a:lnTo>
                  <a:lnTo>
                    <a:pt x="253" y="141"/>
                  </a:lnTo>
                  <a:lnTo>
                    <a:pt x="208" y="106"/>
                  </a:lnTo>
                  <a:lnTo>
                    <a:pt x="206" y="49"/>
                  </a:lnTo>
                  <a:lnTo>
                    <a:pt x="305" y="49"/>
                  </a:lnTo>
                  <a:lnTo>
                    <a:pt x="335" y="22"/>
                  </a:lnTo>
                  <a:lnTo>
                    <a:pt x="389" y="0"/>
                  </a:lnTo>
                  <a:lnTo>
                    <a:pt x="427" y="20"/>
                  </a:lnTo>
                  <a:lnTo>
                    <a:pt x="378" y="79"/>
                  </a:lnTo>
                  <a:lnTo>
                    <a:pt x="401" y="127"/>
                  </a:lnTo>
                  <a:lnTo>
                    <a:pt x="363" y="134"/>
                  </a:lnTo>
                  <a:lnTo>
                    <a:pt x="380" y="194"/>
                  </a:lnTo>
                  <a:lnTo>
                    <a:pt x="452" y="220"/>
                  </a:lnTo>
                  <a:lnTo>
                    <a:pt x="418" y="276"/>
                  </a:lnTo>
                  <a:lnTo>
                    <a:pt x="511" y="329"/>
                  </a:lnTo>
                  <a:lnTo>
                    <a:pt x="692" y="363"/>
                  </a:lnTo>
                  <a:lnTo>
                    <a:pt x="696" y="310"/>
                  </a:lnTo>
                  <a:lnTo>
                    <a:pt x="719" y="304"/>
                  </a:lnTo>
                  <a:lnTo>
                    <a:pt x="724" y="330"/>
                  </a:lnTo>
                  <a:lnTo>
                    <a:pt x="737" y="353"/>
                  </a:lnTo>
                  <a:lnTo>
                    <a:pt x="829" y="343"/>
                  </a:lnTo>
                  <a:lnTo>
                    <a:pt x="823" y="311"/>
                  </a:lnTo>
                  <a:lnTo>
                    <a:pt x="972" y="249"/>
                  </a:lnTo>
                  <a:lnTo>
                    <a:pt x="983" y="286"/>
                  </a:lnTo>
                  <a:lnTo>
                    <a:pt x="1020" y="300"/>
                  </a:lnTo>
                  <a:lnTo>
                    <a:pt x="1005" y="337"/>
                  </a:lnTo>
                  <a:lnTo>
                    <a:pt x="944" y="360"/>
                  </a:lnTo>
                  <a:lnTo>
                    <a:pt x="853" y="528"/>
                  </a:lnTo>
                  <a:lnTo>
                    <a:pt x="835" y="461"/>
                  </a:lnTo>
                  <a:lnTo>
                    <a:pt x="819" y="486"/>
                  </a:lnTo>
                  <a:lnTo>
                    <a:pt x="797" y="453"/>
                  </a:lnTo>
                  <a:lnTo>
                    <a:pt x="837" y="412"/>
                  </a:lnTo>
                  <a:lnTo>
                    <a:pt x="759" y="406"/>
                  </a:lnTo>
                  <a:lnTo>
                    <a:pt x="709" y="359"/>
                  </a:lnTo>
                  <a:lnTo>
                    <a:pt x="693" y="385"/>
                  </a:lnTo>
                  <a:lnTo>
                    <a:pt x="711" y="406"/>
                  </a:lnTo>
                  <a:lnTo>
                    <a:pt x="687" y="420"/>
                  </a:lnTo>
                  <a:lnTo>
                    <a:pt x="710" y="442"/>
                  </a:lnTo>
                  <a:lnTo>
                    <a:pt x="724" y="538"/>
                  </a:lnTo>
                  <a:lnTo>
                    <a:pt x="693" y="522"/>
                  </a:lnTo>
                  <a:lnTo>
                    <a:pt x="634" y="598"/>
                  </a:lnTo>
                  <a:lnTo>
                    <a:pt x="424" y="750"/>
                  </a:lnTo>
                  <a:lnTo>
                    <a:pt x="409" y="939"/>
                  </a:lnTo>
                  <a:lnTo>
                    <a:pt x="321" y="1015"/>
                  </a:lnTo>
                  <a:lnTo>
                    <a:pt x="243" y="869"/>
                  </a:lnTo>
                  <a:lnTo>
                    <a:pt x="211" y="753"/>
                  </a:lnTo>
                  <a:lnTo>
                    <a:pt x="183" y="726"/>
                  </a:lnTo>
                  <a:lnTo>
                    <a:pt x="161" y="516"/>
                  </a:lnTo>
                  <a:lnTo>
                    <a:pt x="144" y="508"/>
                  </a:lnTo>
                  <a:lnTo>
                    <a:pt x="132" y="555"/>
                  </a:lnTo>
                  <a:lnTo>
                    <a:pt x="82" y="567"/>
                  </a:lnTo>
                  <a:lnTo>
                    <a:pt x="31" y="512"/>
                  </a:lnTo>
                  <a:lnTo>
                    <a:pt x="80" y="483"/>
                  </a:lnTo>
                  <a:lnTo>
                    <a:pt x="31" y="494"/>
                  </a:lnTo>
                  <a:lnTo>
                    <a:pt x="0" y="462"/>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43" name="Freeform 83"/>
            <p:cNvSpPr>
              <a:spLocks noChangeAspect="1"/>
            </p:cNvSpPr>
            <p:nvPr/>
          </p:nvSpPr>
          <p:spPr bwMode="gray">
            <a:xfrm>
              <a:off x="7267800" y="5140484"/>
              <a:ext cx="279390" cy="394335"/>
            </a:xfrm>
            <a:custGeom>
              <a:avLst/>
              <a:gdLst>
                <a:gd name="T0" fmla="*/ 0 w 377"/>
                <a:gd name="T1" fmla="*/ 0 h 394"/>
                <a:gd name="T2" fmla="*/ 0 w 377"/>
                <a:gd name="T3" fmla="*/ 2147483647 h 394"/>
                <a:gd name="T4" fmla="*/ 0 w 377"/>
                <a:gd name="T5" fmla="*/ 2147483647 h 394"/>
                <a:gd name="T6" fmla="*/ 0 w 377"/>
                <a:gd name="T7" fmla="*/ 2147483647 h 394"/>
                <a:gd name="T8" fmla="*/ 0 w 377"/>
                <a:gd name="T9" fmla="*/ 2147483647 h 394"/>
                <a:gd name="T10" fmla="*/ 0 w 377"/>
                <a:gd name="T11" fmla="*/ 2147483647 h 394"/>
                <a:gd name="T12" fmla="*/ 0 w 377"/>
                <a:gd name="T13" fmla="*/ 2147483647 h 394"/>
                <a:gd name="T14" fmla="*/ 0 w 377"/>
                <a:gd name="T15" fmla="*/ 2147483647 h 394"/>
                <a:gd name="T16" fmla="*/ 0 w 377"/>
                <a:gd name="T17" fmla="*/ 2147483647 h 394"/>
                <a:gd name="T18" fmla="*/ 0 w 377"/>
                <a:gd name="T19" fmla="*/ 2147483647 h 394"/>
                <a:gd name="T20" fmla="*/ 0 w 377"/>
                <a:gd name="T21" fmla="*/ 2147483647 h 394"/>
                <a:gd name="T22" fmla="*/ 0 w 377"/>
                <a:gd name="T23" fmla="*/ 2147483647 h 394"/>
                <a:gd name="T24" fmla="*/ 0 w 377"/>
                <a:gd name="T25" fmla="*/ 0 h 3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7"/>
                <a:gd name="T40" fmla="*/ 0 h 394"/>
                <a:gd name="T41" fmla="*/ 377 w 377"/>
                <a:gd name="T42" fmla="*/ 394 h 3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7" h="394">
                  <a:moveTo>
                    <a:pt x="0" y="0"/>
                  </a:moveTo>
                  <a:lnTo>
                    <a:pt x="83" y="16"/>
                  </a:lnTo>
                  <a:lnTo>
                    <a:pt x="188" y="119"/>
                  </a:lnTo>
                  <a:lnTo>
                    <a:pt x="274" y="157"/>
                  </a:lnTo>
                  <a:lnTo>
                    <a:pt x="264" y="185"/>
                  </a:lnTo>
                  <a:lnTo>
                    <a:pt x="295" y="183"/>
                  </a:lnTo>
                  <a:lnTo>
                    <a:pt x="290" y="221"/>
                  </a:lnTo>
                  <a:lnTo>
                    <a:pt x="377" y="294"/>
                  </a:lnTo>
                  <a:lnTo>
                    <a:pt x="367" y="393"/>
                  </a:lnTo>
                  <a:lnTo>
                    <a:pt x="330" y="394"/>
                  </a:lnTo>
                  <a:lnTo>
                    <a:pt x="253" y="337"/>
                  </a:lnTo>
                  <a:lnTo>
                    <a:pt x="129" y="139"/>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44" name="Freeform 84"/>
            <p:cNvSpPr>
              <a:spLocks noChangeAspect="1"/>
            </p:cNvSpPr>
            <p:nvPr/>
          </p:nvSpPr>
          <p:spPr bwMode="gray">
            <a:xfrm>
              <a:off x="7528354" y="5538629"/>
              <a:ext cx="233871" cy="97155"/>
            </a:xfrm>
            <a:custGeom>
              <a:avLst/>
              <a:gdLst>
                <a:gd name="T0" fmla="*/ 0 w 315"/>
                <a:gd name="T1" fmla="*/ 2147483647 h 99"/>
                <a:gd name="T2" fmla="*/ 0 w 315"/>
                <a:gd name="T3" fmla="*/ 0 h 99"/>
                <a:gd name="T4" fmla="*/ 0 w 315"/>
                <a:gd name="T5" fmla="*/ 2147483647 h 99"/>
                <a:gd name="T6" fmla="*/ 0 w 315"/>
                <a:gd name="T7" fmla="*/ 2147483647 h 99"/>
                <a:gd name="T8" fmla="*/ 0 w 315"/>
                <a:gd name="T9" fmla="*/ 2147483647 h 99"/>
                <a:gd name="T10" fmla="*/ 0 w 315"/>
                <a:gd name="T11" fmla="*/ 2147483647 h 99"/>
                <a:gd name="T12" fmla="*/ 0 w 315"/>
                <a:gd name="T13" fmla="*/ 2147483647 h 99"/>
                <a:gd name="T14" fmla="*/ 0 w 315"/>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99"/>
                <a:gd name="T26" fmla="*/ 315 w 31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99">
                  <a:moveTo>
                    <a:pt x="0" y="28"/>
                  </a:moveTo>
                  <a:lnTo>
                    <a:pt x="21" y="0"/>
                  </a:lnTo>
                  <a:lnTo>
                    <a:pt x="242" y="31"/>
                  </a:lnTo>
                  <a:lnTo>
                    <a:pt x="264" y="56"/>
                  </a:lnTo>
                  <a:lnTo>
                    <a:pt x="309" y="65"/>
                  </a:lnTo>
                  <a:lnTo>
                    <a:pt x="315" y="99"/>
                  </a:lnTo>
                  <a:lnTo>
                    <a:pt x="55" y="51"/>
                  </a:lnTo>
                  <a:lnTo>
                    <a:pt x="0" y="28"/>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45" name="Freeform 85"/>
            <p:cNvSpPr>
              <a:spLocks noChangeAspect="1"/>
            </p:cNvSpPr>
            <p:nvPr/>
          </p:nvSpPr>
          <p:spPr bwMode="gray">
            <a:xfrm>
              <a:off x="7624100" y="5184299"/>
              <a:ext cx="252706" cy="291465"/>
            </a:xfrm>
            <a:custGeom>
              <a:avLst/>
              <a:gdLst>
                <a:gd name="T0" fmla="*/ 0 w 342"/>
                <a:gd name="T1" fmla="*/ 2147483647 h 291"/>
                <a:gd name="T2" fmla="*/ 0 w 342"/>
                <a:gd name="T3" fmla="*/ 2147483647 h 291"/>
                <a:gd name="T4" fmla="*/ 0 w 342"/>
                <a:gd name="T5" fmla="*/ 2147483647 h 291"/>
                <a:gd name="T6" fmla="*/ 0 w 342"/>
                <a:gd name="T7" fmla="*/ 2147483647 h 291"/>
                <a:gd name="T8" fmla="*/ 0 w 342"/>
                <a:gd name="T9" fmla="*/ 2147483647 h 291"/>
                <a:gd name="T10" fmla="*/ 0 w 342"/>
                <a:gd name="T11" fmla="*/ 0 h 291"/>
                <a:gd name="T12" fmla="*/ 0 w 342"/>
                <a:gd name="T13" fmla="*/ 2147483647 h 291"/>
                <a:gd name="T14" fmla="*/ 0 w 342"/>
                <a:gd name="T15" fmla="*/ 2147483647 h 291"/>
                <a:gd name="T16" fmla="*/ 0 w 342"/>
                <a:gd name="T17" fmla="*/ 2147483647 h 291"/>
                <a:gd name="T18" fmla="*/ 0 w 342"/>
                <a:gd name="T19" fmla="*/ 2147483647 h 291"/>
                <a:gd name="T20" fmla="*/ 0 w 342"/>
                <a:gd name="T21" fmla="*/ 2147483647 h 291"/>
                <a:gd name="T22" fmla="*/ 0 w 342"/>
                <a:gd name="T23" fmla="*/ 2147483647 h 291"/>
                <a:gd name="T24" fmla="*/ 0 w 342"/>
                <a:gd name="T25" fmla="*/ 2147483647 h 291"/>
                <a:gd name="T26" fmla="*/ 0 w 342"/>
                <a:gd name="T27" fmla="*/ 2147483647 h 291"/>
                <a:gd name="T28" fmla="*/ 0 w 342"/>
                <a:gd name="T29" fmla="*/ 2147483647 h 291"/>
                <a:gd name="T30" fmla="*/ 0 w 342"/>
                <a:gd name="T31" fmla="*/ 2147483647 h 291"/>
                <a:gd name="T32" fmla="*/ 0 w 342"/>
                <a:gd name="T33" fmla="*/ 2147483647 h 291"/>
                <a:gd name="T34" fmla="*/ 0 w 342"/>
                <a:gd name="T35" fmla="*/ 2147483647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
                <a:gd name="T55" fmla="*/ 0 h 291"/>
                <a:gd name="T56" fmla="*/ 342 w 34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 h="291">
                  <a:moveTo>
                    <a:pt x="0" y="131"/>
                  </a:moveTo>
                  <a:lnTo>
                    <a:pt x="23" y="93"/>
                  </a:lnTo>
                  <a:lnTo>
                    <a:pt x="51" y="116"/>
                  </a:lnTo>
                  <a:lnTo>
                    <a:pt x="156" y="107"/>
                  </a:lnTo>
                  <a:lnTo>
                    <a:pt x="190" y="95"/>
                  </a:lnTo>
                  <a:lnTo>
                    <a:pt x="236" y="0"/>
                  </a:lnTo>
                  <a:lnTo>
                    <a:pt x="296" y="3"/>
                  </a:lnTo>
                  <a:lnTo>
                    <a:pt x="283" y="28"/>
                  </a:lnTo>
                  <a:lnTo>
                    <a:pt x="342" y="116"/>
                  </a:lnTo>
                  <a:lnTo>
                    <a:pt x="309" y="110"/>
                  </a:lnTo>
                  <a:lnTo>
                    <a:pt x="250" y="209"/>
                  </a:lnTo>
                  <a:lnTo>
                    <a:pt x="242" y="272"/>
                  </a:lnTo>
                  <a:lnTo>
                    <a:pt x="204" y="291"/>
                  </a:lnTo>
                  <a:lnTo>
                    <a:pt x="139" y="254"/>
                  </a:lnTo>
                  <a:lnTo>
                    <a:pt x="100" y="271"/>
                  </a:lnTo>
                  <a:lnTo>
                    <a:pt x="95" y="241"/>
                  </a:lnTo>
                  <a:lnTo>
                    <a:pt x="41" y="247"/>
                  </a:lnTo>
                  <a:lnTo>
                    <a:pt x="0" y="13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46" name="Freeform 86"/>
            <p:cNvSpPr>
              <a:spLocks noChangeAspect="1"/>
            </p:cNvSpPr>
            <p:nvPr/>
          </p:nvSpPr>
          <p:spPr bwMode="gray">
            <a:xfrm>
              <a:off x="7821871" y="5626259"/>
              <a:ext cx="62784" cy="19050"/>
            </a:xfrm>
            <a:custGeom>
              <a:avLst/>
              <a:gdLst>
                <a:gd name="T0" fmla="*/ 0 w 84"/>
                <a:gd name="T1" fmla="*/ 0 h 21"/>
                <a:gd name="T2" fmla="*/ 0 w 84"/>
                <a:gd name="T3" fmla="*/ 0 h 21"/>
                <a:gd name="T4" fmla="*/ 0 w 84"/>
                <a:gd name="T5" fmla="*/ 0 h 21"/>
                <a:gd name="T6" fmla="*/ 0 w 84"/>
                <a:gd name="T7" fmla="*/ 0 h 21"/>
                <a:gd name="T8" fmla="*/ 0 w 84"/>
                <a:gd name="T9" fmla="*/ 0 h 21"/>
                <a:gd name="T10" fmla="*/ 0 60000 65536"/>
                <a:gd name="T11" fmla="*/ 0 60000 65536"/>
                <a:gd name="T12" fmla="*/ 0 60000 65536"/>
                <a:gd name="T13" fmla="*/ 0 60000 65536"/>
                <a:gd name="T14" fmla="*/ 0 60000 65536"/>
                <a:gd name="T15" fmla="*/ 0 w 84"/>
                <a:gd name="T16" fmla="*/ 0 h 21"/>
                <a:gd name="T17" fmla="*/ 84 w 84"/>
                <a:gd name="T18" fmla="*/ 21 h 21"/>
              </a:gdLst>
              <a:ahLst/>
              <a:cxnLst>
                <a:cxn ang="T10">
                  <a:pos x="T0" y="T1"/>
                </a:cxn>
                <a:cxn ang="T11">
                  <a:pos x="T2" y="T3"/>
                </a:cxn>
                <a:cxn ang="T12">
                  <a:pos x="T4" y="T5"/>
                </a:cxn>
                <a:cxn ang="T13">
                  <a:pos x="T6" y="T7"/>
                </a:cxn>
                <a:cxn ang="T14">
                  <a:pos x="T8" y="T9"/>
                </a:cxn>
              </a:cxnLst>
              <a:rect l="T15" t="T16" r="T17" b="T18"/>
              <a:pathLst>
                <a:path w="84" h="21">
                  <a:moveTo>
                    <a:pt x="0" y="4"/>
                  </a:moveTo>
                  <a:lnTo>
                    <a:pt x="9" y="21"/>
                  </a:lnTo>
                  <a:lnTo>
                    <a:pt x="84" y="6"/>
                  </a:lnTo>
                  <a:lnTo>
                    <a:pt x="27" y="0"/>
                  </a:lnTo>
                  <a:lnTo>
                    <a:pt x="0" y="4"/>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47" name="Freeform 87"/>
            <p:cNvSpPr>
              <a:spLocks noChangeAspect="1"/>
            </p:cNvSpPr>
            <p:nvPr/>
          </p:nvSpPr>
          <p:spPr bwMode="gray">
            <a:xfrm>
              <a:off x="7876807" y="5271929"/>
              <a:ext cx="156961" cy="253365"/>
            </a:xfrm>
            <a:custGeom>
              <a:avLst/>
              <a:gdLst>
                <a:gd name="T0" fmla="*/ 0 w 214"/>
                <a:gd name="T1" fmla="*/ 2147483647 h 254"/>
                <a:gd name="T2" fmla="*/ 0 w 214"/>
                <a:gd name="T3" fmla="*/ 2147483647 h 254"/>
                <a:gd name="T4" fmla="*/ 0 w 214"/>
                <a:gd name="T5" fmla="*/ 2147483647 h 254"/>
                <a:gd name="T6" fmla="*/ 0 w 214"/>
                <a:gd name="T7" fmla="*/ 2147483647 h 254"/>
                <a:gd name="T8" fmla="*/ 0 w 214"/>
                <a:gd name="T9" fmla="*/ 2147483647 h 254"/>
                <a:gd name="T10" fmla="*/ 0 w 214"/>
                <a:gd name="T11" fmla="*/ 2147483647 h 254"/>
                <a:gd name="T12" fmla="*/ 0 w 214"/>
                <a:gd name="T13" fmla="*/ 2147483647 h 254"/>
                <a:gd name="T14" fmla="*/ 0 w 214"/>
                <a:gd name="T15" fmla="*/ 2147483647 h 254"/>
                <a:gd name="T16" fmla="*/ 0 w 214"/>
                <a:gd name="T17" fmla="*/ 2147483647 h 254"/>
                <a:gd name="T18" fmla="*/ 0 w 214"/>
                <a:gd name="T19" fmla="*/ 2147483647 h 254"/>
                <a:gd name="T20" fmla="*/ 0 w 214"/>
                <a:gd name="T21" fmla="*/ 2147483647 h 254"/>
                <a:gd name="T22" fmla="*/ 0 w 214"/>
                <a:gd name="T23" fmla="*/ 2147483647 h 254"/>
                <a:gd name="T24" fmla="*/ 0 w 214"/>
                <a:gd name="T25" fmla="*/ 2147483647 h 254"/>
                <a:gd name="T26" fmla="*/ 0 w 214"/>
                <a:gd name="T27" fmla="*/ 2147483647 h 254"/>
                <a:gd name="T28" fmla="*/ 0 w 214"/>
                <a:gd name="T29" fmla="*/ 0 h 254"/>
                <a:gd name="T30" fmla="*/ 0 w 214"/>
                <a:gd name="T31" fmla="*/ 2147483647 h 254"/>
                <a:gd name="T32" fmla="*/ 0 w 214"/>
                <a:gd name="T33" fmla="*/ 2147483647 h 254"/>
                <a:gd name="T34" fmla="*/ 0 w 214"/>
                <a:gd name="T35" fmla="*/ 2147483647 h 254"/>
                <a:gd name="T36" fmla="*/ 0 w 214"/>
                <a:gd name="T37" fmla="*/ 2147483647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254"/>
                <a:gd name="T59" fmla="*/ 214 w 214"/>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254">
                  <a:moveTo>
                    <a:pt x="0" y="151"/>
                  </a:moveTo>
                  <a:lnTo>
                    <a:pt x="27" y="198"/>
                  </a:lnTo>
                  <a:lnTo>
                    <a:pt x="18" y="244"/>
                  </a:lnTo>
                  <a:lnTo>
                    <a:pt x="53" y="254"/>
                  </a:lnTo>
                  <a:lnTo>
                    <a:pt x="50" y="160"/>
                  </a:lnTo>
                  <a:lnTo>
                    <a:pt x="72" y="151"/>
                  </a:lnTo>
                  <a:lnTo>
                    <a:pt x="76" y="187"/>
                  </a:lnTo>
                  <a:lnTo>
                    <a:pt x="95" y="228"/>
                  </a:lnTo>
                  <a:lnTo>
                    <a:pt x="133" y="210"/>
                  </a:lnTo>
                  <a:lnTo>
                    <a:pt x="87" y="122"/>
                  </a:lnTo>
                  <a:lnTo>
                    <a:pt x="158" y="84"/>
                  </a:lnTo>
                  <a:lnTo>
                    <a:pt x="62" y="108"/>
                  </a:lnTo>
                  <a:lnTo>
                    <a:pt x="48" y="52"/>
                  </a:lnTo>
                  <a:lnTo>
                    <a:pt x="188" y="46"/>
                  </a:lnTo>
                  <a:lnTo>
                    <a:pt x="214" y="0"/>
                  </a:lnTo>
                  <a:lnTo>
                    <a:pt x="172" y="29"/>
                  </a:lnTo>
                  <a:lnTo>
                    <a:pt x="72" y="14"/>
                  </a:lnTo>
                  <a:lnTo>
                    <a:pt x="38" y="35"/>
                  </a:lnTo>
                  <a:lnTo>
                    <a:pt x="0" y="15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48" name="Freeform 88"/>
            <p:cNvSpPr>
              <a:spLocks noChangeAspect="1"/>
            </p:cNvSpPr>
            <p:nvPr/>
          </p:nvSpPr>
          <p:spPr bwMode="gray">
            <a:xfrm>
              <a:off x="7999236" y="5626259"/>
              <a:ext cx="89467" cy="62865"/>
            </a:xfrm>
            <a:custGeom>
              <a:avLst/>
              <a:gdLst>
                <a:gd name="T0" fmla="*/ 0 w 120"/>
                <a:gd name="T1" fmla="*/ 2147483647 h 65"/>
                <a:gd name="T2" fmla="*/ 0 w 120"/>
                <a:gd name="T3" fmla="*/ 2147483647 h 65"/>
                <a:gd name="T4" fmla="*/ 0 w 120"/>
                <a:gd name="T5" fmla="*/ 0 h 65"/>
                <a:gd name="T6" fmla="*/ 0 w 120"/>
                <a:gd name="T7" fmla="*/ 2147483647 h 65"/>
                <a:gd name="T8" fmla="*/ 0 w 120"/>
                <a:gd name="T9" fmla="*/ 2147483647 h 65"/>
                <a:gd name="T10" fmla="*/ 0 60000 65536"/>
                <a:gd name="T11" fmla="*/ 0 60000 65536"/>
                <a:gd name="T12" fmla="*/ 0 60000 65536"/>
                <a:gd name="T13" fmla="*/ 0 60000 65536"/>
                <a:gd name="T14" fmla="*/ 0 60000 65536"/>
                <a:gd name="T15" fmla="*/ 0 w 120"/>
                <a:gd name="T16" fmla="*/ 0 h 65"/>
                <a:gd name="T17" fmla="*/ 120 w 120"/>
                <a:gd name="T18" fmla="*/ 65 h 65"/>
              </a:gdLst>
              <a:ahLst/>
              <a:cxnLst>
                <a:cxn ang="T10">
                  <a:pos x="T0" y="T1"/>
                </a:cxn>
                <a:cxn ang="T11">
                  <a:pos x="T2" y="T3"/>
                </a:cxn>
                <a:cxn ang="T12">
                  <a:pos x="T4" y="T5"/>
                </a:cxn>
                <a:cxn ang="T13">
                  <a:pos x="T6" y="T7"/>
                </a:cxn>
                <a:cxn ang="T14">
                  <a:pos x="T8" y="T9"/>
                </a:cxn>
              </a:cxnLst>
              <a:rect l="T15" t="T16" r="T17" b="T18"/>
              <a:pathLst>
                <a:path w="120" h="65">
                  <a:moveTo>
                    <a:pt x="0" y="38"/>
                  </a:moveTo>
                  <a:lnTo>
                    <a:pt x="5" y="65"/>
                  </a:lnTo>
                  <a:lnTo>
                    <a:pt x="120" y="0"/>
                  </a:lnTo>
                  <a:lnTo>
                    <a:pt x="34" y="20"/>
                  </a:lnTo>
                  <a:lnTo>
                    <a:pt x="0" y="38"/>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49" name="Freeform 89"/>
            <p:cNvSpPr>
              <a:spLocks noChangeAspect="1"/>
            </p:cNvSpPr>
            <p:nvPr/>
          </p:nvSpPr>
          <p:spPr bwMode="gray">
            <a:xfrm>
              <a:off x="8094982" y="5260499"/>
              <a:ext cx="26683" cy="100965"/>
            </a:xfrm>
            <a:custGeom>
              <a:avLst/>
              <a:gdLst>
                <a:gd name="T0" fmla="*/ 0 w 40"/>
                <a:gd name="T1" fmla="*/ 2147483647 h 104"/>
                <a:gd name="T2" fmla="*/ 0 w 40"/>
                <a:gd name="T3" fmla="*/ 2147483647 h 104"/>
                <a:gd name="T4" fmla="*/ 0 w 40"/>
                <a:gd name="T5" fmla="*/ 2147483647 h 104"/>
                <a:gd name="T6" fmla="*/ 0 w 40"/>
                <a:gd name="T7" fmla="*/ 2147483647 h 104"/>
                <a:gd name="T8" fmla="*/ 0 w 40"/>
                <a:gd name="T9" fmla="*/ 2147483647 h 104"/>
                <a:gd name="T10" fmla="*/ 0 w 40"/>
                <a:gd name="T11" fmla="*/ 2147483647 h 104"/>
                <a:gd name="T12" fmla="*/ 0 w 40"/>
                <a:gd name="T13" fmla="*/ 2147483647 h 104"/>
                <a:gd name="T14" fmla="*/ 0 w 40"/>
                <a:gd name="T15" fmla="*/ 0 h 104"/>
                <a:gd name="T16" fmla="*/ 0 w 40"/>
                <a:gd name="T17" fmla="*/ 2147483647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04"/>
                <a:gd name="T29" fmla="*/ 40 w 4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04">
                  <a:moveTo>
                    <a:pt x="0" y="37"/>
                  </a:moveTo>
                  <a:lnTo>
                    <a:pt x="9" y="83"/>
                  </a:lnTo>
                  <a:lnTo>
                    <a:pt x="32" y="104"/>
                  </a:lnTo>
                  <a:lnTo>
                    <a:pt x="17" y="60"/>
                  </a:lnTo>
                  <a:lnTo>
                    <a:pt x="40" y="55"/>
                  </a:lnTo>
                  <a:lnTo>
                    <a:pt x="38" y="22"/>
                  </a:lnTo>
                  <a:lnTo>
                    <a:pt x="9" y="43"/>
                  </a:lnTo>
                  <a:lnTo>
                    <a:pt x="21" y="0"/>
                  </a:lnTo>
                  <a:lnTo>
                    <a:pt x="0" y="37"/>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50" name="Freeform 90"/>
            <p:cNvSpPr>
              <a:spLocks noChangeAspect="1"/>
            </p:cNvSpPr>
            <p:nvPr/>
          </p:nvSpPr>
          <p:spPr bwMode="gray">
            <a:xfrm>
              <a:off x="8107539" y="5428139"/>
              <a:ext cx="70632" cy="32385"/>
            </a:xfrm>
            <a:custGeom>
              <a:avLst/>
              <a:gdLst>
                <a:gd name="T0" fmla="*/ 0 w 99"/>
                <a:gd name="T1" fmla="*/ 2147483647 h 33"/>
                <a:gd name="T2" fmla="*/ 0 w 99"/>
                <a:gd name="T3" fmla="*/ 0 h 33"/>
                <a:gd name="T4" fmla="*/ 0 w 99"/>
                <a:gd name="T5" fmla="*/ 2147483647 h 33"/>
                <a:gd name="T6" fmla="*/ 0 w 99"/>
                <a:gd name="T7" fmla="*/ 2147483647 h 33"/>
                <a:gd name="T8" fmla="*/ 0 60000 65536"/>
                <a:gd name="T9" fmla="*/ 0 60000 65536"/>
                <a:gd name="T10" fmla="*/ 0 60000 65536"/>
                <a:gd name="T11" fmla="*/ 0 60000 65536"/>
                <a:gd name="T12" fmla="*/ 0 w 99"/>
                <a:gd name="T13" fmla="*/ 0 h 33"/>
                <a:gd name="T14" fmla="*/ 99 w 99"/>
                <a:gd name="T15" fmla="*/ 33 h 33"/>
              </a:gdLst>
              <a:ahLst/>
              <a:cxnLst>
                <a:cxn ang="T8">
                  <a:pos x="T0" y="T1"/>
                </a:cxn>
                <a:cxn ang="T9">
                  <a:pos x="T2" y="T3"/>
                </a:cxn>
                <a:cxn ang="T10">
                  <a:pos x="T4" y="T5"/>
                </a:cxn>
                <a:cxn ang="T11">
                  <a:pos x="T6" y="T7"/>
                </a:cxn>
              </a:cxnLst>
              <a:rect l="T12" t="T13" r="T14" b="T15"/>
              <a:pathLst>
                <a:path w="99" h="33">
                  <a:moveTo>
                    <a:pt x="0" y="13"/>
                  </a:moveTo>
                  <a:lnTo>
                    <a:pt x="55" y="0"/>
                  </a:lnTo>
                  <a:lnTo>
                    <a:pt x="99" y="33"/>
                  </a:lnTo>
                  <a:lnTo>
                    <a:pt x="0" y="13"/>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51" name="Freeform 91"/>
            <p:cNvSpPr>
              <a:spLocks noChangeAspect="1"/>
            </p:cNvSpPr>
            <p:nvPr/>
          </p:nvSpPr>
          <p:spPr bwMode="gray">
            <a:xfrm>
              <a:off x="8179741" y="5346224"/>
              <a:ext cx="268402" cy="299085"/>
            </a:xfrm>
            <a:custGeom>
              <a:avLst/>
              <a:gdLst>
                <a:gd name="T0" fmla="*/ 0 w 362"/>
                <a:gd name="T1" fmla="*/ 2147483647 h 300"/>
                <a:gd name="T2" fmla="*/ 0 w 362"/>
                <a:gd name="T3" fmla="*/ 2147483647 h 300"/>
                <a:gd name="T4" fmla="*/ 0 w 362"/>
                <a:gd name="T5" fmla="*/ 2147483647 h 300"/>
                <a:gd name="T6" fmla="*/ 0 w 362"/>
                <a:gd name="T7" fmla="*/ 2147483647 h 300"/>
                <a:gd name="T8" fmla="*/ 0 w 362"/>
                <a:gd name="T9" fmla="*/ 2147483647 h 300"/>
                <a:gd name="T10" fmla="*/ 0 w 362"/>
                <a:gd name="T11" fmla="*/ 2147483647 h 300"/>
                <a:gd name="T12" fmla="*/ 0 w 362"/>
                <a:gd name="T13" fmla="*/ 2147483647 h 300"/>
                <a:gd name="T14" fmla="*/ 0 w 362"/>
                <a:gd name="T15" fmla="*/ 2147483647 h 300"/>
                <a:gd name="T16" fmla="*/ 0 w 362"/>
                <a:gd name="T17" fmla="*/ 2147483647 h 300"/>
                <a:gd name="T18" fmla="*/ 0 w 362"/>
                <a:gd name="T19" fmla="*/ 2147483647 h 300"/>
                <a:gd name="T20" fmla="*/ 0 w 362"/>
                <a:gd name="T21" fmla="*/ 2147483647 h 300"/>
                <a:gd name="T22" fmla="*/ 0 w 362"/>
                <a:gd name="T23" fmla="*/ 2147483647 h 300"/>
                <a:gd name="T24" fmla="*/ 0 w 362"/>
                <a:gd name="T25" fmla="*/ 2147483647 h 300"/>
                <a:gd name="T26" fmla="*/ 0 w 362"/>
                <a:gd name="T27" fmla="*/ 2147483647 h 300"/>
                <a:gd name="T28" fmla="*/ 0 w 362"/>
                <a:gd name="T29" fmla="*/ 2147483647 h 300"/>
                <a:gd name="T30" fmla="*/ 0 w 362"/>
                <a:gd name="T31" fmla="*/ 2147483647 h 300"/>
                <a:gd name="T32" fmla="*/ 0 w 362"/>
                <a:gd name="T33" fmla="*/ 2147483647 h 300"/>
                <a:gd name="T34" fmla="*/ 0 w 362"/>
                <a:gd name="T35" fmla="*/ 2147483647 h 300"/>
                <a:gd name="T36" fmla="*/ 0 w 362"/>
                <a:gd name="T37" fmla="*/ 0 h 300"/>
                <a:gd name="T38" fmla="*/ 0 w 362"/>
                <a:gd name="T39" fmla="*/ 214748364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2"/>
                <a:gd name="T61" fmla="*/ 0 h 300"/>
                <a:gd name="T62" fmla="*/ 362 w 362"/>
                <a:gd name="T63" fmla="*/ 300 h 3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2" h="300">
                  <a:moveTo>
                    <a:pt x="0" y="37"/>
                  </a:moveTo>
                  <a:lnTo>
                    <a:pt x="52" y="65"/>
                  </a:lnTo>
                  <a:lnTo>
                    <a:pt x="105" y="59"/>
                  </a:lnTo>
                  <a:lnTo>
                    <a:pt x="38" y="80"/>
                  </a:lnTo>
                  <a:lnTo>
                    <a:pt x="71" y="129"/>
                  </a:lnTo>
                  <a:lnTo>
                    <a:pt x="102" y="87"/>
                  </a:lnTo>
                  <a:lnTo>
                    <a:pt x="123" y="129"/>
                  </a:lnTo>
                  <a:lnTo>
                    <a:pt x="254" y="174"/>
                  </a:lnTo>
                  <a:lnTo>
                    <a:pt x="285" y="247"/>
                  </a:lnTo>
                  <a:lnTo>
                    <a:pt x="260" y="243"/>
                  </a:lnTo>
                  <a:lnTo>
                    <a:pt x="241" y="279"/>
                  </a:lnTo>
                  <a:lnTo>
                    <a:pt x="319" y="263"/>
                  </a:lnTo>
                  <a:lnTo>
                    <a:pt x="362" y="300"/>
                  </a:lnTo>
                  <a:lnTo>
                    <a:pt x="357" y="76"/>
                  </a:lnTo>
                  <a:lnTo>
                    <a:pt x="244" y="37"/>
                  </a:lnTo>
                  <a:lnTo>
                    <a:pt x="154" y="103"/>
                  </a:lnTo>
                  <a:lnTo>
                    <a:pt x="117" y="69"/>
                  </a:lnTo>
                  <a:lnTo>
                    <a:pt x="106" y="14"/>
                  </a:lnTo>
                  <a:lnTo>
                    <a:pt x="52" y="0"/>
                  </a:lnTo>
                  <a:lnTo>
                    <a:pt x="0" y="37"/>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52" name="Freeform 92"/>
            <p:cNvSpPr>
              <a:spLocks noChangeAspect="1"/>
            </p:cNvSpPr>
            <p:nvPr/>
          </p:nvSpPr>
          <p:spPr bwMode="gray">
            <a:xfrm>
              <a:off x="8189158" y="5574824"/>
              <a:ext cx="12557" cy="26670"/>
            </a:xfrm>
            <a:custGeom>
              <a:avLst/>
              <a:gdLst>
                <a:gd name="T0" fmla="*/ 0 w 16"/>
                <a:gd name="T1" fmla="*/ 2147483647 h 26"/>
                <a:gd name="T2" fmla="*/ 2147483647 w 16"/>
                <a:gd name="T3" fmla="*/ 0 h 26"/>
                <a:gd name="T4" fmla="*/ 2147483647 w 16"/>
                <a:gd name="T5" fmla="*/ 2147483647 h 26"/>
                <a:gd name="T6" fmla="*/ 0 w 16"/>
                <a:gd name="T7" fmla="*/ 2147483647 h 26"/>
                <a:gd name="T8" fmla="*/ 0 60000 65536"/>
                <a:gd name="T9" fmla="*/ 0 60000 65536"/>
                <a:gd name="T10" fmla="*/ 0 60000 65536"/>
                <a:gd name="T11" fmla="*/ 0 60000 65536"/>
                <a:gd name="T12" fmla="*/ 0 w 16"/>
                <a:gd name="T13" fmla="*/ 0 h 26"/>
                <a:gd name="T14" fmla="*/ 16 w 16"/>
                <a:gd name="T15" fmla="*/ 26 h 26"/>
              </a:gdLst>
              <a:ahLst/>
              <a:cxnLst>
                <a:cxn ang="T8">
                  <a:pos x="T0" y="T1"/>
                </a:cxn>
                <a:cxn ang="T9">
                  <a:pos x="T2" y="T3"/>
                </a:cxn>
                <a:cxn ang="T10">
                  <a:pos x="T4" y="T5"/>
                </a:cxn>
                <a:cxn ang="T11">
                  <a:pos x="T6" y="T7"/>
                </a:cxn>
              </a:cxnLst>
              <a:rect l="T12" t="T13" r="T14" b="T15"/>
              <a:pathLst>
                <a:path w="16" h="26">
                  <a:moveTo>
                    <a:pt x="0" y="26"/>
                  </a:moveTo>
                  <a:lnTo>
                    <a:pt x="10" y="0"/>
                  </a:lnTo>
                  <a:lnTo>
                    <a:pt x="16" y="15"/>
                  </a:lnTo>
                  <a:lnTo>
                    <a:pt x="0" y="2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53" name="Freeform 98"/>
            <p:cNvSpPr>
              <a:spLocks noChangeAspect="1"/>
            </p:cNvSpPr>
            <p:nvPr/>
          </p:nvSpPr>
          <p:spPr bwMode="gray">
            <a:xfrm>
              <a:off x="8153057" y="4132739"/>
              <a:ext cx="58075" cy="95250"/>
            </a:xfrm>
            <a:custGeom>
              <a:avLst/>
              <a:gdLst>
                <a:gd name="T0" fmla="*/ 0 w 81"/>
                <a:gd name="T1" fmla="*/ 2147483647 h 97"/>
                <a:gd name="T2" fmla="*/ 0 w 81"/>
                <a:gd name="T3" fmla="*/ 2147483647 h 97"/>
                <a:gd name="T4" fmla="*/ 0 w 81"/>
                <a:gd name="T5" fmla="*/ 2147483647 h 97"/>
                <a:gd name="T6" fmla="*/ 0 w 81"/>
                <a:gd name="T7" fmla="*/ 2147483647 h 97"/>
                <a:gd name="T8" fmla="*/ 0 w 81"/>
                <a:gd name="T9" fmla="*/ 2147483647 h 97"/>
                <a:gd name="T10" fmla="*/ 0 w 81"/>
                <a:gd name="T11" fmla="*/ 2147483647 h 97"/>
                <a:gd name="T12" fmla="*/ 0 w 81"/>
                <a:gd name="T13" fmla="*/ 2147483647 h 97"/>
                <a:gd name="T14" fmla="*/ 0 w 81"/>
                <a:gd name="T15" fmla="*/ 2147483647 h 97"/>
                <a:gd name="T16" fmla="*/ 0 w 81"/>
                <a:gd name="T17" fmla="*/ 0 h 97"/>
                <a:gd name="T18" fmla="*/ 0 w 81"/>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7"/>
                <a:gd name="T32" fmla="*/ 81 w 8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7">
                  <a:moveTo>
                    <a:pt x="0" y="26"/>
                  </a:moveTo>
                  <a:lnTo>
                    <a:pt x="3" y="50"/>
                  </a:lnTo>
                  <a:lnTo>
                    <a:pt x="21" y="26"/>
                  </a:lnTo>
                  <a:lnTo>
                    <a:pt x="30" y="40"/>
                  </a:lnTo>
                  <a:lnTo>
                    <a:pt x="20" y="97"/>
                  </a:lnTo>
                  <a:lnTo>
                    <a:pt x="59" y="95"/>
                  </a:lnTo>
                  <a:lnTo>
                    <a:pt x="81" y="38"/>
                  </a:lnTo>
                  <a:lnTo>
                    <a:pt x="69" y="5"/>
                  </a:lnTo>
                  <a:lnTo>
                    <a:pt x="32" y="0"/>
                  </a:lnTo>
                  <a:lnTo>
                    <a:pt x="0" y="2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54" name="Freeform 99"/>
            <p:cNvSpPr>
              <a:spLocks noChangeAspect="1"/>
            </p:cNvSpPr>
            <p:nvPr/>
          </p:nvSpPr>
          <p:spPr bwMode="gray">
            <a:xfrm>
              <a:off x="8181310" y="3833654"/>
              <a:ext cx="288807" cy="310515"/>
            </a:xfrm>
            <a:custGeom>
              <a:avLst/>
              <a:gdLst>
                <a:gd name="T0" fmla="*/ 0 w 391"/>
                <a:gd name="T1" fmla="*/ 2147483647 h 314"/>
                <a:gd name="T2" fmla="*/ 0 w 391"/>
                <a:gd name="T3" fmla="*/ 2147483647 h 314"/>
                <a:gd name="T4" fmla="*/ 0 w 391"/>
                <a:gd name="T5" fmla="*/ 2147483647 h 314"/>
                <a:gd name="T6" fmla="*/ 0 w 391"/>
                <a:gd name="T7" fmla="*/ 2147483647 h 314"/>
                <a:gd name="T8" fmla="*/ 0 w 391"/>
                <a:gd name="T9" fmla="*/ 2147483647 h 314"/>
                <a:gd name="T10" fmla="*/ 0 w 391"/>
                <a:gd name="T11" fmla="*/ 2147483647 h 314"/>
                <a:gd name="T12" fmla="*/ 0 w 391"/>
                <a:gd name="T13" fmla="*/ 2147483647 h 314"/>
                <a:gd name="T14" fmla="*/ 0 w 391"/>
                <a:gd name="T15" fmla="*/ 2147483647 h 314"/>
                <a:gd name="T16" fmla="*/ 0 w 391"/>
                <a:gd name="T17" fmla="*/ 2147483647 h 314"/>
                <a:gd name="T18" fmla="*/ 0 w 391"/>
                <a:gd name="T19" fmla="*/ 2147483647 h 314"/>
                <a:gd name="T20" fmla="*/ 0 w 391"/>
                <a:gd name="T21" fmla="*/ 0 h 314"/>
                <a:gd name="T22" fmla="*/ 0 w 391"/>
                <a:gd name="T23" fmla="*/ 2147483647 h 314"/>
                <a:gd name="T24" fmla="*/ 0 w 391"/>
                <a:gd name="T25" fmla="*/ 2147483647 h 314"/>
                <a:gd name="T26" fmla="*/ 0 w 391"/>
                <a:gd name="T27" fmla="*/ 2147483647 h 314"/>
                <a:gd name="T28" fmla="*/ 0 w 391"/>
                <a:gd name="T29" fmla="*/ 2147483647 h 314"/>
                <a:gd name="T30" fmla="*/ 0 w 391"/>
                <a:gd name="T31" fmla="*/ 2147483647 h 314"/>
                <a:gd name="T32" fmla="*/ 0 w 391"/>
                <a:gd name="T33" fmla="*/ 2147483647 h 314"/>
                <a:gd name="T34" fmla="*/ 0 w 391"/>
                <a:gd name="T35" fmla="*/ 2147483647 h 314"/>
                <a:gd name="T36" fmla="*/ 0 w 391"/>
                <a:gd name="T37" fmla="*/ 2147483647 h 314"/>
                <a:gd name="T38" fmla="*/ 0 w 391"/>
                <a:gd name="T39" fmla="*/ 2147483647 h 314"/>
                <a:gd name="T40" fmla="*/ 0 w 391"/>
                <a:gd name="T41" fmla="*/ 2147483647 h 314"/>
                <a:gd name="T42" fmla="*/ 0 w 391"/>
                <a:gd name="T43" fmla="*/ 2147483647 h 314"/>
                <a:gd name="T44" fmla="*/ 0 w 391"/>
                <a:gd name="T45" fmla="*/ 2147483647 h 314"/>
                <a:gd name="T46" fmla="*/ 0 w 391"/>
                <a:gd name="T47" fmla="*/ 2147483647 h 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1"/>
                <a:gd name="T73" fmla="*/ 0 h 314"/>
                <a:gd name="T74" fmla="*/ 391 w 391"/>
                <a:gd name="T75" fmla="*/ 314 h 3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1" h="314">
                  <a:moveTo>
                    <a:pt x="0" y="296"/>
                  </a:moveTo>
                  <a:lnTo>
                    <a:pt x="70" y="237"/>
                  </a:lnTo>
                  <a:lnTo>
                    <a:pt x="169" y="237"/>
                  </a:lnTo>
                  <a:lnTo>
                    <a:pt x="208" y="165"/>
                  </a:lnTo>
                  <a:lnTo>
                    <a:pt x="225" y="160"/>
                  </a:lnTo>
                  <a:lnTo>
                    <a:pt x="226" y="187"/>
                  </a:lnTo>
                  <a:lnTo>
                    <a:pt x="271" y="160"/>
                  </a:lnTo>
                  <a:lnTo>
                    <a:pt x="309" y="105"/>
                  </a:lnTo>
                  <a:lnTo>
                    <a:pt x="326" y="16"/>
                  </a:lnTo>
                  <a:lnTo>
                    <a:pt x="357" y="20"/>
                  </a:lnTo>
                  <a:lnTo>
                    <a:pt x="347" y="0"/>
                  </a:lnTo>
                  <a:lnTo>
                    <a:pt x="367" y="1"/>
                  </a:lnTo>
                  <a:lnTo>
                    <a:pt x="391" y="76"/>
                  </a:lnTo>
                  <a:lnTo>
                    <a:pt x="357" y="129"/>
                  </a:lnTo>
                  <a:lnTo>
                    <a:pt x="357" y="177"/>
                  </a:lnTo>
                  <a:lnTo>
                    <a:pt x="333" y="248"/>
                  </a:lnTo>
                  <a:lnTo>
                    <a:pt x="315" y="258"/>
                  </a:lnTo>
                  <a:lnTo>
                    <a:pt x="314" y="231"/>
                  </a:lnTo>
                  <a:lnTo>
                    <a:pt x="257" y="272"/>
                  </a:lnTo>
                  <a:lnTo>
                    <a:pt x="208" y="254"/>
                  </a:lnTo>
                  <a:lnTo>
                    <a:pt x="211" y="288"/>
                  </a:lnTo>
                  <a:lnTo>
                    <a:pt x="170" y="314"/>
                  </a:lnTo>
                  <a:lnTo>
                    <a:pt x="158" y="269"/>
                  </a:lnTo>
                  <a:lnTo>
                    <a:pt x="0" y="29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55" name="Freeform 100"/>
            <p:cNvSpPr>
              <a:spLocks noChangeAspect="1"/>
            </p:cNvSpPr>
            <p:nvPr/>
          </p:nvSpPr>
          <p:spPr bwMode="gray">
            <a:xfrm>
              <a:off x="8215841" y="4119404"/>
              <a:ext cx="59645" cy="53340"/>
            </a:xfrm>
            <a:custGeom>
              <a:avLst/>
              <a:gdLst>
                <a:gd name="T0" fmla="*/ 0 w 81"/>
                <a:gd name="T1" fmla="*/ 2147483647 h 56"/>
                <a:gd name="T2" fmla="*/ 0 w 81"/>
                <a:gd name="T3" fmla="*/ 2147483647 h 56"/>
                <a:gd name="T4" fmla="*/ 0 w 81"/>
                <a:gd name="T5" fmla="*/ 2147483647 h 56"/>
                <a:gd name="T6" fmla="*/ 0 w 81"/>
                <a:gd name="T7" fmla="*/ 0 h 56"/>
                <a:gd name="T8" fmla="*/ 0 w 81"/>
                <a:gd name="T9" fmla="*/ 2147483647 h 56"/>
                <a:gd name="T10" fmla="*/ 0 60000 65536"/>
                <a:gd name="T11" fmla="*/ 0 60000 65536"/>
                <a:gd name="T12" fmla="*/ 0 60000 65536"/>
                <a:gd name="T13" fmla="*/ 0 60000 65536"/>
                <a:gd name="T14" fmla="*/ 0 60000 65536"/>
                <a:gd name="T15" fmla="*/ 0 w 81"/>
                <a:gd name="T16" fmla="*/ 0 h 56"/>
                <a:gd name="T17" fmla="*/ 81 w 81"/>
                <a:gd name="T18" fmla="*/ 56 h 56"/>
              </a:gdLst>
              <a:ahLst/>
              <a:cxnLst>
                <a:cxn ang="T10">
                  <a:pos x="T0" y="T1"/>
                </a:cxn>
                <a:cxn ang="T11">
                  <a:pos x="T2" y="T3"/>
                </a:cxn>
                <a:cxn ang="T12">
                  <a:pos x="T4" y="T5"/>
                </a:cxn>
                <a:cxn ang="T13">
                  <a:pos x="T6" y="T7"/>
                </a:cxn>
                <a:cxn ang="T14">
                  <a:pos x="T8" y="T9"/>
                </a:cxn>
              </a:cxnLst>
              <a:rect l="T15" t="T16" r="T17" b="T18"/>
              <a:pathLst>
                <a:path w="81" h="56">
                  <a:moveTo>
                    <a:pt x="0" y="29"/>
                  </a:moveTo>
                  <a:lnTo>
                    <a:pt x="27" y="56"/>
                  </a:lnTo>
                  <a:lnTo>
                    <a:pt x="74" y="35"/>
                  </a:lnTo>
                  <a:lnTo>
                    <a:pt x="81" y="0"/>
                  </a:lnTo>
                  <a:lnTo>
                    <a:pt x="0" y="29"/>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56" name="Freeform 101"/>
            <p:cNvSpPr>
              <a:spLocks noChangeAspect="1"/>
            </p:cNvSpPr>
            <p:nvPr/>
          </p:nvSpPr>
          <p:spPr bwMode="gray">
            <a:xfrm>
              <a:off x="8415181" y="3664109"/>
              <a:ext cx="149112" cy="169545"/>
            </a:xfrm>
            <a:custGeom>
              <a:avLst/>
              <a:gdLst>
                <a:gd name="T0" fmla="*/ 0 w 203"/>
                <a:gd name="T1" fmla="*/ 2147483647 h 169"/>
                <a:gd name="T2" fmla="*/ 0 w 203"/>
                <a:gd name="T3" fmla="*/ 2147483647 h 169"/>
                <a:gd name="T4" fmla="*/ 0 w 203"/>
                <a:gd name="T5" fmla="*/ 2147483647 h 169"/>
                <a:gd name="T6" fmla="*/ 0 w 203"/>
                <a:gd name="T7" fmla="*/ 2147483647 h 169"/>
                <a:gd name="T8" fmla="*/ 0 w 203"/>
                <a:gd name="T9" fmla="*/ 2147483647 h 169"/>
                <a:gd name="T10" fmla="*/ 0 w 203"/>
                <a:gd name="T11" fmla="*/ 2147483647 h 169"/>
                <a:gd name="T12" fmla="*/ 0 w 203"/>
                <a:gd name="T13" fmla="*/ 2147483647 h 169"/>
                <a:gd name="T14" fmla="*/ 0 w 203"/>
                <a:gd name="T15" fmla="*/ 2147483647 h 169"/>
                <a:gd name="T16" fmla="*/ 0 w 203"/>
                <a:gd name="T17" fmla="*/ 2147483647 h 169"/>
                <a:gd name="T18" fmla="*/ 0 w 203"/>
                <a:gd name="T19" fmla="*/ 2147483647 h 169"/>
                <a:gd name="T20" fmla="*/ 0 w 203"/>
                <a:gd name="T21" fmla="*/ 0 h 169"/>
                <a:gd name="T22" fmla="*/ 0 w 203"/>
                <a:gd name="T23" fmla="*/ 2147483647 h 169"/>
                <a:gd name="T24" fmla="*/ 0 w 203"/>
                <a:gd name="T25" fmla="*/ 2147483647 h 169"/>
                <a:gd name="T26" fmla="*/ 0 w 203"/>
                <a:gd name="T27" fmla="*/ 2147483647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169"/>
                <a:gd name="T44" fmla="*/ 203 w 203"/>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169">
                  <a:moveTo>
                    <a:pt x="0" y="120"/>
                  </a:moveTo>
                  <a:lnTo>
                    <a:pt x="9" y="169"/>
                  </a:lnTo>
                  <a:lnTo>
                    <a:pt x="44" y="151"/>
                  </a:lnTo>
                  <a:lnTo>
                    <a:pt x="20" y="121"/>
                  </a:lnTo>
                  <a:lnTo>
                    <a:pt x="118" y="147"/>
                  </a:lnTo>
                  <a:lnTo>
                    <a:pt x="140" y="108"/>
                  </a:lnTo>
                  <a:lnTo>
                    <a:pt x="203" y="95"/>
                  </a:lnTo>
                  <a:lnTo>
                    <a:pt x="181" y="69"/>
                  </a:lnTo>
                  <a:lnTo>
                    <a:pt x="189" y="46"/>
                  </a:lnTo>
                  <a:lnTo>
                    <a:pt x="135" y="50"/>
                  </a:lnTo>
                  <a:lnTo>
                    <a:pt x="70" y="0"/>
                  </a:lnTo>
                  <a:lnTo>
                    <a:pt x="47" y="96"/>
                  </a:lnTo>
                  <a:lnTo>
                    <a:pt x="19" y="91"/>
                  </a:lnTo>
                  <a:lnTo>
                    <a:pt x="0" y="12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57" name="Freeform 102"/>
            <p:cNvSpPr>
              <a:spLocks noChangeAspect="1"/>
            </p:cNvSpPr>
            <p:nvPr/>
          </p:nvSpPr>
          <p:spPr bwMode="gray">
            <a:xfrm>
              <a:off x="8016502" y="3770789"/>
              <a:ext cx="158530" cy="211455"/>
            </a:xfrm>
            <a:custGeom>
              <a:avLst/>
              <a:gdLst>
                <a:gd name="T0" fmla="*/ 0 w 221"/>
                <a:gd name="T1" fmla="*/ 2147483647 h 212"/>
                <a:gd name="T2" fmla="*/ 0 w 221"/>
                <a:gd name="T3" fmla="*/ 2147483647 h 212"/>
                <a:gd name="T4" fmla="*/ 0 w 221"/>
                <a:gd name="T5" fmla="*/ 2147483647 h 212"/>
                <a:gd name="T6" fmla="*/ 0 w 221"/>
                <a:gd name="T7" fmla="*/ 2147483647 h 212"/>
                <a:gd name="T8" fmla="*/ 0 w 221"/>
                <a:gd name="T9" fmla="*/ 2147483647 h 212"/>
                <a:gd name="T10" fmla="*/ 0 w 221"/>
                <a:gd name="T11" fmla="*/ 2147483647 h 212"/>
                <a:gd name="T12" fmla="*/ 0 w 221"/>
                <a:gd name="T13" fmla="*/ 2147483647 h 212"/>
                <a:gd name="T14" fmla="*/ 0 w 221"/>
                <a:gd name="T15" fmla="*/ 2147483647 h 212"/>
                <a:gd name="T16" fmla="*/ 0 w 221"/>
                <a:gd name="T17" fmla="*/ 2147483647 h 212"/>
                <a:gd name="T18" fmla="*/ 0 w 221"/>
                <a:gd name="T19" fmla="*/ 0 h 212"/>
                <a:gd name="T20" fmla="*/ 0 w 221"/>
                <a:gd name="T21" fmla="*/ 2147483647 h 212"/>
                <a:gd name="T22" fmla="*/ 0 w 221"/>
                <a:gd name="T23" fmla="*/ 2147483647 h 212"/>
                <a:gd name="T24" fmla="*/ 0 w 221"/>
                <a:gd name="T25" fmla="*/ 2147483647 h 212"/>
                <a:gd name="T26" fmla="*/ 0 w 221"/>
                <a:gd name="T27" fmla="*/ 2147483647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1"/>
                <a:gd name="T43" fmla="*/ 0 h 212"/>
                <a:gd name="T44" fmla="*/ 221 w 221"/>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1" h="212">
                  <a:moveTo>
                    <a:pt x="0" y="120"/>
                  </a:moveTo>
                  <a:lnTo>
                    <a:pt x="41" y="137"/>
                  </a:lnTo>
                  <a:lnTo>
                    <a:pt x="15" y="198"/>
                  </a:lnTo>
                  <a:lnTo>
                    <a:pt x="77" y="212"/>
                  </a:lnTo>
                  <a:lnTo>
                    <a:pt x="142" y="175"/>
                  </a:lnTo>
                  <a:lnTo>
                    <a:pt x="112" y="125"/>
                  </a:lnTo>
                  <a:lnTo>
                    <a:pt x="186" y="81"/>
                  </a:lnTo>
                  <a:lnTo>
                    <a:pt x="221" y="20"/>
                  </a:lnTo>
                  <a:lnTo>
                    <a:pt x="216" y="11"/>
                  </a:lnTo>
                  <a:lnTo>
                    <a:pt x="202" y="0"/>
                  </a:lnTo>
                  <a:lnTo>
                    <a:pt x="136" y="39"/>
                  </a:lnTo>
                  <a:lnTo>
                    <a:pt x="136" y="62"/>
                  </a:lnTo>
                  <a:lnTo>
                    <a:pt x="88" y="55"/>
                  </a:lnTo>
                  <a:lnTo>
                    <a:pt x="0" y="12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58" name="Freeform 103"/>
            <p:cNvSpPr>
              <a:spLocks noChangeAspect="1"/>
            </p:cNvSpPr>
            <p:nvPr/>
          </p:nvSpPr>
          <p:spPr bwMode="gray">
            <a:xfrm>
              <a:off x="8058881" y="3944144"/>
              <a:ext cx="92607" cy="163830"/>
            </a:xfrm>
            <a:custGeom>
              <a:avLst/>
              <a:gdLst>
                <a:gd name="T0" fmla="*/ 0 w 121"/>
                <a:gd name="T1" fmla="*/ 2147483647 h 166"/>
                <a:gd name="T2" fmla="*/ 0 w 121"/>
                <a:gd name="T3" fmla="*/ 2147483647 h 166"/>
                <a:gd name="T4" fmla="*/ 0 w 121"/>
                <a:gd name="T5" fmla="*/ 0 h 166"/>
                <a:gd name="T6" fmla="*/ 0 w 121"/>
                <a:gd name="T7" fmla="*/ 2147483647 h 166"/>
                <a:gd name="T8" fmla="*/ 0 w 121"/>
                <a:gd name="T9" fmla="*/ 2147483647 h 166"/>
                <a:gd name="T10" fmla="*/ 0 w 121"/>
                <a:gd name="T11" fmla="*/ 2147483647 h 166"/>
                <a:gd name="T12" fmla="*/ 0 60000 65536"/>
                <a:gd name="T13" fmla="*/ 0 60000 65536"/>
                <a:gd name="T14" fmla="*/ 0 60000 65536"/>
                <a:gd name="T15" fmla="*/ 0 60000 65536"/>
                <a:gd name="T16" fmla="*/ 0 60000 65536"/>
                <a:gd name="T17" fmla="*/ 0 60000 65536"/>
                <a:gd name="T18" fmla="*/ 0 w 121"/>
                <a:gd name="T19" fmla="*/ 0 h 166"/>
                <a:gd name="T20" fmla="*/ 121 w 121"/>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21" h="166">
                  <a:moveTo>
                    <a:pt x="0" y="166"/>
                  </a:moveTo>
                  <a:lnTo>
                    <a:pt x="13" y="37"/>
                  </a:lnTo>
                  <a:lnTo>
                    <a:pt x="78" y="0"/>
                  </a:lnTo>
                  <a:lnTo>
                    <a:pt x="121" y="101"/>
                  </a:lnTo>
                  <a:lnTo>
                    <a:pt x="76" y="149"/>
                  </a:lnTo>
                  <a:lnTo>
                    <a:pt x="0" y="16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59" name="Freeform 104"/>
            <p:cNvSpPr>
              <a:spLocks noChangeAspect="1"/>
            </p:cNvSpPr>
            <p:nvPr/>
          </p:nvSpPr>
          <p:spPr bwMode="gray">
            <a:xfrm>
              <a:off x="7396508" y="4551839"/>
              <a:ext cx="185213" cy="287655"/>
            </a:xfrm>
            <a:custGeom>
              <a:avLst/>
              <a:gdLst>
                <a:gd name="T0" fmla="*/ 0 w 249"/>
                <a:gd name="T1" fmla="*/ 2147483647 h 290"/>
                <a:gd name="T2" fmla="*/ 0 w 249"/>
                <a:gd name="T3" fmla="*/ 2147483647 h 290"/>
                <a:gd name="T4" fmla="*/ 0 w 249"/>
                <a:gd name="T5" fmla="*/ 2147483647 h 290"/>
                <a:gd name="T6" fmla="*/ 0 w 249"/>
                <a:gd name="T7" fmla="*/ 2147483647 h 290"/>
                <a:gd name="T8" fmla="*/ 0 w 249"/>
                <a:gd name="T9" fmla="*/ 2147483647 h 290"/>
                <a:gd name="T10" fmla="*/ 0 w 249"/>
                <a:gd name="T11" fmla="*/ 2147483647 h 290"/>
                <a:gd name="T12" fmla="*/ 0 w 249"/>
                <a:gd name="T13" fmla="*/ 2147483647 h 290"/>
                <a:gd name="T14" fmla="*/ 0 w 249"/>
                <a:gd name="T15" fmla="*/ 2147483647 h 290"/>
                <a:gd name="T16" fmla="*/ 0 w 249"/>
                <a:gd name="T17" fmla="*/ 2147483647 h 290"/>
                <a:gd name="T18" fmla="*/ 0 w 249"/>
                <a:gd name="T19" fmla="*/ 2147483647 h 290"/>
                <a:gd name="T20" fmla="*/ 0 w 249"/>
                <a:gd name="T21" fmla="*/ 2147483647 h 290"/>
                <a:gd name="T22" fmla="*/ 0 w 249"/>
                <a:gd name="T23" fmla="*/ 2147483647 h 290"/>
                <a:gd name="T24" fmla="*/ 0 w 249"/>
                <a:gd name="T25" fmla="*/ 0 h 290"/>
                <a:gd name="T26" fmla="*/ 0 w 249"/>
                <a:gd name="T27" fmla="*/ 2147483647 h 290"/>
                <a:gd name="T28" fmla="*/ 0 w 249"/>
                <a:gd name="T29" fmla="*/ 2147483647 h 290"/>
                <a:gd name="T30" fmla="*/ 0 w 249"/>
                <a:gd name="T31" fmla="*/ 2147483647 h 290"/>
                <a:gd name="T32" fmla="*/ 0 w 249"/>
                <a:gd name="T33" fmla="*/ 2147483647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290"/>
                <a:gd name="T53" fmla="*/ 249 w 249"/>
                <a:gd name="T54" fmla="*/ 290 h 2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290">
                  <a:moveTo>
                    <a:pt x="0" y="64"/>
                  </a:moveTo>
                  <a:lnTo>
                    <a:pt x="33" y="105"/>
                  </a:lnTo>
                  <a:lnTo>
                    <a:pt x="23" y="176"/>
                  </a:lnTo>
                  <a:lnTo>
                    <a:pt x="111" y="144"/>
                  </a:lnTo>
                  <a:lnTo>
                    <a:pt x="149" y="176"/>
                  </a:lnTo>
                  <a:lnTo>
                    <a:pt x="182" y="246"/>
                  </a:lnTo>
                  <a:lnTo>
                    <a:pt x="170" y="290"/>
                  </a:lnTo>
                  <a:lnTo>
                    <a:pt x="249" y="278"/>
                  </a:lnTo>
                  <a:lnTo>
                    <a:pt x="211" y="185"/>
                  </a:lnTo>
                  <a:lnTo>
                    <a:pt x="127" y="116"/>
                  </a:lnTo>
                  <a:lnTo>
                    <a:pt x="150" y="76"/>
                  </a:lnTo>
                  <a:lnTo>
                    <a:pt x="103" y="55"/>
                  </a:lnTo>
                  <a:lnTo>
                    <a:pt x="67" y="0"/>
                  </a:lnTo>
                  <a:lnTo>
                    <a:pt x="46" y="1"/>
                  </a:lnTo>
                  <a:lnTo>
                    <a:pt x="49" y="40"/>
                  </a:lnTo>
                  <a:lnTo>
                    <a:pt x="33" y="31"/>
                  </a:lnTo>
                  <a:lnTo>
                    <a:pt x="0" y="64"/>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60" name="Freeform 106"/>
            <p:cNvSpPr>
              <a:spLocks noChangeAspect="1"/>
            </p:cNvSpPr>
            <p:nvPr/>
          </p:nvSpPr>
          <p:spPr bwMode="gray">
            <a:xfrm>
              <a:off x="7398077" y="5110004"/>
              <a:ext cx="97316" cy="169545"/>
            </a:xfrm>
            <a:custGeom>
              <a:avLst/>
              <a:gdLst>
                <a:gd name="T0" fmla="*/ 0 w 130"/>
                <a:gd name="T1" fmla="*/ 0 h 172"/>
                <a:gd name="T2" fmla="*/ 0 w 130"/>
                <a:gd name="T3" fmla="*/ 0 h 172"/>
                <a:gd name="T4" fmla="*/ 0 w 130"/>
                <a:gd name="T5" fmla="*/ 2147483647 h 172"/>
                <a:gd name="T6" fmla="*/ 0 w 130"/>
                <a:gd name="T7" fmla="*/ 2147483647 h 172"/>
                <a:gd name="T8" fmla="*/ 0 w 130"/>
                <a:gd name="T9" fmla="*/ 2147483647 h 172"/>
                <a:gd name="T10" fmla="*/ 0 w 130"/>
                <a:gd name="T11" fmla="*/ 2147483647 h 172"/>
                <a:gd name="T12" fmla="*/ 0 w 130"/>
                <a:gd name="T13" fmla="*/ 2147483647 h 172"/>
                <a:gd name="T14" fmla="*/ 0 w 130"/>
                <a:gd name="T15" fmla="*/ 2147483647 h 172"/>
                <a:gd name="T16" fmla="*/ 0 w 130"/>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72"/>
                <a:gd name="T29" fmla="*/ 130 w 130"/>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72">
                  <a:moveTo>
                    <a:pt x="0" y="0"/>
                  </a:moveTo>
                  <a:lnTo>
                    <a:pt x="26" y="0"/>
                  </a:lnTo>
                  <a:lnTo>
                    <a:pt x="34" y="30"/>
                  </a:lnTo>
                  <a:lnTo>
                    <a:pt x="66" y="11"/>
                  </a:lnTo>
                  <a:lnTo>
                    <a:pt x="109" y="51"/>
                  </a:lnTo>
                  <a:lnTo>
                    <a:pt x="130" y="172"/>
                  </a:lnTo>
                  <a:lnTo>
                    <a:pt x="129" y="172"/>
                  </a:lnTo>
                  <a:lnTo>
                    <a:pt x="39" y="121"/>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61" name="Freeform 107"/>
            <p:cNvSpPr>
              <a:spLocks noChangeAspect="1"/>
            </p:cNvSpPr>
            <p:nvPr/>
          </p:nvSpPr>
          <p:spPr bwMode="gray">
            <a:xfrm>
              <a:off x="7641366" y="5098574"/>
              <a:ext cx="243289" cy="205740"/>
            </a:xfrm>
            <a:custGeom>
              <a:avLst/>
              <a:gdLst>
                <a:gd name="T0" fmla="*/ 0 w 331"/>
                <a:gd name="T1" fmla="*/ 2147483647 h 207"/>
                <a:gd name="T2" fmla="*/ 0 w 331"/>
                <a:gd name="T3" fmla="*/ 2147483647 h 207"/>
                <a:gd name="T4" fmla="*/ 0 w 331"/>
                <a:gd name="T5" fmla="*/ 2147483647 h 207"/>
                <a:gd name="T6" fmla="*/ 0 w 331"/>
                <a:gd name="T7" fmla="*/ 2147483647 h 207"/>
                <a:gd name="T8" fmla="*/ 0 w 331"/>
                <a:gd name="T9" fmla="*/ 2147483647 h 207"/>
                <a:gd name="T10" fmla="*/ 0 w 331"/>
                <a:gd name="T11" fmla="*/ 2147483647 h 207"/>
                <a:gd name="T12" fmla="*/ 0 w 331"/>
                <a:gd name="T13" fmla="*/ 2147483647 h 207"/>
                <a:gd name="T14" fmla="*/ 0 w 331"/>
                <a:gd name="T15" fmla="*/ 2147483647 h 207"/>
                <a:gd name="T16" fmla="*/ 0 w 331"/>
                <a:gd name="T17" fmla="*/ 0 h 207"/>
                <a:gd name="T18" fmla="*/ 0 w 331"/>
                <a:gd name="T19" fmla="*/ 2147483647 h 207"/>
                <a:gd name="T20" fmla="*/ 0 w 331"/>
                <a:gd name="T21" fmla="*/ 2147483647 h 207"/>
                <a:gd name="T22" fmla="*/ 0 w 331"/>
                <a:gd name="T23" fmla="*/ 2147483647 h 207"/>
                <a:gd name="T24" fmla="*/ 0 w 331"/>
                <a:gd name="T25" fmla="*/ 2147483647 h 207"/>
                <a:gd name="T26" fmla="*/ 0 w 331"/>
                <a:gd name="T27" fmla="*/ 2147483647 h 207"/>
                <a:gd name="T28" fmla="*/ 0 w 331"/>
                <a:gd name="T29" fmla="*/ 2147483647 h 207"/>
                <a:gd name="T30" fmla="*/ 0 w 331"/>
                <a:gd name="T31" fmla="*/ 2147483647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1"/>
                <a:gd name="T49" fmla="*/ 0 h 207"/>
                <a:gd name="T50" fmla="*/ 331 w 331"/>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1" h="207">
                  <a:moveTo>
                    <a:pt x="0" y="184"/>
                  </a:moveTo>
                  <a:lnTo>
                    <a:pt x="28" y="207"/>
                  </a:lnTo>
                  <a:lnTo>
                    <a:pt x="133" y="198"/>
                  </a:lnTo>
                  <a:lnTo>
                    <a:pt x="167" y="186"/>
                  </a:lnTo>
                  <a:lnTo>
                    <a:pt x="213" y="91"/>
                  </a:lnTo>
                  <a:lnTo>
                    <a:pt x="273" y="94"/>
                  </a:lnTo>
                  <a:lnTo>
                    <a:pt x="331" y="61"/>
                  </a:lnTo>
                  <a:lnTo>
                    <a:pt x="276" y="34"/>
                  </a:lnTo>
                  <a:lnTo>
                    <a:pt x="259" y="0"/>
                  </a:lnTo>
                  <a:lnTo>
                    <a:pt x="191" y="65"/>
                  </a:lnTo>
                  <a:lnTo>
                    <a:pt x="170" y="100"/>
                  </a:lnTo>
                  <a:lnTo>
                    <a:pt x="149" y="80"/>
                  </a:lnTo>
                  <a:lnTo>
                    <a:pt x="109" y="132"/>
                  </a:lnTo>
                  <a:lnTo>
                    <a:pt x="65" y="138"/>
                  </a:lnTo>
                  <a:lnTo>
                    <a:pt x="50" y="186"/>
                  </a:lnTo>
                  <a:lnTo>
                    <a:pt x="0" y="184"/>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62" name="Freeform 109"/>
            <p:cNvSpPr>
              <a:spLocks noChangeAspect="1"/>
            </p:cNvSpPr>
            <p:nvPr/>
          </p:nvSpPr>
          <p:spPr bwMode="gray">
            <a:xfrm>
              <a:off x="7077878" y="3365024"/>
              <a:ext cx="813055" cy="457200"/>
            </a:xfrm>
            <a:custGeom>
              <a:avLst/>
              <a:gdLst>
                <a:gd name="T0" fmla="*/ 0 w 1101"/>
                <a:gd name="T1" fmla="*/ 2147483647 h 463"/>
                <a:gd name="T2" fmla="*/ 0 w 1101"/>
                <a:gd name="T3" fmla="*/ 2147483647 h 463"/>
                <a:gd name="T4" fmla="*/ 0 w 1101"/>
                <a:gd name="T5" fmla="*/ 2147483647 h 463"/>
                <a:gd name="T6" fmla="*/ 0 w 1101"/>
                <a:gd name="T7" fmla="*/ 2147483647 h 463"/>
                <a:gd name="T8" fmla="*/ 0 w 1101"/>
                <a:gd name="T9" fmla="*/ 2147483647 h 463"/>
                <a:gd name="T10" fmla="*/ 0 w 1101"/>
                <a:gd name="T11" fmla="*/ 2147483647 h 463"/>
                <a:gd name="T12" fmla="*/ 0 w 1101"/>
                <a:gd name="T13" fmla="*/ 2147483647 h 463"/>
                <a:gd name="T14" fmla="*/ 0 w 1101"/>
                <a:gd name="T15" fmla="*/ 2147483647 h 463"/>
                <a:gd name="T16" fmla="*/ 0 w 1101"/>
                <a:gd name="T17" fmla="*/ 2147483647 h 463"/>
                <a:gd name="T18" fmla="*/ 0 w 1101"/>
                <a:gd name="T19" fmla="*/ 2147483647 h 463"/>
                <a:gd name="T20" fmla="*/ 0 w 1101"/>
                <a:gd name="T21" fmla="*/ 2147483647 h 463"/>
                <a:gd name="T22" fmla="*/ 0 w 1101"/>
                <a:gd name="T23" fmla="*/ 2147483647 h 463"/>
                <a:gd name="T24" fmla="*/ 0 w 1101"/>
                <a:gd name="T25" fmla="*/ 2147483647 h 463"/>
                <a:gd name="T26" fmla="*/ 0 w 1101"/>
                <a:gd name="T27" fmla="*/ 2147483647 h 463"/>
                <a:gd name="T28" fmla="*/ 0 w 1101"/>
                <a:gd name="T29" fmla="*/ 2147483647 h 463"/>
                <a:gd name="T30" fmla="*/ 0 w 1101"/>
                <a:gd name="T31" fmla="*/ 2147483647 h 463"/>
                <a:gd name="T32" fmla="*/ 0 w 1101"/>
                <a:gd name="T33" fmla="*/ 2147483647 h 463"/>
                <a:gd name="T34" fmla="*/ 0 w 1101"/>
                <a:gd name="T35" fmla="*/ 2147483647 h 463"/>
                <a:gd name="T36" fmla="*/ 0 w 1101"/>
                <a:gd name="T37" fmla="*/ 2147483647 h 463"/>
                <a:gd name="T38" fmla="*/ 0 w 1101"/>
                <a:gd name="T39" fmla="*/ 2147483647 h 463"/>
                <a:gd name="T40" fmla="*/ 0 w 1101"/>
                <a:gd name="T41" fmla="*/ 2147483647 h 463"/>
                <a:gd name="T42" fmla="*/ 0 w 1101"/>
                <a:gd name="T43" fmla="*/ 2147483647 h 463"/>
                <a:gd name="T44" fmla="*/ 0 w 1101"/>
                <a:gd name="T45" fmla="*/ 2147483647 h 463"/>
                <a:gd name="T46" fmla="*/ 0 w 1101"/>
                <a:gd name="T47" fmla="*/ 0 h 463"/>
                <a:gd name="T48" fmla="*/ 0 w 1101"/>
                <a:gd name="T49" fmla="*/ 2147483647 h 463"/>
                <a:gd name="T50" fmla="*/ 0 w 1101"/>
                <a:gd name="T51" fmla="*/ 2147483647 h 463"/>
                <a:gd name="T52" fmla="*/ 0 w 1101"/>
                <a:gd name="T53" fmla="*/ 2147483647 h 463"/>
                <a:gd name="T54" fmla="*/ 0 w 1101"/>
                <a:gd name="T55" fmla="*/ 2147483647 h 4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1"/>
                <a:gd name="T85" fmla="*/ 0 h 463"/>
                <a:gd name="T86" fmla="*/ 1101 w 1101"/>
                <a:gd name="T87" fmla="*/ 463 h 4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1" h="463">
                  <a:moveTo>
                    <a:pt x="0" y="145"/>
                  </a:moveTo>
                  <a:lnTo>
                    <a:pt x="36" y="192"/>
                  </a:lnTo>
                  <a:lnTo>
                    <a:pt x="84" y="209"/>
                  </a:lnTo>
                  <a:lnTo>
                    <a:pt x="105" y="308"/>
                  </a:lnTo>
                  <a:lnTo>
                    <a:pt x="258" y="346"/>
                  </a:lnTo>
                  <a:lnTo>
                    <a:pt x="321" y="414"/>
                  </a:lnTo>
                  <a:lnTo>
                    <a:pt x="447" y="410"/>
                  </a:lnTo>
                  <a:lnTo>
                    <a:pt x="591" y="463"/>
                  </a:lnTo>
                  <a:lnTo>
                    <a:pt x="780" y="414"/>
                  </a:lnTo>
                  <a:lnTo>
                    <a:pt x="839" y="376"/>
                  </a:lnTo>
                  <a:lnTo>
                    <a:pt x="839" y="322"/>
                  </a:lnTo>
                  <a:lnTo>
                    <a:pt x="891" y="328"/>
                  </a:lnTo>
                  <a:lnTo>
                    <a:pt x="1008" y="251"/>
                  </a:lnTo>
                  <a:lnTo>
                    <a:pt x="1101" y="246"/>
                  </a:lnTo>
                  <a:lnTo>
                    <a:pt x="1057" y="187"/>
                  </a:lnTo>
                  <a:lnTo>
                    <a:pt x="967" y="203"/>
                  </a:lnTo>
                  <a:lnTo>
                    <a:pt x="966" y="138"/>
                  </a:lnTo>
                  <a:lnTo>
                    <a:pt x="989" y="102"/>
                  </a:lnTo>
                  <a:lnTo>
                    <a:pt x="926" y="92"/>
                  </a:lnTo>
                  <a:lnTo>
                    <a:pt x="762" y="132"/>
                  </a:lnTo>
                  <a:lnTo>
                    <a:pt x="617" y="74"/>
                  </a:lnTo>
                  <a:lnTo>
                    <a:pt x="525" y="82"/>
                  </a:lnTo>
                  <a:lnTo>
                    <a:pt x="490" y="33"/>
                  </a:lnTo>
                  <a:lnTo>
                    <a:pt x="399" y="0"/>
                  </a:lnTo>
                  <a:lnTo>
                    <a:pt x="351" y="35"/>
                  </a:lnTo>
                  <a:lnTo>
                    <a:pt x="347" y="101"/>
                  </a:lnTo>
                  <a:lnTo>
                    <a:pt x="139" y="72"/>
                  </a:lnTo>
                  <a:lnTo>
                    <a:pt x="0" y="145"/>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63" name="Freeform 111"/>
            <p:cNvSpPr>
              <a:spLocks noChangeAspect="1"/>
            </p:cNvSpPr>
            <p:nvPr/>
          </p:nvSpPr>
          <p:spPr bwMode="gray">
            <a:xfrm>
              <a:off x="6876968" y="4264184"/>
              <a:ext cx="207188" cy="142875"/>
            </a:xfrm>
            <a:custGeom>
              <a:avLst/>
              <a:gdLst>
                <a:gd name="T0" fmla="*/ 0 w 278"/>
                <a:gd name="T1" fmla="*/ 2147483647 h 143"/>
                <a:gd name="T2" fmla="*/ 0 w 278"/>
                <a:gd name="T3" fmla="*/ 0 h 143"/>
                <a:gd name="T4" fmla="*/ 0 w 278"/>
                <a:gd name="T5" fmla="*/ 2147483647 h 143"/>
                <a:gd name="T6" fmla="*/ 0 w 278"/>
                <a:gd name="T7" fmla="*/ 2147483647 h 143"/>
                <a:gd name="T8" fmla="*/ 0 w 278"/>
                <a:gd name="T9" fmla="*/ 2147483647 h 143"/>
                <a:gd name="T10" fmla="*/ 0 w 278"/>
                <a:gd name="T11" fmla="*/ 2147483647 h 143"/>
                <a:gd name="T12" fmla="*/ 0 w 278"/>
                <a:gd name="T13" fmla="*/ 2147483647 h 143"/>
                <a:gd name="T14" fmla="*/ 0 w 278"/>
                <a:gd name="T15" fmla="*/ 2147483647 h 143"/>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43"/>
                <a:gd name="T26" fmla="*/ 278 w 278"/>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43">
                  <a:moveTo>
                    <a:pt x="0" y="56"/>
                  </a:moveTo>
                  <a:lnTo>
                    <a:pt x="34" y="0"/>
                  </a:lnTo>
                  <a:lnTo>
                    <a:pt x="144" y="36"/>
                  </a:lnTo>
                  <a:lnTo>
                    <a:pt x="203" y="90"/>
                  </a:lnTo>
                  <a:lnTo>
                    <a:pt x="278" y="90"/>
                  </a:lnTo>
                  <a:lnTo>
                    <a:pt x="274" y="143"/>
                  </a:lnTo>
                  <a:lnTo>
                    <a:pt x="93" y="109"/>
                  </a:lnTo>
                  <a:lnTo>
                    <a:pt x="0" y="5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64" name="Freeform 113"/>
            <p:cNvSpPr>
              <a:spLocks noChangeAspect="1"/>
            </p:cNvSpPr>
            <p:nvPr/>
          </p:nvSpPr>
          <p:spPr bwMode="gray">
            <a:xfrm>
              <a:off x="9094820" y="6811169"/>
              <a:ext cx="197770" cy="247650"/>
            </a:xfrm>
            <a:custGeom>
              <a:avLst/>
              <a:gdLst>
                <a:gd name="T0" fmla="*/ 0 w 268"/>
                <a:gd name="T1" fmla="*/ 2147483647 h 252"/>
                <a:gd name="T2" fmla="*/ 0 w 268"/>
                <a:gd name="T3" fmla="*/ 2147483647 h 252"/>
                <a:gd name="T4" fmla="*/ 0 w 268"/>
                <a:gd name="T5" fmla="*/ 2147483647 h 252"/>
                <a:gd name="T6" fmla="*/ 0 w 268"/>
                <a:gd name="T7" fmla="*/ 0 h 252"/>
                <a:gd name="T8" fmla="*/ 0 w 268"/>
                <a:gd name="T9" fmla="*/ 2147483647 h 252"/>
                <a:gd name="T10" fmla="*/ 0 w 268"/>
                <a:gd name="T11" fmla="*/ 2147483647 h 252"/>
                <a:gd name="T12" fmla="*/ 0 w 268"/>
                <a:gd name="T13" fmla="*/ 2147483647 h 252"/>
                <a:gd name="T14" fmla="*/ 0 w 268"/>
                <a:gd name="T15" fmla="*/ 2147483647 h 252"/>
                <a:gd name="T16" fmla="*/ 0 w 268"/>
                <a:gd name="T17" fmla="*/ 2147483647 h 252"/>
                <a:gd name="T18" fmla="*/ 0 w 268"/>
                <a:gd name="T19" fmla="*/ 2147483647 h 252"/>
                <a:gd name="T20" fmla="*/ 0 w 268"/>
                <a:gd name="T21" fmla="*/ 2147483647 h 252"/>
                <a:gd name="T22" fmla="*/ 0 w 268"/>
                <a:gd name="T23" fmla="*/ 2147483647 h 252"/>
                <a:gd name="T24" fmla="*/ 0 w 268"/>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
                <a:gd name="T40" fmla="*/ 0 h 252"/>
                <a:gd name="T41" fmla="*/ 268 w 268"/>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 h="252">
                  <a:moveTo>
                    <a:pt x="0" y="220"/>
                  </a:moveTo>
                  <a:lnTo>
                    <a:pt x="56" y="143"/>
                  </a:lnTo>
                  <a:lnTo>
                    <a:pt x="153" y="86"/>
                  </a:lnTo>
                  <a:lnTo>
                    <a:pt x="202" y="0"/>
                  </a:lnTo>
                  <a:lnTo>
                    <a:pt x="233" y="26"/>
                  </a:lnTo>
                  <a:lnTo>
                    <a:pt x="266" y="15"/>
                  </a:lnTo>
                  <a:lnTo>
                    <a:pt x="268" y="44"/>
                  </a:lnTo>
                  <a:lnTo>
                    <a:pt x="218" y="104"/>
                  </a:lnTo>
                  <a:lnTo>
                    <a:pt x="229" y="132"/>
                  </a:lnTo>
                  <a:lnTo>
                    <a:pt x="173" y="142"/>
                  </a:lnTo>
                  <a:lnTo>
                    <a:pt x="144" y="226"/>
                  </a:lnTo>
                  <a:lnTo>
                    <a:pt x="87" y="252"/>
                  </a:lnTo>
                  <a:lnTo>
                    <a:pt x="0" y="22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65" name="Freeform 114"/>
            <p:cNvSpPr>
              <a:spLocks noChangeAspect="1"/>
            </p:cNvSpPr>
            <p:nvPr/>
          </p:nvSpPr>
          <p:spPr bwMode="gray">
            <a:xfrm>
              <a:off x="9250211" y="6563519"/>
              <a:ext cx="149112" cy="274320"/>
            </a:xfrm>
            <a:custGeom>
              <a:avLst/>
              <a:gdLst>
                <a:gd name="T0" fmla="*/ 0 w 202"/>
                <a:gd name="T1" fmla="*/ 0 h 278"/>
                <a:gd name="T2" fmla="*/ 0 w 202"/>
                <a:gd name="T3" fmla="*/ 2147483647 h 278"/>
                <a:gd name="T4" fmla="*/ 0 w 202"/>
                <a:gd name="T5" fmla="*/ 2147483647 h 278"/>
                <a:gd name="T6" fmla="*/ 0 w 202"/>
                <a:gd name="T7" fmla="*/ 2147483647 h 278"/>
                <a:gd name="T8" fmla="*/ 0 w 202"/>
                <a:gd name="T9" fmla="*/ 2147483647 h 278"/>
                <a:gd name="T10" fmla="*/ 0 w 202"/>
                <a:gd name="T11" fmla="*/ 2147483647 h 278"/>
                <a:gd name="T12" fmla="*/ 0 w 202"/>
                <a:gd name="T13" fmla="*/ 2147483647 h 278"/>
                <a:gd name="T14" fmla="*/ 0 w 202"/>
                <a:gd name="T15" fmla="*/ 2147483647 h 278"/>
                <a:gd name="T16" fmla="*/ 0 w 202"/>
                <a:gd name="T17" fmla="*/ 2147483647 h 278"/>
                <a:gd name="T18" fmla="*/ 0 w 202"/>
                <a:gd name="T19" fmla="*/ 2147483647 h 278"/>
                <a:gd name="T20" fmla="*/ 0 w 202"/>
                <a:gd name="T21" fmla="*/ 2147483647 h 278"/>
                <a:gd name="T22" fmla="*/ 0 w 202"/>
                <a:gd name="T23" fmla="*/ 2147483647 h 278"/>
                <a:gd name="T24" fmla="*/ 0 w 202"/>
                <a:gd name="T25" fmla="*/ 2147483647 h 278"/>
                <a:gd name="T26" fmla="*/ 0 w 202"/>
                <a:gd name="T27" fmla="*/ 2147483647 h 278"/>
                <a:gd name="T28" fmla="*/ 0 w 202"/>
                <a:gd name="T29" fmla="*/ 2147483647 h 278"/>
                <a:gd name="T30" fmla="*/ 0 w 202"/>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2"/>
                <a:gd name="T49" fmla="*/ 0 h 278"/>
                <a:gd name="T50" fmla="*/ 202 w 202"/>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2" h="278">
                  <a:moveTo>
                    <a:pt x="0" y="0"/>
                  </a:moveTo>
                  <a:lnTo>
                    <a:pt x="56" y="32"/>
                  </a:lnTo>
                  <a:lnTo>
                    <a:pt x="71" y="93"/>
                  </a:lnTo>
                  <a:lnTo>
                    <a:pt x="94" y="110"/>
                  </a:lnTo>
                  <a:lnTo>
                    <a:pt x="109" y="84"/>
                  </a:lnTo>
                  <a:lnTo>
                    <a:pt x="120" y="126"/>
                  </a:lnTo>
                  <a:lnTo>
                    <a:pt x="202" y="126"/>
                  </a:lnTo>
                  <a:lnTo>
                    <a:pt x="184" y="187"/>
                  </a:lnTo>
                  <a:lnTo>
                    <a:pt x="144" y="196"/>
                  </a:lnTo>
                  <a:lnTo>
                    <a:pt x="110" y="275"/>
                  </a:lnTo>
                  <a:lnTo>
                    <a:pt x="72" y="278"/>
                  </a:lnTo>
                  <a:lnTo>
                    <a:pt x="89" y="248"/>
                  </a:lnTo>
                  <a:lnTo>
                    <a:pt x="39" y="192"/>
                  </a:lnTo>
                  <a:lnTo>
                    <a:pt x="79" y="142"/>
                  </a:lnTo>
                  <a:lnTo>
                    <a:pt x="72" y="100"/>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66" name="Freeform 117"/>
            <p:cNvSpPr>
              <a:spLocks noChangeAspect="1"/>
            </p:cNvSpPr>
            <p:nvPr/>
          </p:nvSpPr>
          <p:spPr bwMode="gray">
            <a:xfrm>
              <a:off x="6388821" y="4005104"/>
              <a:ext cx="428502" cy="499110"/>
            </a:xfrm>
            <a:custGeom>
              <a:avLst/>
              <a:gdLst>
                <a:gd name="T0" fmla="*/ 0 w 582"/>
                <a:gd name="T1" fmla="*/ 2147483647 h 505"/>
                <a:gd name="T2" fmla="*/ 0 w 582"/>
                <a:gd name="T3" fmla="*/ 2147483647 h 505"/>
                <a:gd name="T4" fmla="*/ 0 w 582"/>
                <a:gd name="T5" fmla="*/ 2147483647 h 505"/>
                <a:gd name="T6" fmla="*/ 0 w 582"/>
                <a:gd name="T7" fmla="*/ 2147483647 h 505"/>
                <a:gd name="T8" fmla="*/ 0 w 582"/>
                <a:gd name="T9" fmla="*/ 2147483647 h 505"/>
                <a:gd name="T10" fmla="*/ 0 w 582"/>
                <a:gd name="T11" fmla="*/ 2147483647 h 505"/>
                <a:gd name="T12" fmla="*/ 0 w 582"/>
                <a:gd name="T13" fmla="*/ 2147483647 h 505"/>
                <a:gd name="T14" fmla="*/ 0 w 582"/>
                <a:gd name="T15" fmla="*/ 2147483647 h 505"/>
                <a:gd name="T16" fmla="*/ 0 w 582"/>
                <a:gd name="T17" fmla="*/ 2147483647 h 505"/>
                <a:gd name="T18" fmla="*/ 0 w 582"/>
                <a:gd name="T19" fmla="*/ 2147483647 h 505"/>
                <a:gd name="T20" fmla="*/ 0 w 582"/>
                <a:gd name="T21" fmla="*/ 2147483647 h 505"/>
                <a:gd name="T22" fmla="*/ 0 w 582"/>
                <a:gd name="T23" fmla="*/ 0 h 505"/>
                <a:gd name="T24" fmla="*/ 0 w 582"/>
                <a:gd name="T25" fmla="*/ 2147483647 h 505"/>
                <a:gd name="T26" fmla="*/ 0 w 582"/>
                <a:gd name="T27" fmla="*/ 2147483647 h 505"/>
                <a:gd name="T28" fmla="*/ 0 w 582"/>
                <a:gd name="T29" fmla="*/ 2147483647 h 505"/>
                <a:gd name="T30" fmla="*/ 0 w 582"/>
                <a:gd name="T31" fmla="*/ 2147483647 h 505"/>
                <a:gd name="T32" fmla="*/ 0 w 582"/>
                <a:gd name="T33" fmla="*/ 2147483647 h 505"/>
                <a:gd name="T34" fmla="*/ 0 w 582"/>
                <a:gd name="T35" fmla="*/ 2147483647 h 505"/>
                <a:gd name="T36" fmla="*/ 0 w 582"/>
                <a:gd name="T37" fmla="*/ 2147483647 h 505"/>
                <a:gd name="T38" fmla="*/ 0 w 582"/>
                <a:gd name="T39" fmla="*/ 2147483647 h 505"/>
                <a:gd name="T40" fmla="*/ 0 w 582"/>
                <a:gd name="T41" fmla="*/ 2147483647 h 505"/>
                <a:gd name="T42" fmla="*/ 0 w 582"/>
                <a:gd name="T43" fmla="*/ 2147483647 h 505"/>
                <a:gd name="T44" fmla="*/ 0 w 582"/>
                <a:gd name="T45" fmla="*/ 2147483647 h 505"/>
                <a:gd name="T46" fmla="*/ 0 w 582"/>
                <a:gd name="T47" fmla="*/ 2147483647 h 505"/>
                <a:gd name="T48" fmla="*/ 0 w 582"/>
                <a:gd name="T49" fmla="*/ 2147483647 h 505"/>
                <a:gd name="T50" fmla="*/ 0 w 582"/>
                <a:gd name="T51" fmla="*/ 2147483647 h 505"/>
                <a:gd name="T52" fmla="*/ 0 w 582"/>
                <a:gd name="T53" fmla="*/ 2147483647 h 505"/>
                <a:gd name="T54" fmla="*/ 0 w 582"/>
                <a:gd name="T55" fmla="*/ 2147483647 h 505"/>
                <a:gd name="T56" fmla="*/ 0 w 582"/>
                <a:gd name="T57" fmla="*/ 2147483647 h 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505"/>
                <a:gd name="T89" fmla="*/ 582 w 582"/>
                <a:gd name="T90" fmla="*/ 505 h 5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505">
                  <a:moveTo>
                    <a:pt x="0" y="277"/>
                  </a:moveTo>
                  <a:lnTo>
                    <a:pt x="55" y="295"/>
                  </a:lnTo>
                  <a:lnTo>
                    <a:pt x="182" y="277"/>
                  </a:lnTo>
                  <a:lnTo>
                    <a:pt x="206" y="226"/>
                  </a:lnTo>
                  <a:lnTo>
                    <a:pt x="292" y="198"/>
                  </a:lnTo>
                  <a:lnTo>
                    <a:pt x="300" y="155"/>
                  </a:lnTo>
                  <a:lnTo>
                    <a:pt x="329" y="143"/>
                  </a:lnTo>
                  <a:lnTo>
                    <a:pt x="316" y="121"/>
                  </a:lnTo>
                  <a:lnTo>
                    <a:pt x="347" y="118"/>
                  </a:lnTo>
                  <a:lnTo>
                    <a:pt x="370" y="74"/>
                  </a:lnTo>
                  <a:lnTo>
                    <a:pt x="360" y="32"/>
                  </a:lnTo>
                  <a:lnTo>
                    <a:pt x="475" y="0"/>
                  </a:lnTo>
                  <a:lnTo>
                    <a:pt x="582" y="65"/>
                  </a:lnTo>
                  <a:lnTo>
                    <a:pt x="552" y="92"/>
                  </a:lnTo>
                  <a:lnTo>
                    <a:pt x="453" y="92"/>
                  </a:lnTo>
                  <a:lnTo>
                    <a:pt x="455" y="149"/>
                  </a:lnTo>
                  <a:lnTo>
                    <a:pt x="500" y="184"/>
                  </a:lnTo>
                  <a:lnTo>
                    <a:pt x="473" y="203"/>
                  </a:lnTo>
                  <a:lnTo>
                    <a:pt x="480" y="235"/>
                  </a:lnTo>
                  <a:lnTo>
                    <a:pt x="378" y="351"/>
                  </a:lnTo>
                  <a:lnTo>
                    <a:pt x="331" y="347"/>
                  </a:lnTo>
                  <a:lnTo>
                    <a:pt x="300" y="376"/>
                  </a:lnTo>
                  <a:lnTo>
                    <a:pt x="354" y="482"/>
                  </a:lnTo>
                  <a:lnTo>
                    <a:pt x="276" y="482"/>
                  </a:lnTo>
                  <a:lnTo>
                    <a:pt x="247" y="505"/>
                  </a:lnTo>
                  <a:lnTo>
                    <a:pt x="189" y="441"/>
                  </a:lnTo>
                  <a:lnTo>
                    <a:pt x="28" y="453"/>
                  </a:lnTo>
                  <a:lnTo>
                    <a:pt x="82" y="380"/>
                  </a:lnTo>
                  <a:lnTo>
                    <a:pt x="0" y="277"/>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67" name="Freeform 119"/>
            <p:cNvSpPr>
              <a:spLocks noChangeAspect="1"/>
            </p:cNvSpPr>
            <p:nvPr/>
          </p:nvSpPr>
          <p:spPr bwMode="gray">
            <a:xfrm>
              <a:off x="8443434" y="5424329"/>
              <a:ext cx="257415" cy="264795"/>
            </a:xfrm>
            <a:custGeom>
              <a:avLst/>
              <a:gdLst>
                <a:gd name="T0" fmla="*/ 0 w 343"/>
                <a:gd name="T1" fmla="*/ 0 h 268"/>
                <a:gd name="T2" fmla="*/ 0 w 343"/>
                <a:gd name="T3" fmla="*/ 2147483647 h 268"/>
                <a:gd name="T4" fmla="*/ 0 w 343"/>
                <a:gd name="T5" fmla="*/ 2147483647 h 268"/>
                <a:gd name="T6" fmla="*/ 0 w 343"/>
                <a:gd name="T7" fmla="*/ 2147483647 h 268"/>
                <a:gd name="T8" fmla="*/ 0 w 343"/>
                <a:gd name="T9" fmla="*/ 2147483647 h 268"/>
                <a:gd name="T10" fmla="*/ 0 w 343"/>
                <a:gd name="T11" fmla="*/ 2147483647 h 268"/>
                <a:gd name="T12" fmla="*/ 0 w 343"/>
                <a:gd name="T13" fmla="*/ 2147483647 h 268"/>
                <a:gd name="T14" fmla="*/ 0 w 343"/>
                <a:gd name="T15" fmla="*/ 2147483647 h 268"/>
                <a:gd name="T16" fmla="*/ 0 w 343"/>
                <a:gd name="T17" fmla="*/ 2147483647 h 268"/>
                <a:gd name="T18" fmla="*/ 0 w 343"/>
                <a:gd name="T19" fmla="*/ 2147483647 h 268"/>
                <a:gd name="T20" fmla="*/ 0 w 343"/>
                <a:gd name="T21" fmla="*/ 2147483647 h 268"/>
                <a:gd name="T22" fmla="*/ 0 w 343"/>
                <a:gd name="T23" fmla="*/ 0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268"/>
                <a:gd name="T38" fmla="*/ 343 w 343"/>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268">
                  <a:moveTo>
                    <a:pt x="0" y="0"/>
                  </a:moveTo>
                  <a:lnTo>
                    <a:pt x="5" y="224"/>
                  </a:lnTo>
                  <a:lnTo>
                    <a:pt x="61" y="231"/>
                  </a:lnTo>
                  <a:lnTo>
                    <a:pt x="116" y="170"/>
                  </a:lnTo>
                  <a:lnTo>
                    <a:pt x="178" y="197"/>
                  </a:lnTo>
                  <a:lnTo>
                    <a:pt x="235" y="257"/>
                  </a:lnTo>
                  <a:lnTo>
                    <a:pt x="343" y="268"/>
                  </a:lnTo>
                  <a:lnTo>
                    <a:pt x="220" y="167"/>
                  </a:lnTo>
                  <a:lnTo>
                    <a:pt x="228" y="120"/>
                  </a:lnTo>
                  <a:lnTo>
                    <a:pt x="170" y="103"/>
                  </a:lnTo>
                  <a:lnTo>
                    <a:pt x="115" y="40"/>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68" name="Freeform 120"/>
            <p:cNvSpPr>
              <a:spLocks noChangeAspect="1"/>
            </p:cNvSpPr>
            <p:nvPr/>
          </p:nvSpPr>
          <p:spPr bwMode="gray">
            <a:xfrm>
              <a:off x="8630217" y="5481479"/>
              <a:ext cx="109872" cy="68580"/>
            </a:xfrm>
            <a:custGeom>
              <a:avLst/>
              <a:gdLst>
                <a:gd name="T0" fmla="*/ 0 w 143"/>
                <a:gd name="T1" fmla="*/ 2147483647 h 71"/>
                <a:gd name="T2" fmla="*/ 0 w 143"/>
                <a:gd name="T3" fmla="*/ 2147483647 h 71"/>
                <a:gd name="T4" fmla="*/ 0 w 143"/>
                <a:gd name="T5" fmla="*/ 2147483647 h 71"/>
                <a:gd name="T6" fmla="*/ 0 w 143"/>
                <a:gd name="T7" fmla="*/ 0 h 71"/>
                <a:gd name="T8" fmla="*/ 0 w 143"/>
                <a:gd name="T9" fmla="*/ 2147483647 h 71"/>
                <a:gd name="T10" fmla="*/ 0 w 143"/>
                <a:gd name="T11" fmla="*/ 2147483647 h 71"/>
                <a:gd name="T12" fmla="*/ 0 60000 65536"/>
                <a:gd name="T13" fmla="*/ 0 60000 65536"/>
                <a:gd name="T14" fmla="*/ 0 60000 65536"/>
                <a:gd name="T15" fmla="*/ 0 60000 65536"/>
                <a:gd name="T16" fmla="*/ 0 60000 65536"/>
                <a:gd name="T17" fmla="*/ 0 60000 65536"/>
                <a:gd name="T18" fmla="*/ 0 w 143"/>
                <a:gd name="T19" fmla="*/ 0 h 71"/>
                <a:gd name="T20" fmla="*/ 143 w 143"/>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43" h="71">
                  <a:moveTo>
                    <a:pt x="0" y="47"/>
                  </a:moveTo>
                  <a:lnTo>
                    <a:pt x="84" y="71"/>
                  </a:lnTo>
                  <a:lnTo>
                    <a:pt x="143" y="22"/>
                  </a:lnTo>
                  <a:lnTo>
                    <a:pt x="119" y="0"/>
                  </a:lnTo>
                  <a:lnTo>
                    <a:pt x="101" y="28"/>
                  </a:lnTo>
                  <a:lnTo>
                    <a:pt x="0" y="47"/>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69" name="Freeform 121"/>
            <p:cNvSpPr>
              <a:spLocks noChangeAspect="1"/>
            </p:cNvSpPr>
            <p:nvPr/>
          </p:nvSpPr>
          <p:spPr bwMode="gray">
            <a:xfrm>
              <a:off x="8696141" y="5428139"/>
              <a:ext cx="54936" cy="66675"/>
            </a:xfrm>
            <a:custGeom>
              <a:avLst/>
              <a:gdLst>
                <a:gd name="T0" fmla="*/ 0 w 74"/>
                <a:gd name="T1" fmla="*/ 0 h 68"/>
                <a:gd name="T2" fmla="*/ 0 w 74"/>
                <a:gd name="T3" fmla="*/ 2147483647 h 68"/>
                <a:gd name="T4" fmla="*/ 0 w 74"/>
                <a:gd name="T5" fmla="*/ 2147483647 h 68"/>
                <a:gd name="T6" fmla="*/ 0 w 74"/>
                <a:gd name="T7" fmla="*/ 2147483647 h 68"/>
                <a:gd name="T8" fmla="*/ 0 w 74"/>
                <a:gd name="T9" fmla="*/ 0 h 68"/>
                <a:gd name="T10" fmla="*/ 0 60000 65536"/>
                <a:gd name="T11" fmla="*/ 0 60000 65536"/>
                <a:gd name="T12" fmla="*/ 0 60000 65536"/>
                <a:gd name="T13" fmla="*/ 0 60000 65536"/>
                <a:gd name="T14" fmla="*/ 0 60000 65536"/>
                <a:gd name="T15" fmla="*/ 0 w 74"/>
                <a:gd name="T16" fmla="*/ 0 h 68"/>
                <a:gd name="T17" fmla="*/ 74 w 74"/>
                <a:gd name="T18" fmla="*/ 68 h 68"/>
              </a:gdLst>
              <a:ahLst/>
              <a:cxnLst>
                <a:cxn ang="T10">
                  <a:pos x="T0" y="T1"/>
                </a:cxn>
                <a:cxn ang="T11">
                  <a:pos x="T2" y="T3"/>
                </a:cxn>
                <a:cxn ang="T12">
                  <a:pos x="T4" y="T5"/>
                </a:cxn>
                <a:cxn ang="T13">
                  <a:pos x="T6" y="T7"/>
                </a:cxn>
                <a:cxn ang="T14">
                  <a:pos x="T8" y="T9"/>
                </a:cxn>
              </a:cxnLst>
              <a:rect l="T15" t="T16" r="T17" b="T18"/>
              <a:pathLst>
                <a:path w="74" h="68">
                  <a:moveTo>
                    <a:pt x="0" y="0"/>
                  </a:moveTo>
                  <a:lnTo>
                    <a:pt x="56" y="31"/>
                  </a:lnTo>
                  <a:lnTo>
                    <a:pt x="74" y="68"/>
                  </a:lnTo>
                  <a:lnTo>
                    <a:pt x="73" y="41"/>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0" name="Freeform 124"/>
            <p:cNvSpPr>
              <a:spLocks noChangeAspect="1"/>
            </p:cNvSpPr>
            <p:nvPr/>
          </p:nvSpPr>
          <p:spPr bwMode="gray">
            <a:xfrm>
              <a:off x="7831288" y="4944269"/>
              <a:ext cx="59645" cy="100965"/>
            </a:xfrm>
            <a:custGeom>
              <a:avLst/>
              <a:gdLst>
                <a:gd name="T0" fmla="*/ 0 w 80"/>
                <a:gd name="T1" fmla="*/ 2147483647 h 100"/>
                <a:gd name="T2" fmla="*/ 0 w 80"/>
                <a:gd name="T3" fmla="*/ 2147483647 h 100"/>
                <a:gd name="T4" fmla="*/ 0 w 80"/>
                <a:gd name="T5" fmla="*/ 0 h 100"/>
                <a:gd name="T6" fmla="*/ 0 w 80"/>
                <a:gd name="T7" fmla="*/ 2147483647 h 100"/>
                <a:gd name="T8" fmla="*/ 0 60000 65536"/>
                <a:gd name="T9" fmla="*/ 0 60000 65536"/>
                <a:gd name="T10" fmla="*/ 0 60000 65536"/>
                <a:gd name="T11" fmla="*/ 0 60000 65536"/>
                <a:gd name="T12" fmla="*/ 0 w 80"/>
                <a:gd name="T13" fmla="*/ 0 h 100"/>
                <a:gd name="T14" fmla="*/ 80 w 80"/>
                <a:gd name="T15" fmla="*/ 100 h 100"/>
              </a:gdLst>
              <a:ahLst/>
              <a:cxnLst>
                <a:cxn ang="T8">
                  <a:pos x="T0" y="T1"/>
                </a:cxn>
                <a:cxn ang="T9">
                  <a:pos x="T2" y="T3"/>
                </a:cxn>
                <a:cxn ang="T10">
                  <a:pos x="T4" y="T5"/>
                </a:cxn>
                <a:cxn ang="T11">
                  <a:pos x="T6" y="T7"/>
                </a:cxn>
              </a:cxnLst>
              <a:rect l="T12" t="T13" r="T14" b="T15"/>
              <a:pathLst>
                <a:path w="80" h="100">
                  <a:moveTo>
                    <a:pt x="0" y="100"/>
                  </a:moveTo>
                  <a:lnTo>
                    <a:pt x="55" y="53"/>
                  </a:lnTo>
                  <a:lnTo>
                    <a:pt x="80" y="0"/>
                  </a:lnTo>
                  <a:lnTo>
                    <a:pt x="0" y="10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1" name="Freeform 126"/>
            <p:cNvSpPr>
              <a:spLocks noChangeAspect="1"/>
            </p:cNvSpPr>
            <p:nvPr/>
          </p:nvSpPr>
          <p:spPr bwMode="gray">
            <a:xfrm>
              <a:off x="7909768" y="4871879"/>
              <a:ext cx="29822" cy="40005"/>
            </a:xfrm>
            <a:custGeom>
              <a:avLst/>
              <a:gdLst>
                <a:gd name="T0" fmla="*/ 0 w 40"/>
                <a:gd name="T1" fmla="*/ 0 h 42"/>
                <a:gd name="T2" fmla="*/ 0 w 40"/>
                <a:gd name="T3" fmla="*/ 0 h 42"/>
                <a:gd name="T4" fmla="*/ 0 w 40"/>
                <a:gd name="T5" fmla="*/ 2147483647 h 42"/>
                <a:gd name="T6" fmla="*/ 0 w 40"/>
                <a:gd name="T7" fmla="*/ 2147483647 h 42"/>
                <a:gd name="T8" fmla="*/ 0 w 40"/>
                <a:gd name="T9" fmla="*/ 0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0" y="0"/>
                  </a:moveTo>
                  <a:lnTo>
                    <a:pt x="21" y="0"/>
                  </a:lnTo>
                  <a:lnTo>
                    <a:pt x="40" y="8"/>
                  </a:lnTo>
                  <a:lnTo>
                    <a:pt x="30" y="42"/>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2" name="Freeform 127"/>
            <p:cNvSpPr>
              <a:spLocks noChangeAspect="1"/>
            </p:cNvSpPr>
            <p:nvPr/>
          </p:nvSpPr>
          <p:spPr bwMode="gray">
            <a:xfrm>
              <a:off x="7952148" y="4923314"/>
              <a:ext cx="26683" cy="55245"/>
            </a:xfrm>
            <a:custGeom>
              <a:avLst/>
              <a:gdLst>
                <a:gd name="T0" fmla="*/ 0 w 37"/>
                <a:gd name="T1" fmla="*/ 0 h 55"/>
                <a:gd name="T2" fmla="*/ 0 w 37"/>
                <a:gd name="T3" fmla="*/ 2147483647 h 55"/>
                <a:gd name="T4" fmla="*/ 0 w 37"/>
                <a:gd name="T5" fmla="*/ 2147483647 h 55"/>
                <a:gd name="T6" fmla="*/ 0 w 37"/>
                <a:gd name="T7" fmla="*/ 0 h 55"/>
                <a:gd name="T8" fmla="*/ 0 60000 65536"/>
                <a:gd name="T9" fmla="*/ 0 60000 65536"/>
                <a:gd name="T10" fmla="*/ 0 60000 65536"/>
                <a:gd name="T11" fmla="*/ 0 60000 65536"/>
                <a:gd name="T12" fmla="*/ 0 w 37"/>
                <a:gd name="T13" fmla="*/ 0 h 55"/>
                <a:gd name="T14" fmla="*/ 37 w 37"/>
                <a:gd name="T15" fmla="*/ 55 h 55"/>
              </a:gdLst>
              <a:ahLst/>
              <a:cxnLst>
                <a:cxn ang="T8">
                  <a:pos x="T0" y="T1"/>
                </a:cxn>
                <a:cxn ang="T9">
                  <a:pos x="T2" y="T3"/>
                </a:cxn>
                <a:cxn ang="T10">
                  <a:pos x="T4" y="T5"/>
                </a:cxn>
                <a:cxn ang="T11">
                  <a:pos x="T6" y="T7"/>
                </a:cxn>
              </a:cxnLst>
              <a:rect l="T12" t="T13" r="T14" b="T15"/>
              <a:pathLst>
                <a:path w="37" h="55">
                  <a:moveTo>
                    <a:pt x="0" y="0"/>
                  </a:moveTo>
                  <a:lnTo>
                    <a:pt x="2" y="55"/>
                  </a:lnTo>
                  <a:lnTo>
                    <a:pt x="37" y="32"/>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3" name="Freeform 128"/>
            <p:cNvSpPr>
              <a:spLocks noChangeAspect="1"/>
            </p:cNvSpPr>
            <p:nvPr/>
          </p:nvSpPr>
          <p:spPr bwMode="gray">
            <a:xfrm>
              <a:off x="7952148" y="4997609"/>
              <a:ext cx="109872" cy="142875"/>
            </a:xfrm>
            <a:custGeom>
              <a:avLst/>
              <a:gdLst>
                <a:gd name="T0" fmla="*/ 0 w 152"/>
                <a:gd name="T1" fmla="*/ 2147483647 h 144"/>
                <a:gd name="T2" fmla="*/ 0 w 152"/>
                <a:gd name="T3" fmla="*/ 2147483647 h 144"/>
                <a:gd name="T4" fmla="*/ 0 w 152"/>
                <a:gd name="T5" fmla="*/ 2147483647 h 144"/>
                <a:gd name="T6" fmla="*/ 0 w 152"/>
                <a:gd name="T7" fmla="*/ 0 h 144"/>
                <a:gd name="T8" fmla="*/ 0 w 152"/>
                <a:gd name="T9" fmla="*/ 2147483647 h 144"/>
                <a:gd name="T10" fmla="*/ 0 w 152"/>
                <a:gd name="T11" fmla="*/ 2147483647 h 144"/>
                <a:gd name="T12" fmla="*/ 0 w 152"/>
                <a:gd name="T13" fmla="*/ 2147483647 h 144"/>
                <a:gd name="T14" fmla="*/ 0 w 152"/>
                <a:gd name="T15" fmla="*/ 2147483647 h 144"/>
                <a:gd name="T16" fmla="*/ 0 w 152"/>
                <a:gd name="T17" fmla="*/ 2147483647 h 144"/>
                <a:gd name="T18" fmla="*/ 0 w 152"/>
                <a:gd name="T19" fmla="*/ 2147483647 h 144"/>
                <a:gd name="T20" fmla="*/ 0 w 152"/>
                <a:gd name="T21" fmla="*/ 2147483647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44"/>
                <a:gd name="T35" fmla="*/ 152 w 152"/>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44">
                  <a:moveTo>
                    <a:pt x="0" y="99"/>
                  </a:moveTo>
                  <a:lnTo>
                    <a:pt x="33" y="48"/>
                  </a:lnTo>
                  <a:lnTo>
                    <a:pt x="73" y="56"/>
                  </a:lnTo>
                  <a:lnTo>
                    <a:pt x="126" y="0"/>
                  </a:lnTo>
                  <a:lnTo>
                    <a:pt x="152" y="33"/>
                  </a:lnTo>
                  <a:lnTo>
                    <a:pt x="148" y="119"/>
                  </a:lnTo>
                  <a:lnTo>
                    <a:pt x="135" y="83"/>
                  </a:lnTo>
                  <a:lnTo>
                    <a:pt x="120" y="144"/>
                  </a:lnTo>
                  <a:lnTo>
                    <a:pt x="82" y="127"/>
                  </a:lnTo>
                  <a:lnTo>
                    <a:pt x="59" y="65"/>
                  </a:lnTo>
                  <a:lnTo>
                    <a:pt x="0" y="99"/>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4" name="Freeform 129"/>
            <p:cNvSpPr>
              <a:spLocks noChangeAspect="1"/>
            </p:cNvSpPr>
            <p:nvPr/>
          </p:nvSpPr>
          <p:spPr bwMode="gray">
            <a:xfrm>
              <a:off x="7967844" y="4965224"/>
              <a:ext cx="23544" cy="59055"/>
            </a:xfrm>
            <a:custGeom>
              <a:avLst/>
              <a:gdLst>
                <a:gd name="T0" fmla="*/ 0 w 34"/>
                <a:gd name="T1" fmla="*/ 2147483647 h 58"/>
                <a:gd name="T2" fmla="*/ 0 w 34"/>
                <a:gd name="T3" fmla="*/ 2147483647 h 58"/>
                <a:gd name="T4" fmla="*/ 0 w 34"/>
                <a:gd name="T5" fmla="*/ 0 h 58"/>
                <a:gd name="T6" fmla="*/ 0 w 34"/>
                <a:gd name="T7" fmla="*/ 2147483647 h 58"/>
                <a:gd name="T8" fmla="*/ 0 w 34"/>
                <a:gd name="T9" fmla="*/ 2147483647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0" y="38"/>
                  </a:moveTo>
                  <a:lnTo>
                    <a:pt x="8" y="25"/>
                  </a:lnTo>
                  <a:lnTo>
                    <a:pt x="34" y="0"/>
                  </a:lnTo>
                  <a:lnTo>
                    <a:pt x="23" y="58"/>
                  </a:lnTo>
                  <a:lnTo>
                    <a:pt x="0" y="38"/>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5" name="Freeform 139"/>
            <p:cNvSpPr>
              <a:spLocks noChangeAspect="1"/>
            </p:cNvSpPr>
            <p:nvPr/>
          </p:nvSpPr>
          <p:spPr bwMode="gray">
            <a:xfrm>
              <a:off x="7161067" y="1730534"/>
              <a:ext cx="69063" cy="36195"/>
            </a:xfrm>
            <a:custGeom>
              <a:avLst/>
              <a:gdLst>
                <a:gd name="T0" fmla="*/ 0 w 93"/>
                <a:gd name="T1" fmla="*/ 0 h 35"/>
                <a:gd name="T2" fmla="*/ 0 w 93"/>
                <a:gd name="T3" fmla="*/ 2147483647 h 35"/>
                <a:gd name="T4" fmla="*/ 0 w 93"/>
                <a:gd name="T5" fmla="*/ 2147483647 h 35"/>
                <a:gd name="T6" fmla="*/ 0 w 93"/>
                <a:gd name="T7" fmla="*/ 2147483647 h 35"/>
                <a:gd name="T8" fmla="*/ 0 w 93"/>
                <a:gd name="T9" fmla="*/ 2147483647 h 35"/>
                <a:gd name="T10" fmla="*/ 0 w 93"/>
                <a:gd name="T11" fmla="*/ 0 h 35"/>
                <a:gd name="T12" fmla="*/ 0 60000 65536"/>
                <a:gd name="T13" fmla="*/ 0 60000 65536"/>
                <a:gd name="T14" fmla="*/ 0 60000 65536"/>
                <a:gd name="T15" fmla="*/ 0 60000 65536"/>
                <a:gd name="T16" fmla="*/ 0 60000 65536"/>
                <a:gd name="T17" fmla="*/ 0 60000 65536"/>
                <a:gd name="T18" fmla="*/ 0 w 93"/>
                <a:gd name="T19" fmla="*/ 0 h 35"/>
                <a:gd name="T20" fmla="*/ 93 w 9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3" h="35">
                  <a:moveTo>
                    <a:pt x="0" y="0"/>
                  </a:moveTo>
                  <a:lnTo>
                    <a:pt x="42" y="27"/>
                  </a:lnTo>
                  <a:lnTo>
                    <a:pt x="28" y="35"/>
                  </a:lnTo>
                  <a:lnTo>
                    <a:pt x="65" y="33"/>
                  </a:lnTo>
                  <a:lnTo>
                    <a:pt x="93" y="16"/>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6" name="Freeform 140"/>
            <p:cNvSpPr>
              <a:spLocks noChangeAspect="1"/>
            </p:cNvSpPr>
            <p:nvPr/>
          </p:nvSpPr>
          <p:spPr bwMode="gray">
            <a:xfrm>
              <a:off x="7172054" y="1640999"/>
              <a:ext cx="161669" cy="91440"/>
            </a:xfrm>
            <a:custGeom>
              <a:avLst/>
              <a:gdLst>
                <a:gd name="T0" fmla="*/ 0 w 220"/>
                <a:gd name="T1" fmla="*/ 2147483647 h 95"/>
                <a:gd name="T2" fmla="*/ 0 w 220"/>
                <a:gd name="T3" fmla="*/ 2147483647 h 95"/>
                <a:gd name="T4" fmla="*/ 0 w 220"/>
                <a:gd name="T5" fmla="*/ 0 h 95"/>
                <a:gd name="T6" fmla="*/ 0 w 220"/>
                <a:gd name="T7" fmla="*/ 2147483647 h 95"/>
                <a:gd name="T8" fmla="*/ 0 w 220"/>
                <a:gd name="T9" fmla="*/ 2147483647 h 95"/>
                <a:gd name="T10" fmla="*/ 0 w 220"/>
                <a:gd name="T11" fmla="*/ 2147483647 h 95"/>
                <a:gd name="T12" fmla="*/ 0 w 220"/>
                <a:gd name="T13" fmla="*/ 2147483647 h 95"/>
                <a:gd name="T14" fmla="*/ 0 w 220"/>
                <a:gd name="T15" fmla="*/ 2147483647 h 9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95"/>
                <a:gd name="T26" fmla="*/ 220 w 220"/>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95">
                  <a:moveTo>
                    <a:pt x="0" y="78"/>
                  </a:moveTo>
                  <a:lnTo>
                    <a:pt x="59" y="25"/>
                  </a:lnTo>
                  <a:lnTo>
                    <a:pt x="142" y="0"/>
                  </a:lnTo>
                  <a:lnTo>
                    <a:pt x="220" y="45"/>
                  </a:lnTo>
                  <a:lnTo>
                    <a:pt x="194" y="55"/>
                  </a:lnTo>
                  <a:lnTo>
                    <a:pt x="202" y="75"/>
                  </a:lnTo>
                  <a:lnTo>
                    <a:pt x="88" y="95"/>
                  </a:lnTo>
                  <a:lnTo>
                    <a:pt x="0" y="78"/>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7" name="Freeform 141"/>
            <p:cNvSpPr>
              <a:spLocks noChangeAspect="1"/>
            </p:cNvSpPr>
            <p:nvPr/>
          </p:nvSpPr>
          <p:spPr bwMode="gray">
            <a:xfrm>
              <a:off x="7205016" y="1722914"/>
              <a:ext cx="183644" cy="112395"/>
            </a:xfrm>
            <a:custGeom>
              <a:avLst/>
              <a:gdLst>
                <a:gd name="T0" fmla="*/ 0 w 248"/>
                <a:gd name="T1" fmla="*/ 2147483647 h 111"/>
                <a:gd name="T2" fmla="*/ 0 w 248"/>
                <a:gd name="T3" fmla="*/ 2147483647 h 111"/>
                <a:gd name="T4" fmla="*/ 0 w 248"/>
                <a:gd name="T5" fmla="*/ 2147483647 h 111"/>
                <a:gd name="T6" fmla="*/ 0 w 248"/>
                <a:gd name="T7" fmla="*/ 2147483647 h 111"/>
                <a:gd name="T8" fmla="*/ 0 w 248"/>
                <a:gd name="T9" fmla="*/ 2147483647 h 111"/>
                <a:gd name="T10" fmla="*/ 0 w 248"/>
                <a:gd name="T11" fmla="*/ 2147483647 h 111"/>
                <a:gd name="T12" fmla="*/ 0 w 248"/>
                <a:gd name="T13" fmla="*/ 2147483647 h 111"/>
                <a:gd name="T14" fmla="*/ 0 w 248"/>
                <a:gd name="T15" fmla="*/ 2147483647 h 111"/>
                <a:gd name="T16" fmla="*/ 0 w 248"/>
                <a:gd name="T17" fmla="*/ 2147483647 h 111"/>
                <a:gd name="T18" fmla="*/ 0 w 248"/>
                <a:gd name="T19" fmla="*/ 2147483647 h 111"/>
                <a:gd name="T20" fmla="*/ 0 w 248"/>
                <a:gd name="T21" fmla="*/ 2147483647 h 111"/>
                <a:gd name="T22" fmla="*/ 0 w 248"/>
                <a:gd name="T23" fmla="*/ 2147483647 h 111"/>
                <a:gd name="T24" fmla="*/ 0 w 248"/>
                <a:gd name="T25" fmla="*/ 0 h 111"/>
                <a:gd name="T26" fmla="*/ 0 w 248"/>
                <a:gd name="T27" fmla="*/ 2147483647 h 111"/>
                <a:gd name="T28" fmla="*/ 0 w 248"/>
                <a:gd name="T29" fmla="*/ 214748364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8"/>
                <a:gd name="T46" fmla="*/ 0 h 111"/>
                <a:gd name="T47" fmla="*/ 248 w 248"/>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8" h="111">
                  <a:moveTo>
                    <a:pt x="0" y="49"/>
                  </a:moveTo>
                  <a:lnTo>
                    <a:pt x="45" y="54"/>
                  </a:lnTo>
                  <a:lnTo>
                    <a:pt x="77" y="93"/>
                  </a:lnTo>
                  <a:lnTo>
                    <a:pt x="101" y="80"/>
                  </a:lnTo>
                  <a:lnTo>
                    <a:pt x="204" y="111"/>
                  </a:lnTo>
                  <a:lnTo>
                    <a:pt x="238" y="99"/>
                  </a:lnTo>
                  <a:lnTo>
                    <a:pt x="213" y="69"/>
                  </a:lnTo>
                  <a:lnTo>
                    <a:pt x="232" y="77"/>
                  </a:lnTo>
                  <a:lnTo>
                    <a:pt x="248" y="33"/>
                  </a:lnTo>
                  <a:lnTo>
                    <a:pt x="194" y="10"/>
                  </a:lnTo>
                  <a:lnTo>
                    <a:pt x="142" y="41"/>
                  </a:lnTo>
                  <a:lnTo>
                    <a:pt x="184" y="24"/>
                  </a:lnTo>
                  <a:lnTo>
                    <a:pt x="159" y="0"/>
                  </a:lnTo>
                  <a:lnTo>
                    <a:pt x="72" y="8"/>
                  </a:lnTo>
                  <a:lnTo>
                    <a:pt x="0" y="49"/>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8" name="Freeform 142"/>
            <p:cNvSpPr>
              <a:spLocks noChangeAspect="1"/>
            </p:cNvSpPr>
            <p:nvPr/>
          </p:nvSpPr>
          <p:spPr bwMode="gray">
            <a:xfrm>
              <a:off x="7376103" y="1781969"/>
              <a:ext cx="152252" cy="112395"/>
            </a:xfrm>
            <a:custGeom>
              <a:avLst/>
              <a:gdLst>
                <a:gd name="T0" fmla="*/ 0 w 208"/>
                <a:gd name="T1" fmla="*/ 2147483647 h 113"/>
                <a:gd name="T2" fmla="*/ 0 w 208"/>
                <a:gd name="T3" fmla="*/ 2147483647 h 113"/>
                <a:gd name="T4" fmla="*/ 0 w 208"/>
                <a:gd name="T5" fmla="*/ 2147483647 h 113"/>
                <a:gd name="T6" fmla="*/ 0 w 208"/>
                <a:gd name="T7" fmla="*/ 2147483647 h 113"/>
                <a:gd name="T8" fmla="*/ 0 w 208"/>
                <a:gd name="T9" fmla="*/ 2147483647 h 113"/>
                <a:gd name="T10" fmla="*/ 0 w 208"/>
                <a:gd name="T11" fmla="*/ 2147483647 h 113"/>
                <a:gd name="T12" fmla="*/ 0 w 208"/>
                <a:gd name="T13" fmla="*/ 2147483647 h 113"/>
                <a:gd name="T14" fmla="*/ 0 w 208"/>
                <a:gd name="T15" fmla="*/ 0 h 113"/>
                <a:gd name="T16" fmla="*/ 0 w 208"/>
                <a:gd name="T17" fmla="*/ 2147483647 h 113"/>
                <a:gd name="T18" fmla="*/ 0 w 208"/>
                <a:gd name="T19" fmla="*/ 2147483647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13"/>
                <a:gd name="T32" fmla="*/ 208 w 20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13">
                  <a:moveTo>
                    <a:pt x="0" y="96"/>
                  </a:moveTo>
                  <a:lnTo>
                    <a:pt x="16" y="113"/>
                  </a:lnTo>
                  <a:lnTo>
                    <a:pt x="191" y="90"/>
                  </a:lnTo>
                  <a:lnTo>
                    <a:pt x="208" y="53"/>
                  </a:lnTo>
                  <a:lnTo>
                    <a:pt x="159" y="22"/>
                  </a:lnTo>
                  <a:lnTo>
                    <a:pt x="117" y="35"/>
                  </a:lnTo>
                  <a:lnTo>
                    <a:pt x="125" y="10"/>
                  </a:lnTo>
                  <a:lnTo>
                    <a:pt x="100" y="0"/>
                  </a:lnTo>
                  <a:lnTo>
                    <a:pt x="21" y="85"/>
                  </a:lnTo>
                  <a:lnTo>
                    <a:pt x="0" y="9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79" name="Freeform 143"/>
            <p:cNvSpPr>
              <a:spLocks noChangeAspect="1"/>
            </p:cNvSpPr>
            <p:nvPr/>
          </p:nvSpPr>
          <p:spPr bwMode="gray">
            <a:xfrm>
              <a:off x="8331992" y="2021999"/>
              <a:ext cx="167948" cy="106680"/>
            </a:xfrm>
            <a:custGeom>
              <a:avLst/>
              <a:gdLst>
                <a:gd name="T0" fmla="*/ 0 w 233"/>
                <a:gd name="T1" fmla="*/ 2147483647 h 108"/>
                <a:gd name="T2" fmla="*/ 0 w 233"/>
                <a:gd name="T3" fmla="*/ 2147483647 h 108"/>
                <a:gd name="T4" fmla="*/ 0 w 233"/>
                <a:gd name="T5" fmla="*/ 0 h 108"/>
                <a:gd name="T6" fmla="*/ 0 w 233"/>
                <a:gd name="T7" fmla="*/ 2147483647 h 108"/>
                <a:gd name="T8" fmla="*/ 0 w 233"/>
                <a:gd name="T9" fmla="*/ 2147483647 h 108"/>
                <a:gd name="T10" fmla="*/ 0 w 233"/>
                <a:gd name="T11" fmla="*/ 2147483647 h 108"/>
                <a:gd name="T12" fmla="*/ 0 w 233"/>
                <a:gd name="T13" fmla="*/ 2147483647 h 108"/>
                <a:gd name="T14" fmla="*/ 0 w 233"/>
                <a:gd name="T15" fmla="*/ 2147483647 h 108"/>
                <a:gd name="T16" fmla="*/ 0 w 233"/>
                <a:gd name="T17" fmla="*/ 2147483647 h 108"/>
                <a:gd name="T18" fmla="*/ 0 w 233"/>
                <a:gd name="T19" fmla="*/ 2147483647 h 108"/>
                <a:gd name="T20" fmla="*/ 0 w 233"/>
                <a:gd name="T21" fmla="*/ 2147483647 h 108"/>
                <a:gd name="T22" fmla="*/ 0 w 233"/>
                <a:gd name="T23" fmla="*/ 2147483647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108"/>
                <a:gd name="T38" fmla="*/ 233 w 23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108">
                  <a:moveTo>
                    <a:pt x="0" y="59"/>
                  </a:moveTo>
                  <a:lnTo>
                    <a:pt x="48" y="5"/>
                  </a:lnTo>
                  <a:lnTo>
                    <a:pt x="81" y="0"/>
                  </a:lnTo>
                  <a:lnTo>
                    <a:pt x="134" y="42"/>
                  </a:lnTo>
                  <a:lnTo>
                    <a:pt x="142" y="11"/>
                  </a:lnTo>
                  <a:lnTo>
                    <a:pt x="201" y="36"/>
                  </a:lnTo>
                  <a:lnTo>
                    <a:pt x="195" y="75"/>
                  </a:lnTo>
                  <a:lnTo>
                    <a:pt x="233" y="89"/>
                  </a:lnTo>
                  <a:lnTo>
                    <a:pt x="110" y="96"/>
                  </a:lnTo>
                  <a:lnTo>
                    <a:pt x="103" y="78"/>
                  </a:lnTo>
                  <a:lnTo>
                    <a:pt x="83" y="108"/>
                  </a:lnTo>
                  <a:lnTo>
                    <a:pt x="0" y="59"/>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0" name="Freeform 144"/>
            <p:cNvSpPr>
              <a:spLocks noChangeAspect="1"/>
            </p:cNvSpPr>
            <p:nvPr/>
          </p:nvSpPr>
          <p:spPr bwMode="gray">
            <a:xfrm>
              <a:off x="8448143" y="2023904"/>
              <a:ext cx="108303" cy="72390"/>
            </a:xfrm>
            <a:custGeom>
              <a:avLst/>
              <a:gdLst>
                <a:gd name="T0" fmla="*/ 0 w 143"/>
                <a:gd name="T1" fmla="*/ 0 h 72"/>
                <a:gd name="T2" fmla="*/ 0 w 143"/>
                <a:gd name="T3" fmla="*/ 2147483647 h 72"/>
                <a:gd name="T4" fmla="*/ 0 w 143"/>
                <a:gd name="T5" fmla="*/ 2147483647 h 72"/>
                <a:gd name="T6" fmla="*/ 0 w 143"/>
                <a:gd name="T7" fmla="*/ 2147483647 h 72"/>
                <a:gd name="T8" fmla="*/ 0 w 143"/>
                <a:gd name="T9" fmla="*/ 2147483647 h 72"/>
                <a:gd name="T10" fmla="*/ 0 w 143"/>
                <a:gd name="T11" fmla="*/ 2147483647 h 72"/>
                <a:gd name="T12" fmla="*/ 0 w 143"/>
                <a:gd name="T13" fmla="*/ 0 h 72"/>
                <a:gd name="T14" fmla="*/ 0 60000 65536"/>
                <a:gd name="T15" fmla="*/ 0 60000 65536"/>
                <a:gd name="T16" fmla="*/ 0 60000 65536"/>
                <a:gd name="T17" fmla="*/ 0 60000 65536"/>
                <a:gd name="T18" fmla="*/ 0 60000 65536"/>
                <a:gd name="T19" fmla="*/ 0 60000 65536"/>
                <a:gd name="T20" fmla="*/ 0 60000 65536"/>
                <a:gd name="T21" fmla="*/ 0 w 143"/>
                <a:gd name="T22" fmla="*/ 0 h 72"/>
                <a:gd name="T23" fmla="*/ 143 w 143"/>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72">
                  <a:moveTo>
                    <a:pt x="0" y="0"/>
                  </a:moveTo>
                  <a:lnTo>
                    <a:pt x="47" y="27"/>
                  </a:lnTo>
                  <a:lnTo>
                    <a:pt x="34" y="51"/>
                  </a:lnTo>
                  <a:lnTo>
                    <a:pt x="58" y="72"/>
                  </a:lnTo>
                  <a:lnTo>
                    <a:pt x="101" y="72"/>
                  </a:lnTo>
                  <a:lnTo>
                    <a:pt x="143" y="45"/>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1" name="Freeform 145"/>
            <p:cNvSpPr>
              <a:spLocks noChangeAspect="1"/>
            </p:cNvSpPr>
            <p:nvPr/>
          </p:nvSpPr>
          <p:spPr bwMode="gray">
            <a:xfrm>
              <a:off x="8457561" y="3265964"/>
              <a:ext cx="81619" cy="373380"/>
            </a:xfrm>
            <a:custGeom>
              <a:avLst/>
              <a:gdLst>
                <a:gd name="T0" fmla="*/ 0 w 108"/>
                <a:gd name="T1" fmla="*/ 2147483647 h 377"/>
                <a:gd name="T2" fmla="*/ 0 w 108"/>
                <a:gd name="T3" fmla="*/ 2147483647 h 377"/>
                <a:gd name="T4" fmla="*/ 0 w 108"/>
                <a:gd name="T5" fmla="*/ 2147483647 h 377"/>
                <a:gd name="T6" fmla="*/ 0 w 108"/>
                <a:gd name="T7" fmla="*/ 2147483647 h 377"/>
                <a:gd name="T8" fmla="*/ 0 w 108"/>
                <a:gd name="T9" fmla="*/ 2147483647 h 377"/>
                <a:gd name="T10" fmla="*/ 0 w 108"/>
                <a:gd name="T11" fmla="*/ 2147483647 h 377"/>
                <a:gd name="T12" fmla="*/ 0 w 108"/>
                <a:gd name="T13" fmla="*/ 2147483647 h 377"/>
                <a:gd name="T14" fmla="*/ 0 w 108"/>
                <a:gd name="T15" fmla="*/ 2147483647 h 377"/>
                <a:gd name="T16" fmla="*/ 0 w 108"/>
                <a:gd name="T17" fmla="*/ 2147483647 h 377"/>
                <a:gd name="T18" fmla="*/ 0 w 108"/>
                <a:gd name="T19" fmla="*/ 0 h 377"/>
                <a:gd name="T20" fmla="*/ 0 w 108"/>
                <a:gd name="T21" fmla="*/ 2147483647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377"/>
                <a:gd name="T35" fmla="*/ 108 w 108"/>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377">
                  <a:moveTo>
                    <a:pt x="0" y="96"/>
                  </a:moveTo>
                  <a:lnTo>
                    <a:pt x="19" y="142"/>
                  </a:lnTo>
                  <a:lnTo>
                    <a:pt x="19" y="377"/>
                  </a:lnTo>
                  <a:lnTo>
                    <a:pt x="37" y="349"/>
                  </a:lnTo>
                  <a:lnTo>
                    <a:pt x="65" y="367"/>
                  </a:lnTo>
                  <a:lnTo>
                    <a:pt x="33" y="302"/>
                  </a:lnTo>
                  <a:lnTo>
                    <a:pt x="50" y="237"/>
                  </a:lnTo>
                  <a:lnTo>
                    <a:pt x="108" y="257"/>
                  </a:lnTo>
                  <a:lnTo>
                    <a:pt x="53" y="132"/>
                  </a:lnTo>
                  <a:lnTo>
                    <a:pt x="37" y="0"/>
                  </a:lnTo>
                  <a:lnTo>
                    <a:pt x="0" y="9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2" name="Freeform 146"/>
            <p:cNvSpPr>
              <a:spLocks noChangeAspect="1"/>
            </p:cNvSpPr>
            <p:nvPr/>
          </p:nvSpPr>
          <p:spPr bwMode="gray">
            <a:xfrm>
              <a:off x="8572142" y="2065814"/>
              <a:ext cx="123999" cy="53340"/>
            </a:xfrm>
            <a:custGeom>
              <a:avLst/>
              <a:gdLst>
                <a:gd name="T0" fmla="*/ 0 w 162"/>
                <a:gd name="T1" fmla="*/ 0 h 55"/>
                <a:gd name="T2" fmla="*/ 0 w 162"/>
                <a:gd name="T3" fmla="*/ 2147483647 h 55"/>
                <a:gd name="T4" fmla="*/ 0 w 162"/>
                <a:gd name="T5" fmla="*/ 2147483647 h 55"/>
                <a:gd name="T6" fmla="*/ 0 w 162"/>
                <a:gd name="T7" fmla="*/ 2147483647 h 55"/>
                <a:gd name="T8" fmla="*/ 0 w 162"/>
                <a:gd name="T9" fmla="*/ 0 h 55"/>
                <a:gd name="T10" fmla="*/ 0 60000 65536"/>
                <a:gd name="T11" fmla="*/ 0 60000 65536"/>
                <a:gd name="T12" fmla="*/ 0 60000 65536"/>
                <a:gd name="T13" fmla="*/ 0 60000 65536"/>
                <a:gd name="T14" fmla="*/ 0 60000 65536"/>
                <a:gd name="T15" fmla="*/ 0 w 162"/>
                <a:gd name="T16" fmla="*/ 0 h 55"/>
                <a:gd name="T17" fmla="*/ 162 w 162"/>
                <a:gd name="T18" fmla="*/ 55 h 55"/>
              </a:gdLst>
              <a:ahLst/>
              <a:cxnLst>
                <a:cxn ang="T10">
                  <a:pos x="T0" y="T1"/>
                </a:cxn>
                <a:cxn ang="T11">
                  <a:pos x="T2" y="T3"/>
                </a:cxn>
                <a:cxn ang="T12">
                  <a:pos x="T4" y="T5"/>
                </a:cxn>
                <a:cxn ang="T13">
                  <a:pos x="T6" y="T7"/>
                </a:cxn>
                <a:cxn ang="T14">
                  <a:pos x="T8" y="T9"/>
                </a:cxn>
              </a:cxnLst>
              <a:rect l="T15" t="T16" r="T17" b="T18"/>
              <a:pathLst>
                <a:path w="162" h="55">
                  <a:moveTo>
                    <a:pt x="0" y="0"/>
                  </a:moveTo>
                  <a:lnTo>
                    <a:pt x="28" y="38"/>
                  </a:lnTo>
                  <a:lnTo>
                    <a:pt x="103" y="55"/>
                  </a:lnTo>
                  <a:lnTo>
                    <a:pt x="162" y="44"/>
                  </a:lnTo>
                  <a:lnTo>
                    <a:pt x="0" y="0"/>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3" name="Freeform 155"/>
            <p:cNvSpPr>
              <a:spLocks noChangeAspect="1"/>
            </p:cNvSpPr>
            <p:nvPr/>
          </p:nvSpPr>
          <p:spPr bwMode="gray">
            <a:xfrm>
              <a:off x="7325875" y="4614704"/>
              <a:ext cx="204049" cy="525780"/>
            </a:xfrm>
            <a:custGeom>
              <a:avLst/>
              <a:gdLst>
                <a:gd name="T0" fmla="*/ 0 w 275"/>
                <a:gd name="T1" fmla="*/ 2147483647 h 529"/>
                <a:gd name="T2" fmla="*/ 0 w 275"/>
                <a:gd name="T3" fmla="*/ 2147483647 h 529"/>
                <a:gd name="T4" fmla="*/ 0 w 275"/>
                <a:gd name="T5" fmla="*/ 0 h 529"/>
                <a:gd name="T6" fmla="*/ 0 w 275"/>
                <a:gd name="T7" fmla="*/ 2147483647 h 529"/>
                <a:gd name="T8" fmla="*/ 0 w 275"/>
                <a:gd name="T9" fmla="*/ 2147483647 h 529"/>
                <a:gd name="T10" fmla="*/ 0 w 275"/>
                <a:gd name="T11" fmla="*/ 2147483647 h 529"/>
                <a:gd name="T12" fmla="*/ 0 w 275"/>
                <a:gd name="T13" fmla="*/ 2147483647 h 529"/>
                <a:gd name="T14" fmla="*/ 0 w 275"/>
                <a:gd name="T15" fmla="*/ 2147483647 h 529"/>
                <a:gd name="T16" fmla="*/ 0 w 275"/>
                <a:gd name="T17" fmla="*/ 2147483647 h 529"/>
                <a:gd name="T18" fmla="*/ 0 w 275"/>
                <a:gd name="T19" fmla="*/ 2147483647 h 529"/>
                <a:gd name="T20" fmla="*/ 0 w 275"/>
                <a:gd name="T21" fmla="*/ 2147483647 h 529"/>
                <a:gd name="T22" fmla="*/ 0 w 275"/>
                <a:gd name="T23" fmla="*/ 2147483647 h 529"/>
                <a:gd name="T24" fmla="*/ 0 w 275"/>
                <a:gd name="T25" fmla="*/ 2147483647 h 529"/>
                <a:gd name="T26" fmla="*/ 0 w 275"/>
                <a:gd name="T27" fmla="*/ 2147483647 h 529"/>
                <a:gd name="T28" fmla="*/ 0 w 275"/>
                <a:gd name="T29" fmla="*/ 2147483647 h 529"/>
                <a:gd name="T30" fmla="*/ 0 w 275"/>
                <a:gd name="T31" fmla="*/ 2147483647 h 529"/>
                <a:gd name="T32" fmla="*/ 0 w 275"/>
                <a:gd name="T33" fmla="*/ 2147483647 h 529"/>
                <a:gd name="T34" fmla="*/ 0 w 275"/>
                <a:gd name="T35" fmla="*/ 2147483647 h 529"/>
                <a:gd name="T36" fmla="*/ 0 w 275"/>
                <a:gd name="T37" fmla="*/ 2147483647 h 529"/>
                <a:gd name="T38" fmla="*/ 0 w 275"/>
                <a:gd name="T39" fmla="*/ 2147483647 h 529"/>
                <a:gd name="T40" fmla="*/ 0 w 275"/>
                <a:gd name="T41" fmla="*/ 2147483647 h 529"/>
                <a:gd name="T42" fmla="*/ 0 w 275"/>
                <a:gd name="T43" fmla="*/ 2147483647 h 529"/>
                <a:gd name="T44" fmla="*/ 0 w 275"/>
                <a:gd name="T45" fmla="*/ 2147483647 h 529"/>
                <a:gd name="T46" fmla="*/ 0 w 275"/>
                <a:gd name="T47" fmla="*/ 2147483647 h 529"/>
                <a:gd name="T48" fmla="*/ 0 w 275"/>
                <a:gd name="T49" fmla="*/ 2147483647 h 5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529"/>
                <a:gd name="T77" fmla="*/ 275 w 275"/>
                <a:gd name="T78" fmla="*/ 529 h 5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529">
                  <a:moveTo>
                    <a:pt x="0" y="84"/>
                  </a:moveTo>
                  <a:lnTo>
                    <a:pt x="19" y="43"/>
                  </a:lnTo>
                  <a:lnTo>
                    <a:pt x="93" y="0"/>
                  </a:lnTo>
                  <a:lnTo>
                    <a:pt x="126" y="41"/>
                  </a:lnTo>
                  <a:lnTo>
                    <a:pt x="116" y="112"/>
                  </a:lnTo>
                  <a:lnTo>
                    <a:pt x="204" y="80"/>
                  </a:lnTo>
                  <a:lnTo>
                    <a:pt x="242" y="112"/>
                  </a:lnTo>
                  <a:lnTo>
                    <a:pt x="275" y="182"/>
                  </a:lnTo>
                  <a:lnTo>
                    <a:pt x="263" y="226"/>
                  </a:lnTo>
                  <a:lnTo>
                    <a:pt x="196" y="223"/>
                  </a:lnTo>
                  <a:lnTo>
                    <a:pt x="172" y="244"/>
                  </a:lnTo>
                  <a:lnTo>
                    <a:pt x="185" y="318"/>
                  </a:lnTo>
                  <a:lnTo>
                    <a:pt x="95" y="254"/>
                  </a:lnTo>
                  <a:lnTo>
                    <a:pt x="57" y="368"/>
                  </a:lnTo>
                  <a:lnTo>
                    <a:pt x="100" y="472"/>
                  </a:lnTo>
                  <a:lnTo>
                    <a:pt x="161" y="510"/>
                  </a:lnTo>
                  <a:lnTo>
                    <a:pt x="129" y="529"/>
                  </a:lnTo>
                  <a:lnTo>
                    <a:pt x="121" y="499"/>
                  </a:lnTo>
                  <a:lnTo>
                    <a:pt x="95" y="499"/>
                  </a:lnTo>
                  <a:lnTo>
                    <a:pt x="26" y="440"/>
                  </a:lnTo>
                  <a:lnTo>
                    <a:pt x="38" y="373"/>
                  </a:lnTo>
                  <a:lnTo>
                    <a:pt x="73" y="310"/>
                  </a:lnTo>
                  <a:lnTo>
                    <a:pt x="24" y="208"/>
                  </a:lnTo>
                  <a:lnTo>
                    <a:pt x="40" y="162"/>
                  </a:lnTo>
                  <a:lnTo>
                    <a:pt x="0" y="84"/>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4" name="Freeform 176"/>
            <p:cNvSpPr>
              <a:spLocks noChangeAspect="1"/>
            </p:cNvSpPr>
            <p:nvPr/>
          </p:nvSpPr>
          <p:spPr bwMode="gray">
            <a:xfrm>
              <a:off x="7445165" y="4525169"/>
              <a:ext cx="180505" cy="518160"/>
            </a:xfrm>
            <a:custGeom>
              <a:avLst/>
              <a:gdLst>
                <a:gd name="T0" fmla="*/ 0 w 242"/>
                <a:gd name="T1" fmla="*/ 2147483647 h 517"/>
                <a:gd name="T2" fmla="*/ 0 w 242"/>
                <a:gd name="T3" fmla="*/ 2147483647 h 517"/>
                <a:gd name="T4" fmla="*/ 0 w 242"/>
                <a:gd name="T5" fmla="*/ 2147483647 h 517"/>
                <a:gd name="T6" fmla="*/ 0 w 242"/>
                <a:gd name="T7" fmla="*/ 2147483647 h 517"/>
                <a:gd name="T8" fmla="*/ 0 w 242"/>
                <a:gd name="T9" fmla="*/ 2147483647 h 517"/>
                <a:gd name="T10" fmla="*/ 0 w 242"/>
                <a:gd name="T11" fmla="*/ 2147483647 h 517"/>
                <a:gd name="T12" fmla="*/ 0 w 242"/>
                <a:gd name="T13" fmla="*/ 2147483647 h 517"/>
                <a:gd name="T14" fmla="*/ 0 w 242"/>
                <a:gd name="T15" fmla="*/ 2147483647 h 517"/>
                <a:gd name="T16" fmla="*/ 0 w 242"/>
                <a:gd name="T17" fmla="*/ 2147483647 h 517"/>
                <a:gd name="T18" fmla="*/ 0 w 242"/>
                <a:gd name="T19" fmla="*/ 2147483647 h 517"/>
                <a:gd name="T20" fmla="*/ 0 w 242"/>
                <a:gd name="T21" fmla="*/ 2147483647 h 517"/>
                <a:gd name="T22" fmla="*/ 0 w 242"/>
                <a:gd name="T23" fmla="*/ 2147483647 h 517"/>
                <a:gd name="T24" fmla="*/ 0 w 242"/>
                <a:gd name="T25" fmla="*/ 2147483647 h 517"/>
                <a:gd name="T26" fmla="*/ 0 w 242"/>
                <a:gd name="T27" fmla="*/ 2147483647 h 517"/>
                <a:gd name="T28" fmla="*/ 0 w 242"/>
                <a:gd name="T29" fmla="*/ 2147483647 h 517"/>
                <a:gd name="T30" fmla="*/ 0 w 242"/>
                <a:gd name="T31" fmla="*/ 2147483647 h 517"/>
                <a:gd name="T32" fmla="*/ 0 w 242"/>
                <a:gd name="T33" fmla="*/ 2147483647 h 517"/>
                <a:gd name="T34" fmla="*/ 0 w 242"/>
                <a:gd name="T35" fmla="*/ 0 h 517"/>
                <a:gd name="T36" fmla="*/ 0 w 242"/>
                <a:gd name="T37" fmla="*/ 2147483647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
                <a:gd name="T58" fmla="*/ 0 h 517"/>
                <a:gd name="T59" fmla="*/ 242 w 242"/>
                <a:gd name="T60" fmla="*/ 517 h 5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 h="517">
                  <a:moveTo>
                    <a:pt x="0" y="26"/>
                  </a:moveTo>
                  <a:lnTo>
                    <a:pt x="36" y="81"/>
                  </a:lnTo>
                  <a:lnTo>
                    <a:pt x="83" y="102"/>
                  </a:lnTo>
                  <a:lnTo>
                    <a:pt x="60" y="142"/>
                  </a:lnTo>
                  <a:lnTo>
                    <a:pt x="144" y="211"/>
                  </a:lnTo>
                  <a:lnTo>
                    <a:pt x="182" y="304"/>
                  </a:lnTo>
                  <a:lnTo>
                    <a:pt x="186" y="383"/>
                  </a:lnTo>
                  <a:lnTo>
                    <a:pt x="82" y="453"/>
                  </a:lnTo>
                  <a:lnTo>
                    <a:pt x="99" y="517"/>
                  </a:lnTo>
                  <a:lnTo>
                    <a:pt x="132" y="471"/>
                  </a:lnTo>
                  <a:lnTo>
                    <a:pt x="150" y="483"/>
                  </a:lnTo>
                  <a:lnTo>
                    <a:pt x="159" y="455"/>
                  </a:lnTo>
                  <a:lnTo>
                    <a:pt x="242" y="408"/>
                  </a:lnTo>
                  <a:lnTo>
                    <a:pt x="230" y="278"/>
                  </a:lnTo>
                  <a:lnTo>
                    <a:pt x="119" y="158"/>
                  </a:lnTo>
                  <a:lnTo>
                    <a:pt x="131" y="119"/>
                  </a:lnTo>
                  <a:lnTo>
                    <a:pt x="198" y="60"/>
                  </a:lnTo>
                  <a:lnTo>
                    <a:pt x="103" y="0"/>
                  </a:lnTo>
                  <a:lnTo>
                    <a:pt x="0" y="26"/>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5" name="Freeform 240"/>
            <p:cNvSpPr>
              <a:spLocks noChangeAspect="1"/>
            </p:cNvSpPr>
            <p:nvPr/>
          </p:nvSpPr>
          <p:spPr bwMode="gray">
            <a:xfrm>
              <a:off x="5982293" y="3212624"/>
              <a:ext cx="1073610" cy="622935"/>
            </a:xfrm>
            <a:custGeom>
              <a:avLst/>
              <a:gdLst>
                <a:gd name="T0" fmla="*/ 0 w 1452"/>
                <a:gd name="T1" fmla="*/ 2147483647 h 623"/>
                <a:gd name="T2" fmla="*/ 0 w 1452"/>
                <a:gd name="T3" fmla="*/ 2147483647 h 623"/>
                <a:gd name="T4" fmla="*/ 0 w 1452"/>
                <a:gd name="T5" fmla="*/ 2147483647 h 623"/>
                <a:gd name="T6" fmla="*/ 0 w 1452"/>
                <a:gd name="T7" fmla="*/ 2147483647 h 623"/>
                <a:gd name="T8" fmla="*/ 0 w 1452"/>
                <a:gd name="T9" fmla="*/ 2147483647 h 623"/>
                <a:gd name="T10" fmla="*/ 0 w 1452"/>
                <a:gd name="T11" fmla="*/ 2147483647 h 623"/>
                <a:gd name="T12" fmla="*/ 0 w 1452"/>
                <a:gd name="T13" fmla="*/ 2147483647 h 623"/>
                <a:gd name="T14" fmla="*/ 0 w 1452"/>
                <a:gd name="T15" fmla="*/ 2147483647 h 623"/>
                <a:gd name="T16" fmla="*/ 0 w 1452"/>
                <a:gd name="T17" fmla="*/ 2147483647 h 623"/>
                <a:gd name="T18" fmla="*/ 0 w 1452"/>
                <a:gd name="T19" fmla="*/ 2147483647 h 623"/>
                <a:gd name="T20" fmla="*/ 0 w 1452"/>
                <a:gd name="T21" fmla="*/ 2147483647 h 623"/>
                <a:gd name="T22" fmla="*/ 0 w 1452"/>
                <a:gd name="T23" fmla="*/ 2147483647 h 623"/>
                <a:gd name="T24" fmla="*/ 0 w 1452"/>
                <a:gd name="T25" fmla="*/ 2147483647 h 623"/>
                <a:gd name="T26" fmla="*/ 0 w 1452"/>
                <a:gd name="T27" fmla="*/ 2147483647 h 623"/>
                <a:gd name="T28" fmla="*/ 0 w 1452"/>
                <a:gd name="T29" fmla="*/ 2147483647 h 623"/>
                <a:gd name="T30" fmla="*/ 0 w 1452"/>
                <a:gd name="T31" fmla="*/ 2147483647 h 623"/>
                <a:gd name="T32" fmla="*/ 0 w 1452"/>
                <a:gd name="T33" fmla="*/ 2147483647 h 623"/>
                <a:gd name="T34" fmla="*/ 0 w 1452"/>
                <a:gd name="T35" fmla="*/ 2147483647 h 623"/>
                <a:gd name="T36" fmla="*/ 0 w 1452"/>
                <a:gd name="T37" fmla="*/ 2147483647 h 623"/>
                <a:gd name="T38" fmla="*/ 0 w 1452"/>
                <a:gd name="T39" fmla="*/ 2147483647 h 623"/>
                <a:gd name="T40" fmla="*/ 0 w 1452"/>
                <a:gd name="T41" fmla="*/ 2147483647 h 623"/>
                <a:gd name="T42" fmla="*/ 0 w 1452"/>
                <a:gd name="T43" fmla="*/ 2147483647 h 623"/>
                <a:gd name="T44" fmla="*/ 0 w 1452"/>
                <a:gd name="T45" fmla="*/ 2147483647 h 623"/>
                <a:gd name="T46" fmla="*/ 0 w 1452"/>
                <a:gd name="T47" fmla="*/ 2147483647 h 623"/>
                <a:gd name="T48" fmla="*/ 0 w 1452"/>
                <a:gd name="T49" fmla="*/ 2147483647 h 623"/>
                <a:gd name="T50" fmla="*/ 0 w 1452"/>
                <a:gd name="T51" fmla="*/ 2147483647 h 623"/>
                <a:gd name="T52" fmla="*/ 0 w 1452"/>
                <a:gd name="T53" fmla="*/ 2147483647 h 623"/>
                <a:gd name="T54" fmla="*/ 0 w 1452"/>
                <a:gd name="T55" fmla="*/ 2147483647 h 623"/>
                <a:gd name="T56" fmla="*/ 0 w 1452"/>
                <a:gd name="T57" fmla="*/ 2147483647 h 623"/>
                <a:gd name="T58" fmla="*/ 0 w 1452"/>
                <a:gd name="T59" fmla="*/ 2147483647 h 623"/>
                <a:gd name="T60" fmla="*/ 0 w 1452"/>
                <a:gd name="T61" fmla="*/ 2147483647 h 623"/>
                <a:gd name="T62" fmla="*/ 0 w 1452"/>
                <a:gd name="T63" fmla="*/ 2147483647 h 623"/>
                <a:gd name="T64" fmla="*/ 0 w 1452"/>
                <a:gd name="T65" fmla="*/ 2147483647 h 623"/>
                <a:gd name="T66" fmla="*/ 0 w 1452"/>
                <a:gd name="T67" fmla="*/ 2147483647 h 623"/>
                <a:gd name="T68" fmla="*/ 0 w 1452"/>
                <a:gd name="T69" fmla="*/ 2147483647 h 623"/>
                <a:gd name="T70" fmla="*/ 0 w 1452"/>
                <a:gd name="T71" fmla="*/ 2147483647 h 623"/>
                <a:gd name="T72" fmla="*/ 0 w 1452"/>
                <a:gd name="T73" fmla="*/ 2147483647 h 623"/>
                <a:gd name="T74" fmla="*/ 0 w 1452"/>
                <a:gd name="T75" fmla="*/ 2147483647 h 623"/>
                <a:gd name="T76" fmla="*/ 0 w 1452"/>
                <a:gd name="T77" fmla="*/ 2147483647 h 623"/>
                <a:gd name="T78" fmla="*/ 0 w 1452"/>
                <a:gd name="T79" fmla="*/ 2147483647 h 623"/>
                <a:gd name="T80" fmla="*/ 0 w 1452"/>
                <a:gd name="T81" fmla="*/ 2147483647 h 623"/>
                <a:gd name="T82" fmla="*/ 0 w 1452"/>
                <a:gd name="T83" fmla="*/ 2147483647 h 623"/>
                <a:gd name="T84" fmla="*/ 0 w 1452"/>
                <a:gd name="T85" fmla="*/ 2147483647 h 623"/>
                <a:gd name="T86" fmla="*/ 0 w 1452"/>
                <a:gd name="T87" fmla="*/ 2147483647 h 623"/>
                <a:gd name="T88" fmla="*/ 0 w 1452"/>
                <a:gd name="T89" fmla="*/ 2147483647 h 623"/>
                <a:gd name="T90" fmla="*/ 0 w 1452"/>
                <a:gd name="T91" fmla="*/ 2147483647 h 623"/>
                <a:gd name="T92" fmla="*/ 0 w 1452"/>
                <a:gd name="T93" fmla="*/ 2147483647 h 623"/>
                <a:gd name="T94" fmla="*/ 0 w 1452"/>
                <a:gd name="T95" fmla="*/ 2147483647 h 623"/>
                <a:gd name="T96" fmla="*/ 0 w 1452"/>
                <a:gd name="T97" fmla="*/ 2147483647 h 623"/>
                <a:gd name="T98" fmla="*/ 0 w 1452"/>
                <a:gd name="T99" fmla="*/ 2147483647 h 623"/>
                <a:gd name="T100" fmla="*/ 0 w 1452"/>
                <a:gd name="T101" fmla="*/ 2147483647 h 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2"/>
                <a:gd name="T154" fmla="*/ 0 h 623"/>
                <a:gd name="T155" fmla="*/ 1452 w 1452"/>
                <a:gd name="T156" fmla="*/ 623 h 6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2" h="623">
                  <a:moveTo>
                    <a:pt x="1416" y="321"/>
                  </a:moveTo>
                  <a:lnTo>
                    <a:pt x="1452" y="307"/>
                  </a:lnTo>
                  <a:lnTo>
                    <a:pt x="1378" y="257"/>
                  </a:lnTo>
                  <a:lnTo>
                    <a:pt x="1332" y="278"/>
                  </a:lnTo>
                  <a:lnTo>
                    <a:pt x="1265" y="258"/>
                  </a:lnTo>
                  <a:lnTo>
                    <a:pt x="1234" y="244"/>
                  </a:lnTo>
                  <a:lnTo>
                    <a:pt x="1206" y="244"/>
                  </a:lnTo>
                  <a:lnTo>
                    <a:pt x="1189" y="213"/>
                  </a:lnTo>
                  <a:lnTo>
                    <a:pt x="1180" y="194"/>
                  </a:lnTo>
                  <a:lnTo>
                    <a:pt x="1154" y="194"/>
                  </a:lnTo>
                  <a:lnTo>
                    <a:pt x="1132" y="194"/>
                  </a:lnTo>
                  <a:lnTo>
                    <a:pt x="1112" y="202"/>
                  </a:lnTo>
                  <a:lnTo>
                    <a:pt x="1077" y="168"/>
                  </a:lnTo>
                  <a:lnTo>
                    <a:pt x="1062" y="173"/>
                  </a:lnTo>
                  <a:lnTo>
                    <a:pt x="1046" y="180"/>
                  </a:lnTo>
                  <a:lnTo>
                    <a:pt x="1026" y="187"/>
                  </a:lnTo>
                  <a:lnTo>
                    <a:pt x="995" y="162"/>
                  </a:lnTo>
                  <a:lnTo>
                    <a:pt x="925" y="104"/>
                  </a:lnTo>
                  <a:lnTo>
                    <a:pt x="868" y="70"/>
                  </a:lnTo>
                  <a:lnTo>
                    <a:pt x="834" y="38"/>
                  </a:lnTo>
                  <a:lnTo>
                    <a:pt x="774" y="76"/>
                  </a:lnTo>
                  <a:lnTo>
                    <a:pt x="764" y="49"/>
                  </a:lnTo>
                  <a:lnTo>
                    <a:pt x="680" y="46"/>
                  </a:lnTo>
                  <a:lnTo>
                    <a:pt x="670" y="46"/>
                  </a:lnTo>
                  <a:lnTo>
                    <a:pt x="632" y="0"/>
                  </a:lnTo>
                  <a:lnTo>
                    <a:pt x="592" y="6"/>
                  </a:lnTo>
                  <a:lnTo>
                    <a:pt x="565" y="25"/>
                  </a:lnTo>
                  <a:lnTo>
                    <a:pt x="512" y="36"/>
                  </a:lnTo>
                  <a:lnTo>
                    <a:pt x="495" y="26"/>
                  </a:lnTo>
                  <a:lnTo>
                    <a:pt x="467" y="53"/>
                  </a:lnTo>
                  <a:lnTo>
                    <a:pt x="448" y="49"/>
                  </a:lnTo>
                  <a:lnTo>
                    <a:pt x="372" y="55"/>
                  </a:lnTo>
                  <a:lnTo>
                    <a:pt x="356" y="53"/>
                  </a:lnTo>
                  <a:lnTo>
                    <a:pt x="346" y="59"/>
                  </a:lnTo>
                  <a:lnTo>
                    <a:pt x="377" y="93"/>
                  </a:lnTo>
                  <a:lnTo>
                    <a:pt x="356" y="125"/>
                  </a:lnTo>
                  <a:lnTo>
                    <a:pt x="358" y="147"/>
                  </a:lnTo>
                  <a:lnTo>
                    <a:pt x="358" y="159"/>
                  </a:lnTo>
                  <a:lnTo>
                    <a:pt x="399" y="159"/>
                  </a:lnTo>
                  <a:lnTo>
                    <a:pt x="411" y="180"/>
                  </a:lnTo>
                  <a:lnTo>
                    <a:pt x="411" y="202"/>
                  </a:lnTo>
                  <a:lnTo>
                    <a:pt x="399" y="206"/>
                  </a:lnTo>
                  <a:lnTo>
                    <a:pt x="383" y="194"/>
                  </a:lnTo>
                  <a:lnTo>
                    <a:pt x="366" y="202"/>
                  </a:lnTo>
                  <a:lnTo>
                    <a:pt x="356" y="211"/>
                  </a:lnTo>
                  <a:lnTo>
                    <a:pt x="326" y="194"/>
                  </a:lnTo>
                  <a:lnTo>
                    <a:pt x="318" y="176"/>
                  </a:lnTo>
                  <a:lnTo>
                    <a:pt x="291" y="185"/>
                  </a:lnTo>
                  <a:lnTo>
                    <a:pt x="291" y="190"/>
                  </a:lnTo>
                  <a:lnTo>
                    <a:pt x="273" y="176"/>
                  </a:lnTo>
                  <a:lnTo>
                    <a:pt x="248" y="194"/>
                  </a:lnTo>
                  <a:lnTo>
                    <a:pt x="216" y="202"/>
                  </a:lnTo>
                  <a:lnTo>
                    <a:pt x="207" y="194"/>
                  </a:lnTo>
                  <a:lnTo>
                    <a:pt x="198" y="176"/>
                  </a:lnTo>
                  <a:lnTo>
                    <a:pt x="158" y="173"/>
                  </a:lnTo>
                  <a:lnTo>
                    <a:pt x="92" y="169"/>
                  </a:lnTo>
                  <a:lnTo>
                    <a:pt x="76" y="173"/>
                  </a:lnTo>
                  <a:lnTo>
                    <a:pt x="70" y="185"/>
                  </a:lnTo>
                  <a:lnTo>
                    <a:pt x="59" y="180"/>
                  </a:lnTo>
                  <a:lnTo>
                    <a:pt x="49" y="198"/>
                  </a:lnTo>
                  <a:lnTo>
                    <a:pt x="38" y="213"/>
                  </a:lnTo>
                  <a:lnTo>
                    <a:pt x="38" y="220"/>
                  </a:lnTo>
                  <a:lnTo>
                    <a:pt x="45" y="233"/>
                  </a:lnTo>
                  <a:lnTo>
                    <a:pt x="34" y="238"/>
                  </a:lnTo>
                  <a:lnTo>
                    <a:pt x="22" y="213"/>
                  </a:lnTo>
                  <a:lnTo>
                    <a:pt x="5" y="216"/>
                  </a:lnTo>
                  <a:lnTo>
                    <a:pt x="0" y="249"/>
                  </a:lnTo>
                  <a:lnTo>
                    <a:pt x="0" y="269"/>
                  </a:lnTo>
                  <a:lnTo>
                    <a:pt x="0" y="286"/>
                  </a:lnTo>
                  <a:lnTo>
                    <a:pt x="8" y="301"/>
                  </a:lnTo>
                  <a:lnTo>
                    <a:pt x="18" y="313"/>
                  </a:lnTo>
                  <a:lnTo>
                    <a:pt x="18" y="333"/>
                  </a:lnTo>
                  <a:lnTo>
                    <a:pt x="34" y="331"/>
                  </a:lnTo>
                  <a:lnTo>
                    <a:pt x="54" y="316"/>
                  </a:lnTo>
                  <a:lnTo>
                    <a:pt x="63" y="331"/>
                  </a:lnTo>
                  <a:lnTo>
                    <a:pt x="79" y="349"/>
                  </a:lnTo>
                  <a:lnTo>
                    <a:pt x="93" y="366"/>
                  </a:lnTo>
                  <a:lnTo>
                    <a:pt x="109" y="400"/>
                  </a:lnTo>
                  <a:lnTo>
                    <a:pt x="138" y="392"/>
                  </a:lnTo>
                  <a:lnTo>
                    <a:pt x="187" y="383"/>
                  </a:lnTo>
                  <a:lnTo>
                    <a:pt x="263" y="373"/>
                  </a:lnTo>
                  <a:lnTo>
                    <a:pt x="281" y="397"/>
                  </a:lnTo>
                  <a:lnTo>
                    <a:pt x="284" y="439"/>
                  </a:lnTo>
                  <a:lnTo>
                    <a:pt x="249" y="448"/>
                  </a:lnTo>
                  <a:lnTo>
                    <a:pt x="216" y="456"/>
                  </a:lnTo>
                  <a:lnTo>
                    <a:pt x="221" y="486"/>
                  </a:lnTo>
                  <a:lnTo>
                    <a:pt x="172" y="486"/>
                  </a:lnTo>
                  <a:lnTo>
                    <a:pt x="216" y="547"/>
                  </a:lnTo>
                  <a:lnTo>
                    <a:pt x="237" y="552"/>
                  </a:lnTo>
                  <a:lnTo>
                    <a:pt x="258" y="556"/>
                  </a:lnTo>
                  <a:lnTo>
                    <a:pt x="268" y="581"/>
                  </a:lnTo>
                  <a:lnTo>
                    <a:pt x="280" y="571"/>
                  </a:lnTo>
                  <a:lnTo>
                    <a:pt x="320" y="567"/>
                  </a:lnTo>
                  <a:lnTo>
                    <a:pt x="341" y="576"/>
                  </a:lnTo>
                  <a:lnTo>
                    <a:pt x="356" y="589"/>
                  </a:lnTo>
                  <a:lnTo>
                    <a:pt x="367" y="576"/>
                  </a:lnTo>
                  <a:lnTo>
                    <a:pt x="392" y="579"/>
                  </a:lnTo>
                  <a:lnTo>
                    <a:pt x="348" y="442"/>
                  </a:lnTo>
                  <a:lnTo>
                    <a:pt x="366" y="434"/>
                  </a:lnTo>
                  <a:lnTo>
                    <a:pt x="424" y="405"/>
                  </a:lnTo>
                  <a:lnTo>
                    <a:pt x="434" y="403"/>
                  </a:lnTo>
                  <a:lnTo>
                    <a:pt x="426" y="392"/>
                  </a:lnTo>
                  <a:lnTo>
                    <a:pt x="439" y="398"/>
                  </a:lnTo>
                  <a:lnTo>
                    <a:pt x="439" y="383"/>
                  </a:lnTo>
                  <a:lnTo>
                    <a:pt x="448" y="373"/>
                  </a:lnTo>
                  <a:lnTo>
                    <a:pt x="451" y="377"/>
                  </a:lnTo>
                  <a:lnTo>
                    <a:pt x="465" y="377"/>
                  </a:lnTo>
                  <a:lnTo>
                    <a:pt x="477" y="386"/>
                  </a:lnTo>
                  <a:lnTo>
                    <a:pt x="494" y="368"/>
                  </a:lnTo>
                  <a:lnTo>
                    <a:pt x="504" y="373"/>
                  </a:lnTo>
                  <a:lnTo>
                    <a:pt x="493" y="398"/>
                  </a:lnTo>
                  <a:lnTo>
                    <a:pt x="501" y="431"/>
                  </a:lnTo>
                  <a:lnTo>
                    <a:pt x="531" y="449"/>
                  </a:lnTo>
                  <a:lnTo>
                    <a:pt x="531" y="456"/>
                  </a:lnTo>
                  <a:lnTo>
                    <a:pt x="521" y="471"/>
                  </a:lnTo>
                  <a:lnTo>
                    <a:pt x="526" y="478"/>
                  </a:lnTo>
                  <a:lnTo>
                    <a:pt x="562" y="493"/>
                  </a:lnTo>
                  <a:lnTo>
                    <a:pt x="575" y="513"/>
                  </a:lnTo>
                  <a:lnTo>
                    <a:pt x="610" y="502"/>
                  </a:lnTo>
                  <a:lnTo>
                    <a:pt x="648" y="493"/>
                  </a:lnTo>
                  <a:lnTo>
                    <a:pt x="680" y="554"/>
                  </a:lnTo>
                  <a:lnTo>
                    <a:pt x="691" y="584"/>
                  </a:lnTo>
                  <a:lnTo>
                    <a:pt x="681" y="590"/>
                  </a:lnTo>
                  <a:lnTo>
                    <a:pt x="675" y="601"/>
                  </a:lnTo>
                  <a:lnTo>
                    <a:pt x="706" y="611"/>
                  </a:lnTo>
                  <a:lnTo>
                    <a:pt x="715" y="623"/>
                  </a:lnTo>
                  <a:lnTo>
                    <a:pt x="757" y="611"/>
                  </a:lnTo>
                  <a:lnTo>
                    <a:pt x="772" y="623"/>
                  </a:lnTo>
                  <a:lnTo>
                    <a:pt x="800" y="607"/>
                  </a:lnTo>
                  <a:lnTo>
                    <a:pt x="819" y="604"/>
                  </a:lnTo>
                  <a:lnTo>
                    <a:pt x="846" y="609"/>
                  </a:lnTo>
                  <a:lnTo>
                    <a:pt x="900" y="609"/>
                  </a:lnTo>
                  <a:lnTo>
                    <a:pt x="885" y="597"/>
                  </a:lnTo>
                  <a:lnTo>
                    <a:pt x="885" y="579"/>
                  </a:lnTo>
                  <a:lnTo>
                    <a:pt x="894" y="568"/>
                  </a:lnTo>
                  <a:lnTo>
                    <a:pt x="894" y="558"/>
                  </a:lnTo>
                  <a:lnTo>
                    <a:pt x="877" y="549"/>
                  </a:lnTo>
                  <a:lnTo>
                    <a:pt x="911" y="546"/>
                  </a:lnTo>
                  <a:lnTo>
                    <a:pt x="942" y="549"/>
                  </a:lnTo>
                  <a:lnTo>
                    <a:pt x="949" y="558"/>
                  </a:lnTo>
                  <a:lnTo>
                    <a:pt x="973" y="554"/>
                  </a:lnTo>
                  <a:lnTo>
                    <a:pt x="955" y="527"/>
                  </a:lnTo>
                  <a:lnTo>
                    <a:pt x="975" y="524"/>
                  </a:lnTo>
                  <a:lnTo>
                    <a:pt x="1059" y="535"/>
                  </a:lnTo>
                  <a:lnTo>
                    <a:pt x="1129" y="541"/>
                  </a:lnTo>
                  <a:lnTo>
                    <a:pt x="1180" y="563"/>
                  </a:lnTo>
                  <a:lnTo>
                    <a:pt x="1206" y="563"/>
                  </a:lnTo>
                  <a:lnTo>
                    <a:pt x="1214" y="589"/>
                  </a:lnTo>
                  <a:lnTo>
                    <a:pt x="1234" y="535"/>
                  </a:lnTo>
                  <a:lnTo>
                    <a:pt x="1206" y="475"/>
                  </a:lnTo>
                  <a:lnTo>
                    <a:pt x="1291" y="454"/>
                  </a:lnTo>
                  <a:lnTo>
                    <a:pt x="1301" y="422"/>
                  </a:lnTo>
                  <a:lnTo>
                    <a:pt x="1315" y="373"/>
                  </a:lnTo>
                  <a:lnTo>
                    <a:pt x="1403" y="377"/>
                  </a:lnTo>
                  <a:lnTo>
                    <a:pt x="1416" y="32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6" name="Freeform 243"/>
            <p:cNvSpPr>
              <a:spLocks noChangeAspect="1"/>
            </p:cNvSpPr>
            <p:nvPr/>
          </p:nvSpPr>
          <p:spPr bwMode="gray">
            <a:xfrm>
              <a:off x="6580313" y="3738404"/>
              <a:ext cx="299795" cy="167640"/>
            </a:xfrm>
            <a:custGeom>
              <a:avLst/>
              <a:gdLst>
                <a:gd name="T0" fmla="*/ 0 w 405"/>
                <a:gd name="T1" fmla="*/ 2147483647 h 172"/>
                <a:gd name="T2" fmla="*/ 0 w 405"/>
                <a:gd name="T3" fmla="*/ 2147483647 h 172"/>
                <a:gd name="T4" fmla="*/ 0 w 405"/>
                <a:gd name="T5" fmla="*/ 2147483647 h 172"/>
                <a:gd name="T6" fmla="*/ 0 w 405"/>
                <a:gd name="T7" fmla="*/ 2147483647 h 172"/>
                <a:gd name="T8" fmla="*/ 0 w 405"/>
                <a:gd name="T9" fmla="*/ 2147483647 h 172"/>
                <a:gd name="T10" fmla="*/ 0 w 405"/>
                <a:gd name="T11" fmla="*/ 2147483647 h 172"/>
                <a:gd name="T12" fmla="*/ 0 w 405"/>
                <a:gd name="T13" fmla="*/ 2147483647 h 172"/>
                <a:gd name="T14" fmla="*/ 0 w 405"/>
                <a:gd name="T15" fmla="*/ 2147483647 h 172"/>
                <a:gd name="T16" fmla="*/ 0 w 405"/>
                <a:gd name="T17" fmla="*/ 2147483647 h 172"/>
                <a:gd name="T18" fmla="*/ 0 w 405"/>
                <a:gd name="T19" fmla="*/ 2147483647 h 172"/>
                <a:gd name="T20" fmla="*/ 0 w 405"/>
                <a:gd name="T21" fmla="*/ 2147483647 h 172"/>
                <a:gd name="T22" fmla="*/ 0 w 405"/>
                <a:gd name="T23" fmla="*/ 2147483647 h 172"/>
                <a:gd name="T24" fmla="*/ 0 w 405"/>
                <a:gd name="T25" fmla="*/ 2147483647 h 172"/>
                <a:gd name="T26" fmla="*/ 0 w 405"/>
                <a:gd name="T27" fmla="*/ 2147483647 h 172"/>
                <a:gd name="T28" fmla="*/ 0 w 405"/>
                <a:gd name="T29" fmla="*/ 2147483647 h 172"/>
                <a:gd name="T30" fmla="*/ 0 w 405"/>
                <a:gd name="T31" fmla="*/ 2147483647 h 172"/>
                <a:gd name="T32" fmla="*/ 0 w 405"/>
                <a:gd name="T33" fmla="*/ 2147483647 h 172"/>
                <a:gd name="T34" fmla="*/ 0 w 405"/>
                <a:gd name="T35" fmla="*/ 2147483647 h 172"/>
                <a:gd name="T36" fmla="*/ 0 w 405"/>
                <a:gd name="T37" fmla="*/ 2147483647 h 172"/>
                <a:gd name="T38" fmla="*/ 0 w 405"/>
                <a:gd name="T39" fmla="*/ 2147483647 h 172"/>
                <a:gd name="T40" fmla="*/ 0 w 405"/>
                <a:gd name="T41" fmla="*/ 2147483647 h 172"/>
                <a:gd name="T42" fmla="*/ 0 w 405"/>
                <a:gd name="T43" fmla="*/ 0 h 172"/>
                <a:gd name="T44" fmla="*/ 0 w 405"/>
                <a:gd name="T45" fmla="*/ 2147483647 h 172"/>
                <a:gd name="T46" fmla="*/ 0 w 405"/>
                <a:gd name="T47" fmla="*/ 2147483647 h 172"/>
                <a:gd name="T48" fmla="*/ 0 w 405"/>
                <a:gd name="T49" fmla="*/ 2147483647 h 172"/>
                <a:gd name="T50" fmla="*/ 0 w 405"/>
                <a:gd name="T51" fmla="*/ 2147483647 h 172"/>
                <a:gd name="T52" fmla="*/ 0 w 405"/>
                <a:gd name="T53" fmla="*/ 2147483647 h 172"/>
                <a:gd name="T54" fmla="*/ 0 w 405"/>
                <a:gd name="T55" fmla="*/ 2147483647 h 172"/>
                <a:gd name="T56" fmla="*/ 0 w 405"/>
                <a:gd name="T57" fmla="*/ 2147483647 h 172"/>
                <a:gd name="T58" fmla="*/ 0 w 405"/>
                <a:gd name="T59" fmla="*/ 2147483647 h 172"/>
                <a:gd name="T60" fmla="*/ 0 w 405"/>
                <a:gd name="T61" fmla="*/ 2147483647 h 172"/>
                <a:gd name="T62" fmla="*/ 0 w 405"/>
                <a:gd name="T63" fmla="*/ 2147483647 h 172"/>
                <a:gd name="T64" fmla="*/ 0 w 405"/>
                <a:gd name="T65" fmla="*/ 2147483647 h 172"/>
                <a:gd name="T66" fmla="*/ 0 w 405"/>
                <a:gd name="T67" fmla="*/ 2147483647 h 172"/>
                <a:gd name="T68" fmla="*/ 0 w 405"/>
                <a:gd name="T69" fmla="*/ 2147483647 h 172"/>
                <a:gd name="T70" fmla="*/ 0 w 405"/>
                <a:gd name="T71" fmla="*/ 2147483647 h 172"/>
                <a:gd name="T72" fmla="*/ 0 w 405"/>
                <a:gd name="T73" fmla="*/ 2147483647 h 172"/>
                <a:gd name="T74" fmla="*/ 0 w 405"/>
                <a:gd name="T75" fmla="*/ 2147483647 h 172"/>
                <a:gd name="T76" fmla="*/ 0 w 405"/>
                <a:gd name="T77" fmla="*/ 2147483647 h 172"/>
                <a:gd name="T78" fmla="*/ 0 w 405"/>
                <a:gd name="T79" fmla="*/ 2147483647 h 172"/>
                <a:gd name="T80" fmla="*/ 0 w 405"/>
                <a:gd name="T81" fmla="*/ 2147483647 h 172"/>
                <a:gd name="T82" fmla="*/ 0 w 405"/>
                <a:gd name="T83" fmla="*/ 2147483647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5"/>
                <a:gd name="T127" fmla="*/ 0 h 172"/>
                <a:gd name="T128" fmla="*/ 405 w 405"/>
                <a:gd name="T129" fmla="*/ 172 h 1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5" h="172">
                  <a:moveTo>
                    <a:pt x="103" y="122"/>
                  </a:moveTo>
                  <a:lnTo>
                    <a:pt x="74" y="122"/>
                  </a:lnTo>
                  <a:lnTo>
                    <a:pt x="15" y="129"/>
                  </a:lnTo>
                  <a:lnTo>
                    <a:pt x="0" y="148"/>
                  </a:lnTo>
                  <a:lnTo>
                    <a:pt x="15" y="156"/>
                  </a:lnTo>
                  <a:lnTo>
                    <a:pt x="27" y="162"/>
                  </a:lnTo>
                  <a:lnTo>
                    <a:pt x="109" y="161"/>
                  </a:lnTo>
                  <a:lnTo>
                    <a:pt x="163" y="161"/>
                  </a:lnTo>
                  <a:lnTo>
                    <a:pt x="187" y="172"/>
                  </a:lnTo>
                  <a:lnTo>
                    <a:pt x="196" y="150"/>
                  </a:lnTo>
                  <a:lnTo>
                    <a:pt x="219" y="148"/>
                  </a:lnTo>
                  <a:lnTo>
                    <a:pt x="252" y="140"/>
                  </a:lnTo>
                  <a:lnTo>
                    <a:pt x="280" y="135"/>
                  </a:lnTo>
                  <a:lnTo>
                    <a:pt x="332" y="106"/>
                  </a:lnTo>
                  <a:lnTo>
                    <a:pt x="387" y="79"/>
                  </a:lnTo>
                  <a:lnTo>
                    <a:pt x="405" y="65"/>
                  </a:lnTo>
                  <a:lnTo>
                    <a:pt x="398" y="39"/>
                  </a:lnTo>
                  <a:lnTo>
                    <a:pt x="372" y="39"/>
                  </a:lnTo>
                  <a:lnTo>
                    <a:pt x="346" y="27"/>
                  </a:lnTo>
                  <a:lnTo>
                    <a:pt x="320" y="17"/>
                  </a:lnTo>
                  <a:lnTo>
                    <a:pt x="251" y="11"/>
                  </a:lnTo>
                  <a:lnTo>
                    <a:pt x="167" y="0"/>
                  </a:lnTo>
                  <a:lnTo>
                    <a:pt x="150" y="3"/>
                  </a:lnTo>
                  <a:lnTo>
                    <a:pt x="154" y="17"/>
                  </a:lnTo>
                  <a:lnTo>
                    <a:pt x="165" y="30"/>
                  </a:lnTo>
                  <a:lnTo>
                    <a:pt x="141" y="34"/>
                  </a:lnTo>
                  <a:lnTo>
                    <a:pt x="134" y="25"/>
                  </a:lnTo>
                  <a:lnTo>
                    <a:pt x="107" y="22"/>
                  </a:lnTo>
                  <a:lnTo>
                    <a:pt x="69" y="25"/>
                  </a:lnTo>
                  <a:lnTo>
                    <a:pt x="86" y="34"/>
                  </a:lnTo>
                  <a:lnTo>
                    <a:pt x="90" y="44"/>
                  </a:lnTo>
                  <a:lnTo>
                    <a:pt x="77" y="55"/>
                  </a:lnTo>
                  <a:lnTo>
                    <a:pt x="77" y="73"/>
                  </a:lnTo>
                  <a:lnTo>
                    <a:pt x="92" y="85"/>
                  </a:lnTo>
                  <a:lnTo>
                    <a:pt x="141" y="85"/>
                  </a:lnTo>
                  <a:lnTo>
                    <a:pt x="158" y="83"/>
                  </a:lnTo>
                  <a:lnTo>
                    <a:pt x="174" y="99"/>
                  </a:lnTo>
                  <a:lnTo>
                    <a:pt x="156" y="120"/>
                  </a:lnTo>
                  <a:lnTo>
                    <a:pt x="139" y="120"/>
                  </a:lnTo>
                  <a:lnTo>
                    <a:pt x="121" y="118"/>
                  </a:lnTo>
                  <a:lnTo>
                    <a:pt x="113" y="120"/>
                  </a:lnTo>
                  <a:lnTo>
                    <a:pt x="103" y="122"/>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sp>
          <p:nvSpPr>
            <p:cNvPr id="87" name="Freeform 244"/>
            <p:cNvSpPr>
              <a:spLocks noChangeAspect="1"/>
            </p:cNvSpPr>
            <p:nvPr/>
          </p:nvSpPr>
          <p:spPr bwMode="gray">
            <a:xfrm>
              <a:off x="6541073" y="3826034"/>
              <a:ext cx="188353" cy="173355"/>
            </a:xfrm>
            <a:custGeom>
              <a:avLst/>
              <a:gdLst>
                <a:gd name="T0" fmla="*/ 0 w 256"/>
                <a:gd name="T1" fmla="*/ 2147483647 h 178"/>
                <a:gd name="T2" fmla="*/ 0 w 256"/>
                <a:gd name="T3" fmla="*/ 2147483647 h 178"/>
                <a:gd name="T4" fmla="*/ 0 w 256"/>
                <a:gd name="T5" fmla="*/ 2147483647 h 178"/>
                <a:gd name="T6" fmla="*/ 0 w 256"/>
                <a:gd name="T7" fmla="*/ 2147483647 h 178"/>
                <a:gd name="T8" fmla="*/ 0 w 256"/>
                <a:gd name="T9" fmla="*/ 2147483647 h 178"/>
                <a:gd name="T10" fmla="*/ 0 w 256"/>
                <a:gd name="T11" fmla="*/ 2147483647 h 178"/>
                <a:gd name="T12" fmla="*/ 0 w 256"/>
                <a:gd name="T13" fmla="*/ 2147483647 h 178"/>
                <a:gd name="T14" fmla="*/ 0 w 256"/>
                <a:gd name="T15" fmla="*/ 2147483647 h 178"/>
                <a:gd name="T16" fmla="*/ 0 w 256"/>
                <a:gd name="T17" fmla="*/ 2147483647 h 178"/>
                <a:gd name="T18" fmla="*/ 0 w 256"/>
                <a:gd name="T19" fmla="*/ 2147483647 h 178"/>
                <a:gd name="T20" fmla="*/ 0 w 256"/>
                <a:gd name="T21" fmla="*/ 2147483647 h 178"/>
                <a:gd name="T22" fmla="*/ 0 w 256"/>
                <a:gd name="T23" fmla="*/ 2147483647 h 178"/>
                <a:gd name="T24" fmla="*/ 0 w 256"/>
                <a:gd name="T25" fmla="*/ 2147483647 h 178"/>
                <a:gd name="T26" fmla="*/ 0 w 256"/>
                <a:gd name="T27" fmla="*/ 2147483647 h 178"/>
                <a:gd name="T28" fmla="*/ 0 w 256"/>
                <a:gd name="T29" fmla="*/ 2147483647 h 178"/>
                <a:gd name="T30" fmla="*/ 0 w 256"/>
                <a:gd name="T31" fmla="*/ 2147483647 h 178"/>
                <a:gd name="T32" fmla="*/ 0 w 256"/>
                <a:gd name="T33" fmla="*/ 2147483647 h 178"/>
                <a:gd name="T34" fmla="*/ 0 w 256"/>
                <a:gd name="T35" fmla="*/ 2147483647 h 178"/>
                <a:gd name="T36" fmla="*/ 0 w 256"/>
                <a:gd name="T37" fmla="*/ 2147483647 h 178"/>
                <a:gd name="T38" fmla="*/ 0 w 256"/>
                <a:gd name="T39" fmla="*/ 2147483647 h 178"/>
                <a:gd name="T40" fmla="*/ 0 w 256"/>
                <a:gd name="T41" fmla="*/ 2147483647 h 178"/>
                <a:gd name="T42" fmla="*/ 0 w 256"/>
                <a:gd name="T43" fmla="*/ 2147483647 h 178"/>
                <a:gd name="T44" fmla="*/ 0 w 256"/>
                <a:gd name="T45" fmla="*/ 2147483647 h 178"/>
                <a:gd name="T46" fmla="*/ 0 w 256"/>
                <a:gd name="T47" fmla="*/ 2147483647 h 178"/>
                <a:gd name="T48" fmla="*/ 0 w 256"/>
                <a:gd name="T49" fmla="*/ 0 h 178"/>
                <a:gd name="T50" fmla="*/ 0 w 256"/>
                <a:gd name="T51" fmla="*/ 2147483647 h 178"/>
                <a:gd name="T52" fmla="*/ 0 w 256"/>
                <a:gd name="T53" fmla="*/ 2147483647 h 178"/>
                <a:gd name="T54" fmla="*/ 0 w 256"/>
                <a:gd name="T55" fmla="*/ 2147483647 h 178"/>
                <a:gd name="T56" fmla="*/ 0 w 256"/>
                <a:gd name="T57" fmla="*/ 2147483647 h 178"/>
                <a:gd name="T58" fmla="*/ 0 w 256"/>
                <a:gd name="T59" fmla="*/ 2147483647 h 178"/>
                <a:gd name="T60" fmla="*/ 0 w 256"/>
                <a:gd name="T61" fmla="*/ 2147483647 h 178"/>
                <a:gd name="T62" fmla="*/ 0 w 256"/>
                <a:gd name="T63" fmla="*/ 2147483647 h 178"/>
                <a:gd name="T64" fmla="*/ 0 w 256"/>
                <a:gd name="T65" fmla="*/ 2147483647 h 178"/>
                <a:gd name="T66" fmla="*/ 0 w 256"/>
                <a:gd name="T67" fmla="*/ 2147483647 h 178"/>
                <a:gd name="T68" fmla="*/ 0 w 256"/>
                <a:gd name="T69" fmla="*/ 2147483647 h 178"/>
                <a:gd name="T70" fmla="*/ 0 w 256"/>
                <a:gd name="T71" fmla="*/ 2147483647 h 178"/>
                <a:gd name="T72" fmla="*/ 0 w 256"/>
                <a:gd name="T73" fmla="*/ 2147483647 h 1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
                <a:gd name="T112" fmla="*/ 0 h 178"/>
                <a:gd name="T113" fmla="*/ 256 w 256"/>
                <a:gd name="T114" fmla="*/ 178 h 1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 h="178">
                  <a:moveTo>
                    <a:pt x="0" y="151"/>
                  </a:moveTo>
                  <a:lnTo>
                    <a:pt x="2" y="159"/>
                  </a:lnTo>
                  <a:lnTo>
                    <a:pt x="20" y="161"/>
                  </a:lnTo>
                  <a:lnTo>
                    <a:pt x="67" y="162"/>
                  </a:lnTo>
                  <a:lnTo>
                    <a:pt x="121" y="106"/>
                  </a:lnTo>
                  <a:lnTo>
                    <a:pt x="134" y="143"/>
                  </a:lnTo>
                  <a:lnTo>
                    <a:pt x="149" y="178"/>
                  </a:lnTo>
                  <a:lnTo>
                    <a:pt x="182" y="164"/>
                  </a:lnTo>
                  <a:lnTo>
                    <a:pt x="219" y="150"/>
                  </a:lnTo>
                  <a:lnTo>
                    <a:pt x="254" y="161"/>
                  </a:lnTo>
                  <a:lnTo>
                    <a:pt x="256" y="109"/>
                  </a:lnTo>
                  <a:lnTo>
                    <a:pt x="231" y="98"/>
                  </a:lnTo>
                  <a:lnTo>
                    <a:pt x="216" y="100"/>
                  </a:lnTo>
                  <a:lnTo>
                    <a:pt x="227" y="67"/>
                  </a:lnTo>
                  <a:lnTo>
                    <a:pt x="197" y="60"/>
                  </a:lnTo>
                  <a:lnTo>
                    <a:pt x="171" y="57"/>
                  </a:lnTo>
                  <a:lnTo>
                    <a:pt x="135" y="57"/>
                  </a:lnTo>
                  <a:lnTo>
                    <a:pt x="106" y="57"/>
                  </a:lnTo>
                  <a:lnTo>
                    <a:pt x="72" y="57"/>
                  </a:lnTo>
                  <a:lnTo>
                    <a:pt x="42" y="51"/>
                  </a:lnTo>
                  <a:lnTo>
                    <a:pt x="38" y="46"/>
                  </a:lnTo>
                  <a:lnTo>
                    <a:pt x="44" y="34"/>
                  </a:lnTo>
                  <a:lnTo>
                    <a:pt x="56" y="25"/>
                  </a:lnTo>
                  <a:lnTo>
                    <a:pt x="105" y="17"/>
                  </a:lnTo>
                  <a:lnTo>
                    <a:pt x="102" y="0"/>
                  </a:lnTo>
                  <a:lnTo>
                    <a:pt x="66" y="6"/>
                  </a:lnTo>
                  <a:lnTo>
                    <a:pt x="34" y="3"/>
                  </a:lnTo>
                  <a:lnTo>
                    <a:pt x="13" y="20"/>
                  </a:lnTo>
                  <a:lnTo>
                    <a:pt x="7" y="57"/>
                  </a:lnTo>
                  <a:lnTo>
                    <a:pt x="8" y="66"/>
                  </a:lnTo>
                  <a:lnTo>
                    <a:pt x="5" y="68"/>
                  </a:lnTo>
                  <a:lnTo>
                    <a:pt x="28" y="76"/>
                  </a:lnTo>
                  <a:lnTo>
                    <a:pt x="39" y="95"/>
                  </a:lnTo>
                  <a:lnTo>
                    <a:pt x="33" y="118"/>
                  </a:lnTo>
                  <a:lnTo>
                    <a:pt x="27" y="121"/>
                  </a:lnTo>
                  <a:lnTo>
                    <a:pt x="18" y="131"/>
                  </a:lnTo>
                  <a:lnTo>
                    <a:pt x="0" y="151"/>
                  </a:lnTo>
                  <a:close/>
                </a:path>
              </a:pathLst>
            </a:custGeom>
            <a:solidFill>
              <a:srgbClr val="72C7E7">
                <a:alpha val="83920"/>
              </a:srgbClr>
            </a:solidFill>
            <a:ln w="12700" cap="rnd">
              <a:solidFill>
                <a:srgbClr val="FFFFFF"/>
              </a:solidFill>
              <a:round/>
              <a:headEnd/>
              <a:tailEnd/>
            </a:ln>
          </p:spPr>
          <p:txBody>
            <a:bodyPr lIns="101901" tIns="50950" rIns="101901" bIns="50950"/>
            <a:lstStyle/>
            <a:p>
              <a:pPr defTabSz="1018849"/>
              <a:endParaRPr lang="en-US" dirty="0" smtClean="0">
                <a:solidFill>
                  <a:srgbClr val="000000"/>
                </a:solidFill>
              </a:endParaRPr>
            </a:p>
          </p:txBody>
        </p:sp>
      </p:grpSp>
      <p:pic>
        <p:nvPicPr>
          <p:cNvPr id="28" name="Picture 2"/>
          <p:cNvPicPr>
            <a:picLocks noChangeAspect="1" noChangeArrowheads="1"/>
          </p:cNvPicPr>
          <p:nvPr/>
        </p:nvPicPr>
        <p:blipFill>
          <a:blip r:embed="rId9"/>
          <a:srcRect/>
          <a:stretch>
            <a:fillRect/>
          </a:stretch>
        </p:blipFill>
        <p:spPr bwMode="auto">
          <a:xfrm>
            <a:off x="8114540" y="3426613"/>
            <a:ext cx="1243026" cy="2214661"/>
          </a:xfrm>
          <a:prstGeom prst="rect">
            <a:avLst/>
          </a:prstGeom>
          <a:noFill/>
          <a:ln w="9525">
            <a:noFill/>
            <a:miter lim="800000"/>
            <a:headEnd/>
            <a:tailEnd/>
          </a:ln>
          <a:effectLst/>
        </p:spPr>
      </p:pic>
      <p:sp>
        <p:nvSpPr>
          <p:cNvPr id="88" name="Rectangle 5"/>
          <p:cNvSpPr>
            <a:spLocks noChangeArrowheads="1"/>
          </p:cNvSpPr>
          <p:nvPr/>
        </p:nvSpPr>
        <p:spPr bwMode="auto">
          <a:xfrm>
            <a:off x="5260184" y="3380576"/>
            <a:ext cx="2393976" cy="2071710"/>
          </a:xfrm>
          <a:prstGeom prst="rect">
            <a:avLst/>
          </a:prstGeom>
          <a:noFill/>
          <a:ln w="12700">
            <a:solidFill>
              <a:schemeClr val="accent1"/>
            </a:solidFill>
            <a:miter lim="800000"/>
            <a:headEnd/>
            <a:tailEnd/>
          </a:ln>
        </p:spPr>
        <p:txBody>
          <a:bodyPr lIns="45720" tIns="45720" rIns="45720" bIns="45720"/>
          <a:lstStyle/>
          <a:p>
            <a:pPr marL="0" marR="0" lvl="0" indent="0" defTabSz="914400" eaLnBrk="0" fontAlgn="auto" latinLnBrk="0" hangingPunct="0">
              <a:lnSpc>
                <a:spcPct val="110000"/>
              </a:lnSpc>
              <a:spcBef>
                <a:spcPct val="20000"/>
              </a:spcBef>
              <a:spcAft>
                <a:spcPct val="20000"/>
              </a:spcAft>
              <a:buClr>
                <a:srgbClr val="2E5D8C"/>
              </a:buClr>
              <a:buSzPct val="100000"/>
              <a:buFont typeface="Wingdings 2" pitchFamily="18" charset="2"/>
              <a:buNone/>
              <a:tabLst/>
              <a:defRPr/>
            </a:pPr>
            <a:r>
              <a:rPr kumimoji="0" lang="en-US" sz="1200" b="1" i="0" u="sng" strike="noStrike" kern="0" cap="none" spc="0" normalizeH="0" baseline="0" noProof="0" dirty="0">
                <a:ln>
                  <a:noFill/>
                </a:ln>
                <a:solidFill>
                  <a:srgbClr val="002776"/>
                </a:solidFill>
                <a:effectLst/>
                <a:uLnTx/>
                <a:uFillTx/>
                <a:cs typeface="+mn-cs"/>
              </a:rPr>
              <a:t>Our </a:t>
            </a:r>
            <a:r>
              <a:rPr kumimoji="0" lang="en-US" sz="1200" b="1" i="0" u="sng" strike="noStrike" kern="0" cap="none" spc="0" normalizeH="0" baseline="0" noProof="0" dirty="0" smtClean="0">
                <a:ln>
                  <a:noFill/>
                </a:ln>
                <a:solidFill>
                  <a:srgbClr val="002776"/>
                </a:solidFill>
                <a:effectLst/>
                <a:uLnTx/>
                <a:uFillTx/>
                <a:cs typeface="+mn-cs"/>
              </a:rPr>
              <a:t>Asia Practice</a:t>
            </a:r>
            <a:endParaRPr kumimoji="0" lang="en-US" sz="1200" b="1" i="0" u="sng" strike="noStrike" kern="0" cap="none" spc="0" normalizeH="0" baseline="0" noProof="0" dirty="0">
              <a:ln>
                <a:noFill/>
              </a:ln>
              <a:solidFill>
                <a:srgbClr val="002776"/>
              </a:solidFill>
              <a:effectLst/>
              <a:uLnTx/>
              <a:uFillTx/>
              <a:cs typeface="+mn-cs"/>
            </a:endParaRPr>
          </a:p>
          <a:p>
            <a:pPr marL="119063" marR="0" lvl="0" indent="-119063" defTabSz="914400" eaLnBrk="0" fontAlgn="auto" latinLnBrk="0" hangingPunct="0">
              <a:lnSpc>
                <a:spcPct val="110000"/>
              </a:lnSpc>
              <a:spcBef>
                <a:spcPct val="20000"/>
              </a:spcBef>
              <a:spcAft>
                <a:spcPct val="20000"/>
              </a:spcAft>
              <a:buClrTx/>
              <a:buSzPct val="100000"/>
              <a:buFont typeface="Wingdings" pitchFamily="2" charset="2"/>
              <a:buChar char="§"/>
              <a:tabLst/>
              <a:defRPr/>
            </a:pPr>
            <a:r>
              <a:rPr kumimoji="0" lang="en-US" sz="1200" b="0" i="0" u="none" strike="noStrike" kern="0" cap="none" spc="0" normalizeH="0" baseline="0" noProof="0" dirty="0">
                <a:ln>
                  <a:noFill/>
                </a:ln>
                <a:solidFill>
                  <a:srgbClr val="002776"/>
                </a:solidFill>
                <a:effectLst/>
                <a:uLnTx/>
                <a:uFillTx/>
                <a:cs typeface="+mn-cs"/>
              </a:rPr>
              <a:t>Over </a:t>
            </a:r>
            <a:r>
              <a:rPr lang="en-US" sz="1200" kern="0" noProof="0" dirty="0" smtClean="0">
                <a:solidFill>
                  <a:srgbClr val="002776"/>
                </a:solidFill>
                <a:cs typeface="+mn-cs"/>
              </a:rPr>
              <a:t>3,3</a:t>
            </a:r>
            <a:r>
              <a:rPr kumimoji="0" lang="en-US" sz="1200" b="0" i="0" u="none" strike="noStrike" kern="0" cap="none" spc="0" normalizeH="0" baseline="0" noProof="0" dirty="0" smtClean="0">
                <a:ln>
                  <a:noFill/>
                </a:ln>
                <a:solidFill>
                  <a:srgbClr val="002776"/>
                </a:solidFill>
                <a:effectLst/>
                <a:uLnTx/>
                <a:uFillTx/>
                <a:cs typeface="+mn-cs"/>
              </a:rPr>
              <a:t>00 professionals serving manufacturing clients</a:t>
            </a:r>
            <a:endParaRPr kumimoji="0" lang="en-US" sz="1200" b="0" i="0" u="none" strike="noStrike" kern="0" cap="none" spc="0" normalizeH="0" baseline="0" noProof="0" dirty="0">
              <a:ln>
                <a:noFill/>
              </a:ln>
              <a:solidFill>
                <a:srgbClr val="002776"/>
              </a:solidFill>
              <a:effectLst/>
              <a:uLnTx/>
              <a:uFillTx/>
              <a:cs typeface="+mn-cs"/>
            </a:endParaRPr>
          </a:p>
          <a:p>
            <a:pPr marL="119063" marR="0" lvl="0" indent="-119063" defTabSz="914400" eaLnBrk="0" fontAlgn="auto" latinLnBrk="0" hangingPunct="0">
              <a:lnSpc>
                <a:spcPct val="110000"/>
              </a:lnSpc>
              <a:spcBef>
                <a:spcPct val="20000"/>
              </a:spcBef>
              <a:spcAft>
                <a:spcPct val="20000"/>
              </a:spcAft>
              <a:buClrTx/>
              <a:buSzPct val="100000"/>
              <a:buFont typeface="Wingdings" pitchFamily="2" charset="2"/>
              <a:buChar char="§"/>
              <a:tabLst/>
              <a:defRPr/>
            </a:pPr>
            <a:r>
              <a:rPr kumimoji="0" lang="en-US" sz="1200" b="0" i="0" u="none" strike="noStrike" kern="0" cap="none" spc="0" normalizeH="0" baseline="0" noProof="0" dirty="0" smtClean="0">
                <a:ln>
                  <a:noFill/>
                </a:ln>
                <a:solidFill>
                  <a:srgbClr val="002776"/>
                </a:solidFill>
                <a:effectLst/>
                <a:uLnTx/>
                <a:uFillTx/>
                <a:cs typeface="+mn-cs"/>
              </a:rPr>
              <a:t>Extensive</a:t>
            </a:r>
            <a:r>
              <a:rPr kumimoji="0" lang="en-US" sz="1200" b="0" i="0" u="none" strike="noStrike" kern="0" cap="none" spc="0" normalizeH="0" noProof="0" dirty="0" smtClean="0">
                <a:ln>
                  <a:noFill/>
                </a:ln>
                <a:solidFill>
                  <a:srgbClr val="002776"/>
                </a:solidFill>
                <a:effectLst/>
                <a:uLnTx/>
                <a:uFillTx/>
                <a:cs typeface="+mn-cs"/>
              </a:rPr>
              <a:t> experience with </a:t>
            </a:r>
            <a:r>
              <a:rPr kumimoji="0" lang="en-US" sz="1200" b="1" i="0" u="none" strike="noStrike" kern="0" cap="none" spc="0" normalizeH="0" noProof="0" dirty="0" smtClean="0">
                <a:ln>
                  <a:noFill/>
                </a:ln>
                <a:solidFill>
                  <a:srgbClr val="002776"/>
                </a:solidFill>
                <a:effectLst/>
                <a:uLnTx/>
                <a:uFillTx/>
                <a:cs typeface="+mn-cs"/>
              </a:rPr>
              <a:t>auto dealerships </a:t>
            </a:r>
            <a:r>
              <a:rPr kumimoji="0" lang="en-US" sz="1200" i="0" u="none" strike="noStrike" kern="0" cap="none" spc="0" normalizeH="0" noProof="0" dirty="0" smtClean="0">
                <a:ln>
                  <a:noFill/>
                </a:ln>
                <a:solidFill>
                  <a:srgbClr val="002776"/>
                </a:solidFill>
                <a:effectLst/>
                <a:uLnTx/>
                <a:uFillTx/>
                <a:cs typeface="+mn-cs"/>
              </a:rPr>
              <a:t>and </a:t>
            </a:r>
            <a:r>
              <a:rPr kumimoji="0" lang="en-US" sz="1200" b="1" i="0" u="none" strike="noStrike" kern="0" cap="none" spc="0" normalizeH="0" noProof="0" dirty="0" smtClean="0">
                <a:ln>
                  <a:noFill/>
                </a:ln>
                <a:solidFill>
                  <a:srgbClr val="002776"/>
                </a:solidFill>
                <a:effectLst/>
                <a:uLnTx/>
                <a:uFillTx/>
                <a:cs typeface="+mn-cs"/>
              </a:rPr>
              <a:t>national and state governments</a:t>
            </a:r>
            <a:r>
              <a:rPr kumimoji="0" lang="en-US" sz="1200" i="0" u="none" strike="noStrike" kern="0" cap="none" spc="0" normalizeH="0" noProof="0" dirty="0" smtClean="0">
                <a:ln>
                  <a:noFill/>
                </a:ln>
                <a:solidFill>
                  <a:srgbClr val="002776"/>
                </a:solidFill>
                <a:effectLst/>
                <a:uLnTx/>
                <a:uFillTx/>
                <a:cs typeface="+mn-cs"/>
              </a:rPr>
              <a:t> as well as auto OEMs and Suppliers</a:t>
            </a:r>
            <a:endParaRPr kumimoji="0" lang="en-US" sz="1200" b="0" i="0" u="none" strike="noStrike" kern="0" cap="none" spc="0" normalizeH="0" baseline="0" noProof="0" dirty="0">
              <a:ln>
                <a:noFill/>
              </a:ln>
              <a:solidFill>
                <a:srgbClr val="002776"/>
              </a:solidFill>
              <a:effectLst/>
              <a:uLnTx/>
              <a:uFillTx/>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has been a wave of insolvencies.</a:t>
            </a:r>
          </a:p>
          <a:p>
            <a:pPr lvl="1"/>
            <a:r>
              <a:rPr lang="en-US" dirty="0" smtClean="0"/>
              <a:t>Over the past nine months in Germany alone, more than 70 automotive suppliers and suppliers with plants there have filed for insolvency.</a:t>
            </a:r>
          </a:p>
          <a:p>
            <a:pPr lvl="1"/>
            <a:r>
              <a:rPr lang="en-US" dirty="0" smtClean="0"/>
              <a:t>Many of the troubled or insolvent suppliers  have strong technology positions.</a:t>
            </a:r>
          </a:p>
          <a:p>
            <a:r>
              <a:rPr lang="en-US" dirty="0" smtClean="0"/>
              <a:t>A wide variety of assets are for sale, from healthy companies focusing on core operations and from troubled or insolvent companies who are reorganizing.</a:t>
            </a:r>
          </a:p>
          <a:p>
            <a:pPr lvl="1"/>
            <a:r>
              <a:rPr lang="en-US" dirty="0" smtClean="0"/>
              <a:t>In Germany, for example, over </a:t>
            </a:r>
            <a:br>
              <a:rPr lang="en-US" dirty="0" smtClean="0"/>
            </a:br>
            <a:r>
              <a:rPr lang="en-US" dirty="0" smtClean="0"/>
              <a:t>20 insolvent suppliers are </a:t>
            </a:r>
            <a:br>
              <a:rPr lang="en-US" dirty="0" smtClean="0"/>
            </a:br>
            <a:r>
              <a:rPr lang="en-US" dirty="0" smtClean="0"/>
              <a:t>currently ‘for sale” (chart at right).</a:t>
            </a:r>
            <a:endParaRPr lang="en-US" dirty="0"/>
          </a:p>
        </p:txBody>
      </p:sp>
      <p:sp>
        <p:nvSpPr>
          <p:cNvPr id="3" name="Title 2"/>
          <p:cNvSpPr>
            <a:spLocks noGrp="1"/>
          </p:cNvSpPr>
          <p:nvPr>
            <p:ph type="title"/>
          </p:nvPr>
        </p:nvSpPr>
        <p:spPr/>
        <p:txBody>
          <a:bodyPr/>
          <a:lstStyle/>
          <a:p>
            <a:r>
              <a:rPr lang="en-US" dirty="0" smtClean="0"/>
              <a:t>The Europe supplier market is also restructuring</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30</a:t>
            </a:fld>
            <a:endParaRPr lang="en-US" dirty="0"/>
          </a:p>
        </p:txBody>
      </p:sp>
      <p:graphicFrame>
        <p:nvGraphicFramePr>
          <p:cNvPr id="5" name="Content Placeholder 4"/>
          <p:cNvGraphicFramePr>
            <a:graphicFrameLocks/>
          </p:cNvGraphicFramePr>
          <p:nvPr/>
        </p:nvGraphicFramePr>
        <p:xfrm>
          <a:off x="4801394" y="3963194"/>
          <a:ext cx="4834731" cy="2346960"/>
        </p:xfrm>
        <a:graphic>
          <a:graphicData uri="http://schemas.openxmlformats.org/drawingml/2006/table">
            <a:tbl>
              <a:tblPr firstRow="1" bandRow="1">
                <a:tableStyleId>{5C22544A-7EE6-4342-B048-85BDC9FD1C3A}</a:tableStyleId>
              </a:tblPr>
              <a:tblGrid>
                <a:gridCol w="2045682"/>
                <a:gridCol w="1177472"/>
                <a:gridCol w="1611577"/>
              </a:tblGrid>
              <a:tr h="411293">
                <a:tc>
                  <a:txBody>
                    <a:bodyPr/>
                    <a:lstStyle/>
                    <a:p>
                      <a:pPr algn="ctr"/>
                      <a:r>
                        <a:rPr lang="en-US" sz="1400" dirty="0" smtClean="0"/>
                        <a:t>Category</a:t>
                      </a:r>
                      <a:endParaRPr lang="en-US" sz="1400" dirty="0"/>
                    </a:p>
                  </a:txBody>
                  <a:tcPr/>
                </a:tc>
                <a:tc>
                  <a:txBody>
                    <a:bodyPr/>
                    <a:lstStyle/>
                    <a:p>
                      <a:pPr algn="ctr"/>
                      <a:r>
                        <a:rPr lang="en-US" sz="1400" dirty="0" smtClean="0"/>
                        <a:t>No. Companies</a:t>
                      </a:r>
                      <a:endParaRPr lang="en-US" sz="1400" dirty="0"/>
                    </a:p>
                  </a:txBody>
                  <a:tcPr/>
                </a:tc>
                <a:tc>
                  <a:txBody>
                    <a:bodyPr/>
                    <a:lstStyle/>
                    <a:p>
                      <a:pPr algn="ctr"/>
                      <a:r>
                        <a:rPr lang="en-US" sz="1400" dirty="0" smtClean="0"/>
                        <a:t>Turnover Range (€ MM)</a:t>
                      </a:r>
                      <a:endParaRPr lang="en-US" sz="1400" dirty="0"/>
                    </a:p>
                  </a:txBody>
                  <a:tcPr/>
                </a:tc>
              </a:tr>
              <a:tr h="261651">
                <a:tc>
                  <a:txBody>
                    <a:bodyPr/>
                    <a:lstStyle/>
                    <a:p>
                      <a:r>
                        <a:rPr lang="en-US" sz="1400" dirty="0" smtClean="0"/>
                        <a:t>Powertrain</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40 – 500</a:t>
                      </a:r>
                      <a:endParaRPr lang="en-US" sz="1400" dirty="0"/>
                    </a:p>
                  </a:txBody>
                  <a:tcPr/>
                </a:tc>
              </a:tr>
              <a:tr h="261651">
                <a:tc>
                  <a:txBody>
                    <a:bodyPr/>
                    <a:lstStyle/>
                    <a:p>
                      <a:r>
                        <a:rPr lang="en-US" sz="1400" dirty="0" smtClean="0"/>
                        <a:t>Exterior</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10 – 1,500</a:t>
                      </a:r>
                      <a:endParaRPr lang="en-US" sz="1400" dirty="0"/>
                    </a:p>
                  </a:txBody>
                  <a:tcPr/>
                </a:tc>
              </a:tr>
              <a:tr h="261651">
                <a:tc>
                  <a:txBody>
                    <a:bodyPr/>
                    <a:lstStyle/>
                    <a:p>
                      <a:r>
                        <a:rPr lang="en-US" sz="1400" dirty="0" smtClean="0"/>
                        <a:t>Interior</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10 – 1,100</a:t>
                      </a:r>
                      <a:endParaRPr lang="en-US" sz="1400" dirty="0"/>
                    </a:p>
                  </a:txBody>
                  <a:tcPr/>
                </a:tc>
              </a:tr>
              <a:tr h="261651">
                <a:tc>
                  <a:txBody>
                    <a:bodyPr/>
                    <a:lstStyle/>
                    <a:p>
                      <a:r>
                        <a:rPr lang="en-US" sz="1400" dirty="0" smtClean="0"/>
                        <a:t>Electronics</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160</a:t>
                      </a:r>
                      <a:endParaRPr lang="en-US" sz="1400" dirty="0"/>
                    </a:p>
                  </a:txBody>
                  <a:tcPr/>
                </a:tc>
              </a:tr>
              <a:tr h="261651">
                <a:tc>
                  <a:txBody>
                    <a:bodyPr/>
                    <a:lstStyle/>
                    <a:p>
                      <a:r>
                        <a:rPr lang="en-US" sz="1400" dirty="0" smtClean="0"/>
                        <a:t>Climate</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110</a:t>
                      </a:r>
                      <a:endParaRPr lang="en-US" sz="1400" dirty="0"/>
                    </a:p>
                  </a:txBody>
                  <a:tcPr/>
                </a:tc>
              </a:tr>
              <a:tr h="261651">
                <a:tc>
                  <a:txBody>
                    <a:bodyPr/>
                    <a:lstStyle/>
                    <a:p>
                      <a:r>
                        <a:rPr lang="en-US" sz="1400" dirty="0" smtClean="0"/>
                        <a:t>Metalworking</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10 - 170</a:t>
                      </a:r>
                      <a:endParaRPr lang="en-US" sz="1400" dirty="0"/>
                    </a:p>
                  </a:txBody>
                  <a:tcPr/>
                </a:tc>
              </a:tr>
            </a:tbl>
          </a:graphicData>
        </a:graphic>
      </p:graphicFrame>
      <p:sp>
        <p:nvSpPr>
          <p:cNvPr id="6" name="TextBox 5"/>
          <p:cNvSpPr txBox="1"/>
          <p:nvPr/>
        </p:nvSpPr>
        <p:spPr>
          <a:xfrm>
            <a:off x="457994" y="6506701"/>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rgbClr val="002776"/>
                </a:solidFill>
                <a:latin typeface="Calibri" pitchFamily="34" charset="0"/>
              </a:rPr>
              <a:t>Strategic buyers are reviewing supplier asset opportunities in Europe, both for technology acquisition and for market entry / expansion.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smtClean="0"/>
              <a:t>Table of contents</a:t>
            </a:r>
            <a:endParaRPr lang="en-US" dirty="0" smtClean="0"/>
          </a:p>
        </p:txBody>
      </p:sp>
      <p:sp>
        <p:nvSpPr>
          <p:cNvPr id="8" name="Slide Number Placeholder 7"/>
          <p:cNvSpPr>
            <a:spLocks noGrp="1"/>
          </p:cNvSpPr>
          <p:nvPr>
            <p:ph type="sldNum" sz="quarter" idx="12"/>
          </p:nvPr>
        </p:nvSpPr>
        <p:spPr/>
        <p:txBody>
          <a:bodyPr/>
          <a:lstStyle/>
          <a:p>
            <a:fld id="{02012106-F1AE-4C04-8E5F-85389AF4AC05}" type="slidenum">
              <a:rPr lang="en-US" smtClean="0"/>
              <a:pPr/>
              <a:t>31</a:t>
            </a:fld>
            <a:endParaRPr lang="en-US" dirty="0"/>
          </a:p>
        </p:txBody>
      </p:sp>
      <p:graphicFrame>
        <p:nvGraphicFramePr>
          <p:cNvPr id="11" name="Group 118"/>
          <p:cNvGraphicFramePr>
            <a:graphicFrameLocks noGrp="1"/>
          </p:cNvGraphicFramePr>
          <p:nvPr/>
        </p:nvGraphicFramePr>
        <p:xfrm>
          <a:off x="338138" y="1539056"/>
          <a:ext cx="8654256" cy="4325142"/>
        </p:xfrm>
        <a:graphic>
          <a:graphicData uri="http://schemas.openxmlformats.org/drawingml/2006/table">
            <a:tbl>
              <a:tblPr/>
              <a:tblGrid>
                <a:gridCol w="690024"/>
                <a:gridCol w="7964232"/>
              </a:tblGrid>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1</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0066"/>
                          </a:solidFill>
                          <a:effectLst/>
                          <a:latin typeface="Verdana" pitchFamily="34" charset="0"/>
                          <a:ea typeface="宋体" pitchFamily="2" charset="-122"/>
                          <a:cs typeface="Arial" pitchFamily="34" charset="0"/>
                        </a:rPr>
                        <a:t>The Global Automotive Industry – Our Point of View</a:t>
                      </a:r>
                      <a:endParaRPr kumimoji="0" lang="en-US" altLang="zh-CN" sz="1600" b="0" i="0" u="none" strike="noStrike" cap="none" normalizeH="0" baseline="0" dirty="0" smtClean="0">
                        <a:ln>
                          <a:noFill/>
                        </a:ln>
                        <a:solidFill>
                          <a:srgbClr val="00006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2</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chemeClr val="bg1"/>
                          </a:solidFill>
                          <a:effectLst/>
                          <a:latin typeface="Verdana" pitchFamily="34" charset="0"/>
                          <a:ea typeface="宋体" pitchFamily="2" charset="-122"/>
                          <a:cs typeface="Arial" pitchFamily="34" charset="0"/>
                        </a:rPr>
                        <a:t>Creating Growth Strategy</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00066"/>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3</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M&amp;A Considerations</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4</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Our Perspectives on Acquisition Integration</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5</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Supplier Network Development</a:t>
                      </a:r>
                      <a:endPar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6</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Next Steps</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Creating a growth strategy for the auto business involves answering these fundamental questions:</a:t>
            </a:r>
          </a:p>
          <a:p>
            <a:pPr marL="457200" lvl="1" indent="-457200">
              <a:buFont typeface="+mj-lt"/>
              <a:buAutoNum type="arabicPeriod"/>
            </a:pPr>
            <a:r>
              <a:rPr lang="en-US" dirty="0" smtClean="0"/>
              <a:t>What is your company’s strategic intent?</a:t>
            </a:r>
          </a:p>
          <a:p>
            <a:pPr marL="457200" lvl="1" indent="-457200">
              <a:buFont typeface="+mj-lt"/>
              <a:buAutoNum type="arabicPeriod"/>
            </a:pPr>
            <a:r>
              <a:rPr lang="en-US" dirty="0" smtClean="0"/>
              <a:t>Where to compete?</a:t>
            </a:r>
          </a:p>
          <a:p>
            <a:pPr marL="457200" lvl="1" indent="-457200">
              <a:buFont typeface="+mj-lt"/>
              <a:buAutoNum type="arabicPeriod"/>
            </a:pPr>
            <a:r>
              <a:rPr lang="en-US" dirty="0" smtClean="0"/>
              <a:t>How to compete?</a:t>
            </a:r>
          </a:p>
          <a:p>
            <a:pPr marL="457200" lvl="1" indent="-457200">
              <a:buFont typeface="+mj-lt"/>
              <a:buAutoNum type="arabicPeriod"/>
            </a:pPr>
            <a:r>
              <a:rPr lang="en-US" dirty="0" smtClean="0"/>
              <a:t>When and how to invest?</a:t>
            </a:r>
          </a:p>
          <a:p>
            <a:pPr marL="457200" lvl="1" indent="-457200">
              <a:buFont typeface="+mj-lt"/>
              <a:buAutoNum type="arabicPeriod"/>
            </a:pPr>
            <a:r>
              <a:rPr lang="en-US" dirty="0" smtClean="0"/>
              <a:t>How to align existing relationships?</a:t>
            </a:r>
          </a:p>
          <a:p>
            <a:pPr marL="457200" lvl="1" indent="-457200">
              <a:buFont typeface="+mj-lt"/>
              <a:buAutoNum type="arabicPeriod"/>
            </a:pPr>
            <a:endParaRPr lang="en-US" dirty="0" smtClean="0"/>
          </a:p>
          <a:p>
            <a:pPr marL="457200" lvl="1" indent="-457200">
              <a:buFont typeface="+mj-lt"/>
              <a:buAutoNum type="arabicPeriod"/>
            </a:pPr>
            <a:endParaRPr lang="en-US" dirty="0"/>
          </a:p>
        </p:txBody>
      </p:sp>
      <p:sp>
        <p:nvSpPr>
          <p:cNvPr id="6" name="Title 5"/>
          <p:cNvSpPr>
            <a:spLocks noGrp="1"/>
          </p:cNvSpPr>
          <p:nvPr>
            <p:ph type="title"/>
          </p:nvPr>
        </p:nvSpPr>
        <p:spPr/>
        <p:txBody>
          <a:bodyPr/>
          <a:lstStyle/>
          <a:p>
            <a:r>
              <a:rPr lang="en-US" dirty="0" smtClean="0"/>
              <a:t>Strategic Questions</a:t>
            </a:r>
            <a:endParaRPr lang="en-US" dirty="0"/>
          </a:p>
        </p:txBody>
      </p:sp>
      <p:sp>
        <p:nvSpPr>
          <p:cNvPr id="5" name="Slide Number Placeholder 4"/>
          <p:cNvSpPr>
            <a:spLocks noGrp="1"/>
          </p:cNvSpPr>
          <p:nvPr>
            <p:ph type="sldNum" sz="quarter" idx="10"/>
          </p:nvPr>
        </p:nvSpPr>
        <p:spPr/>
        <p:txBody>
          <a:bodyPr/>
          <a:lstStyle/>
          <a:p>
            <a:fld id="{02012106-F1AE-4C04-8E5F-85389AF4AC05}" type="slidenum">
              <a:rPr lang="en-US" smtClean="0"/>
              <a:pPr/>
              <a:t>32</a:t>
            </a:fld>
            <a:endParaRPr lang="en-US" dirty="0"/>
          </a:p>
        </p:txBody>
      </p:sp>
      <p:sp>
        <p:nvSpPr>
          <p:cNvPr id="8" name="TextBox 7"/>
          <p:cNvSpPr txBox="1"/>
          <p:nvPr/>
        </p:nvSpPr>
        <p:spPr>
          <a:xfrm>
            <a:off x="381794" y="6249194"/>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The following discussion centers on growth in the auto parts business.  Many of the same considerations apply, however, to planning for growth in the OEM / finished vehicle markets.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Strategic Question #1: Strategic Intent?</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33</a:t>
            </a:fld>
            <a:endParaRPr lang="en-US" dirty="0"/>
          </a:p>
        </p:txBody>
      </p:sp>
      <p:sp>
        <p:nvSpPr>
          <p:cNvPr id="4" name="Text Box 5"/>
          <p:cNvSpPr txBox="1">
            <a:spLocks noChangeArrowheads="1"/>
          </p:cNvSpPr>
          <p:nvPr/>
        </p:nvSpPr>
        <p:spPr bwMode="auto">
          <a:xfrm>
            <a:off x="410370" y="1143794"/>
            <a:ext cx="9158906" cy="723043"/>
          </a:xfrm>
          <a:prstGeom prst="rect">
            <a:avLst/>
          </a:prstGeom>
          <a:noFill/>
          <a:ln w="12700">
            <a:noFill/>
            <a:miter lim="800000"/>
            <a:headEnd/>
            <a:tailEnd/>
          </a:ln>
          <a:effectLst/>
        </p:spPr>
        <p:txBody>
          <a:bodyPr wrap="square" lIns="80237" tIns="80237" rIns="80237" bIns="80237" anchor="ctr">
            <a:spAutoFit/>
          </a:bodyPr>
          <a:lstStyle/>
          <a:p>
            <a:r>
              <a:rPr lang="en-US" sz="1800" b="1" dirty="0" smtClean="0">
                <a:solidFill>
                  <a:schemeClr val="tx2"/>
                </a:solidFill>
              </a:rPr>
              <a:t>What is your objective for your parts business?  How will the investment create value for the organization?</a:t>
            </a:r>
            <a:endParaRPr lang="en-US" sz="1800" b="1" dirty="0">
              <a:solidFill>
                <a:schemeClr val="tx2"/>
              </a:solidFill>
            </a:endParaRPr>
          </a:p>
        </p:txBody>
      </p:sp>
      <p:graphicFrame>
        <p:nvGraphicFramePr>
          <p:cNvPr id="5" name="Content Placeholder 4"/>
          <p:cNvGraphicFramePr>
            <a:graphicFrameLocks/>
          </p:cNvGraphicFramePr>
          <p:nvPr/>
        </p:nvGraphicFramePr>
        <p:xfrm>
          <a:off x="381794" y="1981994"/>
          <a:ext cx="9266616" cy="3995078"/>
        </p:xfrm>
        <a:graphic>
          <a:graphicData uri="http://schemas.openxmlformats.org/drawingml/2006/table">
            <a:tbl>
              <a:tblPr firstRow="1" bandRow="1">
                <a:tableStyleId>{B301B821-A1FF-4177-AEE7-76D212191A09}</a:tableStyleId>
              </a:tblPr>
              <a:tblGrid>
                <a:gridCol w="4037186"/>
                <a:gridCol w="5229430"/>
              </a:tblGrid>
              <a:tr h="380062">
                <a:tc>
                  <a:txBody>
                    <a:bodyPr/>
                    <a:lstStyle/>
                    <a:p>
                      <a:pPr algn="ctr"/>
                      <a:r>
                        <a:rPr lang="en-US" sz="1800" dirty="0" smtClean="0"/>
                        <a:t>Example Objective</a:t>
                      </a:r>
                      <a:endParaRPr lang="en-US" sz="1800" dirty="0"/>
                    </a:p>
                  </a:txBody>
                  <a:tcPr marL="98244" marR="98244" marT="51827" marB="51827" anchor="ctr"/>
                </a:tc>
                <a:tc>
                  <a:txBody>
                    <a:bodyPr/>
                    <a:lstStyle/>
                    <a:p>
                      <a:pPr algn="ctr"/>
                      <a:r>
                        <a:rPr lang="en-US" sz="1800" dirty="0" smtClean="0"/>
                        <a:t>Example Implications</a:t>
                      </a:r>
                      <a:endParaRPr lang="en-US" sz="1800" dirty="0"/>
                    </a:p>
                  </a:txBody>
                  <a:tcPr marL="98244" marR="98244" marT="51827" marB="51827" anchor="ctr"/>
                </a:tc>
              </a:tr>
              <a:tr h="932879">
                <a:tc>
                  <a:txBody>
                    <a:bodyPr/>
                    <a:lstStyle/>
                    <a:p>
                      <a:r>
                        <a:rPr lang="en-US" sz="1600" dirty="0" smtClean="0">
                          <a:solidFill>
                            <a:schemeClr val="accent1">
                              <a:lumMod val="75000"/>
                            </a:schemeClr>
                          </a:solidFill>
                        </a:rPr>
                        <a:t>Create a global, tier 1 parts business, profitable on a stand-alone basis</a:t>
                      </a:r>
                      <a:endParaRPr lang="en-US" sz="1600" dirty="0">
                        <a:solidFill>
                          <a:schemeClr val="accent1">
                            <a:lumMod val="75000"/>
                          </a:schemeClr>
                        </a:solidFill>
                      </a:endParaRPr>
                    </a:p>
                  </a:txBody>
                  <a:tcPr marL="98244" marR="98244" marT="51827" marB="51827" anchor="ctr"/>
                </a:tc>
                <a:tc>
                  <a:txBody>
                    <a:bodyPr/>
                    <a:lstStyle/>
                    <a:p>
                      <a:pPr marL="177800" indent="-177800">
                        <a:buFont typeface="Arial" pitchFamily="34" charset="0"/>
                        <a:buChar char="•"/>
                      </a:pPr>
                      <a:r>
                        <a:rPr lang="en-US" sz="1400" dirty="0" smtClean="0">
                          <a:solidFill>
                            <a:schemeClr val="accent1">
                              <a:lumMod val="75000"/>
                            </a:schemeClr>
                          </a:solidFill>
                        </a:rPr>
                        <a:t>Global scale and capabilities</a:t>
                      </a:r>
                    </a:p>
                    <a:p>
                      <a:pPr marL="177800" indent="-177800">
                        <a:buFont typeface="Arial" pitchFamily="34" charset="0"/>
                        <a:buChar char="•"/>
                      </a:pPr>
                      <a:r>
                        <a:rPr lang="en-US" sz="1400" dirty="0" smtClean="0">
                          <a:solidFill>
                            <a:schemeClr val="accent1">
                              <a:lumMod val="75000"/>
                            </a:schemeClr>
                          </a:solidFill>
                        </a:rPr>
                        <a:t>Complex</a:t>
                      </a:r>
                      <a:r>
                        <a:rPr lang="en-US" sz="1400" baseline="0" dirty="0" smtClean="0">
                          <a:solidFill>
                            <a:schemeClr val="accent1">
                              <a:lumMod val="75000"/>
                            </a:schemeClr>
                          </a:solidFill>
                        </a:rPr>
                        <a:t> interactions / conflicts with existing JV’s</a:t>
                      </a:r>
                    </a:p>
                    <a:p>
                      <a:pPr marL="177800" indent="-177800">
                        <a:buFont typeface="Arial" pitchFamily="34" charset="0"/>
                        <a:buChar char="•"/>
                      </a:pPr>
                      <a:r>
                        <a:rPr lang="en-US" sz="1400" baseline="0" dirty="0" smtClean="0">
                          <a:solidFill>
                            <a:schemeClr val="accent1">
                              <a:lumMod val="75000"/>
                            </a:schemeClr>
                          </a:solidFill>
                        </a:rPr>
                        <a:t>High level of investment and competence</a:t>
                      </a:r>
                    </a:p>
                    <a:p>
                      <a:pPr marL="177800" indent="-177800">
                        <a:buFont typeface="Arial" pitchFamily="34" charset="0"/>
                        <a:buChar char="•"/>
                      </a:pPr>
                      <a:r>
                        <a:rPr lang="en-US" sz="1400" baseline="0" dirty="0" smtClean="0">
                          <a:solidFill>
                            <a:schemeClr val="accent1">
                              <a:lumMod val="75000"/>
                            </a:schemeClr>
                          </a:solidFill>
                        </a:rPr>
                        <a:t>High risk</a:t>
                      </a:r>
                      <a:endParaRPr lang="en-US" sz="1400" dirty="0">
                        <a:solidFill>
                          <a:schemeClr val="accent1">
                            <a:lumMod val="75000"/>
                          </a:schemeClr>
                        </a:solidFill>
                      </a:endParaRPr>
                    </a:p>
                  </a:txBody>
                  <a:tcPr marL="98244" marR="98244" marT="51827" marB="51827" anchor="ctr"/>
                </a:tc>
              </a:tr>
              <a:tr h="932879">
                <a:tc>
                  <a:txBody>
                    <a:bodyPr/>
                    <a:lstStyle/>
                    <a:p>
                      <a:r>
                        <a:rPr lang="en-US" sz="1600" dirty="0" smtClean="0">
                          <a:solidFill>
                            <a:schemeClr val="accent1">
                              <a:lumMod val="75000"/>
                            </a:schemeClr>
                          </a:solidFill>
                        </a:rPr>
                        <a:t>Create</a:t>
                      </a:r>
                      <a:r>
                        <a:rPr lang="en-US" sz="1600" baseline="0" dirty="0" smtClean="0">
                          <a:solidFill>
                            <a:schemeClr val="accent1">
                              <a:lumMod val="75000"/>
                            </a:schemeClr>
                          </a:solidFill>
                        </a:rPr>
                        <a:t> a tier 1 parts business focused on the China market, profitable on a stand-alone basis</a:t>
                      </a:r>
                      <a:endParaRPr lang="en-US" sz="1600" dirty="0">
                        <a:solidFill>
                          <a:schemeClr val="accent1">
                            <a:lumMod val="75000"/>
                          </a:schemeClr>
                        </a:solidFill>
                      </a:endParaRPr>
                    </a:p>
                  </a:txBody>
                  <a:tcPr marL="98244" marR="98244" marT="51827" marB="51827" anchor="ctr"/>
                </a:tc>
                <a:tc>
                  <a:txBody>
                    <a:bodyPr/>
                    <a:lstStyle/>
                    <a:p>
                      <a:pPr marL="177800" indent="-177800">
                        <a:buFont typeface="Arial" pitchFamily="34" charset="0"/>
                        <a:buChar char="•"/>
                      </a:pPr>
                      <a:r>
                        <a:rPr lang="en-US" sz="1400" dirty="0" smtClean="0">
                          <a:solidFill>
                            <a:schemeClr val="accent1">
                              <a:lumMod val="75000"/>
                            </a:schemeClr>
                          </a:solidFill>
                        </a:rPr>
                        <a:t>Competing against global suppliers</a:t>
                      </a:r>
                    </a:p>
                    <a:p>
                      <a:pPr marL="177800" indent="-177800">
                        <a:buFont typeface="Arial" pitchFamily="34" charset="0"/>
                        <a:buChar char="•"/>
                      </a:pPr>
                      <a:r>
                        <a:rPr lang="en-US" sz="1400" dirty="0" smtClean="0">
                          <a:solidFill>
                            <a:schemeClr val="accent1">
                              <a:lumMod val="75000"/>
                            </a:schemeClr>
                          </a:solidFill>
                        </a:rPr>
                        <a:t>Exposure</a:t>
                      </a:r>
                      <a:r>
                        <a:rPr lang="en-US" sz="1400" baseline="0" dirty="0" smtClean="0">
                          <a:solidFill>
                            <a:schemeClr val="accent1">
                              <a:lumMod val="75000"/>
                            </a:schemeClr>
                          </a:solidFill>
                        </a:rPr>
                        <a:t> to the dynamics of the China market</a:t>
                      </a:r>
                    </a:p>
                    <a:p>
                      <a:pPr marL="177800" indent="-177800">
                        <a:buFont typeface="Arial" pitchFamily="34" charset="0"/>
                        <a:buChar char="•"/>
                      </a:pPr>
                      <a:r>
                        <a:rPr lang="en-US" sz="1400" baseline="0" dirty="0" smtClean="0">
                          <a:solidFill>
                            <a:schemeClr val="accent1">
                              <a:lumMod val="75000"/>
                            </a:schemeClr>
                          </a:solidFill>
                        </a:rPr>
                        <a:t>Less scale, but equally high level of competence required</a:t>
                      </a:r>
                    </a:p>
                    <a:p>
                      <a:pPr marL="177800" indent="-177800">
                        <a:buFont typeface="Arial" pitchFamily="34" charset="0"/>
                        <a:buChar char="•"/>
                      </a:pPr>
                      <a:r>
                        <a:rPr lang="en-US" sz="1400" baseline="0" dirty="0" smtClean="0">
                          <a:solidFill>
                            <a:schemeClr val="accent1">
                              <a:lumMod val="75000"/>
                            </a:schemeClr>
                          </a:solidFill>
                        </a:rPr>
                        <a:t>Medium risk</a:t>
                      </a:r>
                      <a:endParaRPr lang="en-US" sz="1400" dirty="0">
                        <a:solidFill>
                          <a:schemeClr val="accent1">
                            <a:lumMod val="75000"/>
                          </a:schemeClr>
                        </a:solidFill>
                      </a:endParaRPr>
                    </a:p>
                  </a:txBody>
                  <a:tcPr marL="98244" marR="98244" marT="51827" marB="51827" anchor="ctr"/>
                </a:tc>
              </a:tr>
              <a:tr h="725572">
                <a:tc>
                  <a:txBody>
                    <a:bodyPr/>
                    <a:lstStyle/>
                    <a:p>
                      <a:r>
                        <a:rPr lang="en-US" sz="1600" dirty="0" smtClean="0">
                          <a:solidFill>
                            <a:schemeClr val="accent1">
                              <a:lumMod val="75000"/>
                            </a:schemeClr>
                          </a:solidFill>
                        </a:rPr>
                        <a:t>Create stakeholder value through an early IPO</a:t>
                      </a:r>
                      <a:endParaRPr lang="en-US" sz="1600" dirty="0">
                        <a:solidFill>
                          <a:schemeClr val="accent1">
                            <a:lumMod val="75000"/>
                          </a:schemeClr>
                        </a:solidFill>
                      </a:endParaRPr>
                    </a:p>
                  </a:txBody>
                  <a:tcPr marL="98244" marR="98244" marT="51827" marB="51827" anchor="ctr"/>
                </a:tc>
                <a:tc>
                  <a:txBody>
                    <a:bodyPr/>
                    <a:lstStyle/>
                    <a:p>
                      <a:pPr marL="177800" indent="-177800">
                        <a:buFont typeface="Arial" pitchFamily="34" charset="0"/>
                        <a:buChar char="•"/>
                      </a:pPr>
                      <a:r>
                        <a:rPr lang="en-US" sz="1400" dirty="0" smtClean="0">
                          <a:solidFill>
                            <a:schemeClr val="accent1">
                              <a:lumMod val="75000"/>
                            </a:schemeClr>
                          </a:solidFill>
                        </a:rPr>
                        <a:t>Select attractive,</a:t>
                      </a:r>
                      <a:r>
                        <a:rPr lang="en-US" sz="1400" baseline="0" dirty="0" smtClean="0">
                          <a:solidFill>
                            <a:schemeClr val="accent1">
                              <a:lumMod val="75000"/>
                            </a:schemeClr>
                          </a:solidFill>
                        </a:rPr>
                        <a:t> high-growth segment(s)</a:t>
                      </a:r>
                    </a:p>
                    <a:p>
                      <a:pPr marL="177800" indent="-177800">
                        <a:buFont typeface="Arial" pitchFamily="34" charset="0"/>
                        <a:buChar char="•"/>
                      </a:pPr>
                      <a:r>
                        <a:rPr lang="en-US" sz="1400" baseline="0" dirty="0" smtClean="0">
                          <a:solidFill>
                            <a:schemeClr val="accent1">
                              <a:lumMod val="75000"/>
                            </a:schemeClr>
                          </a:solidFill>
                        </a:rPr>
                        <a:t>Leverage existing assets, acquire cheap assets – build scale quickly, position for high-return growth</a:t>
                      </a:r>
                      <a:endParaRPr lang="en-US" sz="1400" dirty="0">
                        <a:solidFill>
                          <a:schemeClr val="accent1">
                            <a:lumMod val="75000"/>
                          </a:schemeClr>
                        </a:solidFill>
                      </a:endParaRPr>
                    </a:p>
                  </a:txBody>
                  <a:tcPr marL="98244" marR="98244" marT="51827" marB="51827" anchor="ctr"/>
                </a:tc>
              </a:tr>
              <a:tr h="829225">
                <a:tc>
                  <a:txBody>
                    <a:bodyPr/>
                    <a:lstStyle/>
                    <a:p>
                      <a:r>
                        <a:rPr lang="en-US" sz="1600" dirty="0" smtClean="0">
                          <a:solidFill>
                            <a:schemeClr val="accent1">
                              <a:lumMod val="75000"/>
                            </a:schemeClr>
                          </a:solidFill>
                        </a:rPr>
                        <a:t>Create</a:t>
                      </a:r>
                      <a:r>
                        <a:rPr lang="en-US" sz="1600" baseline="0" dirty="0" smtClean="0">
                          <a:solidFill>
                            <a:schemeClr val="accent1">
                              <a:lumMod val="75000"/>
                            </a:schemeClr>
                          </a:solidFill>
                        </a:rPr>
                        <a:t> strategic options for alternative engine / powertrain futures (protect the OEM vehicle business)</a:t>
                      </a:r>
                      <a:endParaRPr lang="en-US" sz="1600" dirty="0">
                        <a:solidFill>
                          <a:schemeClr val="accent1">
                            <a:lumMod val="75000"/>
                          </a:schemeClr>
                        </a:solidFill>
                      </a:endParaRPr>
                    </a:p>
                  </a:txBody>
                  <a:tcPr marL="98244" marR="98244" marT="51827" marB="51827" anchor="ctr"/>
                </a:tc>
                <a:tc>
                  <a:txBody>
                    <a:bodyPr/>
                    <a:lstStyle/>
                    <a:p>
                      <a:pPr marL="177800" indent="-177800">
                        <a:buFont typeface="Arial" pitchFamily="34" charset="0"/>
                        <a:buChar char="•"/>
                      </a:pPr>
                      <a:r>
                        <a:rPr lang="en-US" sz="1400" dirty="0" smtClean="0">
                          <a:solidFill>
                            <a:schemeClr val="accent1">
                              <a:lumMod val="75000"/>
                            </a:schemeClr>
                          </a:solidFill>
                        </a:rPr>
                        <a:t>Invest in multiple engine</a:t>
                      </a:r>
                      <a:r>
                        <a:rPr lang="en-US" sz="1400" baseline="0" dirty="0" smtClean="0">
                          <a:solidFill>
                            <a:schemeClr val="accent1">
                              <a:lumMod val="75000"/>
                            </a:schemeClr>
                          </a:solidFill>
                        </a:rPr>
                        <a:t> technologies at exploratory levels</a:t>
                      </a:r>
                    </a:p>
                    <a:p>
                      <a:pPr marL="177800" indent="-177800">
                        <a:buFont typeface="Arial" pitchFamily="34" charset="0"/>
                        <a:buChar char="•"/>
                      </a:pPr>
                      <a:r>
                        <a:rPr lang="en-US" sz="1400" baseline="0" dirty="0" smtClean="0">
                          <a:solidFill>
                            <a:schemeClr val="accent1">
                              <a:lumMod val="75000"/>
                            </a:schemeClr>
                          </a:solidFill>
                        </a:rPr>
                        <a:t>Mix of investment mechanisms</a:t>
                      </a:r>
                    </a:p>
                    <a:p>
                      <a:pPr marL="177800" indent="-177800">
                        <a:buFont typeface="Arial" pitchFamily="34" charset="0"/>
                        <a:buChar char="•"/>
                      </a:pPr>
                      <a:r>
                        <a:rPr lang="en-US" sz="1400" baseline="0" dirty="0" smtClean="0">
                          <a:solidFill>
                            <a:schemeClr val="accent1">
                              <a:lumMod val="75000"/>
                            </a:schemeClr>
                          </a:solidFill>
                        </a:rPr>
                        <a:t>Priority is capability – technology and market – over near term profits</a:t>
                      </a:r>
                      <a:endParaRPr lang="en-US" sz="1400" dirty="0">
                        <a:solidFill>
                          <a:schemeClr val="accent1">
                            <a:lumMod val="75000"/>
                          </a:schemeClr>
                        </a:solidFill>
                      </a:endParaRPr>
                    </a:p>
                  </a:txBody>
                  <a:tcPr marL="98244" marR="98244" marT="51827" marB="51827" anchor="ctr"/>
                </a:tc>
              </a:tr>
            </a:tbl>
          </a:graphicData>
        </a:graphic>
      </p:graphicFrame>
      <p:sp>
        <p:nvSpPr>
          <p:cNvPr id="6" name="TextBox 5"/>
          <p:cNvSpPr txBox="1"/>
          <p:nvPr/>
        </p:nvSpPr>
        <p:spPr>
          <a:xfrm>
            <a:off x="381794" y="6249194"/>
            <a:ext cx="9199077" cy="941989"/>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Different strategic objectives will lead to different answers to the following strategic questions.  It is important that your management have clarity on the objectives at the start, and that the objectives are focused.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Question #2: Where to Compete?</a:t>
            </a:r>
            <a:endParaRPr lang="en-US" dirty="0"/>
          </a:p>
        </p:txBody>
      </p:sp>
      <p:sp>
        <p:nvSpPr>
          <p:cNvPr id="25" name="Pentagon 24"/>
          <p:cNvSpPr/>
          <p:nvPr/>
        </p:nvSpPr>
        <p:spPr>
          <a:xfrm>
            <a:off x="610394" y="3277394"/>
            <a:ext cx="40386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Strategic Intent</a:t>
            </a:r>
            <a:endParaRPr lang="en-US" sz="1600" b="1" dirty="0"/>
          </a:p>
        </p:txBody>
      </p:sp>
      <p:sp>
        <p:nvSpPr>
          <p:cNvPr id="26" name="TextBox 25"/>
          <p:cNvSpPr txBox="1"/>
          <p:nvPr/>
        </p:nvSpPr>
        <p:spPr>
          <a:xfrm>
            <a:off x="5944394" y="1219994"/>
            <a:ext cx="3124200" cy="400110"/>
          </a:xfrm>
          <a:prstGeom prst="rect">
            <a:avLst/>
          </a:prstGeom>
          <a:noFill/>
        </p:spPr>
        <p:txBody>
          <a:bodyPr wrap="square" rtlCol="0">
            <a:spAutoFit/>
          </a:bodyPr>
          <a:lstStyle/>
          <a:p>
            <a:pPr algn="ctr"/>
            <a:r>
              <a:rPr lang="en-US" b="1" u="sng" dirty="0" smtClean="0">
                <a:solidFill>
                  <a:srgbClr val="002776"/>
                </a:solidFill>
              </a:rPr>
              <a:t>Where to Compete</a:t>
            </a:r>
          </a:p>
        </p:txBody>
      </p:sp>
      <p:sp>
        <p:nvSpPr>
          <p:cNvPr id="27" name="TextBox 26"/>
          <p:cNvSpPr txBox="1"/>
          <p:nvPr/>
        </p:nvSpPr>
        <p:spPr>
          <a:xfrm>
            <a:off x="5258594" y="2134394"/>
            <a:ext cx="2514600" cy="369332"/>
          </a:xfrm>
          <a:prstGeom prst="rect">
            <a:avLst/>
          </a:prstGeom>
          <a:noFill/>
        </p:spPr>
        <p:txBody>
          <a:bodyPr wrap="square" rtlCol="0">
            <a:spAutoFit/>
          </a:bodyPr>
          <a:lstStyle/>
          <a:p>
            <a:r>
              <a:rPr lang="en-US" sz="1800" b="1" dirty="0" smtClean="0">
                <a:solidFill>
                  <a:srgbClr val="002776"/>
                </a:solidFill>
              </a:rPr>
              <a:t>Product Family</a:t>
            </a:r>
          </a:p>
        </p:txBody>
      </p:sp>
      <p:pic>
        <p:nvPicPr>
          <p:cNvPr id="28" name="Picture 27" descr="IN00694_"/>
          <p:cNvPicPr>
            <a:picLocks noChangeAspect="1" noChangeArrowheads="1"/>
          </p:cNvPicPr>
          <p:nvPr/>
        </p:nvPicPr>
        <p:blipFill>
          <a:blip r:embed="rId3"/>
          <a:srcRect/>
          <a:stretch>
            <a:fillRect/>
          </a:stretch>
        </p:blipFill>
        <p:spPr bwMode="auto">
          <a:xfrm>
            <a:off x="7315994" y="1981994"/>
            <a:ext cx="719032" cy="644233"/>
          </a:xfrm>
          <a:prstGeom prst="rect">
            <a:avLst/>
          </a:prstGeom>
          <a:noFill/>
        </p:spPr>
      </p:pic>
      <p:pic>
        <p:nvPicPr>
          <p:cNvPr id="29" name="Picture 25" descr="lightm~1"/>
          <p:cNvPicPr>
            <a:picLocks noChangeAspect="1" noChangeArrowheads="1"/>
          </p:cNvPicPr>
          <p:nvPr/>
        </p:nvPicPr>
        <p:blipFill>
          <a:blip r:embed="rId4"/>
          <a:srcRect/>
          <a:stretch>
            <a:fillRect/>
          </a:stretch>
        </p:blipFill>
        <p:spPr bwMode="auto">
          <a:xfrm>
            <a:off x="8382794" y="1981994"/>
            <a:ext cx="1196235" cy="831385"/>
          </a:xfrm>
          <a:prstGeom prst="rect">
            <a:avLst/>
          </a:prstGeom>
          <a:noFill/>
        </p:spPr>
      </p:pic>
      <p:sp>
        <p:nvSpPr>
          <p:cNvPr id="30" name="TextBox 29"/>
          <p:cNvSpPr txBox="1"/>
          <p:nvPr/>
        </p:nvSpPr>
        <p:spPr>
          <a:xfrm>
            <a:off x="5258594" y="3212862"/>
            <a:ext cx="2514600" cy="369332"/>
          </a:xfrm>
          <a:prstGeom prst="rect">
            <a:avLst/>
          </a:prstGeom>
          <a:noFill/>
        </p:spPr>
        <p:txBody>
          <a:bodyPr wrap="square" rtlCol="0">
            <a:spAutoFit/>
          </a:bodyPr>
          <a:lstStyle/>
          <a:p>
            <a:r>
              <a:rPr lang="en-US" sz="1800" b="1" dirty="0" smtClean="0">
                <a:solidFill>
                  <a:srgbClr val="002776"/>
                </a:solidFill>
              </a:rPr>
              <a:t>Technology</a:t>
            </a:r>
          </a:p>
        </p:txBody>
      </p:sp>
      <p:pic>
        <p:nvPicPr>
          <p:cNvPr id="128003" name="Picture 3"/>
          <p:cNvPicPr>
            <a:picLocks noChangeAspect="1" noChangeArrowheads="1"/>
          </p:cNvPicPr>
          <p:nvPr/>
        </p:nvPicPr>
        <p:blipFill>
          <a:blip r:embed="rId5" cstate="print"/>
          <a:srcRect/>
          <a:stretch>
            <a:fillRect/>
          </a:stretch>
        </p:blipFill>
        <p:spPr bwMode="auto">
          <a:xfrm>
            <a:off x="8916194" y="3048794"/>
            <a:ext cx="816959" cy="838200"/>
          </a:xfrm>
          <a:prstGeom prst="rect">
            <a:avLst/>
          </a:prstGeom>
          <a:noFill/>
          <a:ln w="9525">
            <a:noFill/>
            <a:miter lim="800000"/>
            <a:headEnd/>
            <a:tailEnd/>
          </a:ln>
        </p:spPr>
      </p:pic>
      <p:pic>
        <p:nvPicPr>
          <p:cNvPr id="128005" name="Picture 5" descr="inside a lithium-ion cell"/>
          <p:cNvPicPr>
            <a:picLocks noChangeAspect="1" noChangeArrowheads="1"/>
          </p:cNvPicPr>
          <p:nvPr/>
        </p:nvPicPr>
        <p:blipFill>
          <a:blip r:embed="rId6" cstate="print"/>
          <a:srcRect/>
          <a:stretch>
            <a:fillRect/>
          </a:stretch>
        </p:blipFill>
        <p:spPr bwMode="auto">
          <a:xfrm>
            <a:off x="7239794" y="2972594"/>
            <a:ext cx="1103733" cy="990600"/>
          </a:xfrm>
          <a:prstGeom prst="rect">
            <a:avLst/>
          </a:prstGeom>
          <a:noFill/>
        </p:spPr>
      </p:pic>
      <p:sp>
        <p:nvSpPr>
          <p:cNvPr id="33" name="TextBox 32"/>
          <p:cNvSpPr txBox="1"/>
          <p:nvPr/>
        </p:nvSpPr>
        <p:spPr>
          <a:xfrm>
            <a:off x="5258594" y="4267994"/>
            <a:ext cx="2514600" cy="369332"/>
          </a:xfrm>
          <a:prstGeom prst="rect">
            <a:avLst/>
          </a:prstGeom>
          <a:noFill/>
        </p:spPr>
        <p:txBody>
          <a:bodyPr wrap="square" rtlCol="0">
            <a:spAutoFit/>
          </a:bodyPr>
          <a:lstStyle/>
          <a:p>
            <a:r>
              <a:rPr lang="en-US" sz="1800" b="1" dirty="0" smtClean="0">
                <a:solidFill>
                  <a:srgbClr val="002776"/>
                </a:solidFill>
              </a:rPr>
              <a:t>Geography</a:t>
            </a:r>
          </a:p>
        </p:txBody>
      </p:sp>
      <p:pic>
        <p:nvPicPr>
          <p:cNvPr id="128007" name="Picture 7"/>
          <p:cNvPicPr>
            <a:picLocks noChangeAspect="1" noChangeArrowheads="1"/>
          </p:cNvPicPr>
          <p:nvPr/>
        </p:nvPicPr>
        <p:blipFill>
          <a:blip r:embed="rId7"/>
          <a:srcRect/>
          <a:stretch>
            <a:fillRect/>
          </a:stretch>
        </p:blipFill>
        <p:spPr bwMode="auto">
          <a:xfrm>
            <a:off x="7239794" y="4191794"/>
            <a:ext cx="2066131" cy="1067749"/>
          </a:xfrm>
          <a:prstGeom prst="rect">
            <a:avLst/>
          </a:prstGeom>
          <a:noFill/>
          <a:ln w="9525">
            <a:noFill/>
            <a:miter lim="800000"/>
            <a:headEnd/>
            <a:tailEnd/>
          </a:ln>
          <a:effectLst/>
        </p:spPr>
      </p:pic>
      <p:sp>
        <p:nvSpPr>
          <p:cNvPr id="36" name="TextBox 35"/>
          <p:cNvSpPr txBox="1"/>
          <p:nvPr/>
        </p:nvSpPr>
        <p:spPr>
          <a:xfrm>
            <a:off x="5258594" y="5879862"/>
            <a:ext cx="2514600" cy="369332"/>
          </a:xfrm>
          <a:prstGeom prst="rect">
            <a:avLst/>
          </a:prstGeom>
          <a:noFill/>
        </p:spPr>
        <p:txBody>
          <a:bodyPr wrap="square" rtlCol="0">
            <a:spAutoFit/>
          </a:bodyPr>
          <a:lstStyle/>
          <a:p>
            <a:r>
              <a:rPr lang="en-US" sz="1800" b="1" dirty="0" smtClean="0">
                <a:solidFill>
                  <a:srgbClr val="002776"/>
                </a:solidFill>
              </a:rPr>
              <a:t>OEM Market </a:t>
            </a:r>
          </a:p>
        </p:txBody>
      </p:sp>
      <p:pic>
        <p:nvPicPr>
          <p:cNvPr id="128013" name="Picture 13" descr="http://automobiles.honda.com/images/_controls/global-header/honda-logo-over.gif">
            <a:hlinkClick r:id="rId8"/>
          </p:cNvPr>
          <p:cNvPicPr>
            <a:picLocks noChangeAspect="1" noChangeArrowheads="1"/>
          </p:cNvPicPr>
          <p:nvPr/>
        </p:nvPicPr>
        <p:blipFill>
          <a:blip r:embed="rId9"/>
          <a:srcRect/>
          <a:stretch>
            <a:fillRect/>
          </a:stretch>
        </p:blipFill>
        <p:spPr bwMode="auto">
          <a:xfrm>
            <a:off x="8224418" y="5639594"/>
            <a:ext cx="545353" cy="381000"/>
          </a:xfrm>
          <a:prstGeom prst="rect">
            <a:avLst/>
          </a:prstGeom>
          <a:noFill/>
        </p:spPr>
      </p:pic>
      <p:pic>
        <p:nvPicPr>
          <p:cNvPr id="40" name="Picture 2"/>
          <p:cNvPicPr>
            <a:picLocks noChangeAspect="1" noChangeArrowheads="1"/>
          </p:cNvPicPr>
          <p:nvPr/>
        </p:nvPicPr>
        <p:blipFill>
          <a:blip r:embed="rId10" cstate="print"/>
          <a:srcRect l="20007" t="40010" r="59368" b="27990"/>
          <a:stretch>
            <a:fillRect/>
          </a:stretch>
        </p:blipFill>
        <p:spPr bwMode="auto">
          <a:xfrm>
            <a:off x="9081294" y="6027523"/>
            <a:ext cx="381000" cy="369454"/>
          </a:xfrm>
          <a:prstGeom prst="rect">
            <a:avLst/>
          </a:prstGeom>
          <a:noFill/>
          <a:ln w="9525">
            <a:noFill/>
            <a:miter lim="800000"/>
            <a:headEnd/>
            <a:tailEnd/>
          </a:ln>
        </p:spPr>
      </p:pic>
      <p:sp>
        <p:nvSpPr>
          <p:cNvPr id="45" name="TextBox 44"/>
          <p:cNvSpPr txBox="1"/>
          <p:nvPr/>
        </p:nvSpPr>
        <p:spPr>
          <a:xfrm>
            <a:off x="7468394" y="7011194"/>
            <a:ext cx="2133600" cy="261610"/>
          </a:xfrm>
          <a:prstGeom prst="rect">
            <a:avLst/>
          </a:prstGeom>
          <a:solidFill>
            <a:srgbClr val="FF0000"/>
          </a:solidFill>
          <a:ln>
            <a:solidFill>
              <a:schemeClr val="tx2"/>
            </a:solidFill>
          </a:ln>
        </p:spPr>
        <p:txBody>
          <a:bodyPr wrap="square" rtlCol="0">
            <a:spAutoFit/>
          </a:bodyPr>
          <a:lstStyle/>
          <a:p>
            <a:pPr algn="ctr"/>
            <a:r>
              <a:rPr lang="en-US" sz="1100" b="1" dirty="0" smtClean="0">
                <a:solidFill>
                  <a:schemeClr val="bg1"/>
                </a:solidFill>
              </a:rPr>
              <a:t>-- CHINA --</a:t>
            </a:r>
          </a:p>
        </p:txBody>
      </p:sp>
      <p:sp>
        <p:nvSpPr>
          <p:cNvPr id="23" name="TextBox 22"/>
          <p:cNvSpPr txBox="1"/>
          <p:nvPr/>
        </p:nvSpPr>
        <p:spPr>
          <a:xfrm>
            <a:off x="8068502" y="6234932"/>
            <a:ext cx="920760" cy="646331"/>
          </a:xfrm>
          <a:prstGeom prst="rect">
            <a:avLst/>
          </a:prstGeom>
          <a:noFill/>
        </p:spPr>
        <p:txBody>
          <a:bodyPr wrap="square" rtlCol="0">
            <a:spAutoFit/>
          </a:bodyPr>
          <a:lstStyle/>
          <a:p>
            <a:r>
              <a:rPr lang="en-US" sz="1200" b="1" dirty="0" smtClean="0">
                <a:solidFill>
                  <a:srgbClr val="002776"/>
                </a:solidFill>
              </a:rPr>
              <a:t>“Cleansed ECC logo”</a:t>
            </a:r>
            <a:endParaRPr lang="en-US" sz="1200" b="1" dirty="0" smtClean="0">
              <a:solidFill>
                <a:srgbClr val="002776"/>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p:cNvSpPr>
            <a:spLocks noGrp="1"/>
          </p:cNvSpPr>
          <p:nvPr>
            <p:ph idx="1"/>
          </p:nvPr>
        </p:nvSpPr>
        <p:spPr>
          <a:xfrm>
            <a:off x="7163594" y="1600994"/>
            <a:ext cx="2548731" cy="5664994"/>
          </a:xfrm>
        </p:spPr>
        <p:txBody>
          <a:bodyPr/>
          <a:lstStyle/>
          <a:p>
            <a:r>
              <a:rPr lang="en-US" sz="1400" b="1" dirty="0" smtClean="0"/>
              <a:t>Determining which product family will include consideration of:</a:t>
            </a:r>
          </a:p>
          <a:p>
            <a:pPr lvl="1"/>
            <a:r>
              <a:rPr lang="en-US" sz="1400" b="1" dirty="0" smtClean="0"/>
              <a:t>Market growth</a:t>
            </a:r>
          </a:p>
          <a:p>
            <a:pPr lvl="1"/>
            <a:r>
              <a:rPr lang="en-US" sz="1400" b="1" dirty="0" smtClean="0"/>
              <a:t>Impacts of technology change</a:t>
            </a:r>
          </a:p>
          <a:p>
            <a:pPr lvl="1"/>
            <a:r>
              <a:rPr lang="en-US" sz="1400" b="1" dirty="0" smtClean="0"/>
              <a:t>Strength of current suppliers</a:t>
            </a:r>
          </a:p>
          <a:p>
            <a:pPr lvl="1"/>
            <a:r>
              <a:rPr lang="en-US" sz="1400" b="1" dirty="0" smtClean="0"/>
              <a:t>Potential to acquire assets at favorable prices</a:t>
            </a:r>
          </a:p>
          <a:p>
            <a:pPr lvl="1"/>
            <a:r>
              <a:rPr lang="en-US" sz="1400" b="1" dirty="0" smtClean="0"/>
              <a:t>Your existing capabilities and JV relationships</a:t>
            </a:r>
          </a:p>
          <a:p>
            <a:pPr lvl="1"/>
            <a:r>
              <a:rPr lang="en-US" sz="1400" b="1" dirty="0" smtClean="0"/>
              <a:t>Strategic intent</a:t>
            </a:r>
            <a:endParaRPr lang="en-US" sz="1400" b="1" dirty="0"/>
          </a:p>
        </p:txBody>
      </p:sp>
      <p:sp>
        <p:nvSpPr>
          <p:cNvPr id="2" name="Title 1"/>
          <p:cNvSpPr>
            <a:spLocks noGrp="1"/>
          </p:cNvSpPr>
          <p:nvPr>
            <p:ph type="title"/>
          </p:nvPr>
        </p:nvSpPr>
        <p:spPr/>
        <p:txBody>
          <a:bodyPr/>
          <a:lstStyle/>
          <a:p>
            <a:r>
              <a:rPr lang="en-US" dirty="0" smtClean="0"/>
              <a:t>Strategic Question #2: Where to Compete? (cont.)</a:t>
            </a:r>
            <a:endParaRPr lang="en-US" dirty="0"/>
          </a:p>
        </p:txBody>
      </p:sp>
      <p:sp>
        <p:nvSpPr>
          <p:cNvPr id="3" name="Slide Number Placeholder 2"/>
          <p:cNvSpPr>
            <a:spLocks noGrp="1"/>
          </p:cNvSpPr>
          <p:nvPr>
            <p:ph type="sldNum" sz="quarter" idx="10"/>
          </p:nvPr>
        </p:nvSpPr>
        <p:spPr/>
        <p:txBody>
          <a:bodyPr/>
          <a:lstStyle/>
          <a:p>
            <a:fld id="{02012106-F1AE-4C04-8E5F-85389AF4AC05}" type="slidenum">
              <a:rPr lang="en-US" smtClean="0"/>
              <a:pPr/>
              <a:t>35</a:t>
            </a:fld>
            <a:endParaRPr lang="en-US" dirty="0"/>
          </a:p>
        </p:txBody>
      </p:sp>
      <p:sp>
        <p:nvSpPr>
          <p:cNvPr id="24" name="TextBox 23"/>
          <p:cNvSpPr txBox="1"/>
          <p:nvPr/>
        </p:nvSpPr>
        <p:spPr>
          <a:xfrm>
            <a:off x="457994" y="1048484"/>
            <a:ext cx="8991600" cy="646331"/>
          </a:xfrm>
          <a:prstGeom prst="rect">
            <a:avLst/>
          </a:prstGeom>
          <a:noFill/>
        </p:spPr>
        <p:txBody>
          <a:bodyPr wrap="square" rtlCol="0">
            <a:spAutoFit/>
          </a:bodyPr>
          <a:lstStyle/>
          <a:p>
            <a:r>
              <a:rPr lang="en-US" sz="1800" b="1" dirty="0" smtClean="0">
                <a:solidFill>
                  <a:srgbClr val="002776"/>
                </a:solidFill>
              </a:rPr>
              <a:t>Which product families / systems?  Which technologies (product and production?)</a:t>
            </a:r>
            <a:endParaRPr lang="en-US" sz="1800" b="1" dirty="0">
              <a:solidFill>
                <a:srgbClr val="002776"/>
              </a:solidFill>
            </a:endParaRPr>
          </a:p>
        </p:txBody>
      </p:sp>
      <p:graphicFrame>
        <p:nvGraphicFramePr>
          <p:cNvPr id="89093" name="Object 5"/>
          <p:cNvGraphicFramePr>
            <a:graphicFrameLocks noChangeAspect="1"/>
          </p:cNvGraphicFramePr>
          <p:nvPr/>
        </p:nvGraphicFramePr>
        <p:xfrm>
          <a:off x="457994" y="1677194"/>
          <a:ext cx="6273232" cy="3894931"/>
        </p:xfrm>
        <a:graphic>
          <a:graphicData uri="http://schemas.openxmlformats.org/presentationml/2006/ole">
            <p:oleObj spid="_x0000_s130050" name="Visio" r:id="rId4" imgW="8864285" imgH="5503964" progId="Visio.Drawing.11">
              <p:embed/>
            </p:oleObj>
          </a:graphicData>
        </a:graphic>
      </p:graphicFrame>
      <p:pic>
        <p:nvPicPr>
          <p:cNvPr id="29" name="Picture 28" descr="IN00694_"/>
          <p:cNvPicPr>
            <a:picLocks noChangeAspect="1" noChangeArrowheads="1"/>
          </p:cNvPicPr>
          <p:nvPr/>
        </p:nvPicPr>
        <p:blipFill>
          <a:blip r:embed="rId5"/>
          <a:srcRect/>
          <a:stretch>
            <a:fillRect/>
          </a:stretch>
        </p:blipFill>
        <p:spPr bwMode="auto">
          <a:xfrm>
            <a:off x="2667794" y="5563394"/>
            <a:ext cx="719032" cy="644233"/>
          </a:xfrm>
          <a:prstGeom prst="rect">
            <a:avLst/>
          </a:prstGeom>
          <a:noFill/>
        </p:spPr>
      </p:pic>
      <p:pic>
        <p:nvPicPr>
          <p:cNvPr id="30" name="Picture 25" descr="lightm~1"/>
          <p:cNvPicPr>
            <a:picLocks noChangeAspect="1" noChangeArrowheads="1"/>
          </p:cNvPicPr>
          <p:nvPr/>
        </p:nvPicPr>
        <p:blipFill>
          <a:blip r:embed="rId6"/>
          <a:srcRect/>
          <a:stretch>
            <a:fillRect/>
          </a:stretch>
        </p:blipFill>
        <p:spPr bwMode="auto">
          <a:xfrm>
            <a:off x="1524794" y="5563394"/>
            <a:ext cx="914401" cy="635510"/>
          </a:xfrm>
          <a:prstGeom prst="rect">
            <a:avLst/>
          </a:prstGeom>
          <a:noFill/>
        </p:spPr>
      </p:pic>
      <p:pic>
        <p:nvPicPr>
          <p:cNvPr id="31" name="Picture 10"/>
          <p:cNvPicPr>
            <a:picLocks noChangeArrowheads="1"/>
          </p:cNvPicPr>
          <p:nvPr/>
        </p:nvPicPr>
        <p:blipFill>
          <a:blip r:embed="rId7"/>
          <a:srcRect/>
          <a:stretch>
            <a:fillRect/>
          </a:stretch>
        </p:blipFill>
        <p:spPr bwMode="auto">
          <a:xfrm>
            <a:off x="5029994" y="5639594"/>
            <a:ext cx="381000" cy="609600"/>
          </a:xfrm>
          <a:prstGeom prst="rect">
            <a:avLst/>
          </a:prstGeom>
          <a:noFill/>
          <a:ln w="12700">
            <a:noFill/>
            <a:miter lim="800000"/>
            <a:headEnd/>
            <a:tailEnd/>
          </a:ln>
          <a:effectLst/>
        </p:spPr>
      </p:pic>
      <p:pic>
        <p:nvPicPr>
          <p:cNvPr id="89095" name="Picture 7" descr="http://a332.g.akamai.net/f/332/936/12h/www.edmunds.com/media/ownership/tech_center/air.conditioning/ac.diagram.500.jpg"/>
          <p:cNvPicPr>
            <a:picLocks noChangeAspect="1" noChangeArrowheads="1"/>
          </p:cNvPicPr>
          <p:nvPr/>
        </p:nvPicPr>
        <p:blipFill>
          <a:blip r:embed="rId8" cstate="print">
            <a:grayscl/>
            <a:lum contrast="-21000"/>
          </a:blip>
          <a:srcRect/>
          <a:stretch>
            <a:fillRect/>
          </a:stretch>
        </p:blipFill>
        <p:spPr bwMode="auto">
          <a:xfrm>
            <a:off x="3810794" y="5029994"/>
            <a:ext cx="678543" cy="512978"/>
          </a:xfrm>
          <a:prstGeom prst="rect">
            <a:avLst/>
          </a:prstGeom>
          <a:noFill/>
        </p:spPr>
      </p:pic>
      <p:pic>
        <p:nvPicPr>
          <p:cNvPr id="89097" name="Picture 9" descr="http://www.aeolus-online.com/catalog/pics/Auto_Bumper__TJ_019_.jpg"/>
          <p:cNvPicPr>
            <a:picLocks noChangeAspect="1" noChangeArrowheads="1"/>
          </p:cNvPicPr>
          <p:nvPr/>
        </p:nvPicPr>
        <p:blipFill>
          <a:blip r:embed="rId9" cstate="print"/>
          <a:srcRect/>
          <a:stretch>
            <a:fillRect/>
          </a:stretch>
        </p:blipFill>
        <p:spPr bwMode="auto">
          <a:xfrm>
            <a:off x="5944394" y="5487194"/>
            <a:ext cx="838200" cy="838200"/>
          </a:xfrm>
          <a:prstGeom prst="rect">
            <a:avLst/>
          </a:prstGeom>
          <a:noFill/>
        </p:spPr>
      </p:pic>
      <p:pic>
        <p:nvPicPr>
          <p:cNvPr id="89099" name="Picture 11" descr="http://tbn0.google.com/images?q=tbn:N2LIznvc3C1ZXM:http://www.britishv8.org/Articles/Images-V14-2/AAW-A.jpg">
            <a:hlinkClick r:id="rId10"/>
          </p:cNvPr>
          <p:cNvPicPr>
            <a:picLocks noChangeAspect="1" noChangeArrowheads="1"/>
          </p:cNvPicPr>
          <p:nvPr/>
        </p:nvPicPr>
        <p:blipFill>
          <a:blip r:embed="rId11"/>
          <a:srcRect/>
          <a:stretch>
            <a:fillRect/>
          </a:stretch>
        </p:blipFill>
        <p:spPr bwMode="auto">
          <a:xfrm>
            <a:off x="610394" y="5639594"/>
            <a:ext cx="752475" cy="562963"/>
          </a:xfrm>
          <a:prstGeom prst="rect">
            <a:avLst/>
          </a:prstGeom>
          <a:noFill/>
        </p:spPr>
      </p:pic>
      <p:pic>
        <p:nvPicPr>
          <p:cNvPr id="4" name="Picture 7" descr="BMW E34"/>
          <p:cNvPicPr>
            <a:picLocks noChangeAspect="1" noChangeArrowheads="1"/>
          </p:cNvPicPr>
          <p:nvPr/>
        </p:nvPicPr>
        <p:blipFill>
          <a:blip r:embed="rId12" cstate="print"/>
          <a:srcRect/>
          <a:stretch>
            <a:fillRect/>
          </a:stretch>
        </p:blipFill>
        <p:spPr bwMode="auto">
          <a:xfrm>
            <a:off x="3810794" y="5639594"/>
            <a:ext cx="760352" cy="56986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Question #2: Where to Compete?  (cont.)</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36</a:t>
            </a:fld>
            <a:endParaRPr lang="en-US" dirty="0"/>
          </a:p>
        </p:txBody>
      </p:sp>
      <p:sp>
        <p:nvSpPr>
          <p:cNvPr id="4" name="TextBox 3"/>
          <p:cNvSpPr txBox="1"/>
          <p:nvPr/>
        </p:nvSpPr>
        <p:spPr>
          <a:xfrm>
            <a:off x="457994" y="1048484"/>
            <a:ext cx="7620000" cy="369332"/>
          </a:xfrm>
          <a:prstGeom prst="rect">
            <a:avLst/>
          </a:prstGeom>
          <a:noFill/>
        </p:spPr>
        <p:txBody>
          <a:bodyPr wrap="square" rtlCol="0">
            <a:spAutoFit/>
          </a:bodyPr>
          <a:lstStyle/>
          <a:p>
            <a:r>
              <a:rPr lang="en-US" sz="1800" b="1" dirty="0" smtClean="0">
                <a:solidFill>
                  <a:srgbClr val="002776"/>
                </a:solidFill>
              </a:rPr>
              <a:t>Which OEMs / customers?  In which geographies?</a:t>
            </a:r>
            <a:endParaRPr lang="en-US" sz="1800" b="1" dirty="0">
              <a:solidFill>
                <a:srgbClr val="002776"/>
              </a:solidFill>
            </a:endParaRPr>
          </a:p>
        </p:txBody>
      </p:sp>
      <p:graphicFrame>
        <p:nvGraphicFramePr>
          <p:cNvPr id="5" name="Table 4"/>
          <p:cNvGraphicFramePr>
            <a:graphicFrameLocks noGrp="1"/>
          </p:cNvGraphicFramePr>
          <p:nvPr/>
        </p:nvGraphicFramePr>
        <p:xfrm>
          <a:off x="457200" y="1600994"/>
          <a:ext cx="8992396" cy="5929392"/>
        </p:xfrm>
        <a:graphic>
          <a:graphicData uri="http://schemas.openxmlformats.org/drawingml/2006/table">
            <a:tbl>
              <a:tblPr firstRow="1">
                <a:tableStyleId>{00A15C55-8517-42AA-B614-E9B94910E393}</a:tableStyleId>
              </a:tblPr>
              <a:tblGrid>
                <a:gridCol w="334743"/>
                <a:gridCol w="1704142"/>
                <a:gridCol w="928149"/>
                <a:gridCol w="730347"/>
                <a:gridCol w="730347"/>
                <a:gridCol w="136940"/>
                <a:gridCol w="334743"/>
                <a:gridCol w="1704142"/>
                <a:gridCol w="928149"/>
                <a:gridCol w="730347"/>
                <a:gridCol w="730347"/>
              </a:tblGrid>
              <a:tr h="581119">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lnT w="9525" cap="flat" cmpd="sng" algn="ctr">
                      <a:noFill/>
                      <a:prstDash val="solid"/>
                      <a:round/>
                      <a:headEnd type="none" w="med" len="med"/>
                      <a:tailEnd type="none" w="med" len="med"/>
                    </a:lnT>
                    <a:solidFill>
                      <a:schemeClr val="bg1"/>
                    </a:solidFill>
                  </a:tcPr>
                </a:tc>
                <a:tc>
                  <a:txBody>
                    <a:bodyPr/>
                    <a:lstStyle/>
                    <a:p>
                      <a:pPr algn="ctr" fontAlgn="b"/>
                      <a:r>
                        <a:rPr lang="en-US" sz="1100" b="1" i="0" u="none" strike="noStrike" dirty="0" smtClean="0">
                          <a:solidFill>
                            <a:schemeClr val="bg1"/>
                          </a:solidFill>
                          <a:latin typeface="Arial" pitchFamily="34" charset="0"/>
                          <a:cs typeface="Arial" pitchFamily="34" charset="0"/>
                        </a:rPr>
                        <a:t>OEMs</a:t>
                      </a:r>
                      <a:endParaRPr lang="en-US" sz="1100" b="1" i="0" u="none" strike="noStrike" dirty="0">
                        <a:solidFill>
                          <a:schemeClr val="bg1"/>
                        </a:solidFill>
                        <a:latin typeface="Arial" pitchFamily="34" charset="0"/>
                        <a:cs typeface="Arial" pitchFamily="34" charset="0"/>
                      </a:endParaRPr>
                    </a:p>
                  </a:txBody>
                  <a:tcPr marL="50300" marR="50300" marT="27432" marB="27432">
                    <a:lnT w="9525" cap="flat" cmpd="sng" algn="ctr">
                      <a:noFill/>
                      <a:prstDash val="solid"/>
                      <a:round/>
                      <a:headEnd type="none" w="med" len="med"/>
                      <a:tailEnd type="none" w="med" len="med"/>
                    </a:lnT>
                    <a:solidFill>
                      <a:srgbClr val="00A1DE"/>
                    </a:solidFill>
                  </a:tcPr>
                </a:tc>
                <a:tc>
                  <a:txBody>
                    <a:bodyPr/>
                    <a:lstStyle/>
                    <a:p>
                      <a:pPr algn="ctr" fontAlgn="b"/>
                      <a:r>
                        <a:rPr lang="en-US" sz="1100" u="none" strike="noStrike" dirty="0">
                          <a:latin typeface="Arial" pitchFamily="34" charset="0"/>
                          <a:cs typeface="Arial" pitchFamily="34" charset="0"/>
                        </a:rPr>
                        <a:t>2007 Global Production</a:t>
                      </a:r>
                      <a:endParaRPr lang="en-US" sz="1100" b="0" i="0" u="none" strike="noStrike" dirty="0">
                        <a:solidFill>
                          <a:srgbClr val="000000"/>
                        </a:solidFill>
                        <a:latin typeface="Arial" pitchFamily="34" charset="0"/>
                        <a:cs typeface="Arial" pitchFamily="34" charset="0"/>
                      </a:endParaRPr>
                    </a:p>
                  </a:txBody>
                  <a:tcPr marL="50300" marR="50300" marT="27432" marB="27432">
                    <a:lnT w="9525" cap="flat" cmpd="sng" algn="ctr">
                      <a:noFill/>
                      <a:prstDash val="solid"/>
                      <a:round/>
                      <a:headEnd type="none" w="med" len="med"/>
                      <a:tailEnd type="none" w="med" len="med"/>
                    </a:lnT>
                    <a:solidFill>
                      <a:srgbClr val="00A1DE"/>
                    </a:solidFill>
                  </a:tcPr>
                </a:tc>
                <a:tc>
                  <a:txBody>
                    <a:bodyPr/>
                    <a:lstStyle/>
                    <a:p>
                      <a:pPr algn="ctr" fontAlgn="b"/>
                      <a:r>
                        <a:rPr lang="en-US" sz="1100" u="none" strike="noStrike" dirty="0">
                          <a:latin typeface="Arial" pitchFamily="34" charset="0"/>
                          <a:cs typeface="Arial" pitchFamily="34" charset="0"/>
                        </a:rPr>
                        <a:t>Global Market Share</a:t>
                      </a:r>
                      <a:endParaRPr lang="en-US" sz="1100" b="0" i="0" u="none" strike="noStrike" dirty="0">
                        <a:solidFill>
                          <a:srgbClr val="000000"/>
                        </a:solidFill>
                        <a:latin typeface="Arial" pitchFamily="34" charset="0"/>
                        <a:cs typeface="Arial" pitchFamily="34" charset="0"/>
                      </a:endParaRPr>
                    </a:p>
                  </a:txBody>
                  <a:tcPr marL="50300" marR="50300" marT="27432" marB="27432">
                    <a:lnT w="9525" cap="flat" cmpd="sng" algn="ctr">
                      <a:noFill/>
                      <a:prstDash val="solid"/>
                      <a:round/>
                      <a:headEnd type="none" w="med" len="med"/>
                      <a:tailEnd type="none" w="med" len="med"/>
                    </a:lnT>
                    <a:solidFill>
                      <a:srgbClr val="00A1DE"/>
                    </a:solidFill>
                  </a:tcPr>
                </a:tc>
                <a:tc>
                  <a:txBody>
                    <a:bodyPr/>
                    <a:lstStyle/>
                    <a:p>
                      <a:pPr algn="ctr" fontAlgn="b"/>
                      <a:r>
                        <a:rPr lang="en-US" sz="1100" u="none" strike="noStrike" dirty="0">
                          <a:latin typeface="Arial" pitchFamily="34" charset="0"/>
                          <a:cs typeface="Arial" pitchFamily="34" charset="0"/>
                        </a:rPr>
                        <a:t>Cum. Market Share</a:t>
                      </a:r>
                      <a:endParaRPr lang="en-US" sz="1100" b="0" i="0" u="none" strike="noStrike" dirty="0">
                        <a:solidFill>
                          <a:srgbClr val="000000"/>
                        </a:solidFill>
                        <a:latin typeface="Arial" pitchFamily="34" charset="0"/>
                        <a:cs typeface="Arial" pitchFamily="34" charset="0"/>
                      </a:endParaRPr>
                    </a:p>
                  </a:txBody>
                  <a:tcPr marL="50300" marR="50300" marT="27432" marB="27432">
                    <a:lnT w="9525" cap="flat" cmpd="sng" algn="ctr">
                      <a:noFill/>
                      <a:prstDash val="solid"/>
                      <a:round/>
                      <a:headEnd type="none" w="med" len="med"/>
                      <a:tailEnd type="none" w="med" len="med"/>
                    </a:lnT>
                    <a:solidFill>
                      <a:srgbClr val="00A1DE"/>
                    </a:solidFill>
                  </a:tcPr>
                </a:tc>
                <a:tc>
                  <a:txBody>
                    <a:bodyPr/>
                    <a:lstStyle/>
                    <a:p>
                      <a:pPr algn="ctr" fontAlgn="b"/>
                      <a:endParaRPr lang="en-US" sz="1100" b="0" i="0" u="none" strike="noStrike" dirty="0">
                        <a:solidFill>
                          <a:srgbClr val="000000"/>
                        </a:solidFill>
                        <a:latin typeface="Arial" pitchFamily="34" charset="0"/>
                        <a:cs typeface="Arial" pitchFamily="34" charset="0"/>
                      </a:endParaRPr>
                    </a:p>
                  </a:txBody>
                  <a:tcPr marL="50300" marR="50300" marT="27432" marB="27432">
                    <a:lnT w="9525" cap="flat" cmpd="sng" algn="ctr">
                      <a:noFill/>
                      <a:prstDash val="solid"/>
                      <a:round/>
                      <a:headEnd type="none" w="med" len="med"/>
                      <a:tailEnd type="none" w="med" len="med"/>
                    </a:lnT>
                    <a:solidFill>
                      <a:schemeClr val="bg1"/>
                    </a:solidFill>
                  </a:tcPr>
                </a:tc>
                <a:tc>
                  <a:txBody>
                    <a:bodyPr/>
                    <a:lstStyle/>
                    <a:p>
                      <a:pPr algn="ctr" fontAlgn="b"/>
                      <a:endParaRPr lang="en-US" sz="1100" b="0" i="0" u="none" strike="noStrike" dirty="0">
                        <a:solidFill>
                          <a:srgbClr val="000000"/>
                        </a:solidFill>
                        <a:latin typeface="Arial" pitchFamily="34" charset="0"/>
                        <a:cs typeface="Arial" pitchFamily="34" charset="0"/>
                      </a:endParaRPr>
                    </a:p>
                  </a:txBody>
                  <a:tcPr marL="50300" marR="50300" marT="27432" marB="27432">
                    <a:lnT w="9525" cap="flat" cmpd="sng" algn="ctr">
                      <a:noFill/>
                      <a:prstDash val="solid"/>
                      <a:round/>
                      <a:headEnd type="none" w="med" len="med"/>
                      <a:tailEnd type="none" w="med" len="med"/>
                    </a:lnT>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chemeClr val="bg1"/>
                          </a:solidFill>
                          <a:latin typeface="Arial" pitchFamily="34" charset="0"/>
                          <a:cs typeface="Arial" pitchFamily="34" charset="0"/>
                        </a:rPr>
                        <a:t>OEMs</a:t>
                      </a:r>
                    </a:p>
                  </a:txBody>
                  <a:tcPr marL="50300" marR="50300" marT="27432" marB="27432">
                    <a:lnT w="9525" cap="flat" cmpd="sng" algn="ctr">
                      <a:noFill/>
                      <a:prstDash val="solid"/>
                      <a:round/>
                      <a:headEnd type="none" w="med" len="med"/>
                      <a:tailEnd type="none" w="med" len="med"/>
                    </a:lnT>
                    <a:solidFill>
                      <a:srgbClr val="00A1DE"/>
                    </a:solidFill>
                  </a:tcPr>
                </a:tc>
                <a:tc>
                  <a:txBody>
                    <a:bodyPr/>
                    <a:lstStyle/>
                    <a:p>
                      <a:pPr algn="ctr" fontAlgn="b"/>
                      <a:r>
                        <a:rPr lang="en-US" sz="1100" u="none" strike="noStrike" dirty="0">
                          <a:latin typeface="Arial" pitchFamily="34" charset="0"/>
                          <a:cs typeface="Arial" pitchFamily="34" charset="0"/>
                        </a:rPr>
                        <a:t>2007 Global Production</a:t>
                      </a:r>
                      <a:endParaRPr lang="en-US" sz="1100" b="0" i="0" u="none" strike="noStrike" dirty="0">
                        <a:solidFill>
                          <a:srgbClr val="000000"/>
                        </a:solidFill>
                        <a:latin typeface="Arial" pitchFamily="34" charset="0"/>
                        <a:cs typeface="Arial" pitchFamily="34" charset="0"/>
                      </a:endParaRPr>
                    </a:p>
                  </a:txBody>
                  <a:tcPr marL="50300" marR="50300" marT="27432" marB="27432">
                    <a:lnT w="9525" cap="flat" cmpd="sng" algn="ctr">
                      <a:noFill/>
                      <a:prstDash val="solid"/>
                      <a:round/>
                      <a:headEnd type="none" w="med" len="med"/>
                      <a:tailEnd type="none" w="med" len="med"/>
                    </a:lnT>
                    <a:solidFill>
                      <a:srgbClr val="00A1DE"/>
                    </a:solidFill>
                  </a:tcPr>
                </a:tc>
                <a:tc>
                  <a:txBody>
                    <a:bodyPr/>
                    <a:lstStyle/>
                    <a:p>
                      <a:pPr algn="ctr" fontAlgn="b"/>
                      <a:r>
                        <a:rPr lang="en-US" sz="1100" u="none" strike="noStrike" dirty="0">
                          <a:latin typeface="Arial" pitchFamily="34" charset="0"/>
                          <a:cs typeface="Arial" pitchFamily="34" charset="0"/>
                        </a:rPr>
                        <a:t>Global Market Share</a:t>
                      </a:r>
                      <a:endParaRPr lang="en-US" sz="1100" b="0" i="0" u="none" strike="noStrike" dirty="0">
                        <a:solidFill>
                          <a:srgbClr val="000000"/>
                        </a:solidFill>
                        <a:latin typeface="Arial" pitchFamily="34" charset="0"/>
                        <a:cs typeface="Arial" pitchFamily="34" charset="0"/>
                      </a:endParaRPr>
                    </a:p>
                  </a:txBody>
                  <a:tcPr marL="50300" marR="50300" marT="27432" marB="27432">
                    <a:lnT w="9525" cap="flat" cmpd="sng" algn="ctr">
                      <a:noFill/>
                      <a:prstDash val="solid"/>
                      <a:round/>
                      <a:headEnd type="none" w="med" len="med"/>
                      <a:tailEnd type="none" w="med" len="med"/>
                    </a:lnT>
                    <a:solidFill>
                      <a:srgbClr val="00A1DE"/>
                    </a:solidFill>
                  </a:tcPr>
                </a:tc>
                <a:tc>
                  <a:txBody>
                    <a:bodyPr/>
                    <a:lstStyle/>
                    <a:p>
                      <a:pPr algn="ctr" fontAlgn="b"/>
                      <a:r>
                        <a:rPr lang="en-US" sz="1100" u="none" strike="noStrike" dirty="0">
                          <a:latin typeface="Arial" pitchFamily="34" charset="0"/>
                          <a:cs typeface="Arial" pitchFamily="34" charset="0"/>
                        </a:rPr>
                        <a:t>Cum. Market Share</a:t>
                      </a:r>
                      <a:endParaRPr lang="en-US" sz="1100" b="0" i="0" u="none" strike="noStrike" dirty="0">
                        <a:solidFill>
                          <a:srgbClr val="000000"/>
                        </a:solidFill>
                        <a:latin typeface="Arial" pitchFamily="34" charset="0"/>
                        <a:cs typeface="Arial" pitchFamily="34" charset="0"/>
                      </a:endParaRPr>
                    </a:p>
                  </a:txBody>
                  <a:tcPr marL="50300" marR="50300" marT="27432" marB="27432">
                    <a:lnT w="9525" cap="flat" cmpd="sng" algn="ctr">
                      <a:noFill/>
                      <a:prstDash val="solid"/>
                      <a:round/>
                      <a:headEnd type="none" w="med" len="med"/>
                      <a:tailEnd type="none" w="med" len="med"/>
                    </a:lnT>
                    <a:solidFill>
                      <a:srgbClr val="00A1DE"/>
                    </a:solidFill>
                  </a:tcPr>
                </a:tc>
              </a:tr>
              <a:tr h="222404">
                <a:tc>
                  <a:txBody>
                    <a:bodyPr/>
                    <a:lstStyle/>
                    <a:p>
                      <a:pPr algn="l" fontAlgn="b"/>
                      <a:r>
                        <a:rPr lang="en-US" sz="1100" u="none" strike="noStrike" dirty="0">
                          <a:latin typeface="Arial" pitchFamily="34" charset="0"/>
                          <a:cs typeface="Arial" pitchFamily="34" charset="0"/>
                        </a:rPr>
                        <a:t>1</a:t>
                      </a:r>
                      <a:endParaRPr lang="en-US" sz="1100" b="0" i="0" u="none" strike="noStrike" dirty="0">
                        <a:solidFill>
                          <a:srgbClr val="000000"/>
                        </a:solidFill>
                        <a:latin typeface="Arial" pitchFamily="34" charset="0"/>
                        <a:cs typeface="Arial" pitchFamily="34" charset="0"/>
                      </a:endParaRPr>
                    </a:p>
                  </a:txBody>
                  <a:tcPr marL="50300" marR="50300" marT="27432" marB="27432" anchor="ctr">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smtClean="0">
                          <a:latin typeface="Arial" pitchFamily="34" charset="0"/>
                          <a:cs typeface="Arial" pitchFamily="34" charset="0"/>
                        </a:rPr>
                        <a:t>Automobile Manufacturer #6</a:t>
                      </a:r>
                      <a:endParaRPr lang="en-US" sz="1100" b="0" i="0" u="none" strike="noStrike" dirty="0">
                        <a:solidFill>
                          <a:srgbClr val="000000"/>
                        </a:solidFill>
                        <a:latin typeface="Arial" pitchFamily="34" charset="0"/>
                        <a:cs typeface="Arial" pitchFamily="34" charset="0"/>
                      </a:endParaRPr>
                    </a:p>
                  </a:txBody>
                  <a:tcPr marL="50300" marR="50300" marT="27432" marB="27432" anchor="ctr">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9,498,000</a:t>
                      </a:r>
                      <a:endParaRPr lang="en-US" sz="1100" b="0" i="0" u="none" strike="noStrike" dirty="0">
                        <a:solidFill>
                          <a:srgbClr val="000000"/>
                        </a:solidFill>
                        <a:latin typeface="Arial" pitchFamily="34" charset="0"/>
                        <a:cs typeface="Arial" pitchFamily="34" charset="0"/>
                      </a:endParaRPr>
                    </a:p>
                  </a:txBody>
                  <a:tcPr marL="50300" marR="50300" marT="27432" marB="27432" anchor="ctr">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13.5%</a:t>
                      </a:r>
                      <a:endParaRPr lang="en-US" sz="1100" b="0" i="0" u="none" strike="noStrike" dirty="0">
                        <a:solidFill>
                          <a:srgbClr val="000000"/>
                        </a:solidFill>
                        <a:latin typeface="Arial" pitchFamily="34" charset="0"/>
                        <a:cs typeface="Arial" pitchFamily="34" charset="0"/>
                      </a:endParaRPr>
                    </a:p>
                  </a:txBody>
                  <a:tcPr marL="50300" marR="50300" marT="27432" marB="27432" anchor="ctr">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13.5%</a:t>
                      </a:r>
                      <a:endParaRPr lang="en-US" sz="1100" b="0" i="0" u="none" strike="noStrike" dirty="0">
                        <a:solidFill>
                          <a:srgbClr val="000000"/>
                        </a:solidFill>
                        <a:latin typeface="Arial" pitchFamily="34" charset="0"/>
                        <a:cs typeface="Arial" pitchFamily="34" charset="0"/>
                      </a:endParaRPr>
                    </a:p>
                  </a:txBody>
                  <a:tcPr marL="50300" marR="50300" marT="27432" marB="27432" anchor="ctr">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21</a:t>
                      </a:r>
                      <a:endParaRPr lang="en-US" sz="1100" b="0" i="0" u="none" strike="noStrike" dirty="0">
                        <a:solidFill>
                          <a:srgbClr val="000000"/>
                        </a:solidFill>
                        <a:latin typeface="Arial" pitchFamily="34" charset="0"/>
                        <a:cs typeface="Arial" pitchFamily="34" charset="0"/>
                      </a:endParaRPr>
                    </a:p>
                  </a:txBody>
                  <a:tcPr marL="50300" marR="50300" marT="27432" marB="27432" anchor="ctr">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Tata</a:t>
                      </a:r>
                      <a:endParaRPr lang="en-US" sz="1100" b="0" i="0" u="none" strike="noStrike" dirty="0">
                        <a:solidFill>
                          <a:srgbClr val="000000"/>
                        </a:solidFill>
                        <a:latin typeface="Arial" pitchFamily="34" charset="0"/>
                        <a:cs typeface="Arial" pitchFamily="34" charset="0"/>
                      </a:endParaRPr>
                    </a:p>
                  </a:txBody>
                  <a:tcPr marL="50300" marR="50300" marT="27432" marB="27432" anchor="ctr">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578,952</a:t>
                      </a:r>
                      <a:endParaRPr lang="en-US" sz="1100" b="0" i="0" u="none" strike="noStrike" dirty="0">
                        <a:solidFill>
                          <a:srgbClr val="000000"/>
                        </a:solidFill>
                        <a:latin typeface="Arial" pitchFamily="34" charset="0"/>
                        <a:cs typeface="Arial" pitchFamily="34" charset="0"/>
                      </a:endParaRPr>
                    </a:p>
                  </a:txBody>
                  <a:tcPr marL="50300" marR="50300" marT="27432" marB="27432" anchor="ctr">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0.8%</a:t>
                      </a:r>
                      <a:endParaRPr lang="en-US" sz="1100" b="0" i="0" u="none" strike="noStrike" dirty="0">
                        <a:solidFill>
                          <a:srgbClr val="000000"/>
                        </a:solidFill>
                        <a:latin typeface="Arial" pitchFamily="34" charset="0"/>
                        <a:cs typeface="Arial" pitchFamily="34" charset="0"/>
                      </a:endParaRPr>
                    </a:p>
                  </a:txBody>
                  <a:tcPr marL="50300" marR="50300" marT="27432" marB="27432" anchor="ctr">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93.4%</a:t>
                      </a:r>
                      <a:endParaRPr lang="en-US" sz="1100" b="0" i="0" u="none" strike="noStrike" dirty="0">
                        <a:solidFill>
                          <a:srgbClr val="000000"/>
                        </a:solidFill>
                        <a:latin typeface="Arial" pitchFamily="34" charset="0"/>
                        <a:cs typeface="Arial" pitchFamily="34" charset="0"/>
                      </a:endParaRPr>
                    </a:p>
                  </a:txBody>
                  <a:tcPr marL="50300" marR="50300" marT="27432" marB="27432" anchor="ctr">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GM</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8,818,409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12.6%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26.1%</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Chongqing Changan</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546,253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94.2%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smtClean="0">
                          <a:latin typeface="Arial" pitchFamily="34" charset="0"/>
                          <a:cs typeface="Arial" pitchFamily="34" charset="0"/>
                        </a:rPr>
                        <a:t>Automobile Manufacturer #5</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6,365,456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9.1%</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35.1%</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China FAW</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509,449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94.9%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4</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smtClean="0">
                          <a:latin typeface="Arial" pitchFamily="34" charset="0"/>
                          <a:cs typeface="Arial" pitchFamily="34" charset="0"/>
                        </a:rPr>
                        <a:t>Automobile Manufacturer #1</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6,213,332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8.8%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44.0%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24</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Dongfeng</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503,868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95.6%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5</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smtClean="0">
                          <a:latin typeface="Arial" pitchFamily="34" charset="0"/>
                          <a:cs typeface="Arial" pitchFamily="34" charset="0"/>
                        </a:rPr>
                        <a:t>Automobile Manufacturer #3-Kia</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3,987,267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5.7%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49.7%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25</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BAIC</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454,321</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96.3%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Honda</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3,911,813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5.6%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55.2%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Chery</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387,880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96.8%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smtClean="0">
                          <a:latin typeface="Arial" pitchFamily="34" charset="0"/>
                          <a:cs typeface="Arial" pitchFamily="34" charset="0"/>
                        </a:rPr>
                        <a:t>Automobile Manufacturer</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3,431,398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4.9%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60.1%</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Shenyang Brilliance</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293,588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0.4%</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97.3%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PSA/Peugeot-Citroen</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3,233,000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4.6%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64.7%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Hafei</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231,488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97.6%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Fiat</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2,813,870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4.0%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68.7%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AvtoGaz</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223,122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97.9%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10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Renault</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2,635,753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72.5%</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Zhejiang Geely</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216,774</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98.2%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82497">
                <a:tc>
                  <a:txBody>
                    <a:bodyPr/>
                    <a:lstStyle/>
                    <a:p>
                      <a:pPr algn="l" fontAlgn="b"/>
                      <a:r>
                        <a:rPr lang="en-US" sz="1100" u="none" strike="noStrike" dirty="0">
                          <a:latin typeface="Arial" pitchFamily="34" charset="0"/>
                          <a:cs typeface="Arial" pitchFamily="34" charset="0"/>
                        </a:rPr>
                        <a:t>11</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Suzuki</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2,596,179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76.2%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31</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Anhui Jianghuai</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209,880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98.5%</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12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Chrysler</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2,572,203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79.9%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Iran Khodro</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196,007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98.8%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13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Daimler</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2,096,893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82.8%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Mahindra</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178,982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99.1%</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14</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BMW</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1,541,503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85.0%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34</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Proton</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148,424</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99.3%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15</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Mitsubishi</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1,411,975</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2.0%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87.0%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35</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SsangYong</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122,857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99.4%</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16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smtClean="0">
                          <a:latin typeface="Arial" pitchFamily="34" charset="0"/>
                          <a:cs typeface="Arial" pitchFamily="34" charset="0"/>
                        </a:rPr>
                        <a:t>Automobile Manufacturer #7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1,286,808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88.9%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Great Wall</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122,605</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99.6%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17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AvtoVaz</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785,970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1.1%</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90.0%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37</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Jiangxi Changhe</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112,083</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0.2%</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99.8%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18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Isuzu</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628,800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90.9%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Porsche</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101,844</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0.1%</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99.9%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19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SAIC</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610,028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91.8%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39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Soueast (Fujian)</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59,089</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0.1%</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100.0%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222404">
                <a:tc>
                  <a:txBody>
                    <a:bodyPr/>
                    <a:lstStyle/>
                    <a:p>
                      <a:pPr algn="l" fontAlgn="b"/>
                      <a:r>
                        <a:rPr lang="en-US" sz="1100" u="none" strike="noStrike" dirty="0">
                          <a:latin typeface="Arial" pitchFamily="34" charset="0"/>
                          <a:cs typeface="Arial" pitchFamily="34" charset="0"/>
                        </a:rPr>
                        <a:t>20</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Fuji</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585,028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0.8%</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92.6%</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r>
                        <a:rPr lang="en-US" sz="1100" u="none" strike="noStrike" dirty="0">
                          <a:latin typeface="Arial" pitchFamily="34" charset="0"/>
                          <a:cs typeface="Arial" pitchFamily="34" charset="0"/>
                        </a:rPr>
                        <a:t>Total</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r" fontAlgn="b"/>
                      <a:r>
                        <a:rPr lang="en-US" sz="1100" u="none" strike="noStrike" dirty="0">
                          <a:latin typeface="Arial" pitchFamily="34" charset="0"/>
                          <a:cs typeface="Arial" pitchFamily="34" charset="0"/>
                        </a:rPr>
                        <a:t>70,221,151</a:t>
                      </a:r>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algn="l" fontAlgn="b"/>
                      <a:endParaRPr lang="en-US" sz="1100" b="0" i="0" u="none" strike="noStrike" dirty="0">
                        <a:solidFill>
                          <a:srgbClr val="000000"/>
                        </a:solidFill>
                        <a:latin typeface="Arial" pitchFamily="34" charset="0"/>
                        <a:cs typeface="Arial" pitchFamily="34" charset="0"/>
                      </a:endParaRPr>
                    </a:p>
                  </a:txBody>
                  <a:tcPr marL="50300" marR="50300" marT="27432" marB="27432"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Question #3: How to Compete? </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37</a:t>
            </a:fld>
            <a:endParaRPr lang="en-US" dirty="0"/>
          </a:p>
        </p:txBody>
      </p:sp>
      <p:grpSp>
        <p:nvGrpSpPr>
          <p:cNvPr id="4" name="Group 39"/>
          <p:cNvGrpSpPr/>
          <p:nvPr/>
        </p:nvGrpSpPr>
        <p:grpSpPr>
          <a:xfrm>
            <a:off x="712733" y="5109180"/>
            <a:ext cx="8435719" cy="279237"/>
            <a:chOff x="584751" y="1658665"/>
            <a:chExt cx="7714297" cy="181710"/>
          </a:xfrm>
        </p:grpSpPr>
        <p:cxnSp>
          <p:nvCxnSpPr>
            <p:cNvPr id="5" name="Straight Connector 4"/>
            <p:cNvCxnSpPr/>
            <p:nvPr/>
          </p:nvCxnSpPr>
          <p:spPr bwMode="auto">
            <a:xfrm>
              <a:off x="590309" y="1840375"/>
              <a:ext cx="7708739" cy="0"/>
            </a:xfrm>
            <a:prstGeom prst="line">
              <a:avLst/>
            </a:prstGeom>
            <a:solidFill>
              <a:schemeClr val="accent1"/>
            </a:solidFill>
            <a:ln w="28575" cap="flat" cmpd="sng" algn="ctr">
              <a:solidFill>
                <a:srgbClr val="002776"/>
              </a:solidFill>
              <a:prstDash val="solid"/>
              <a:round/>
              <a:headEnd type="none" w="med" len="med"/>
              <a:tailEnd type="none" w="med" len="med"/>
            </a:ln>
            <a:effectLst/>
          </p:spPr>
        </p:cxnSp>
        <p:cxnSp>
          <p:nvCxnSpPr>
            <p:cNvPr id="6" name="Straight Connector 5"/>
            <p:cNvCxnSpPr/>
            <p:nvPr/>
          </p:nvCxnSpPr>
          <p:spPr bwMode="auto">
            <a:xfrm rot="5400000" flipH="1" flipV="1">
              <a:off x="494598" y="1748818"/>
              <a:ext cx="181710" cy="1404"/>
            </a:xfrm>
            <a:prstGeom prst="line">
              <a:avLst/>
            </a:prstGeom>
            <a:solidFill>
              <a:schemeClr val="accent1"/>
            </a:solidFill>
            <a:ln w="28575" cap="flat" cmpd="sng" algn="ctr">
              <a:solidFill>
                <a:srgbClr val="002776"/>
              </a:solidFill>
              <a:prstDash val="solid"/>
              <a:round/>
              <a:headEnd type="none" w="med" len="med"/>
              <a:tailEnd type="none" w="med" len="med"/>
            </a:ln>
            <a:effectLst/>
          </p:spPr>
        </p:cxnSp>
        <p:cxnSp>
          <p:nvCxnSpPr>
            <p:cNvPr id="7" name="Straight Connector 6"/>
            <p:cNvCxnSpPr/>
            <p:nvPr/>
          </p:nvCxnSpPr>
          <p:spPr bwMode="auto">
            <a:xfrm rot="5400000" flipH="1" flipV="1">
              <a:off x="8202521" y="1748818"/>
              <a:ext cx="181710" cy="1404"/>
            </a:xfrm>
            <a:prstGeom prst="line">
              <a:avLst/>
            </a:prstGeom>
            <a:solidFill>
              <a:schemeClr val="accent1"/>
            </a:solidFill>
            <a:ln w="28575" cap="flat" cmpd="sng" algn="ctr">
              <a:solidFill>
                <a:srgbClr val="002776"/>
              </a:solidFill>
              <a:prstDash val="solid"/>
              <a:round/>
              <a:headEnd type="none" w="med" len="med"/>
              <a:tailEnd type="none" w="med" len="med"/>
            </a:ln>
            <a:effectLst/>
          </p:spPr>
        </p:cxnSp>
        <p:cxnSp>
          <p:nvCxnSpPr>
            <p:cNvPr id="8" name="Straight Connector 7"/>
            <p:cNvCxnSpPr/>
            <p:nvPr/>
          </p:nvCxnSpPr>
          <p:spPr bwMode="auto">
            <a:xfrm rot="5400000" flipH="1" flipV="1">
              <a:off x="2421579" y="1748818"/>
              <a:ext cx="181710" cy="1404"/>
            </a:xfrm>
            <a:prstGeom prst="line">
              <a:avLst/>
            </a:prstGeom>
            <a:solidFill>
              <a:schemeClr val="accent1"/>
            </a:solidFill>
            <a:ln w="28575" cap="flat" cmpd="sng" algn="ctr">
              <a:solidFill>
                <a:srgbClr val="002776"/>
              </a:solidFill>
              <a:prstDash val="solid"/>
              <a:round/>
              <a:headEnd type="none" w="med" len="med"/>
              <a:tailEnd type="none" w="med" len="med"/>
            </a:ln>
            <a:effectLst/>
          </p:spPr>
        </p:cxnSp>
        <p:cxnSp>
          <p:nvCxnSpPr>
            <p:cNvPr id="9" name="Straight Connector 8"/>
            <p:cNvCxnSpPr/>
            <p:nvPr/>
          </p:nvCxnSpPr>
          <p:spPr bwMode="auto">
            <a:xfrm rot="5400000" flipH="1" flipV="1">
              <a:off x="4348560" y="1748818"/>
              <a:ext cx="181710" cy="1404"/>
            </a:xfrm>
            <a:prstGeom prst="line">
              <a:avLst/>
            </a:prstGeom>
            <a:solidFill>
              <a:schemeClr val="accent1"/>
            </a:solidFill>
            <a:ln w="28575" cap="flat" cmpd="sng" algn="ctr">
              <a:solidFill>
                <a:srgbClr val="002776"/>
              </a:solidFill>
              <a:prstDash val="solid"/>
              <a:round/>
              <a:headEnd type="none" w="med" len="med"/>
              <a:tailEnd type="none" w="med" len="med"/>
            </a:ln>
            <a:effectLst/>
          </p:spPr>
        </p:cxnSp>
        <p:cxnSp>
          <p:nvCxnSpPr>
            <p:cNvPr id="10" name="Straight Connector 9"/>
            <p:cNvCxnSpPr/>
            <p:nvPr/>
          </p:nvCxnSpPr>
          <p:spPr bwMode="auto">
            <a:xfrm rot="5400000" flipH="1" flipV="1">
              <a:off x="6275541" y="1748818"/>
              <a:ext cx="181710" cy="1404"/>
            </a:xfrm>
            <a:prstGeom prst="line">
              <a:avLst/>
            </a:prstGeom>
            <a:solidFill>
              <a:schemeClr val="accent1"/>
            </a:solidFill>
            <a:ln w="28575" cap="flat" cmpd="sng" algn="ctr">
              <a:solidFill>
                <a:srgbClr val="002776"/>
              </a:solidFill>
              <a:prstDash val="solid"/>
              <a:round/>
              <a:headEnd type="none" w="med" len="med"/>
              <a:tailEnd type="none" w="med" len="med"/>
            </a:ln>
            <a:effectLst/>
          </p:spPr>
        </p:cxnSp>
      </p:grpSp>
      <p:sp>
        <p:nvSpPr>
          <p:cNvPr id="11" name="TextBox 10"/>
          <p:cNvSpPr txBox="1"/>
          <p:nvPr/>
        </p:nvSpPr>
        <p:spPr>
          <a:xfrm>
            <a:off x="1274501" y="5507187"/>
            <a:ext cx="1040670" cy="646331"/>
          </a:xfrm>
          <a:prstGeom prst="rect">
            <a:avLst/>
          </a:prstGeom>
          <a:noFill/>
        </p:spPr>
        <p:txBody>
          <a:bodyPr wrap="none" rtlCol="0">
            <a:spAutoFit/>
          </a:bodyPr>
          <a:lstStyle/>
          <a:p>
            <a:pPr algn="ctr"/>
            <a:r>
              <a:rPr lang="en-US" sz="1200" b="1" dirty="0" smtClean="0">
                <a:solidFill>
                  <a:srgbClr val="002776"/>
                </a:solidFill>
                <a:latin typeface="Arial" pitchFamily="34" charset="0"/>
                <a:cs typeface="Arial" pitchFamily="34" charset="0"/>
              </a:rPr>
              <a:t>Basic</a:t>
            </a:r>
          </a:p>
          <a:p>
            <a:pPr algn="ctr"/>
            <a:r>
              <a:rPr lang="en-US" sz="1200" b="1" dirty="0" smtClean="0">
                <a:solidFill>
                  <a:srgbClr val="002776"/>
                </a:solidFill>
                <a:latin typeface="Arial" pitchFamily="34" charset="0"/>
                <a:cs typeface="Arial" pitchFamily="34" charset="0"/>
              </a:rPr>
              <a:t>Component</a:t>
            </a:r>
          </a:p>
          <a:p>
            <a:pPr algn="ctr"/>
            <a:r>
              <a:rPr lang="en-US" sz="1200" b="1" dirty="0" smtClean="0">
                <a:solidFill>
                  <a:srgbClr val="002776"/>
                </a:solidFill>
                <a:latin typeface="Arial" pitchFamily="34" charset="0"/>
                <a:cs typeface="Arial" pitchFamily="34" charset="0"/>
              </a:rPr>
              <a:t>Supplier</a:t>
            </a:r>
            <a:endParaRPr lang="en-US" sz="1200" b="1" dirty="0">
              <a:solidFill>
                <a:srgbClr val="002776"/>
              </a:solidFill>
              <a:latin typeface="Arial" pitchFamily="34" charset="0"/>
              <a:cs typeface="Arial" pitchFamily="34" charset="0"/>
            </a:endParaRPr>
          </a:p>
        </p:txBody>
      </p:sp>
      <p:sp>
        <p:nvSpPr>
          <p:cNvPr id="12" name="TextBox 11"/>
          <p:cNvSpPr txBox="1"/>
          <p:nvPr/>
        </p:nvSpPr>
        <p:spPr>
          <a:xfrm>
            <a:off x="3359853" y="5507187"/>
            <a:ext cx="1040670" cy="646331"/>
          </a:xfrm>
          <a:prstGeom prst="rect">
            <a:avLst/>
          </a:prstGeom>
          <a:noFill/>
        </p:spPr>
        <p:txBody>
          <a:bodyPr wrap="none" rtlCol="0">
            <a:spAutoFit/>
          </a:bodyPr>
          <a:lstStyle/>
          <a:p>
            <a:pPr algn="ctr"/>
            <a:r>
              <a:rPr lang="en-US" sz="1200" b="1" dirty="0" smtClean="0">
                <a:solidFill>
                  <a:srgbClr val="002776"/>
                </a:solidFill>
                <a:latin typeface="Arial" pitchFamily="34" charset="0"/>
                <a:cs typeface="Arial" pitchFamily="34" charset="0"/>
              </a:rPr>
              <a:t>Diversified</a:t>
            </a:r>
          </a:p>
          <a:p>
            <a:pPr algn="ctr"/>
            <a:r>
              <a:rPr lang="en-US" sz="1200" b="1" dirty="0" smtClean="0">
                <a:solidFill>
                  <a:srgbClr val="002776"/>
                </a:solidFill>
                <a:latin typeface="Arial" pitchFamily="34" charset="0"/>
                <a:cs typeface="Arial" pitchFamily="34" charset="0"/>
              </a:rPr>
              <a:t>Component</a:t>
            </a:r>
          </a:p>
          <a:p>
            <a:pPr algn="ctr"/>
            <a:r>
              <a:rPr lang="en-US" sz="1200" b="1" dirty="0" smtClean="0">
                <a:solidFill>
                  <a:srgbClr val="002776"/>
                </a:solidFill>
                <a:latin typeface="Arial" pitchFamily="34" charset="0"/>
                <a:cs typeface="Arial" pitchFamily="34" charset="0"/>
              </a:rPr>
              <a:t>Supplier</a:t>
            </a:r>
            <a:endParaRPr lang="en-US" sz="1200" b="1" dirty="0">
              <a:solidFill>
                <a:srgbClr val="002776"/>
              </a:solidFill>
              <a:latin typeface="Arial" pitchFamily="34" charset="0"/>
              <a:cs typeface="Arial" pitchFamily="34" charset="0"/>
            </a:endParaRPr>
          </a:p>
        </p:txBody>
      </p:sp>
      <p:sp>
        <p:nvSpPr>
          <p:cNvPr id="13" name="TextBox 12"/>
          <p:cNvSpPr txBox="1"/>
          <p:nvPr/>
        </p:nvSpPr>
        <p:spPr>
          <a:xfrm>
            <a:off x="5606546" y="5507187"/>
            <a:ext cx="801823" cy="461665"/>
          </a:xfrm>
          <a:prstGeom prst="rect">
            <a:avLst/>
          </a:prstGeom>
          <a:noFill/>
        </p:spPr>
        <p:txBody>
          <a:bodyPr wrap="none" rtlCol="0">
            <a:spAutoFit/>
          </a:bodyPr>
          <a:lstStyle/>
          <a:p>
            <a:pPr algn="ctr"/>
            <a:r>
              <a:rPr lang="en-US" sz="1200" b="1" dirty="0" smtClean="0">
                <a:solidFill>
                  <a:srgbClr val="002776"/>
                </a:solidFill>
                <a:latin typeface="Arial" pitchFamily="34" charset="0"/>
                <a:cs typeface="Arial" pitchFamily="34" charset="0"/>
              </a:rPr>
              <a:t>System</a:t>
            </a:r>
          </a:p>
          <a:p>
            <a:pPr algn="ctr"/>
            <a:r>
              <a:rPr lang="en-US" sz="1200" b="1" dirty="0" smtClean="0">
                <a:solidFill>
                  <a:srgbClr val="002776"/>
                </a:solidFill>
                <a:latin typeface="Arial" pitchFamily="34" charset="0"/>
                <a:cs typeface="Arial" pitchFamily="34" charset="0"/>
              </a:rPr>
              <a:t>Supplier</a:t>
            </a:r>
            <a:endParaRPr lang="en-US" sz="1200" b="1" dirty="0">
              <a:solidFill>
                <a:srgbClr val="002776"/>
              </a:solidFill>
              <a:latin typeface="Arial" pitchFamily="34" charset="0"/>
              <a:cs typeface="Arial" pitchFamily="34" charset="0"/>
            </a:endParaRPr>
          </a:p>
        </p:txBody>
      </p:sp>
      <p:sp>
        <p:nvSpPr>
          <p:cNvPr id="14" name="TextBox 13"/>
          <p:cNvSpPr txBox="1"/>
          <p:nvPr/>
        </p:nvSpPr>
        <p:spPr>
          <a:xfrm>
            <a:off x="7775729" y="5507187"/>
            <a:ext cx="801823" cy="461665"/>
          </a:xfrm>
          <a:prstGeom prst="rect">
            <a:avLst/>
          </a:prstGeom>
          <a:noFill/>
        </p:spPr>
        <p:txBody>
          <a:bodyPr wrap="none" rtlCol="0">
            <a:spAutoFit/>
          </a:bodyPr>
          <a:lstStyle/>
          <a:p>
            <a:pPr algn="ctr"/>
            <a:r>
              <a:rPr lang="en-US" sz="1200" b="1" dirty="0" smtClean="0">
                <a:solidFill>
                  <a:srgbClr val="002776"/>
                </a:solidFill>
                <a:latin typeface="Arial" pitchFamily="34" charset="0"/>
                <a:cs typeface="Arial" pitchFamily="34" charset="0"/>
              </a:rPr>
              <a:t>Module</a:t>
            </a:r>
          </a:p>
          <a:p>
            <a:pPr algn="ctr"/>
            <a:r>
              <a:rPr lang="en-US" sz="1200" b="1" dirty="0" smtClean="0">
                <a:solidFill>
                  <a:srgbClr val="002776"/>
                </a:solidFill>
                <a:latin typeface="Arial" pitchFamily="34" charset="0"/>
                <a:cs typeface="Arial" pitchFamily="34" charset="0"/>
              </a:rPr>
              <a:t>Supplier</a:t>
            </a:r>
            <a:endParaRPr lang="en-US" sz="1200" b="1" dirty="0">
              <a:solidFill>
                <a:srgbClr val="002776"/>
              </a:solidFill>
              <a:latin typeface="Arial" pitchFamily="34" charset="0"/>
              <a:cs typeface="Arial" pitchFamily="34" charset="0"/>
            </a:endParaRPr>
          </a:p>
        </p:txBody>
      </p:sp>
      <p:sp>
        <p:nvSpPr>
          <p:cNvPr id="15" name="TextBox 14"/>
          <p:cNvSpPr txBox="1"/>
          <p:nvPr/>
        </p:nvSpPr>
        <p:spPr>
          <a:xfrm>
            <a:off x="738162" y="4265499"/>
            <a:ext cx="2071900" cy="1041406"/>
          </a:xfrm>
          <a:prstGeom prst="rect">
            <a:avLst/>
          </a:prstGeom>
          <a:solidFill>
            <a:srgbClr val="002776"/>
          </a:solidFill>
          <a:ln>
            <a:noFill/>
          </a:ln>
        </p:spPr>
        <p:txBody>
          <a:bodyPr wrap="square" lIns="101901" tIns="101901" rIns="101901" bIns="101901" rtlCol="0">
            <a:spAutoFit/>
          </a:bodyPr>
          <a:lstStyle/>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Cost leadership</a:t>
            </a:r>
          </a:p>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High quality</a:t>
            </a:r>
          </a:p>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Efficient manufacturing</a:t>
            </a:r>
          </a:p>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Short “time-to-market"</a:t>
            </a:r>
          </a:p>
        </p:txBody>
      </p:sp>
      <p:sp>
        <p:nvSpPr>
          <p:cNvPr id="16" name="TextBox 15"/>
          <p:cNvSpPr txBox="1"/>
          <p:nvPr/>
        </p:nvSpPr>
        <p:spPr>
          <a:xfrm>
            <a:off x="2857967" y="3451063"/>
            <a:ext cx="2059902" cy="784412"/>
          </a:xfrm>
          <a:prstGeom prst="rect">
            <a:avLst/>
          </a:prstGeom>
          <a:solidFill>
            <a:srgbClr val="002776"/>
          </a:solidFill>
          <a:ln>
            <a:noFill/>
          </a:ln>
        </p:spPr>
        <p:txBody>
          <a:bodyPr wrap="square" lIns="101901" tIns="101901" rIns="101901" bIns="101901" rtlCol="0">
            <a:spAutoFit/>
          </a:bodyPr>
          <a:lstStyle/>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R&amp;D capabilities</a:t>
            </a:r>
          </a:p>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Multiple core competencies</a:t>
            </a:r>
          </a:p>
        </p:txBody>
      </p:sp>
      <p:sp>
        <p:nvSpPr>
          <p:cNvPr id="17" name="TextBox 16"/>
          <p:cNvSpPr txBox="1"/>
          <p:nvPr/>
        </p:nvSpPr>
        <p:spPr>
          <a:xfrm>
            <a:off x="4953794" y="2439194"/>
            <a:ext cx="2095831" cy="964461"/>
          </a:xfrm>
          <a:prstGeom prst="rect">
            <a:avLst/>
          </a:prstGeom>
          <a:solidFill>
            <a:srgbClr val="002776"/>
          </a:solidFill>
          <a:ln>
            <a:noFill/>
          </a:ln>
        </p:spPr>
        <p:txBody>
          <a:bodyPr wrap="square" lIns="101901" tIns="101901" rIns="101901" bIns="101901" rtlCol="0">
            <a:spAutoFit/>
          </a:bodyPr>
          <a:lstStyle/>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Strong innovation &amp; technology base</a:t>
            </a:r>
          </a:p>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Engineering integration capabilities</a:t>
            </a:r>
          </a:p>
        </p:txBody>
      </p:sp>
      <p:sp>
        <p:nvSpPr>
          <p:cNvPr id="18" name="TextBox 17"/>
          <p:cNvSpPr txBox="1"/>
          <p:nvPr/>
        </p:nvSpPr>
        <p:spPr>
          <a:xfrm>
            <a:off x="7097527" y="1563079"/>
            <a:ext cx="2095831" cy="822884"/>
          </a:xfrm>
          <a:prstGeom prst="rect">
            <a:avLst/>
          </a:prstGeom>
          <a:solidFill>
            <a:srgbClr val="002776"/>
          </a:solidFill>
          <a:ln>
            <a:noFill/>
          </a:ln>
        </p:spPr>
        <p:txBody>
          <a:bodyPr wrap="square" lIns="101901" tIns="101901" rIns="101901" bIns="101901" rtlCol="0">
            <a:spAutoFit/>
          </a:bodyPr>
          <a:lstStyle/>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Assembly know-how</a:t>
            </a:r>
          </a:p>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Efficient partnering</a:t>
            </a:r>
          </a:p>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Local production</a:t>
            </a:r>
          </a:p>
        </p:txBody>
      </p:sp>
      <p:cxnSp>
        <p:nvCxnSpPr>
          <p:cNvPr id="19" name="Straight Arrow Connector 18"/>
          <p:cNvCxnSpPr/>
          <p:nvPr/>
        </p:nvCxnSpPr>
        <p:spPr bwMode="auto">
          <a:xfrm rot="21307159" flipV="1">
            <a:off x="3313064" y="3130257"/>
            <a:ext cx="5365327" cy="1752233"/>
          </a:xfrm>
          <a:prstGeom prst="straightConnector1">
            <a:avLst/>
          </a:prstGeom>
          <a:solidFill>
            <a:schemeClr val="accent1"/>
          </a:solidFill>
          <a:ln w="34925" cap="flat" cmpd="sng" algn="ctr">
            <a:solidFill>
              <a:srgbClr val="002776"/>
            </a:solidFill>
            <a:prstDash val="solid"/>
            <a:round/>
            <a:headEnd type="none" w="med" len="med"/>
            <a:tailEnd type="triangle" w="med" len="med"/>
          </a:ln>
          <a:effectLst/>
        </p:spPr>
      </p:cxnSp>
      <p:sp>
        <p:nvSpPr>
          <p:cNvPr id="20" name="TextBox 19"/>
          <p:cNvSpPr txBox="1"/>
          <p:nvPr/>
        </p:nvSpPr>
        <p:spPr>
          <a:xfrm rot="20253048">
            <a:off x="4460080" y="3889100"/>
            <a:ext cx="3742017" cy="410672"/>
          </a:xfrm>
          <a:prstGeom prst="rect">
            <a:avLst/>
          </a:prstGeom>
          <a:noFill/>
        </p:spPr>
        <p:txBody>
          <a:bodyPr wrap="none" lIns="101901" tIns="50950" rIns="101901" bIns="50950" rtlCol="0">
            <a:spAutoFit/>
          </a:bodyPr>
          <a:lstStyle/>
          <a:p>
            <a:r>
              <a:rPr lang="en-US" b="0" dirty="0" smtClean="0">
                <a:solidFill>
                  <a:srgbClr val="002776"/>
                </a:solidFill>
                <a:latin typeface="Arial" pitchFamily="34" charset="0"/>
                <a:cs typeface="Arial" pitchFamily="34" charset="0"/>
              </a:rPr>
              <a:t>Increasing capabilities required</a:t>
            </a:r>
            <a:endParaRPr lang="en-US" b="0" dirty="0">
              <a:solidFill>
                <a:srgbClr val="002776"/>
              </a:solidFill>
              <a:latin typeface="Arial" pitchFamily="34" charset="0"/>
              <a:cs typeface="Arial" pitchFamily="34" charset="0"/>
            </a:endParaRPr>
          </a:p>
        </p:txBody>
      </p:sp>
      <p:sp>
        <p:nvSpPr>
          <p:cNvPr id="21" name="Left-Right Arrow 20"/>
          <p:cNvSpPr/>
          <p:nvPr/>
        </p:nvSpPr>
        <p:spPr>
          <a:xfrm>
            <a:off x="991394" y="6325394"/>
            <a:ext cx="8305800" cy="609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Different bases of competition</a:t>
            </a:r>
            <a:endParaRPr lang="en-US" sz="1600" dirty="0">
              <a:solidFill>
                <a:schemeClr val="bg1"/>
              </a:solidFill>
            </a:endParaRPr>
          </a:p>
        </p:txBody>
      </p:sp>
      <p:sp>
        <p:nvSpPr>
          <p:cNvPr id="22" name="TextBox 21"/>
          <p:cNvSpPr txBox="1"/>
          <p:nvPr/>
        </p:nvSpPr>
        <p:spPr>
          <a:xfrm>
            <a:off x="686594" y="1296194"/>
            <a:ext cx="2286000" cy="1401504"/>
          </a:xfrm>
          <a:prstGeom prst="rect">
            <a:avLst/>
          </a:prstGeom>
          <a:solidFill>
            <a:srgbClr val="002776"/>
          </a:solidFill>
          <a:ln>
            <a:noFill/>
          </a:ln>
        </p:spPr>
        <p:txBody>
          <a:bodyPr wrap="square" lIns="101901" tIns="101901" rIns="101901" bIns="101901" rtlCol="0">
            <a:spAutoFit/>
          </a:bodyPr>
          <a:lstStyle/>
          <a:p>
            <a:pPr marL="129146" indent="-129146">
              <a:lnSpc>
                <a:spcPct val="90000"/>
              </a:lnSpc>
              <a:spcAft>
                <a:spcPts val="334"/>
              </a:spcAft>
            </a:pPr>
            <a:r>
              <a:rPr lang="en-US" sz="1300" u="sng" dirty="0" smtClean="0">
                <a:solidFill>
                  <a:schemeClr val="bg1"/>
                </a:solidFill>
                <a:latin typeface="Arial" pitchFamily="34" charset="0"/>
                <a:cs typeface="Arial" pitchFamily="34" charset="0"/>
              </a:rPr>
              <a:t>Technology Disruption</a:t>
            </a:r>
          </a:p>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R&amp;D leadership</a:t>
            </a:r>
          </a:p>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M&amp;A and network development</a:t>
            </a:r>
          </a:p>
          <a:p>
            <a:pPr marL="129146" indent="-129146">
              <a:lnSpc>
                <a:spcPct val="90000"/>
              </a:lnSpc>
              <a:spcAft>
                <a:spcPts val="334"/>
              </a:spcAft>
              <a:buFont typeface="Arial" pitchFamily="34" charset="0"/>
              <a:buChar char="•"/>
            </a:pPr>
            <a:r>
              <a:rPr lang="en-US" sz="1300" dirty="0" smtClean="0">
                <a:solidFill>
                  <a:schemeClr val="bg1"/>
                </a:solidFill>
                <a:latin typeface="Arial" pitchFamily="34" charset="0"/>
                <a:cs typeface="Arial" pitchFamily="34" charset="0"/>
              </a:rPr>
              <a:t>Strategic commitment and investment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Question #4: When to Invest?  And How?</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38</a:t>
            </a:fld>
            <a:endParaRPr lang="en-US" dirty="0"/>
          </a:p>
        </p:txBody>
      </p:sp>
      <p:sp>
        <p:nvSpPr>
          <p:cNvPr id="4" name="Rectangle 3"/>
          <p:cNvSpPr>
            <a:spLocks noChangeArrowheads="1"/>
          </p:cNvSpPr>
          <p:nvPr/>
        </p:nvSpPr>
        <p:spPr bwMode="auto">
          <a:xfrm>
            <a:off x="2541251" y="4549426"/>
            <a:ext cx="6706659" cy="376102"/>
          </a:xfrm>
          <a:prstGeom prst="rect">
            <a:avLst/>
          </a:prstGeom>
          <a:solidFill>
            <a:srgbClr val="D9D9D9"/>
          </a:solidFill>
          <a:ln w="12700">
            <a:solidFill>
              <a:schemeClr val="tx1"/>
            </a:solidFill>
            <a:miter lim="800000"/>
            <a:headEnd/>
            <a:tailEnd/>
          </a:ln>
          <a:effectLst/>
        </p:spPr>
        <p:txBody>
          <a:bodyPr wrap="none" lIns="80237" tIns="80237" rIns="80237" bIns="80237" anchor="ctr"/>
          <a:lstStyle/>
          <a:p>
            <a:r>
              <a:rPr lang="en-GB" sz="1300" dirty="0"/>
              <a:t>Existing capability platform and relationships</a:t>
            </a:r>
          </a:p>
        </p:txBody>
      </p:sp>
      <p:sp>
        <p:nvSpPr>
          <p:cNvPr id="5" name="Rectangle 4"/>
          <p:cNvSpPr>
            <a:spLocks noChangeArrowheads="1"/>
          </p:cNvSpPr>
          <p:nvPr/>
        </p:nvSpPr>
        <p:spPr bwMode="auto">
          <a:xfrm>
            <a:off x="4258221" y="4173321"/>
            <a:ext cx="4989690" cy="376103"/>
          </a:xfrm>
          <a:prstGeom prst="rect">
            <a:avLst/>
          </a:prstGeom>
          <a:solidFill>
            <a:srgbClr val="D9D9D9"/>
          </a:solidFill>
          <a:ln w="12700">
            <a:solidFill>
              <a:schemeClr val="tx1"/>
            </a:solidFill>
            <a:miter lim="800000"/>
            <a:headEnd/>
            <a:tailEnd/>
          </a:ln>
          <a:effectLst/>
        </p:spPr>
        <p:txBody>
          <a:bodyPr wrap="none" lIns="80237" tIns="80237" rIns="80237" bIns="80237" anchor="ctr"/>
          <a:lstStyle/>
          <a:p>
            <a:r>
              <a:rPr lang="en-GB" sz="1300" dirty="0"/>
              <a:t>New capabilities and relationships</a:t>
            </a:r>
          </a:p>
        </p:txBody>
      </p:sp>
      <p:sp>
        <p:nvSpPr>
          <p:cNvPr id="6" name="Rectangle 5"/>
          <p:cNvSpPr>
            <a:spLocks noChangeArrowheads="1"/>
          </p:cNvSpPr>
          <p:nvPr/>
        </p:nvSpPr>
        <p:spPr bwMode="auto">
          <a:xfrm>
            <a:off x="6752261" y="3795421"/>
            <a:ext cx="2495650" cy="377902"/>
          </a:xfrm>
          <a:prstGeom prst="rect">
            <a:avLst/>
          </a:prstGeom>
          <a:solidFill>
            <a:srgbClr val="D9D9D9"/>
          </a:solidFill>
          <a:ln w="12700">
            <a:solidFill>
              <a:schemeClr val="tx1"/>
            </a:solidFill>
            <a:miter lim="800000"/>
            <a:headEnd/>
            <a:tailEnd/>
          </a:ln>
          <a:effectLst/>
        </p:spPr>
        <p:txBody>
          <a:bodyPr wrap="none" lIns="80237" tIns="80237" rIns="80237" bIns="80237" anchor="ctr"/>
          <a:lstStyle/>
          <a:p>
            <a:r>
              <a:rPr lang="en-GB" sz="1300" dirty="0" smtClean="0"/>
              <a:t>Future / emerging </a:t>
            </a:r>
            <a:r>
              <a:rPr lang="en-GB" sz="1300" dirty="0"/>
              <a:t>capabilities</a:t>
            </a:r>
          </a:p>
        </p:txBody>
      </p:sp>
      <p:sp>
        <p:nvSpPr>
          <p:cNvPr id="10" name="Line 9"/>
          <p:cNvSpPr>
            <a:spLocks noChangeShapeType="1"/>
          </p:cNvSpPr>
          <p:nvPr/>
        </p:nvSpPr>
        <p:spPr bwMode="auto">
          <a:xfrm flipV="1">
            <a:off x="2541252" y="1143794"/>
            <a:ext cx="0" cy="3781734"/>
          </a:xfrm>
          <a:prstGeom prst="line">
            <a:avLst/>
          </a:prstGeom>
          <a:noFill/>
          <a:ln w="12700">
            <a:solidFill>
              <a:schemeClr val="tx1"/>
            </a:solidFill>
            <a:round/>
            <a:headEnd/>
            <a:tailEnd/>
          </a:ln>
          <a:effectLst/>
        </p:spPr>
        <p:txBody>
          <a:bodyPr lIns="80237" tIns="80237" rIns="80237" bIns="80237" anchor="ctr"/>
          <a:lstStyle/>
          <a:p>
            <a:endParaRPr lang="en-US" dirty="0"/>
          </a:p>
        </p:txBody>
      </p:sp>
      <p:sp>
        <p:nvSpPr>
          <p:cNvPr id="11" name="Arc 10"/>
          <p:cNvSpPr>
            <a:spLocks/>
          </p:cNvSpPr>
          <p:nvPr/>
        </p:nvSpPr>
        <p:spPr bwMode="auto">
          <a:xfrm flipH="1">
            <a:off x="2966868" y="2778684"/>
            <a:ext cx="2015222" cy="852979"/>
          </a:xfrm>
          <a:custGeom>
            <a:avLst/>
            <a:gdLst>
              <a:gd name="G0" fmla="+- 0 0 0"/>
              <a:gd name="G1" fmla="+- 21600 0 0"/>
              <a:gd name="G2" fmla="+- 21600 0 0"/>
              <a:gd name="T0" fmla="*/ 0 w 21328"/>
              <a:gd name="T1" fmla="*/ 0 h 21600"/>
              <a:gd name="T2" fmla="*/ 21328 w 21328"/>
              <a:gd name="T3" fmla="*/ 18181 h 21600"/>
              <a:gd name="T4" fmla="*/ 0 w 21328"/>
              <a:gd name="T5" fmla="*/ 21600 h 21600"/>
            </a:gdLst>
            <a:ahLst/>
            <a:cxnLst>
              <a:cxn ang="0">
                <a:pos x="T0" y="T1"/>
              </a:cxn>
              <a:cxn ang="0">
                <a:pos x="T2" y="T3"/>
              </a:cxn>
              <a:cxn ang="0">
                <a:pos x="T4" y="T5"/>
              </a:cxn>
            </a:cxnLst>
            <a:rect l="0" t="0" r="r" b="b"/>
            <a:pathLst>
              <a:path w="21328" h="21600" fill="none" extrusionOk="0">
                <a:moveTo>
                  <a:pt x="-1" y="0"/>
                </a:moveTo>
                <a:cubicBezTo>
                  <a:pt x="10609" y="0"/>
                  <a:pt x="19648" y="7705"/>
                  <a:pt x="21327" y="18181"/>
                </a:cubicBezTo>
              </a:path>
              <a:path w="21328" h="21600" stroke="0" extrusionOk="0">
                <a:moveTo>
                  <a:pt x="-1" y="0"/>
                </a:moveTo>
                <a:cubicBezTo>
                  <a:pt x="10609" y="0"/>
                  <a:pt x="19648" y="7705"/>
                  <a:pt x="21327" y="18181"/>
                </a:cubicBezTo>
                <a:lnTo>
                  <a:pt x="0" y="21600"/>
                </a:lnTo>
                <a:close/>
              </a:path>
            </a:pathLst>
          </a:custGeom>
          <a:noFill/>
          <a:ln w="25400">
            <a:solidFill>
              <a:schemeClr val="accent2"/>
            </a:solidFill>
            <a:round/>
            <a:headEnd/>
            <a:tailEnd/>
          </a:ln>
          <a:effectLst/>
        </p:spPr>
        <p:txBody>
          <a:bodyPr wrap="none" lIns="80237" tIns="80237" rIns="80237" bIns="80237" anchor="ctr"/>
          <a:lstStyle/>
          <a:p>
            <a:endParaRPr lang="en-US" dirty="0"/>
          </a:p>
        </p:txBody>
      </p:sp>
      <p:sp>
        <p:nvSpPr>
          <p:cNvPr id="12" name="Text Box 11"/>
          <p:cNvSpPr txBox="1">
            <a:spLocks noChangeArrowheads="1"/>
          </p:cNvSpPr>
          <p:nvPr/>
        </p:nvSpPr>
        <p:spPr bwMode="auto">
          <a:xfrm>
            <a:off x="3368299" y="3192577"/>
            <a:ext cx="1396273" cy="583489"/>
          </a:xfrm>
          <a:prstGeom prst="rect">
            <a:avLst/>
          </a:prstGeom>
          <a:noFill/>
          <a:ln w="12700">
            <a:noFill/>
            <a:miter lim="800000"/>
            <a:headEnd/>
            <a:tailEnd/>
          </a:ln>
          <a:effectLst/>
        </p:spPr>
        <p:txBody>
          <a:bodyPr wrap="square" lIns="80237" tIns="80237" rIns="80237" bIns="80237">
            <a:spAutoFit/>
          </a:bodyPr>
          <a:lstStyle/>
          <a:p>
            <a:pPr>
              <a:spcBef>
                <a:spcPct val="50000"/>
              </a:spcBef>
            </a:pPr>
            <a:r>
              <a:rPr lang="en-GB" sz="1300" b="1" dirty="0"/>
              <a:t>Extend/defend core business</a:t>
            </a:r>
          </a:p>
        </p:txBody>
      </p:sp>
      <p:sp>
        <p:nvSpPr>
          <p:cNvPr id="13" name="Arc 12"/>
          <p:cNvSpPr>
            <a:spLocks/>
          </p:cNvSpPr>
          <p:nvPr/>
        </p:nvSpPr>
        <p:spPr bwMode="auto">
          <a:xfrm flipH="1">
            <a:off x="4491988" y="2102060"/>
            <a:ext cx="2015222" cy="852979"/>
          </a:xfrm>
          <a:custGeom>
            <a:avLst/>
            <a:gdLst>
              <a:gd name="G0" fmla="+- 0 0 0"/>
              <a:gd name="G1" fmla="+- 21600 0 0"/>
              <a:gd name="G2" fmla="+- 21600 0 0"/>
              <a:gd name="T0" fmla="*/ 0 w 21328"/>
              <a:gd name="T1" fmla="*/ 0 h 21600"/>
              <a:gd name="T2" fmla="*/ 21328 w 21328"/>
              <a:gd name="T3" fmla="*/ 18181 h 21600"/>
              <a:gd name="T4" fmla="*/ 0 w 21328"/>
              <a:gd name="T5" fmla="*/ 21600 h 21600"/>
            </a:gdLst>
            <a:ahLst/>
            <a:cxnLst>
              <a:cxn ang="0">
                <a:pos x="T0" y="T1"/>
              </a:cxn>
              <a:cxn ang="0">
                <a:pos x="T2" y="T3"/>
              </a:cxn>
              <a:cxn ang="0">
                <a:pos x="T4" y="T5"/>
              </a:cxn>
            </a:cxnLst>
            <a:rect l="0" t="0" r="r" b="b"/>
            <a:pathLst>
              <a:path w="21328" h="21600" fill="none" extrusionOk="0">
                <a:moveTo>
                  <a:pt x="-1" y="0"/>
                </a:moveTo>
                <a:cubicBezTo>
                  <a:pt x="10609" y="0"/>
                  <a:pt x="19648" y="7705"/>
                  <a:pt x="21327" y="18181"/>
                </a:cubicBezTo>
              </a:path>
              <a:path w="21328" h="21600" stroke="0" extrusionOk="0">
                <a:moveTo>
                  <a:pt x="-1" y="0"/>
                </a:moveTo>
                <a:cubicBezTo>
                  <a:pt x="10609" y="0"/>
                  <a:pt x="19648" y="7705"/>
                  <a:pt x="21327" y="18181"/>
                </a:cubicBezTo>
                <a:lnTo>
                  <a:pt x="0" y="21600"/>
                </a:lnTo>
                <a:close/>
              </a:path>
            </a:pathLst>
          </a:custGeom>
          <a:noFill/>
          <a:ln w="25400">
            <a:solidFill>
              <a:schemeClr val="accent2"/>
            </a:solidFill>
            <a:round/>
            <a:headEnd/>
            <a:tailEnd/>
          </a:ln>
          <a:effectLst/>
        </p:spPr>
        <p:txBody>
          <a:bodyPr wrap="none" lIns="80237" tIns="80237" rIns="80237" bIns="80237" anchor="ctr"/>
          <a:lstStyle/>
          <a:p>
            <a:endParaRPr lang="en-US" dirty="0"/>
          </a:p>
        </p:txBody>
      </p:sp>
      <p:sp>
        <p:nvSpPr>
          <p:cNvPr id="14" name="Text Box 13"/>
          <p:cNvSpPr txBox="1">
            <a:spLocks noChangeArrowheads="1"/>
          </p:cNvSpPr>
          <p:nvPr/>
        </p:nvSpPr>
        <p:spPr bwMode="auto">
          <a:xfrm>
            <a:off x="5280342" y="2515951"/>
            <a:ext cx="1412421" cy="583489"/>
          </a:xfrm>
          <a:prstGeom prst="rect">
            <a:avLst/>
          </a:prstGeom>
          <a:noFill/>
          <a:ln w="12700">
            <a:noFill/>
            <a:miter lim="800000"/>
            <a:headEnd/>
            <a:tailEnd/>
          </a:ln>
          <a:effectLst/>
        </p:spPr>
        <p:txBody>
          <a:bodyPr wrap="square" lIns="80237" tIns="80237" rIns="80237" bIns="80237">
            <a:spAutoFit/>
          </a:bodyPr>
          <a:lstStyle/>
          <a:p>
            <a:pPr>
              <a:spcBef>
                <a:spcPct val="50000"/>
              </a:spcBef>
            </a:pPr>
            <a:r>
              <a:rPr lang="en-GB" sz="1300" b="1" dirty="0"/>
              <a:t>Integration Opportunities</a:t>
            </a:r>
          </a:p>
        </p:txBody>
      </p:sp>
      <p:sp>
        <p:nvSpPr>
          <p:cNvPr id="15" name="Arc 14"/>
          <p:cNvSpPr>
            <a:spLocks/>
          </p:cNvSpPr>
          <p:nvPr/>
        </p:nvSpPr>
        <p:spPr bwMode="auto">
          <a:xfrm flipH="1">
            <a:off x="6089654" y="1402040"/>
            <a:ext cx="2013610" cy="852979"/>
          </a:xfrm>
          <a:custGeom>
            <a:avLst/>
            <a:gdLst>
              <a:gd name="G0" fmla="+- 0 0 0"/>
              <a:gd name="G1" fmla="+- 21600 0 0"/>
              <a:gd name="G2" fmla="+- 21600 0 0"/>
              <a:gd name="T0" fmla="*/ 0 w 21328"/>
              <a:gd name="T1" fmla="*/ 0 h 21600"/>
              <a:gd name="T2" fmla="*/ 21328 w 21328"/>
              <a:gd name="T3" fmla="*/ 18181 h 21600"/>
              <a:gd name="T4" fmla="*/ 0 w 21328"/>
              <a:gd name="T5" fmla="*/ 21600 h 21600"/>
            </a:gdLst>
            <a:ahLst/>
            <a:cxnLst>
              <a:cxn ang="0">
                <a:pos x="T0" y="T1"/>
              </a:cxn>
              <a:cxn ang="0">
                <a:pos x="T2" y="T3"/>
              </a:cxn>
              <a:cxn ang="0">
                <a:pos x="T4" y="T5"/>
              </a:cxn>
            </a:cxnLst>
            <a:rect l="0" t="0" r="r" b="b"/>
            <a:pathLst>
              <a:path w="21328" h="21600" fill="none" extrusionOk="0">
                <a:moveTo>
                  <a:pt x="-1" y="0"/>
                </a:moveTo>
                <a:cubicBezTo>
                  <a:pt x="10609" y="0"/>
                  <a:pt x="19648" y="7705"/>
                  <a:pt x="21327" y="18181"/>
                </a:cubicBezTo>
              </a:path>
              <a:path w="21328" h="21600" stroke="0" extrusionOk="0">
                <a:moveTo>
                  <a:pt x="-1" y="0"/>
                </a:moveTo>
                <a:cubicBezTo>
                  <a:pt x="10609" y="0"/>
                  <a:pt x="19648" y="7705"/>
                  <a:pt x="21327" y="18181"/>
                </a:cubicBezTo>
                <a:lnTo>
                  <a:pt x="0" y="21600"/>
                </a:lnTo>
                <a:close/>
              </a:path>
            </a:pathLst>
          </a:custGeom>
          <a:noFill/>
          <a:ln w="25400">
            <a:solidFill>
              <a:schemeClr val="accent2"/>
            </a:solidFill>
            <a:round/>
            <a:headEnd/>
            <a:tailEnd/>
          </a:ln>
          <a:effectLst/>
        </p:spPr>
        <p:txBody>
          <a:bodyPr wrap="none" lIns="80237" tIns="80237" rIns="80237" bIns="80237" anchor="ctr"/>
          <a:lstStyle/>
          <a:p>
            <a:endParaRPr lang="en-US" dirty="0"/>
          </a:p>
        </p:txBody>
      </p:sp>
      <p:sp>
        <p:nvSpPr>
          <p:cNvPr id="16" name="Text Box 15"/>
          <p:cNvSpPr txBox="1">
            <a:spLocks noChangeArrowheads="1"/>
          </p:cNvSpPr>
          <p:nvPr/>
        </p:nvSpPr>
        <p:spPr bwMode="auto">
          <a:xfrm>
            <a:off x="6563675" y="1815932"/>
            <a:ext cx="1615401" cy="583489"/>
          </a:xfrm>
          <a:prstGeom prst="rect">
            <a:avLst/>
          </a:prstGeom>
          <a:noFill/>
          <a:ln w="12700">
            <a:noFill/>
            <a:miter lim="800000"/>
            <a:headEnd/>
            <a:tailEnd/>
          </a:ln>
          <a:effectLst/>
        </p:spPr>
        <p:txBody>
          <a:bodyPr lIns="80237" tIns="80237" rIns="80237" bIns="80237">
            <a:spAutoFit/>
          </a:bodyPr>
          <a:lstStyle/>
          <a:p>
            <a:pPr>
              <a:spcBef>
                <a:spcPct val="50000"/>
              </a:spcBef>
            </a:pPr>
            <a:r>
              <a:rPr lang="en-GB" sz="1300" b="1" dirty="0"/>
              <a:t>Highest Value-add and risk</a:t>
            </a:r>
          </a:p>
        </p:txBody>
      </p:sp>
      <p:sp>
        <p:nvSpPr>
          <p:cNvPr id="17" name="Line 16"/>
          <p:cNvSpPr>
            <a:spLocks noChangeShapeType="1"/>
          </p:cNvSpPr>
          <p:nvPr/>
        </p:nvSpPr>
        <p:spPr bwMode="auto">
          <a:xfrm>
            <a:off x="3924500" y="3631664"/>
            <a:ext cx="0" cy="752205"/>
          </a:xfrm>
          <a:prstGeom prst="line">
            <a:avLst/>
          </a:prstGeom>
          <a:noFill/>
          <a:ln w="12700">
            <a:solidFill>
              <a:schemeClr val="tx1"/>
            </a:solidFill>
            <a:round/>
            <a:headEnd type="triangle" w="med" len="med"/>
            <a:tailEnd type="triangle" w="med" len="med"/>
          </a:ln>
          <a:effectLst/>
        </p:spPr>
        <p:txBody>
          <a:bodyPr lIns="80237" tIns="80237" rIns="80237" bIns="80237" anchor="ctr"/>
          <a:lstStyle/>
          <a:p>
            <a:endParaRPr lang="en-US" dirty="0"/>
          </a:p>
        </p:txBody>
      </p:sp>
      <p:sp>
        <p:nvSpPr>
          <p:cNvPr id="18" name="Line 17"/>
          <p:cNvSpPr>
            <a:spLocks noChangeShapeType="1"/>
          </p:cNvSpPr>
          <p:nvPr/>
        </p:nvSpPr>
        <p:spPr bwMode="auto">
          <a:xfrm>
            <a:off x="5888133" y="3255560"/>
            <a:ext cx="0" cy="752205"/>
          </a:xfrm>
          <a:prstGeom prst="line">
            <a:avLst/>
          </a:prstGeom>
          <a:noFill/>
          <a:ln w="12700">
            <a:solidFill>
              <a:schemeClr val="tx1"/>
            </a:solidFill>
            <a:round/>
            <a:headEnd type="triangle" w="med" len="med"/>
            <a:tailEnd type="triangle" w="med" len="med"/>
          </a:ln>
          <a:effectLst/>
        </p:spPr>
        <p:txBody>
          <a:bodyPr lIns="80237" tIns="80237" rIns="80237" bIns="80237" anchor="ctr"/>
          <a:lstStyle/>
          <a:p>
            <a:endParaRPr lang="en-US" dirty="0"/>
          </a:p>
        </p:txBody>
      </p:sp>
      <p:sp>
        <p:nvSpPr>
          <p:cNvPr id="19" name="Line 18"/>
          <p:cNvSpPr>
            <a:spLocks noChangeShapeType="1"/>
          </p:cNvSpPr>
          <p:nvPr/>
        </p:nvSpPr>
        <p:spPr bwMode="auto">
          <a:xfrm>
            <a:off x="7297176" y="2877658"/>
            <a:ext cx="0" cy="754005"/>
          </a:xfrm>
          <a:prstGeom prst="line">
            <a:avLst/>
          </a:prstGeom>
          <a:noFill/>
          <a:ln w="12700">
            <a:solidFill>
              <a:schemeClr val="tx1"/>
            </a:solidFill>
            <a:round/>
            <a:headEnd type="triangle" w="med" len="med"/>
            <a:tailEnd type="triangle" w="med" len="med"/>
          </a:ln>
          <a:effectLst/>
        </p:spPr>
        <p:txBody>
          <a:bodyPr lIns="80237" tIns="80237" rIns="80237" bIns="80237" anchor="ctr"/>
          <a:lstStyle/>
          <a:p>
            <a:endParaRPr lang="en-US" dirty="0"/>
          </a:p>
        </p:txBody>
      </p:sp>
      <p:sp>
        <p:nvSpPr>
          <p:cNvPr id="20" name="Text Box 19"/>
          <p:cNvSpPr txBox="1">
            <a:spLocks noChangeArrowheads="1"/>
          </p:cNvSpPr>
          <p:nvPr/>
        </p:nvSpPr>
        <p:spPr bwMode="auto">
          <a:xfrm>
            <a:off x="3734595" y="1908037"/>
            <a:ext cx="2065934" cy="531157"/>
          </a:xfrm>
          <a:prstGeom prst="rect">
            <a:avLst/>
          </a:prstGeom>
          <a:noFill/>
          <a:ln w="12700">
            <a:noFill/>
            <a:miter lim="800000"/>
            <a:headEnd/>
            <a:tailEnd/>
          </a:ln>
          <a:effectLst/>
        </p:spPr>
        <p:txBody>
          <a:bodyPr wrap="square" lIns="80237" tIns="80237" rIns="80237" bIns="80237">
            <a:spAutoFit/>
          </a:bodyPr>
          <a:lstStyle/>
          <a:p>
            <a:pPr>
              <a:spcBef>
                <a:spcPct val="50000"/>
              </a:spcBef>
            </a:pPr>
            <a:r>
              <a:rPr lang="en-GB" sz="1200" b="1" i="1" dirty="0"/>
              <a:t>Diversified component supplier</a:t>
            </a:r>
          </a:p>
        </p:txBody>
      </p:sp>
      <p:sp>
        <p:nvSpPr>
          <p:cNvPr id="21" name="Text Box 20"/>
          <p:cNvSpPr txBox="1">
            <a:spLocks noChangeArrowheads="1"/>
          </p:cNvSpPr>
          <p:nvPr/>
        </p:nvSpPr>
        <p:spPr bwMode="auto">
          <a:xfrm>
            <a:off x="5637972" y="1372394"/>
            <a:ext cx="1213970" cy="531157"/>
          </a:xfrm>
          <a:prstGeom prst="rect">
            <a:avLst/>
          </a:prstGeom>
          <a:noFill/>
          <a:ln w="12700">
            <a:noFill/>
            <a:miter lim="800000"/>
            <a:headEnd/>
            <a:tailEnd/>
          </a:ln>
          <a:effectLst/>
        </p:spPr>
        <p:txBody>
          <a:bodyPr lIns="80237" tIns="80237" rIns="80237" bIns="80237">
            <a:spAutoFit/>
          </a:bodyPr>
          <a:lstStyle/>
          <a:p>
            <a:pPr>
              <a:spcBef>
                <a:spcPct val="50000"/>
              </a:spcBef>
            </a:pPr>
            <a:r>
              <a:rPr lang="en-GB" sz="1200" b="1" i="1" dirty="0"/>
              <a:t>System supplier</a:t>
            </a:r>
          </a:p>
        </p:txBody>
      </p:sp>
      <p:sp>
        <p:nvSpPr>
          <p:cNvPr id="28" name="Text Box 27"/>
          <p:cNvSpPr txBox="1">
            <a:spLocks noChangeArrowheads="1"/>
          </p:cNvSpPr>
          <p:nvPr/>
        </p:nvSpPr>
        <p:spPr bwMode="auto">
          <a:xfrm>
            <a:off x="6689385" y="1025687"/>
            <a:ext cx="1828209" cy="346707"/>
          </a:xfrm>
          <a:prstGeom prst="rect">
            <a:avLst/>
          </a:prstGeom>
          <a:noFill/>
          <a:ln w="12700">
            <a:noFill/>
            <a:miter lim="800000"/>
            <a:headEnd/>
            <a:tailEnd/>
          </a:ln>
          <a:effectLst/>
        </p:spPr>
        <p:txBody>
          <a:bodyPr lIns="80237" tIns="80237" rIns="80237" bIns="80237">
            <a:spAutoFit/>
          </a:bodyPr>
          <a:lstStyle/>
          <a:p>
            <a:pPr>
              <a:spcBef>
                <a:spcPct val="50000"/>
              </a:spcBef>
            </a:pPr>
            <a:r>
              <a:rPr lang="en-GB" sz="1200" b="1" i="1" dirty="0" smtClean="0"/>
              <a:t>Module </a:t>
            </a:r>
            <a:r>
              <a:rPr lang="en-GB" sz="1200" b="1" i="1" dirty="0"/>
              <a:t>supplier</a:t>
            </a:r>
          </a:p>
        </p:txBody>
      </p:sp>
      <p:sp>
        <p:nvSpPr>
          <p:cNvPr id="30" name="Text Box 22"/>
          <p:cNvSpPr txBox="1">
            <a:spLocks noChangeArrowheads="1"/>
          </p:cNvSpPr>
          <p:nvPr/>
        </p:nvSpPr>
        <p:spPr bwMode="auto">
          <a:xfrm>
            <a:off x="289858" y="4731357"/>
            <a:ext cx="1888020" cy="374158"/>
          </a:xfrm>
          <a:prstGeom prst="rect">
            <a:avLst/>
          </a:prstGeom>
          <a:noFill/>
          <a:ln w="12700">
            <a:noFill/>
            <a:miter lim="800000"/>
            <a:headEnd/>
            <a:tailEnd/>
          </a:ln>
          <a:effectLst/>
        </p:spPr>
        <p:txBody>
          <a:bodyPr wrap="square" lIns="80237" tIns="80237" rIns="80237" bIns="80237">
            <a:spAutoFit/>
          </a:bodyPr>
          <a:lstStyle/>
          <a:p>
            <a:pPr algn="l">
              <a:spcBef>
                <a:spcPct val="50000"/>
              </a:spcBef>
            </a:pPr>
            <a:r>
              <a:rPr lang="it-IT" sz="1300" b="1" u="sng" dirty="0" smtClean="0"/>
              <a:t>Investment Decisions</a:t>
            </a:r>
            <a:endParaRPr lang="en-GB" sz="1300" b="1" u="sng" dirty="0"/>
          </a:p>
        </p:txBody>
      </p:sp>
      <p:sp>
        <p:nvSpPr>
          <p:cNvPr id="31" name="Left-Right Arrow 30"/>
          <p:cNvSpPr/>
          <p:nvPr/>
        </p:nvSpPr>
        <p:spPr bwMode="auto">
          <a:xfrm>
            <a:off x="2539414" y="5644407"/>
            <a:ext cx="6909350" cy="372510"/>
          </a:xfrm>
          <a:prstGeom prst="leftRightArrow">
            <a:avLst>
              <a:gd name="adj1" fmla="val 85387"/>
              <a:gd name="adj2" fmla="val 67694"/>
            </a:avLst>
          </a:prstGeom>
          <a:solidFill>
            <a:schemeClr val="accent1"/>
          </a:solidFill>
          <a:ln w="12700" cap="flat" cmpd="sng" algn="ctr">
            <a:solidFill>
              <a:srgbClr val="000000"/>
            </a:solidFill>
            <a:prstDash val="solid"/>
            <a:round/>
            <a:headEnd type="none" w="med" len="med"/>
            <a:tailEnd type="triangle" w="med" len="med"/>
          </a:ln>
          <a:effectLst>
            <a:prstShdw prst="shdw17" dist="17961" dir="2700000">
              <a:srgbClr val="000000">
                <a:gamma/>
                <a:shade val="60000"/>
                <a:invGamma/>
              </a:srgbClr>
            </a:prstShdw>
          </a:effectLst>
        </p:spPr>
        <p:txBody>
          <a:bodyPr vert="horz" wrap="square" lIns="101901" tIns="50950" rIns="0" bIns="50950" numCol="1" rtlCol="0" anchor="t" anchorCtr="0" compatLnSpc="1">
            <a:prstTxWarp prst="textNoShape">
              <a:avLst/>
            </a:prstTxWarp>
          </a:bodyPr>
          <a:lstStyle/>
          <a:p>
            <a:pPr defTabSz="1019007" eaLnBrk="0" hangingPunct="0">
              <a:lnSpc>
                <a:spcPct val="110000"/>
              </a:lnSpc>
            </a:pPr>
            <a:r>
              <a:rPr kumimoji="0" lang="en-US" sz="1100" b="1" i="0" u="none" strike="noStrike" cap="none" normalizeH="0" baseline="0" dirty="0" smtClean="0">
                <a:ln>
                  <a:noFill/>
                </a:ln>
                <a:solidFill>
                  <a:schemeClr val="bg1"/>
                </a:solidFill>
                <a:effectLst/>
                <a:latin typeface="Arial" charset="0"/>
              </a:rPr>
              <a:t>Organic	Technology Acquisitions	          Joint Venture	Acquisition</a:t>
            </a:r>
          </a:p>
        </p:txBody>
      </p:sp>
      <p:sp>
        <p:nvSpPr>
          <p:cNvPr id="32" name="Text Box 22"/>
          <p:cNvSpPr txBox="1">
            <a:spLocks noChangeArrowheads="1"/>
          </p:cNvSpPr>
          <p:nvPr/>
        </p:nvSpPr>
        <p:spPr bwMode="auto">
          <a:xfrm>
            <a:off x="1012930" y="5125385"/>
            <a:ext cx="1515447" cy="374158"/>
          </a:xfrm>
          <a:prstGeom prst="rect">
            <a:avLst/>
          </a:prstGeom>
          <a:noFill/>
          <a:ln w="12700">
            <a:noFill/>
            <a:miter lim="800000"/>
            <a:headEnd/>
            <a:tailEnd/>
          </a:ln>
          <a:effectLst/>
        </p:spPr>
        <p:txBody>
          <a:bodyPr lIns="80237" tIns="80237" rIns="80237" bIns="80237">
            <a:spAutoFit/>
          </a:bodyPr>
          <a:lstStyle/>
          <a:p>
            <a:pPr algn="l">
              <a:spcBef>
                <a:spcPct val="50000"/>
              </a:spcBef>
            </a:pPr>
            <a:r>
              <a:rPr lang="it-IT" sz="1300" b="1" dirty="0" smtClean="0"/>
              <a:t>Level</a:t>
            </a:r>
            <a:endParaRPr lang="en-GB" sz="1300" b="1" dirty="0"/>
          </a:p>
        </p:txBody>
      </p:sp>
      <p:sp>
        <p:nvSpPr>
          <p:cNvPr id="33" name="Text Box 22"/>
          <p:cNvSpPr txBox="1">
            <a:spLocks noChangeArrowheads="1"/>
          </p:cNvSpPr>
          <p:nvPr/>
        </p:nvSpPr>
        <p:spPr bwMode="auto">
          <a:xfrm>
            <a:off x="1012930" y="5643583"/>
            <a:ext cx="1515447" cy="374158"/>
          </a:xfrm>
          <a:prstGeom prst="rect">
            <a:avLst/>
          </a:prstGeom>
          <a:noFill/>
          <a:ln w="12700">
            <a:noFill/>
            <a:miter lim="800000"/>
            <a:headEnd/>
            <a:tailEnd/>
          </a:ln>
          <a:effectLst/>
        </p:spPr>
        <p:txBody>
          <a:bodyPr lIns="80237" tIns="80237" rIns="80237" bIns="80237">
            <a:spAutoFit/>
          </a:bodyPr>
          <a:lstStyle/>
          <a:p>
            <a:pPr algn="l">
              <a:spcBef>
                <a:spcPct val="50000"/>
              </a:spcBef>
            </a:pPr>
            <a:r>
              <a:rPr lang="it-IT" sz="1300" b="1" dirty="0" smtClean="0"/>
              <a:t>Mechanism</a:t>
            </a:r>
            <a:endParaRPr lang="en-GB" sz="1300" b="1" dirty="0"/>
          </a:p>
        </p:txBody>
      </p:sp>
      <p:sp>
        <p:nvSpPr>
          <p:cNvPr id="34" name="Left-Right Arrow 33"/>
          <p:cNvSpPr/>
          <p:nvPr/>
        </p:nvSpPr>
        <p:spPr bwMode="auto">
          <a:xfrm>
            <a:off x="2499244" y="5126209"/>
            <a:ext cx="6909350" cy="372510"/>
          </a:xfrm>
          <a:prstGeom prst="leftRightArrow">
            <a:avLst>
              <a:gd name="adj1" fmla="val 85387"/>
              <a:gd name="adj2" fmla="val 67694"/>
            </a:avLst>
          </a:prstGeom>
          <a:solidFill>
            <a:schemeClr val="accent1"/>
          </a:solidFill>
          <a:ln w="12700" cap="flat" cmpd="sng" algn="ctr">
            <a:solidFill>
              <a:srgbClr val="000000"/>
            </a:solidFill>
            <a:prstDash val="solid"/>
            <a:round/>
            <a:headEnd type="none" w="med" len="med"/>
            <a:tailEnd type="triangle" w="med" len="med"/>
          </a:ln>
          <a:effectLst>
            <a:prstShdw prst="shdw17" dist="17961" dir="2700000">
              <a:srgbClr val="000000">
                <a:gamma/>
                <a:shade val="60000"/>
                <a:invGamma/>
              </a:srgbClr>
            </a:prstShdw>
          </a:effectLst>
        </p:spPr>
        <p:txBody>
          <a:bodyPr vert="horz" wrap="square" lIns="91440" tIns="45720" rIns="0" bIns="45720" numCol="1" rtlCol="0" anchor="t" anchorCtr="0" compatLnSpc="1">
            <a:prstTxWarp prst="textNoShape">
              <a:avLst/>
            </a:prstTxWarp>
          </a:bodyPr>
          <a:lstStyle/>
          <a:p>
            <a:pPr eaLnBrk="0" hangingPunct="0">
              <a:lnSpc>
                <a:spcPct val="110000"/>
              </a:lnSpc>
            </a:pPr>
            <a:r>
              <a:rPr lang="en-US" sz="1100" b="1" dirty="0" smtClean="0">
                <a:solidFill>
                  <a:schemeClr val="bg1"/>
                </a:solidFill>
                <a:cs typeface="Arial" pitchFamily="34" charset="0"/>
              </a:rPr>
              <a:t>Strategic Options	           Learning / Signaling		Full Commitment</a:t>
            </a:r>
          </a:p>
        </p:txBody>
      </p:sp>
      <p:sp>
        <p:nvSpPr>
          <p:cNvPr id="35" name="Text Box 19"/>
          <p:cNvSpPr txBox="1">
            <a:spLocks noChangeArrowheads="1"/>
          </p:cNvSpPr>
          <p:nvPr/>
        </p:nvSpPr>
        <p:spPr bwMode="auto">
          <a:xfrm>
            <a:off x="2667794" y="2593621"/>
            <a:ext cx="1905000" cy="531373"/>
          </a:xfrm>
          <a:prstGeom prst="rect">
            <a:avLst/>
          </a:prstGeom>
          <a:noFill/>
          <a:ln w="12700">
            <a:noFill/>
            <a:miter lim="800000"/>
            <a:headEnd/>
            <a:tailEnd/>
          </a:ln>
          <a:effectLst/>
        </p:spPr>
        <p:txBody>
          <a:bodyPr wrap="square" lIns="80237" tIns="80237" rIns="80237" bIns="80237">
            <a:spAutoFit/>
          </a:bodyPr>
          <a:lstStyle/>
          <a:p>
            <a:pPr>
              <a:spcBef>
                <a:spcPct val="50000"/>
              </a:spcBef>
            </a:pPr>
            <a:r>
              <a:rPr lang="en-GB" sz="1200" b="1" i="1" dirty="0" smtClean="0"/>
              <a:t>Basic component </a:t>
            </a:r>
            <a:r>
              <a:rPr lang="en-GB" sz="1200" b="1" i="1" dirty="0"/>
              <a:t>supplier</a:t>
            </a:r>
          </a:p>
        </p:txBody>
      </p:sp>
      <p:sp>
        <p:nvSpPr>
          <p:cNvPr id="36" name="TextBox 35"/>
          <p:cNvSpPr txBox="1"/>
          <p:nvPr/>
        </p:nvSpPr>
        <p:spPr>
          <a:xfrm>
            <a:off x="534194" y="1219994"/>
            <a:ext cx="1905000" cy="646331"/>
          </a:xfrm>
          <a:prstGeom prst="rect">
            <a:avLst/>
          </a:prstGeom>
          <a:noFill/>
        </p:spPr>
        <p:txBody>
          <a:bodyPr wrap="square" rtlCol="0">
            <a:spAutoFit/>
          </a:bodyPr>
          <a:lstStyle/>
          <a:p>
            <a:r>
              <a:rPr lang="en-US" sz="1200" b="1" dirty="0" smtClean="0">
                <a:solidFill>
                  <a:srgbClr val="002776"/>
                </a:solidFill>
              </a:rPr>
              <a:t>Increasing Capabilities</a:t>
            </a:r>
          </a:p>
          <a:p>
            <a:endParaRPr lang="en-US" sz="1200" b="1" dirty="0" smtClean="0">
              <a:solidFill>
                <a:srgbClr val="002776"/>
              </a:solidFill>
            </a:endParaRPr>
          </a:p>
          <a:p>
            <a:r>
              <a:rPr lang="en-US" sz="1200" b="1" dirty="0" smtClean="0">
                <a:solidFill>
                  <a:srgbClr val="002776"/>
                </a:solidFill>
              </a:rPr>
              <a:t>Increasing Investment</a:t>
            </a:r>
          </a:p>
        </p:txBody>
      </p:sp>
      <p:sp>
        <p:nvSpPr>
          <p:cNvPr id="37" name="Text Box 22"/>
          <p:cNvSpPr txBox="1">
            <a:spLocks noChangeArrowheads="1"/>
          </p:cNvSpPr>
          <p:nvPr/>
        </p:nvSpPr>
        <p:spPr bwMode="auto">
          <a:xfrm>
            <a:off x="1012930" y="6249194"/>
            <a:ext cx="1515447" cy="374158"/>
          </a:xfrm>
          <a:prstGeom prst="rect">
            <a:avLst/>
          </a:prstGeom>
          <a:noFill/>
          <a:ln w="12700">
            <a:noFill/>
            <a:miter lim="800000"/>
            <a:headEnd/>
            <a:tailEnd/>
          </a:ln>
          <a:effectLst/>
        </p:spPr>
        <p:txBody>
          <a:bodyPr lIns="80237" tIns="80237" rIns="80237" bIns="80237">
            <a:spAutoFit/>
          </a:bodyPr>
          <a:lstStyle/>
          <a:p>
            <a:pPr algn="l">
              <a:spcBef>
                <a:spcPct val="50000"/>
              </a:spcBef>
            </a:pPr>
            <a:r>
              <a:rPr lang="it-IT" sz="1300" b="1" dirty="0" smtClean="0"/>
              <a:t>Priorities</a:t>
            </a:r>
            <a:endParaRPr lang="en-GB" sz="1300" b="1" dirty="0"/>
          </a:p>
        </p:txBody>
      </p:sp>
      <p:graphicFrame>
        <p:nvGraphicFramePr>
          <p:cNvPr id="38" name="Table 37"/>
          <p:cNvGraphicFramePr>
            <a:graphicFrameLocks noGrp="1"/>
          </p:cNvGraphicFramePr>
          <p:nvPr/>
        </p:nvGraphicFramePr>
        <p:xfrm>
          <a:off x="2591594" y="6172994"/>
          <a:ext cx="6706659" cy="1112520"/>
        </p:xfrm>
        <a:graphic>
          <a:graphicData uri="http://schemas.openxmlformats.org/drawingml/2006/table">
            <a:tbl>
              <a:tblPr>
                <a:tableStyleId>{69012ECD-51FC-41F1-AA8D-1B2483CD663E}</a:tableStyleId>
              </a:tblPr>
              <a:tblGrid>
                <a:gridCol w="2235553"/>
                <a:gridCol w="2235553"/>
                <a:gridCol w="223555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Product technology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Production technology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Production</a:t>
                      </a:r>
                      <a:r>
                        <a:rPr lang="en-US" sz="1200" baseline="0" dirty="0" smtClean="0"/>
                        <a:t> capacity</a:t>
                      </a:r>
                      <a:endParaRPr lang="en-US" sz="1200" dirty="0" smtClean="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370840">
                <a:tc>
                  <a:txBody>
                    <a:bodyPr/>
                    <a:lstStyle/>
                    <a:p>
                      <a:r>
                        <a:rPr lang="en-US" sz="1200" dirty="0" smtClean="0"/>
                        <a:t>Distribution</a:t>
                      </a:r>
                      <a:r>
                        <a:rPr lang="en-US" sz="1200" baseline="0" dirty="0" smtClean="0"/>
                        <a:t> footprint</a:t>
                      </a:r>
                      <a:endParaRPr lang="en-US"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Aftermarket footprint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Manufacturing footprint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R&amp;D capability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Sales / customer support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Brand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 How to Align Existing Relationships?</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39</a:t>
            </a:fld>
            <a:endParaRPr lang="en-US" dirty="0"/>
          </a:p>
        </p:txBody>
      </p:sp>
      <p:sp>
        <p:nvSpPr>
          <p:cNvPr id="4" name="Text Box 4"/>
          <p:cNvSpPr txBox="1">
            <a:spLocks noChangeArrowheads="1"/>
          </p:cNvSpPr>
          <p:nvPr/>
        </p:nvSpPr>
        <p:spPr bwMode="auto">
          <a:xfrm>
            <a:off x="686594" y="1182332"/>
            <a:ext cx="2390006" cy="418662"/>
          </a:xfrm>
          <a:prstGeom prst="rect">
            <a:avLst/>
          </a:prstGeom>
          <a:noFill/>
          <a:ln w="12700">
            <a:noFill/>
            <a:miter lim="800000"/>
            <a:headEnd/>
            <a:tailEnd/>
          </a:ln>
          <a:effectLst/>
        </p:spPr>
        <p:txBody>
          <a:bodyPr wrap="none" lIns="101901" tIns="50950" rIns="101901" bIns="50950">
            <a:spAutoFit/>
          </a:bodyPr>
          <a:lstStyle/>
          <a:p>
            <a:pPr algn="l">
              <a:lnSpc>
                <a:spcPct val="100000"/>
              </a:lnSpc>
            </a:pPr>
            <a:r>
              <a:rPr lang="en-US" b="1" dirty="0">
                <a:solidFill>
                  <a:srgbClr val="002776"/>
                </a:solidFill>
              </a:rPr>
              <a:t>Alliance Rationale</a:t>
            </a:r>
          </a:p>
        </p:txBody>
      </p:sp>
      <p:sp>
        <p:nvSpPr>
          <p:cNvPr id="5" name="AutoShape 6"/>
          <p:cNvSpPr>
            <a:spLocks noChangeArrowheads="1"/>
          </p:cNvSpPr>
          <p:nvPr/>
        </p:nvSpPr>
        <p:spPr bwMode="auto">
          <a:xfrm>
            <a:off x="610394" y="2058194"/>
            <a:ext cx="4536667" cy="4171320"/>
          </a:xfrm>
          <a:prstGeom prst="triangle">
            <a:avLst>
              <a:gd name="adj" fmla="val 50000"/>
            </a:avLst>
          </a:prstGeom>
          <a:solidFill>
            <a:srgbClr val="D9D9D9"/>
          </a:solidFill>
          <a:ln w="12700">
            <a:solidFill>
              <a:schemeClr val="tx1"/>
            </a:solidFill>
            <a:miter lim="800000"/>
            <a:headEnd/>
            <a:tailEnd/>
          </a:ln>
          <a:effectLst/>
        </p:spPr>
        <p:txBody>
          <a:bodyPr wrap="none" lIns="101901" tIns="50950" rIns="101901" bIns="50950" anchor="ctr"/>
          <a:lstStyle/>
          <a:p>
            <a:endParaRPr lang="en-US" dirty="0"/>
          </a:p>
        </p:txBody>
      </p:sp>
      <p:sp>
        <p:nvSpPr>
          <p:cNvPr id="6" name="Line 7"/>
          <p:cNvSpPr>
            <a:spLocks noChangeShapeType="1"/>
          </p:cNvSpPr>
          <p:nvPr/>
        </p:nvSpPr>
        <p:spPr bwMode="auto">
          <a:xfrm>
            <a:off x="1914646" y="3850529"/>
            <a:ext cx="1955571" cy="0"/>
          </a:xfrm>
          <a:prstGeom prst="line">
            <a:avLst/>
          </a:prstGeom>
          <a:solidFill>
            <a:schemeClr val="accent3">
              <a:lumMod val="85000"/>
            </a:schemeClr>
          </a:solidFill>
          <a:ln w="12700">
            <a:solidFill>
              <a:schemeClr val="tx1"/>
            </a:solidFill>
            <a:round/>
            <a:headEnd/>
            <a:tailEnd/>
          </a:ln>
          <a:effectLst/>
        </p:spPr>
        <p:txBody>
          <a:bodyPr lIns="101901" tIns="50950" rIns="101901" bIns="50950" anchor="ctr"/>
          <a:lstStyle/>
          <a:p>
            <a:endParaRPr lang="en-US" dirty="0"/>
          </a:p>
        </p:txBody>
      </p:sp>
      <p:sp>
        <p:nvSpPr>
          <p:cNvPr id="7" name="Line 8"/>
          <p:cNvSpPr>
            <a:spLocks noChangeShapeType="1"/>
          </p:cNvSpPr>
          <p:nvPr/>
        </p:nvSpPr>
        <p:spPr bwMode="auto">
          <a:xfrm>
            <a:off x="1368118" y="4836674"/>
            <a:ext cx="3021221" cy="0"/>
          </a:xfrm>
          <a:prstGeom prst="line">
            <a:avLst/>
          </a:prstGeom>
          <a:solidFill>
            <a:schemeClr val="accent3">
              <a:lumMod val="85000"/>
            </a:schemeClr>
          </a:solidFill>
          <a:ln w="12700">
            <a:solidFill>
              <a:schemeClr val="tx1"/>
            </a:solidFill>
            <a:round/>
            <a:headEnd/>
            <a:tailEnd/>
          </a:ln>
          <a:effectLst/>
        </p:spPr>
        <p:txBody>
          <a:bodyPr lIns="101901" tIns="50950" rIns="101901" bIns="50950" anchor="ctr"/>
          <a:lstStyle/>
          <a:p>
            <a:endParaRPr lang="en-US" dirty="0"/>
          </a:p>
        </p:txBody>
      </p:sp>
      <p:sp>
        <p:nvSpPr>
          <p:cNvPr id="8" name="Line 9"/>
          <p:cNvSpPr>
            <a:spLocks noChangeShapeType="1"/>
          </p:cNvSpPr>
          <p:nvPr/>
        </p:nvSpPr>
        <p:spPr bwMode="auto">
          <a:xfrm>
            <a:off x="2132290" y="4836674"/>
            <a:ext cx="0" cy="1394638"/>
          </a:xfrm>
          <a:prstGeom prst="line">
            <a:avLst/>
          </a:prstGeom>
          <a:solidFill>
            <a:schemeClr val="accent3">
              <a:lumMod val="85000"/>
            </a:schemeClr>
          </a:solidFill>
          <a:ln w="12700">
            <a:solidFill>
              <a:schemeClr val="tx1"/>
            </a:solidFill>
            <a:round/>
            <a:headEnd/>
            <a:tailEnd/>
          </a:ln>
          <a:effectLst/>
        </p:spPr>
        <p:txBody>
          <a:bodyPr lIns="101901" tIns="50950" rIns="101901" bIns="50950" anchor="ctr"/>
          <a:lstStyle/>
          <a:p>
            <a:endParaRPr lang="en-US" dirty="0"/>
          </a:p>
        </p:txBody>
      </p:sp>
      <p:sp>
        <p:nvSpPr>
          <p:cNvPr id="9" name="Line 10"/>
          <p:cNvSpPr>
            <a:spLocks noChangeShapeType="1"/>
          </p:cNvSpPr>
          <p:nvPr/>
        </p:nvSpPr>
        <p:spPr bwMode="auto">
          <a:xfrm>
            <a:off x="3646124" y="4834874"/>
            <a:ext cx="0" cy="1394638"/>
          </a:xfrm>
          <a:prstGeom prst="line">
            <a:avLst/>
          </a:prstGeom>
          <a:solidFill>
            <a:schemeClr val="accent3">
              <a:lumMod val="85000"/>
            </a:schemeClr>
          </a:solidFill>
          <a:ln w="12700">
            <a:solidFill>
              <a:schemeClr val="tx1"/>
            </a:solidFill>
            <a:round/>
            <a:headEnd/>
            <a:tailEnd/>
          </a:ln>
          <a:effectLst/>
        </p:spPr>
        <p:txBody>
          <a:bodyPr lIns="101901" tIns="50950" rIns="101901" bIns="50950" anchor="ctr"/>
          <a:lstStyle/>
          <a:p>
            <a:endParaRPr lang="en-US" dirty="0"/>
          </a:p>
        </p:txBody>
      </p:sp>
      <p:sp>
        <p:nvSpPr>
          <p:cNvPr id="10" name="Line 11"/>
          <p:cNvSpPr>
            <a:spLocks noChangeShapeType="1"/>
          </p:cNvSpPr>
          <p:nvPr/>
        </p:nvSpPr>
        <p:spPr bwMode="auto">
          <a:xfrm>
            <a:off x="2878728" y="3848729"/>
            <a:ext cx="0" cy="991543"/>
          </a:xfrm>
          <a:prstGeom prst="line">
            <a:avLst/>
          </a:prstGeom>
          <a:solidFill>
            <a:schemeClr val="accent3">
              <a:lumMod val="85000"/>
            </a:schemeClr>
          </a:solidFill>
          <a:ln w="12700">
            <a:solidFill>
              <a:schemeClr val="tx1"/>
            </a:solidFill>
            <a:round/>
            <a:headEnd/>
            <a:tailEnd/>
          </a:ln>
          <a:effectLst/>
        </p:spPr>
        <p:txBody>
          <a:bodyPr lIns="101901" tIns="50950" rIns="101901" bIns="50950" anchor="ctr"/>
          <a:lstStyle/>
          <a:p>
            <a:endParaRPr lang="en-US" dirty="0"/>
          </a:p>
        </p:txBody>
      </p:sp>
      <p:sp>
        <p:nvSpPr>
          <p:cNvPr id="11" name="Text Box 12"/>
          <p:cNvSpPr txBox="1">
            <a:spLocks noChangeArrowheads="1"/>
          </p:cNvSpPr>
          <p:nvPr/>
        </p:nvSpPr>
        <p:spPr bwMode="auto">
          <a:xfrm>
            <a:off x="2132290" y="2657570"/>
            <a:ext cx="1500937" cy="1118558"/>
          </a:xfrm>
          <a:prstGeom prst="rect">
            <a:avLst/>
          </a:prstGeom>
          <a:noFill/>
          <a:ln w="12700">
            <a:noFill/>
            <a:miter lim="800000"/>
            <a:headEnd/>
            <a:tailEnd/>
          </a:ln>
          <a:effectLst/>
        </p:spPr>
        <p:txBody>
          <a:bodyPr lIns="50950" tIns="50950" rIns="50950" bIns="50950">
            <a:spAutoFit/>
          </a:bodyPr>
          <a:lstStyle/>
          <a:p>
            <a:pPr algn="ctr">
              <a:lnSpc>
                <a:spcPct val="100000"/>
              </a:lnSpc>
            </a:pPr>
            <a:r>
              <a:rPr lang="en-US" sz="1100" b="1" dirty="0">
                <a:solidFill>
                  <a:srgbClr val="002776"/>
                </a:solidFill>
              </a:rPr>
              <a:t>Form a</a:t>
            </a:r>
            <a:br>
              <a:rPr lang="en-US" sz="1100" b="1" dirty="0">
                <a:solidFill>
                  <a:srgbClr val="002776"/>
                </a:solidFill>
              </a:rPr>
            </a:br>
            <a:r>
              <a:rPr lang="en-US" sz="1100" b="1" dirty="0">
                <a:solidFill>
                  <a:srgbClr val="002776"/>
                </a:solidFill>
              </a:rPr>
              <a:t>Powerful</a:t>
            </a:r>
            <a:br>
              <a:rPr lang="en-US" sz="1100" b="1" dirty="0">
                <a:solidFill>
                  <a:srgbClr val="002776"/>
                </a:solidFill>
              </a:rPr>
            </a:br>
            <a:r>
              <a:rPr lang="en-US" sz="1100" b="1" dirty="0">
                <a:solidFill>
                  <a:srgbClr val="002776"/>
                </a:solidFill>
              </a:rPr>
              <a:t>Competitive</a:t>
            </a:r>
          </a:p>
          <a:p>
            <a:pPr algn="ctr">
              <a:lnSpc>
                <a:spcPct val="100000"/>
              </a:lnSpc>
            </a:pPr>
            <a:r>
              <a:rPr lang="en-US" sz="1100" b="1" dirty="0">
                <a:solidFill>
                  <a:srgbClr val="002776"/>
                </a:solidFill>
              </a:rPr>
              <a:t>Force to </a:t>
            </a:r>
            <a:r>
              <a:rPr lang="en-US" sz="1100" b="1" dirty="0" smtClean="0">
                <a:solidFill>
                  <a:srgbClr val="002776"/>
                </a:solidFill>
              </a:rPr>
              <a:t>dominate target markets</a:t>
            </a:r>
            <a:endParaRPr lang="en-US" sz="1100" b="1" dirty="0">
              <a:solidFill>
                <a:srgbClr val="002776"/>
              </a:solidFill>
            </a:endParaRPr>
          </a:p>
          <a:p>
            <a:pPr algn="ctr">
              <a:lnSpc>
                <a:spcPct val="100000"/>
              </a:lnSpc>
            </a:pPr>
            <a:r>
              <a:rPr lang="en-US" sz="1100" b="1" dirty="0">
                <a:solidFill>
                  <a:srgbClr val="002776"/>
                </a:solidFill>
              </a:rPr>
              <a:t> </a:t>
            </a:r>
          </a:p>
        </p:txBody>
      </p:sp>
      <p:sp>
        <p:nvSpPr>
          <p:cNvPr id="12" name="Text Box 13"/>
          <p:cNvSpPr txBox="1">
            <a:spLocks noChangeArrowheads="1"/>
          </p:cNvSpPr>
          <p:nvPr/>
        </p:nvSpPr>
        <p:spPr bwMode="auto">
          <a:xfrm>
            <a:off x="1937216" y="4030483"/>
            <a:ext cx="822210" cy="622639"/>
          </a:xfrm>
          <a:prstGeom prst="rect">
            <a:avLst/>
          </a:prstGeom>
          <a:noFill/>
          <a:ln w="12700">
            <a:noFill/>
            <a:miter lim="800000"/>
            <a:headEnd/>
            <a:tailEnd/>
          </a:ln>
          <a:effectLst/>
        </p:spPr>
        <p:txBody>
          <a:bodyPr lIns="50950" tIns="50950" rIns="50950" bIns="50950">
            <a:spAutoFit/>
          </a:bodyPr>
          <a:lstStyle/>
          <a:p>
            <a:pPr algn="ctr">
              <a:lnSpc>
                <a:spcPct val="100000"/>
              </a:lnSpc>
            </a:pPr>
            <a:r>
              <a:rPr lang="en-US" sz="1100" b="1" dirty="0">
                <a:solidFill>
                  <a:srgbClr val="002776"/>
                </a:solidFill>
              </a:rPr>
              <a:t>Share</a:t>
            </a:r>
            <a:br>
              <a:rPr lang="en-US" sz="1100" b="1" dirty="0">
                <a:solidFill>
                  <a:srgbClr val="002776"/>
                </a:solidFill>
              </a:rPr>
            </a:br>
            <a:r>
              <a:rPr lang="en-US" sz="1100" b="1" dirty="0">
                <a:solidFill>
                  <a:srgbClr val="002776"/>
                </a:solidFill>
              </a:rPr>
              <a:t>Financial</a:t>
            </a:r>
            <a:br>
              <a:rPr lang="en-US" sz="1100" b="1" dirty="0">
                <a:solidFill>
                  <a:srgbClr val="002776"/>
                </a:solidFill>
              </a:rPr>
            </a:br>
            <a:r>
              <a:rPr lang="en-US" sz="1100" b="1" dirty="0">
                <a:solidFill>
                  <a:srgbClr val="002776"/>
                </a:solidFill>
              </a:rPr>
              <a:t>Risks</a:t>
            </a:r>
          </a:p>
        </p:txBody>
      </p:sp>
      <p:sp>
        <p:nvSpPr>
          <p:cNvPr id="13" name="Text Box 14"/>
          <p:cNvSpPr txBox="1">
            <a:spLocks noChangeArrowheads="1"/>
          </p:cNvSpPr>
          <p:nvPr/>
        </p:nvSpPr>
        <p:spPr bwMode="auto">
          <a:xfrm>
            <a:off x="2988356" y="4026883"/>
            <a:ext cx="1007744" cy="610726"/>
          </a:xfrm>
          <a:prstGeom prst="rect">
            <a:avLst/>
          </a:prstGeom>
          <a:noFill/>
          <a:ln w="12700">
            <a:noFill/>
            <a:miter lim="800000"/>
            <a:headEnd/>
            <a:tailEnd/>
          </a:ln>
          <a:effectLst/>
        </p:spPr>
        <p:txBody>
          <a:bodyPr wrap="square" lIns="50950" tIns="50950" rIns="50950" bIns="50950">
            <a:spAutoFit/>
          </a:bodyPr>
          <a:lstStyle/>
          <a:p>
            <a:pPr algn="ctr">
              <a:lnSpc>
                <a:spcPct val="100000"/>
              </a:lnSpc>
            </a:pPr>
            <a:r>
              <a:rPr lang="en-US" sz="1100" b="1" dirty="0">
                <a:solidFill>
                  <a:srgbClr val="002776"/>
                </a:solidFill>
              </a:rPr>
              <a:t>Increase </a:t>
            </a:r>
            <a:r>
              <a:rPr lang="en-US" sz="1100" b="1" dirty="0" smtClean="0">
                <a:solidFill>
                  <a:srgbClr val="002776"/>
                </a:solidFill>
              </a:rPr>
              <a:t> Return </a:t>
            </a:r>
            <a:r>
              <a:rPr lang="en-US" sz="1100" b="1" dirty="0">
                <a:solidFill>
                  <a:srgbClr val="002776"/>
                </a:solidFill>
              </a:rPr>
              <a:t>from Operations</a:t>
            </a:r>
          </a:p>
        </p:txBody>
      </p:sp>
      <p:sp>
        <p:nvSpPr>
          <p:cNvPr id="14" name="Text Box 15"/>
          <p:cNvSpPr txBox="1">
            <a:spLocks noChangeArrowheads="1"/>
          </p:cNvSpPr>
          <p:nvPr/>
        </p:nvSpPr>
        <p:spPr bwMode="auto">
          <a:xfrm>
            <a:off x="1192391" y="5063432"/>
            <a:ext cx="822210" cy="1151320"/>
          </a:xfrm>
          <a:prstGeom prst="rect">
            <a:avLst/>
          </a:prstGeom>
          <a:noFill/>
          <a:ln w="12700">
            <a:noFill/>
            <a:miter lim="800000"/>
            <a:headEnd/>
            <a:tailEnd/>
          </a:ln>
          <a:effectLst/>
        </p:spPr>
        <p:txBody>
          <a:bodyPr lIns="50950" tIns="50950" rIns="50950" bIns="50950">
            <a:spAutoFit/>
          </a:bodyPr>
          <a:lstStyle/>
          <a:p>
            <a:pPr algn="ctr">
              <a:lnSpc>
                <a:spcPct val="100000"/>
              </a:lnSpc>
            </a:pPr>
            <a:r>
              <a:rPr lang="en-US" sz="1100" b="1" dirty="0">
                <a:solidFill>
                  <a:srgbClr val="002776"/>
                </a:solidFill>
              </a:rPr>
              <a:t>Participate in attractive markets and brands</a:t>
            </a:r>
          </a:p>
        </p:txBody>
      </p:sp>
      <p:sp>
        <p:nvSpPr>
          <p:cNvPr id="15" name="Text Box 16"/>
          <p:cNvSpPr txBox="1">
            <a:spLocks noChangeArrowheads="1"/>
          </p:cNvSpPr>
          <p:nvPr/>
        </p:nvSpPr>
        <p:spPr bwMode="auto">
          <a:xfrm>
            <a:off x="2328976" y="5052634"/>
            <a:ext cx="1154319" cy="1151320"/>
          </a:xfrm>
          <a:prstGeom prst="rect">
            <a:avLst/>
          </a:prstGeom>
          <a:noFill/>
          <a:ln w="12700">
            <a:noFill/>
            <a:miter lim="800000"/>
            <a:headEnd/>
            <a:tailEnd/>
          </a:ln>
          <a:effectLst/>
        </p:spPr>
        <p:txBody>
          <a:bodyPr lIns="50950" tIns="50950" rIns="50950" bIns="50950">
            <a:spAutoFit/>
          </a:bodyPr>
          <a:lstStyle/>
          <a:p>
            <a:pPr algn="ctr">
              <a:lnSpc>
                <a:spcPct val="100000"/>
              </a:lnSpc>
            </a:pPr>
            <a:r>
              <a:rPr lang="en-US" sz="1100" b="1" dirty="0">
                <a:solidFill>
                  <a:srgbClr val="002776"/>
                </a:solidFill>
              </a:rPr>
              <a:t>Participate in the development of new and emerging technology</a:t>
            </a:r>
          </a:p>
        </p:txBody>
      </p:sp>
      <p:sp>
        <p:nvSpPr>
          <p:cNvPr id="16" name="Text Box 17"/>
          <p:cNvSpPr txBox="1">
            <a:spLocks noChangeArrowheads="1"/>
          </p:cNvSpPr>
          <p:nvPr/>
        </p:nvSpPr>
        <p:spPr bwMode="auto">
          <a:xfrm>
            <a:off x="3674735" y="5160621"/>
            <a:ext cx="1010038" cy="968149"/>
          </a:xfrm>
          <a:prstGeom prst="rect">
            <a:avLst/>
          </a:prstGeom>
          <a:noFill/>
          <a:ln w="12700">
            <a:noFill/>
            <a:miter lim="800000"/>
            <a:headEnd/>
            <a:tailEnd/>
          </a:ln>
          <a:effectLst/>
        </p:spPr>
        <p:txBody>
          <a:bodyPr wrap="square" lIns="50950" tIns="50950" rIns="50950" bIns="50950">
            <a:spAutoFit/>
          </a:bodyPr>
          <a:lstStyle/>
          <a:p>
            <a:pPr algn="ctr">
              <a:lnSpc>
                <a:spcPct val="100000"/>
              </a:lnSpc>
            </a:pPr>
            <a:r>
              <a:rPr lang="en-US" sz="1100" b="1" dirty="0">
                <a:solidFill>
                  <a:srgbClr val="002776"/>
                </a:solidFill>
              </a:rPr>
              <a:t>Manufacture more effectively and efficiently</a:t>
            </a:r>
          </a:p>
        </p:txBody>
      </p:sp>
      <p:graphicFrame>
        <p:nvGraphicFramePr>
          <p:cNvPr id="17" name="Group 44"/>
          <p:cNvGraphicFramePr>
            <a:graphicFrameLocks noGrp="1"/>
          </p:cNvGraphicFramePr>
          <p:nvPr/>
        </p:nvGraphicFramePr>
        <p:xfrm>
          <a:off x="610395" y="6328487"/>
          <a:ext cx="4536668" cy="767034"/>
        </p:xfrm>
        <a:graphic>
          <a:graphicData uri="http://schemas.openxmlformats.org/drawingml/2006/table">
            <a:tbl>
              <a:tblPr/>
              <a:tblGrid>
                <a:gridCol w="1134973"/>
                <a:gridCol w="1133360"/>
                <a:gridCol w="1134973"/>
                <a:gridCol w="1133362"/>
              </a:tblGrid>
              <a:tr h="290229">
                <a:tc gridSpan="4">
                  <a:txBody>
                    <a:bodyPr/>
                    <a:lstStyle/>
                    <a:p>
                      <a:pPr marL="0" marR="0" lvl="0" indent="0" algn="ctr" defTabSz="914400" rtl="0" eaLnBrk="0" fontAlgn="base" latinLnBrk="0" hangingPunct="0">
                        <a:lnSpc>
                          <a:spcPct val="90000"/>
                        </a:lnSpc>
                        <a:spcBef>
                          <a:spcPct val="90000"/>
                        </a:spcBef>
                        <a:spcAft>
                          <a:spcPct val="0"/>
                        </a:spcAft>
                        <a:buClrTx/>
                        <a:buSzPct val="100000"/>
                        <a:buFont typeface="Monotype Sorts" pitchFamily="2" charset="2"/>
                        <a:buNone/>
                        <a:tabLst/>
                      </a:pPr>
                      <a:r>
                        <a:rPr kumimoji="0" lang="en-US" sz="1300" b="1" i="0" u="none" strike="noStrike" cap="none" normalizeH="0" baseline="0" dirty="0" smtClean="0">
                          <a:ln>
                            <a:noFill/>
                          </a:ln>
                          <a:solidFill>
                            <a:schemeClr val="bg1"/>
                          </a:solidFill>
                          <a:effectLst/>
                          <a:latin typeface="+mn-lt"/>
                        </a:rPr>
                        <a:t>Manage Global Alliance Structure</a:t>
                      </a:r>
                    </a:p>
                  </a:txBody>
                  <a:tcPr marL="92861" marR="92861" marT="51827" marB="518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46AB4"/>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6805">
                <a:tc>
                  <a:txBody>
                    <a:bodyPr/>
                    <a:lstStyle/>
                    <a:p>
                      <a:pPr marL="0" marR="0" lvl="0" indent="0" algn="ctr" defTabSz="914400" rtl="0" eaLnBrk="0" fontAlgn="base" latinLnBrk="0" hangingPunct="0">
                        <a:lnSpc>
                          <a:spcPct val="90000"/>
                        </a:lnSpc>
                        <a:spcBef>
                          <a:spcPct val="90000"/>
                        </a:spcBef>
                        <a:spcAft>
                          <a:spcPct val="0"/>
                        </a:spcAft>
                        <a:buClrTx/>
                        <a:buSzPct val="100000"/>
                        <a:buFont typeface="Monotype Sorts" pitchFamily="2" charset="2"/>
                        <a:buNone/>
                        <a:tabLst/>
                      </a:pPr>
                      <a:r>
                        <a:rPr kumimoji="0" lang="en-US" sz="1300" b="1" i="0" u="none" strike="noStrike" cap="none" normalizeH="0" baseline="0" dirty="0" smtClean="0">
                          <a:ln>
                            <a:noFill/>
                          </a:ln>
                          <a:solidFill>
                            <a:schemeClr val="bg1"/>
                          </a:solidFill>
                          <a:effectLst/>
                          <a:latin typeface="+mn-lt"/>
                        </a:rPr>
                        <a:t>Asia</a:t>
                      </a:r>
                    </a:p>
                  </a:txBody>
                  <a:tcPr marL="92861" marR="92861" marT="51827" marB="518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46AB4"/>
                    </a:solidFill>
                  </a:tcPr>
                </a:tc>
                <a:tc>
                  <a:txBody>
                    <a:bodyPr/>
                    <a:lstStyle/>
                    <a:p>
                      <a:pPr marL="0" marR="0" lvl="0" indent="0" algn="ctr" defTabSz="914400" rtl="0" eaLnBrk="0" fontAlgn="base" latinLnBrk="0" hangingPunct="0">
                        <a:lnSpc>
                          <a:spcPct val="90000"/>
                        </a:lnSpc>
                        <a:spcBef>
                          <a:spcPct val="90000"/>
                        </a:spcBef>
                        <a:spcAft>
                          <a:spcPct val="0"/>
                        </a:spcAft>
                        <a:buClrTx/>
                        <a:buSzPct val="100000"/>
                        <a:buFont typeface="Monotype Sorts" pitchFamily="2" charset="2"/>
                        <a:buNone/>
                        <a:tabLst/>
                      </a:pPr>
                      <a:r>
                        <a:rPr kumimoji="0" lang="en-US" sz="1300" b="1" i="0" u="none" strike="noStrike" cap="none" normalizeH="0" baseline="0" dirty="0" smtClean="0">
                          <a:ln>
                            <a:noFill/>
                          </a:ln>
                          <a:solidFill>
                            <a:schemeClr val="bg1"/>
                          </a:solidFill>
                          <a:effectLst/>
                          <a:latin typeface="+mn-lt"/>
                        </a:rPr>
                        <a:t>North America</a:t>
                      </a:r>
                    </a:p>
                  </a:txBody>
                  <a:tcPr marL="92861" marR="92861" marT="51827" marB="518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46AB4"/>
                    </a:solidFill>
                  </a:tcPr>
                </a:tc>
                <a:tc>
                  <a:txBody>
                    <a:bodyPr/>
                    <a:lstStyle/>
                    <a:p>
                      <a:pPr marL="0" marR="0" lvl="0" indent="0" algn="ctr" defTabSz="914400" rtl="0" eaLnBrk="0" fontAlgn="base" latinLnBrk="0" hangingPunct="0">
                        <a:lnSpc>
                          <a:spcPct val="90000"/>
                        </a:lnSpc>
                        <a:spcBef>
                          <a:spcPct val="90000"/>
                        </a:spcBef>
                        <a:spcAft>
                          <a:spcPct val="0"/>
                        </a:spcAft>
                        <a:buClrTx/>
                        <a:buSzPct val="100000"/>
                        <a:buFont typeface="Monotype Sorts" pitchFamily="2" charset="2"/>
                        <a:buNone/>
                        <a:tabLst/>
                      </a:pPr>
                      <a:r>
                        <a:rPr kumimoji="0" lang="en-US" sz="1300" b="1" i="0" u="none" strike="noStrike" cap="none" normalizeH="0" baseline="0" dirty="0" smtClean="0">
                          <a:ln>
                            <a:noFill/>
                          </a:ln>
                          <a:solidFill>
                            <a:schemeClr val="bg1"/>
                          </a:solidFill>
                          <a:effectLst/>
                          <a:latin typeface="+mn-lt"/>
                        </a:rPr>
                        <a:t>Europe</a:t>
                      </a:r>
                    </a:p>
                  </a:txBody>
                  <a:tcPr marL="92861" marR="92861" marT="51827" marB="518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46AB4"/>
                    </a:solidFill>
                  </a:tcPr>
                </a:tc>
                <a:tc>
                  <a:txBody>
                    <a:bodyPr/>
                    <a:lstStyle/>
                    <a:p>
                      <a:pPr marL="0" marR="0" lvl="0" indent="0" algn="ctr" defTabSz="914400" rtl="0" eaLnBrk="0" fontAlgn="base" latinLnBrk="0" hangingPunct="0">
                        <a:lnSpc>
                          <a:spcPct val="90000"/>
                        </a:lnSpc>
                        <a:spcBef>
                          <a:spcPct val="90000"/>
                        </a:spcBef>
                        <a:spcAft>
                          <a:spcPct val="0"/>
                        </a:spcAft>
                        <a:buClrTx/>
                        <a:buSzPct val="100000"/>
                        <a:buFont typeface="Monotype Sorts" pitchFamily="2" charset="2"/>
                        <a:buNone/>
                        <a:tabLst/>
                      </a:pPr>
                      <a:r>
                        <a:rPr kumimoji="0" lang="en-US" sz="1300" b="1" i="0" u="none" strike="noStrike" cap="none" normalizeH="0" baseline="0" dirty="0" smtClean="0">
                          <a:ln>
                            <a:noFill/>
                          </a:ln>
                          <a:solidFill>
                            <a:schemeClr val="bg1"/>
                          </a:solidFill>
                          <a:effectLst/>
                          <a:latin typeface="+mn-lt"/>
                        </a:rPr>
                        <a:t>ROW</a:t>
                      </a:r>
                    </a:p>
                  </a:txBody>
                  <a:tcPr marL="92861" marR="92861" marT="51827" marB="518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46AB4"/>
                    </a:solidFill>
                  </a:tcPr>
                </a:tc>
              </a:tr>
            </a:tbl>
          </a:graphicData>
        </a:graphic>
      </p:graphicFrame>
      <p:grpSp>
        <p:nvGrpSpPr>
          <p:cNvPr id="18" name="Group 32"/>
          <p:cNvGrpSpPr>
            <a:grpSpLocks/>
          </p:cNvGrpSpPr>
          <p:nvPr/>
        </p:nvGrpSpPr>
        <p:grpSpPr bwMode="auto">
          <a:xfrm>
            <a:off x="5329233" y="2115778"/>
            <a:ext cx="2071647" cy="1660970"/>
            <a:chOff x="3922" y="1195"/>
            <a:chExt cx="1285" cy="923"/>
          </a:xfrm>
        </p:grpSpPr>
        <p:sp>
          <p:nvSpPr>
            <p:cNvPr id="19" name="Rectangle 33"/>
            <p:cNvSpPr>
              <a:spLocks noChangeArrowheads="1"/>
            </p:cNvSpPr>
            <p:nvPr/>
          </p:nvSpPr>
          <p:spPr bwMode="auto">
            <a:xfrm>
              <a:off x="4088" y="1520"/>
              <a:ext cx="1119" cy="239"/>
            </a:xfrm>
            <a:prstGeom prst="rect">
              <a:avLst/>
            </a:prstGeom>
            <a:noFill/>
            <a:ln w="12700">
              <a:noFill/>
              <a:miter lim="800000"/>
              <a:headEnd/>
              <a:tailEnd/>
            </a:ln>
            <a:effectLst/>
          </p:spPr>
          <p:txBody>
            <a:bodyPr wrap="none" anchor="ctr">
              <a:spAutoFit/>
            </a:bodyPr>
            <a:lstStyle/>
            <a:p>
              <a:pPr algn="l">
                <a:lnSpc>
                  <a:spcPct val="100000"/>
                </a:lnSpc>
              </a:pPr>
              <a:r>
                <a:rPr lang="en-US" sz="1100" b="1" dirty="0" smtClean="0">
                  <a:solidFill>
                    <a:srgbClr val="002776"/>
                  </a:solidFill>
                </a:rPr>
                <a:t>Overarching Objective –</a:t>
              </a:r>
            </a:p>
            <a:p>
              <a:pPr algn="l">
                <a:lnSpc>
                  <a:spcPct val="100000"/>
                </a:lnSpc>
              </a:pPr>
              <a:r>
                <a:rPr lang="en-US" sz="1100" b="1" dirty="0" smtClean="0">
                  <a:solidFill>
                    <a:srgbClr val="002776"/>
                  </a:solidFill>
                </a:rPr>
                <a:t>Strategic Advantage</a:t>
              </a:r>
              <a:endParaRPr lang="en-US" sz="1100" b="1" dirty="0">
                <a:solidFill>
                  <a:srgbClr val="002776"/>
                </a:solidFill>
              </a:endParaRPr>
            </a:p>
          </p:txBody>
        </p:sp>
        <p:sp>
          <p:nvSpPr>
            <p:cNvPr id="20" name="AutoShape 34"/>
            <p:cNvSpPr>
              <a:spLocks/>
            </p:cNvSpPr>
            <p:nvPr/>
          </p:nvSpPr>
          <p:spPr bwMode="auto">
            <a:xfrm>
              <a:off x="3922" y="1195"/>
              <a:ext cx="190" cy="923"/>
            </a:xfrm>
            <a:prstGeom prst="rightBrace">
              <a:avLst>
                <a:gd name="adj1" fmla="val 40482"/>
                <a:gd name="adj2" fmla="val 50000"/>
              </a:avLst>
            </a:prstGeom>
            <a:noFill/>
            <a:ln w="12700">
              <a:solidFill>
                <a:schemeClr val="tx1"/>
              </a:solidFill>
              <a:round/>
              <a:headEnd/>
              <a:tailEnd/>
            </a:ln>
            <a:effectLst/>
          </p:spPr>
          <p:txBody>
            <a:bodyPr wrap="none" anchor="ctr"/>
            <a:lstStyle/>
            <a:p>
              <a:endParaRPr lang="en-US" dirty="0">
                <a:solidFill>
                  <a:srgbClr val="002776"/>
                </a:solidFill>
              </a:endParaRPr>
            </a:p>
          </p:txBody>
        </p:sp>
      </p:grpSp>
      <p:grpSp>
        <p:nvGrpSpPr>
          <p:cNvPr id="21" name="Group 35"/>
          <p:cNvGrpSpPr>
            <a:grpSpLocks/>
          </p:cNvGrpSpPr>
          <p:nvPr/>
        </p:nvGrpSpPr>
        <p:grpSpPr bwMode="auto">
          <a:xfrm>
            <a:off x="5329248" y="3830733"/>
            <a:ext cx="1426780" cy="935758"/>
            <a:chOff x="3922" y="2148"/>
            <a:chExt cx="885" cy="520"/>
          </a:xfrm>
        </p:grpSpPr>
        <p:sp>
          <p:nvSpPr>
            <p:cNvPr id="22" name="Rectangle 36"/>
            <p:cNvSpPr>
              <a:spLocks noChangeArrowheads="1"/>
            </p:cNvSpPr>
            <p:nvPr/>
          </p:nvSpPr>
          <p:spPr bwMode="auto">
            <a:xfrm>
              <a:off x="4099" y="2341"/>
              <a:ext cx="708" cy="145"/>
            </a:xfrm>
            <a:prstGeom prst="rect">
              <a:avLst/>
            </a:prstGeom>
            <a:noFill/>
            <a:ln w="12700">
              <a:noFill/>
              <a:miter lim="800000"/>
              <a:headEnd/>
              <a:tailEnd/>
            </a:ln>
            <a:effectLst/>
          </p:spPr>
          <p:txBody>
            <a:bodyPr wrap="none" anchor="ctr">
              <a:spAutoFit/>
            </a:bodyPr>
            <a:lstStyle/>
            <a:p>
              <a:pPr>
                <a:lnSpc>
                  <a:spcPct val="100000"/>
                </a:lnSpc>
              </a:pPr>
              <a:r>
                <a:rPr lang="en-US" sz="1100" b="1" dirty="0" smtClean="0">
                  <a:solidFill>
                    <a:srgbClr val="002776"/>
                  </a:solidFill>
                </a:rPr>
                <a:t>Broader Value</a:t>
              </a:r>
              <a:endParaRPr lang="en-US" sz="1100" b="1" dirty="0">
                <a:solidFill>
                  <a:srgbClr val="002776"/>
                </a:solidFill>
              </a:endParaRPr>
            </a:p>
          </p:txBody>
        </p:sp>
        <p:sp>
          <p:nvSpPr>
            <p:cNvPr id="23" name="AutoShape 37"/>
            <p:cNvSpPr>
              <a:spLocks/>
            </p:cNvSpPr>
            <p:nvPr/>
          </p:nvSpPr>
          <p:spPr bwMode="auto">
            <a:xfrm>
              <a:off x="3922" y="2148"/>
              <a:ext cx="190" cy="520"/>
            </a:xfrm>
            <a:prstGeom prst="rightBrace">
              <a:avLst>
                <a:gd name="adj1" fmla="val 22807"/>
                <a:gd name="adj2" fmla="val 50000"/>
              </a:avLst>
            </a:prstGeom>
            <a:noFill/>
            <a:ln w="12700">
              <a:solidFill>
                <a:schemeClr val="tx1"/>
              </a:solidFill>
              <a:round/>
              <a:headEnd/>
              <a:tailEnd/>
            </a:ln>
            <a:effectLst/>
          </p:spPr>
          <p:txBody>
            <a:bodyPr wrap="none" anchor="ctr"/>
            <a:lstStyle/>
            <a:p>
              <a:endParaRPr lang="en-US" dirty="0">
                <a:solidFill>
                  <a:srgbClr val="002776"/>
                </a:solidFill>
              </a:endParaRPr>
            </a:p>
          </p:txBody>
        </p:sp>
      </p:grpSp>
      <p:grpSp>
        <p:nvGrpSpPr>
          <p:cNvPr id="24" name="Group 38"/>
          <p:cNvGrpSpPr>
            <a:grpSpLocks/>
          </p:cNvGrpSpPr>
          <p:nvPr/>
        </p:nvGrpSpPr>
        <p:grpSpPr bwMode="auto">
          <a:xfrm>
            <a:off x="5329243" y="4865468"/>
            <a:ext cx="1678278" cy="1275869"/>
            <a:chOff x="3922" y="2723"/>
            <a:chExt cx="1041" cy="709"/>
          </a:xfrm>
        </p:grpSpPr>
        <p:sp>
          <p:nvSpPr>
            <p:cNvPr id="25" name="Rectangle 39"/>
            <p:cNvSpPr>
              <a:spLocks noChangeArrowheads="1"/>
            </p:cNvSpPr>
            <p:nvPr/>
          </p:nvSpPr>
          <p:spPr bwMode="auto">
            <a:xfrm>
              <a:off x="4115" y="2959"/>
              <a:ext cx="848" cy="239"/>
            </a:xfrm>
            <a:prstGeom prst="rect">
              <a:avLst/>
            </a:prstGeom>
            <a:noFill/>
            <a:ln w="12700">
              <a:noFill/>
              <a:miter lim="800000"/>
              <a:headEnd/>
              <a:tailEnd/>
            </a:ln>
            <a:effectLst/>
          </p:spPr>
          <p:txBody>
            <a:bodyPr wrap="none" anchor="ctr">
              <a:spAutoFit/>
            </a:bodyPr>
            <a:lstStyle/>
            <a:p>
              <a:pPr>
                <a:lnSpc>
                  <a:spcPct val="100000"/>
                </a:lnSpc>
              </a:pPr>
              <a:r>
                <a:rPr lang="en-US" sz="1100" b="1" dirty="0" smtClean="0">
                  <a:solidFill>
                    <a:srgbClr val="002776"/>
                  </a:solidFill>
                </a:rPr>
                <a:t>Focused, Tactical</a:t>
              </a:r>
            </a:p>
            <a:p>
              <a:pPr>
                <a:lnSpc>
                  <a:spcPct val="100000"/>
                </a:lnSpc>
              </a:pPr>
              <a:r>
                <a:rPr lang="en-US" sz="1100" b="1" dirty="0" smtClean="0">
                  <a:solidFill>
                    <a:srgbClr val="002776"/>
                  </a:solidFill>
                </a:rPr>
                <a:t>Value</a:t>
              </a:r>
              <a:endParaRPr lang="en-US" sz="1100" b="1" dirty="0">
                <a:solidFill>
                  <a:srgbClr val="002776"/>
                </a:solidFill>
              </a:endParaRPr>
            </a:p>
          </p:txBody>
        </p:sp>
        <p:sp>
          <p:nvSpPr>
            <p:cNvPr id="26" name="AutoShape 40"/>
            <p:cNvSpPr>
              <a:spLocks/>
            </p:cNvSpPr>
            <p:nvPr/>
          </p:nvSpPr>
          <p:spPr bwMode="auto">
            <a:xfrm>
              <a:off x="3922" y="2723"/>
              <a:ext cx="190" cy="709"/>
            </a:xfrm>
            <a:prstGeom prst="rightBrace">
              <a:avLst>
                <a:gd name="adj1" fmla="val 31096"/>
                <a:gd name="adj2" fmla="val 50000"/>
              </a:avLst>
            </a:prstGeom>
            <a:noFill/>
            <a:ln w="12700">
              <a:solidFill>
                <a:schemeClr val="tx1"/>
              </a:solidFill>
              <a:round/>
              <a:headEnd/>
              <a:tailEnd/>
            </a:ln>
            <a:effectLst/>
          </p:spPr>
          <p:txBody>
            <a:bodyPr wrap="none" anchor="ctr"/>
            <a:lstStyle/>
            <a:p>
              <a:endParaRPr lang="en-US" dirty="0">
                <a:solidFill>
                  <a:srgbClr val="002776"/>
                </a:solidFill>
              </a:endParaRPr>
            </a:p>
          </p:txBody>
        </p:sp>
      </p:grpSp>
      <p:grpSp>
        <p:nvGrpSpPr>
          <p:cNvPr id="27" name="Group 30"/>
          <p:cNvGrpSpPr/>
          <p:nvPr/>
        </p:nvGrpSpPr>
        <p:grpSpPr>
          <a:xfrm>
            <a:off x="5329237" y="6272124"/>
            <a:ext cx="2139157" cy="769441"/>
            <a:chOff x="5329237" y="6272124"/>
            <a:chExt cx="2443957" cy="769441"/>
          </a:xfrm>
        </p:grpSpPr>
        <p:sp>
          <p:nvSpPr>
            <p:cNvPr id="28" name="Rectangle 42"/>
            <p:cNvSpPr>
              <a:spLocks noChangeArrowheads="1"/>
            </p:cNvSpPr>
            <p:nvPr/>
          </p:nvSpPr>
          <p:spPr bwMode="auto">
            <a:xfrm>
              <a:off x="5639187" y="6272124"/>
              <a:ext cx="2134007" cy="769441"/>
            </a:xfrm>
            <a:prstGeom prst="rect">
              <a:avLst/>
            </a:prstGeom>
            <a:noFill/>
            <a:ln w="12700">
              <a:noFill/>
              <a:miter lim="800000"/>
              <a:headEnd/>
              <a:tailEnd/>
            </a:ln>
            <a:effectLst/>
          </p:spPr>
          <p:txBody>
            <a:bodyPr wrap="square" anchor="ctr">
              <a:spAutoFit/>
            </a:bodyPr>
            <a:lstStyle/>
            <a:p>
              <a:pPr>
                <a:lnSpc>
                  <a:spcPct val="100000"/>
                </a:lnSpc>
              </a:pPr>
              <a:r>
                <a:rPr lang="en-US" sz="1100" b="1" dirty="0">
                  <a:solidFill>
                    <a:srgbClr val="002776"/>
                  </a:solidFill>
                </a:rPr>
                <a:t>Consolidate and Gain Protectable Competitive Advantage From Existing Partners and Alliances</a:t>
              </a:r>
            </a:p>
          </p:txBody>
        </p:sp>
        <p:sp>
          <p:nvSpPr>
            <p:cNvPr id="29" name="AutoShape 43"/>
            <p:cNvSpPr>
              <a:spLocks/>
            </p:cNvSpPr>
            <p:nvPr/>
          </p:nvSpPr>
          <p:spPr bwMode="auto">
            <a:xfrm>
              <a:off x="5329237" y="6357281"/>
              <a:ext cx="275190" cy="503870"/>
            </a:xfrm>
            <a:prstGeom prst="rightBrace">
              <a:avLst>
                <a:gd name="adj1" fmla="val 12281"/>
                <a:gd name="adj2" fmla="val 50000"/>
              </a:avLst>
            </a:prstGeom>
            <a:noFill/>
            <a:ln w="12700">
              <a:solidFill>
                <a:schemeClr val="tx1"/>
              </a:solidFill>
              <a:round/>
              <a:headEnd/>
              <a:tailEnd/>
            </a:ln>
            <a:effectLst/>
          </p:spPr>
          <p:txBody>
            <a:bodyPr wrap="none" anchor="ctr"/>
            <a:lstStyle/>
            <a:p>
              <a:endParaRPr lang="en-US" dirty="0">
                <a:solidFill>
                  <a:srgbClr val="002776"/>
                </a:solidFill>
              </a:endParaRPr>
            </a:p>
          </p:txBody>
        </p:sp>
      </p:grpSp>
      <p:sp>
        <p:nvSpPr>
          <p:cNvPr id="32" name="Up Arrow 31"/>
          <p:cNvSpPr/>
          <p:nvPr/>
        </p:nvSpPr>
        <p:spPr>
          <a:xfrm>
            <a:off x="8230394" y="2743994"/>
            <a:ext cx="533400" cy="2438400"/>
          </a:xfrm>
          <a:prstGeom prst="upArrow">
            <a:avLst/>
          </a:prstGeom>
          <a:solidFill>
            <a:srgbClr val="046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7239794" y="1600994"/>
            <a:ext cx="2743994" cy="738664"/>
          </a:xfrm>
          <a:prstGeom prst="rect">
            <a:avLst/>
          </a:prstGeom>
          <a:noFill/>
        </p:spPr>
        <p:txBody>
          <a:bodyPr wrap="square" rtlCol="0">
            <a:spAutoFit/>
          </a:bodyPr>
          <a:lstStyle/>
          <a:p>
            <a:pPr marL="109538" indent="-109538">
              <a:buFont typeface="Arial" pitchFamily="34" charset="0"/>
              <a:buChar char="•"/>
            </a:pPr>
            <a:r>
              <a:rPr lang="en-US" sz="1400" b="1" dirty="0" smtClean="0">
                <a:solidFill>
                  <a:srgbClr val="002776"/>
                </a:solidFill>
                <a:latin typeface="Calibri" pitchFamily="34" charset="0"/>
                <a:ea typeface="Verdana" pitchFamily="34" charset="0"/>
                <a:cs typeface="Verdana" pitchFamily="34" charset="0"/>
              </a:rPr>
              <a:t>Increasing Value</a:t>
            </a:r>
          </a:p>
          <a:p>
            <a:pPr marL="109538" indent="-109538">
              <a:buFont typeface="Arial" pitchFamily="34" charset="0"/>
              <a:buChar char="•"/>
            </a:pPr>
            <a:r>
              <a:rPr lang="en-US" sz="1400" b="1" dirty="0" smtClean="0">
                <a:solidFill>
                  <a:srgbClr val="002776"/>
                </a:solidFill>
                <a:latin typeface="Calibri" pitchFamily="34" charset="0"/>
                <a:ea typeface="Verdana" pitchFamily="34" charset="0"/>
                <a:cs typeface="Verdana" pitchFamily="34" charset="0"/>
              </a:rPr>
              <a:t>Increasing Commitment</a:t>
            </a:r>
          </a:p>
          <a:p>
            <a:pPr marL="109538" indent="-109538">
              <a:buFont typeface="Arial" pitchFamily="34" charset="0"/>
              <a:buChar char="•"/>
            </a:pPr>
            <a:r>
              <a:rPr lang="en-US" sz="1400" b="1" dirty="0" smtClean="0">
                <a:solidFill>
                  <a:srgbClr val="002776"/>
                </a:solidFill>
                <a:latin typeface="Calibri" pitchFamily="34" charset="0"/>
                <a:ea typeface="Verdana" pitchFamily="34" charset="0"/>
                <a:cs typeface="Verdana" pitchFamily="34" charset="0"/>
              </a:rPr>
              <a:t>Increasing Investment and Risk</a:t>
            </a:r>
          </a:p>
        </p:txBody>
      </p:sp>
      <p:sp>
        <p:nvSpPr>
          <p:cNvPr id="36" name="Right Arrow 35"/>
          <p:cNvSpPr/>
          <p:nvPr/>
        </p:nvSpPr>
        <p:spPr>
          <a:xfrm>
            <a:off x="6553994" y="5715794"/>
            <a:ext cx="762000" cy="4572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7620794" y="5639594"/>
            <a:ext cx="1676400" cy="762000"/>
          </a:xfrm>
          <a:prstGeom prst="roundRect">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Limited value / no strategic fit</a:t>
            </a:r>
            <a:endParaRPr lang="en-US" sz="1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0-#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Today’s global automotive market offers your company unprecedented opportunities to build its business and technology base, either organically or through acquisition.</a:t>
            </a:r>
          </a:p>
          <a:p>
            <a:pPr lvl="1"/>
            <a:r>
              <a:rPr lang="en-US" dirty="0" smtClean="0"/>
              <a:t>Today’s market also offers unprecedented risks and challenges.</a:t>
            </a:r>
          </a:p>
          <a:p>
            <a:pPr lvl="1"/>
            <a:r>
              <a:rPr lang="en-US" dirty="0" smtClean="0"/>
              <a:t>Our objective today is to share our insights and help you advance your thinking regarding the strategy and direction.</a:t>
            </a:r>
          </a:p>
          <a:p>
            <a:pPr lvl="1"/>
            <a:r>
              <a:rPr lang="en-US" dirty="0" smtClean="0"/>
              <a:t>In particular, we will discuss:</a:t>
            </a:r>
          </a:p>
          <a:p>
            <a:pPr lvl="2"/>
            <a:r>
              <a:rPr lang="en-US" b="1" dirty="0" smtClean="0"/>
              <a:t>Our view on the global automotive market today</a:t>
            </a:r>
            <a:r>
              <a:rPr lang="en-US" dirty="0" smtClean="0"/>
              <a:t>, and the implications for value creation in the automotive sector.</a:t>
            </a:r>
          </a:p>
          <a:p>
            <a:pPr lvl="2"/>
            <a:r>
              <a:rPr lang="en-US" dirty="0" smtClean="0"/>
              <a:t>Approach to creating a </a:t>
            </a:r>
            <a:r>
              <a:rPr lang="en-US" b="1" dirty="0" smtClean="0"/>
              <a:t>growth strategy</a:t>
            </a:r>
            <a:r>
              <a:rPr lang="en-US" dirty="0" smtClean="0"/>
              <a:t> in the automotive supply market</a:t>
            </a:r>
          </a:p>
          <a:p>
            <a:pPr lvl="2"/>
            <a:r>
              <a:rPr lang="en-US" b="1" dirty="0" smtClean="0"/>
              <a:t>Considerations and key questions</a:t>
            </a:r>
            <a:r>
              <a:rPr lang="en-US" dirty="0" smtClean="0"/>
              <a:t> to create an acquisition strategy</a:t>
            </a:r>
            <a:endParaRPr lang="en-US" b="1" dirty="0" smtClean="0"/>
          </a:p>
          <a:p>
            <a:pPr lvl="2"/>
            <a:r>
              <a:rPr lang="en-US" b="1" dirty="0" smtClean="0"/>
              <a:t>Our experience and lessons learned </a:t>
            </a:r>
            <a:r>
              <a:rPr lang="en-US" dirty="0" smtClean="0"/>
              <a:t>during complex acquisitions</a:t>
            </a:r>
            <a:endParaRPr lang="en-US" b="1" dirty="0" smtClean="0"/>
          </a:p>
          <a:p>
            <a:pPr lvl="2"/>
            <a:r>
              <a:rPr lang="en-US" b="1" dirty="0" smtClean="0"/>
              <a:t>Approach and analytic framework </a:t>
            </a:r>
            <a:r>
              <a:rPr lang="en-US" dirty="0" smtClean="0"/>
              <a:t>for developing a strong supplier network.</a:t>
            </a:r>
          </a:p>
          <a:p>
            <a:pPr lvl="2"/>
            <a:r>
              <a:rPr lang="en-US" b="1" dirty="0" smtClean="0"/>
              <a:t>Path forward.</a:t>
            </a:r>
            <a:endParaRPr lang="en-US" b="1" dirty="0"/>
          </a:p>
        </p:txBody>
      </p:sp>
      <p:sp>
        <p:nvSpPr>
          <p:cNvPr id="3" name="Title 2"/>
          <p:cNvSpPr>
            <a:spLocks noGrp="1"/>
          </p:cNvSpPr>
          <p:nvPr>
            <p:ph type="title"/>
          </p:nvPr>
        </p:nvSpPr>
        <p:spPr/>
        <p:txBody>
          <a:bodyPr/>
          <a:lstStyle/>
          <a:p>
            <a:r>
              <a:rPr lang="en-US" dirty="0" smtClean="0"/>
              <a:t>Today’s Discussion</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strategy development </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40</a:t>
            </a:fld>
            <a:endParaRPr lang="en-US" dirty="0"/>
          </a:p>
        </p:txBody>
      </p:sp>
      <p:sp>
        <p:nvSpPr>
          <p:cNvPr id="4" name="Pentagon 3"/>
          <p:cNvSpPr/>
          <p:nvPr/>
        </p:nvSpPr>
        <p:spPr bwMode="auto">
          <a:xfrm>
            <a:off x="410369" y="1444993"/>
            <a:ext cx="2852116" cy="496678"/>
          </a:xfrm>
          <a:prstGeom prst="homePlate">
            <a:avLst/>
          </a:prstGeom>
          <a:solidFill>
            <a:srgbClr val="002776"/>
          </a:solidFill>
          <a:ln w="12700" cap="flat" cmpd="sng" algn="ctr">
            <a:solidFill>
              <a:srgbClr val="000000"/>
            </a:solidFill>
            <a:prstDash val="solid"/>
            <a:round/>
            <a:headEnd type="none" w="med" len="med"/>
            <a:tailEnd type="triangle" w="med" len="med"/>
          </a:ln>
          <a:effectLst>
            <a:prstShdw prst="shdw17" dist="17961" dir="2700000">
              <a:srgbClr val="000000">
                <a:gamma/>
                <a:shade val="60000"/>
                <a:invGamma/>
              </a:srgbClr>
            </a:prstShdw>
          </a:effectLst>
        </p:spPr>
        <p:txBody>
          <a:bodyPr vert="horz" wrap="square" lIns="101885" tIns="50941" rIns="101885" bIns="50941" numCol="1" rtlCol="0" anchor="ctr" anchorCtr="0" compatLnSpc="1">
            <a:prstTxWarp prst="textNoShape">
              <a:avLst/>
            </a:prstTxWarp>
          </a:bodyPr>
          <a:lstStyle/>
          <a:p>
            <a:pPr algn="ctr" defTabSz="1018844" eaLnBrk="0" hangingPunct="0">
              <a:lnSpc>
                <a:spcPct val="110000"/>
              </a:lnSpc>
            </a:pPr>
            <a:r>
              <a:rPr lang="en-US" sz="1300" b="1" dirty="0" smtClean="0">
                <a:solidFill>
                  <a:srgbClr val="FFFFFF"/>
                </a:solidFill>
                <a:cs typeface="Arial" pitchFamily="34" charset="0"/>
              </a:rPr>
              <a:t>External Analysis</a:t>
            </a:r>
          </a:p>
        </p:txBody>
      </p:sp>
      <p:sp>
        <p:nvSpPr>
          <p:cNvPr id="5" name="Pentagon 4"/>
          <p:cNvSpPr/>
          <p:nvPr/>
        </p:nvSpPr>
        <p:spPr bwMode="auto">
          <a:xfrm>
            <a:off x="330028" y="4632012"/>
            <a:ext cx="2852116" cy="496678"/>
          </a:xfrm>
          <a:prstGeom prst="homePlate">
            <a:avLst/>
          </a:prstGeom>
          <a:solidFill>
            <a:srgbClr val="002776"/>
          </a:solidFill>
          <a:ln w="12700" cap="flat" cmpd="sng" algn="ctr">
            <a:solidFill>
              <a:srgbClr val="000000"/>
            </a:solidFill>
            <a:prstDash val="solid"/>
            <a:round/>
            <a:headEnd type="none" w="med" len="med"/>
            <a:tailEnd type="triangle" w="med" len="med"/>
          </a:ln>
          <a:effectLst>
            <a:prstShdw prst="shdw17" dist="17961" dir="2700000">
              <a:srgbClr val="000000">
                <a:gamma/>
                <a:shade val="60000"/>
                <a:invGamma/>
              </a:srgbClr>
            </a:prstShdw>
          </a:effectLst>
        </p:spPr>
        <p:txBody>
          <a:bodyPr vert="horz" wrap="square" lIns="101885" tIns="50941" rIns="101885" bIns="50941" numCol="1" rtlCol="0" anchor="ctr" anchorCtr="0" compatLnSpc="1">
            <a:prstTxWarp prst="textNoShape">
              <a:avLst/>
            </a:prstTxWarp>
          </a:bodyPr>
          <a:lstStyle/>
          <a:p>
            <a:pPr algn="ctr" defTabSz="1018844" eaLnBrk="0" hangingPunct="0">
              <a:lnSpc>
                <a:spcPct val="110000"/>
              </a:lnSpc>
            </a:pPr>
            <a:r>
              <a:rPr lang="en-US" sz="1300" b="1" dirty="0" smtClean="0">
                <a:solidFill>
                  <a:srgbClr val="FFFFFF"/>
                </a:solidFill>
                <a:cs typeface="Arial" pitchFamily="34" charset="0"/>
              </a:rPr>
              <a:t>Internal Analysis</a:t>
            </a:r>
          </a:p>
        </p:txBody>
      </p:sp>
      <p:sp>
        <p:nvSpPr>
          <p:cNvPr id="6" name="Pentagon 5"/>
          <p:cNvSpPr/>
          <p:nvPr/>
        </p:nvSpPr>
        <p:spPr bwMode="auto">
          <a:xfrm>
            <a:off x="3784704" y="1444993"/>
            <a:ext cx="2731604" cy="496678"/>
          </a:xfrm>
          <a:prstGeom prst="homePlate">
            <a:avLst/>
          </a:prstGeom>
          <a:solidFill>
            <a:srgbClr val="002776"/>
          </a:solidFill>
          <a:ln w="12700" cap="flat" cmpd="sng" algn="ctr">
            <a:solidFill>
              <a:srgbClr val="000000"/>
            </a:solidFill>
            <a:prstDash val="solid"/>
            <a:round/>
            <a:headEnd type="none" w="med" len="med"/>
            <a:tailEnd type="triangle" w="med" len="med"/>
          </a:ln>
          <a:effectLst>
            <a:prstShdw prst="shdw17" dist="17961" dir="2700000">
              <a:srgbClr val="000000">
                <a:gamma/>
                <a:shade val="60000"/>
                <a:invGamma/>
              </a:srgbClr>
            </a:prstShdw>
          </a:effectLst>
        </p:spPr>
        <p:txBody>
          <a:bodyPr vert="horz" wrap="square" lIns="101885" tIns="50941" rIns="101885" bIns="50941" numCol="1" rtlCol="0" anchor="ctr" anchorCtr="0" compatLnSpc="1">
            <a:prstTxWarp prst="textNoShape">
              <a:avLst/>
            </a:prstTxWarp>
          </a:bodyPr>
          <a:lstStyle/>
          <a:p>
            <a:pPr algn="ctr" defTabSz="1018844" eaLnBrk="0" hangingPunct="0">
              <a:lnSpc>
                <a:spcPct val="110000"/>
              </a:lnSpc>
            </a:pPr>
            <a:r>
              <a:rPr lang="en-US" sz="1300" b="1" dirty="0" smtClean="0">
                <a:solidFill>
                  <a:srgbClr val="FFFFFF"/>
                </a:solidFill>
                <a:cs typeface="Arial" pitchFamily="34" charset="0"/>
              </a:rPr>
              <a:t>Synthesis</a:t>
            </a:r>
          </a:p>
        </p:txBody>
      </p:sp>
      <p:sp>
        <p:nvSpPr>
          <p:cNvPr id="7" name="Pentagon 6"/>
          <p:cNvSpPr/>
          <p:nvPr/>
        </p:nvSpPr>
        <p:spPr bwMode="auto">
          <a:xfrm>
            <a:off x="7038528" y="1444993"/>
            <a:ext cx="2691433" cy="496678"/>
          </a:xfrm>
          <a:prstGeom prst="homePlate">
            <a:avLst/>
          </a:prstGeom>
          <a:solidFill>
            <a:srgbClr val="002776"/>
          </a:solidFill>
          <a:ln w="12700" cap="flat" cmpd="sng" algn="ctr">
            <a:solidFill>
              <a:srgbClr val="000000"/>
            </a:solidFill>
            <a:prstDash val="solid"/>
            <a:round/>
            <a:headEnd type="none" w="med" len="med"/>
            <a:tailEnd type="triangle" w="med" len="med"/>
          </a:ln>
          <a:effectLst>
            <a:prstShdw prst="shdw17" dist="17961" dir="2700000">
              <a:srgbClr val="000000">
                <a:gamma/>
                <a:shade val="60000"/>
                <a:invGamma/>
              </a:srgbClr>
            </a:prstShdw>
          </a:effectLst>
        </p:spPr>
        <p:txBody>
          <a:bodyPr vert="horz" wrap="square" lIns="101885" tIns="50941" rIns="101885" bIns="50941" numCol="1" rtlCol="0" anchor="ctr" anchorCtr="0" compatLnSpc="1">
            <a:prstTxWarp prst="textNoShape">
              <a:avLst/>
            </a:prstTxWarp>
          </a:bodyPr>
          <a:lstStyle/>
          <a:p>
            <a:pPr algn="ctr" defTabSz="1018844" eaLnBrk="0" hangingPunct="0">
              <a:lnSpc>
                <a:spcPct val="110000"/>
              </a:lnSpc>
            </a:pPr>
            <a:r>
              <a:rPr lang="en-US" sz="1300" b="1" dirty="0" smtClean="0">
                <a:solidFill>
                  <a:srgbClr val="FFFFFF"/>
                </a:solidFill>
                <a:cs typeface="Arial" pitchFamily="34" charset="0"/>
              </a:rPr>
              <a:t>Action</a:t>
            </a:r>
          </a:p>
        </p:txBody>
      </p:sp>
      <p:sp>
        <p:nvSpPr>
          <p:cNvPr id="8" name="Rectangle 3"/>
          <p:cNvSpPr>
            <a:spLocks noChangeArrowheads="1"/>
          </p:cNvSpPr>
          <p:nvPr/>
        </p:nvSpPr>
        <p:spPr bwMode="auto">
          <a:xfrm>
            <a:off x="370200" y="2107230"/>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OEM / Customer Market </a:t>
            </a: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9" name="Rectangle 3"/>
          <p:cNvSpPr>
            <a:spLocks noChangeArrowheads="1"/>
          </p:cNvSpPr>
          <p:nvPr/>
        </p:nvSpPr>
        <p:spPr bwMode="auto">
          <a:xfrm>
            <a:off x="370200" y="2583215"/>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Supplier Market </a:t>
            </a: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10" name="Rectangle 3"/>
          <p:cNvSpPr>
            <a:spLocks noChangeArrowheads="1"/>
          </p:cNvSpPr>
          <p:nvPr/>
        </p:nvSpPr>
        <p:spPr bwMode="auto">
          <a:xfrm>
            <a:off x="370200" y="3059199"/>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Product Segments</a:t>
            </a: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11" name="Rectangle 3"/>
          <p:cNvSpPr>
            <a:spLocks noChangeArrowheads="1"/>
          </p:cNvSpPr>
          <p:nvPr/>
        </p:nvSpPr>
        <p:spPr bwMode="auto">
          <a:xfrm>
            <a:off x="370200" y="3535183"/>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Technologies</a:t>
            </a: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12" name="Rectangle 3"/>
          <p:cNvSpPr>
            <a:spLocks noChangeArrowheads="1"/>
          </p:cNvSpPr>
          <p:nvPr/>
        </p:nvSpPr>
        <p:spPr bwMode="auto">
          <a:xfrm>
            <a:off x="370200" y="4011163"/>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Regulatory / Externalities</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13" name="TextBox 12"/>
          <p:cNvSpPr txBox="1"/>
          <p:nvPr/>
        </p:nvSpPr>
        <p:spPr>
          <a:xfrm rot="10800000">
            <a:off x="2649327" y="2107227"/>
            <a:ext cx="375037" cy="2276442"/>
          </a:xfrm>
          <a:prstGeom prst="rect">
            <a:avLst/>
          </a:prstGeom>
          <a:solidFill>
            <a:srgbClr val="EAEAEA"/>
          </a:solidFill>
          <a:ln>
            <a:solidFill>
              <a:schemeClr val="tx1"/>
            </a:solidFill>
          </a:ln>
          <a:effectLst>
            <a:outerShdw blurRad="50800" dist="38100" dir="2700000" algn="tl" rotWithShape="0">
              <a:prstClr val="black">
                <a:alpha val="40000"/>
              </a:prstClr>
            </a:outerShdw>
          </a:effectLst>
        </p:spPr>
        <p:txBody>
          <a:bodyPr vert="eaVert" wrap="square" lIns="101885" tIns="50941" rIns="101885" bIns="50941" rtlCol="0">
            <a:spAutoFit/>
          </a:bodyPr>
          <a:lstStyle/>
          <a:p>
            <a:pPr algn="ctr"/>
            <a:r>
              <a:rPr lang="en-US" sz="1100" b="1" dirty="0" smtClean="0">
                <a:solidFill>
                  <a:srgbClr val="091D5D"/>
                </a:solidFill>
                <a:latin typeface="Verdana"/>
                <a:cs typeface="Arial" pitchFamily="34" charset="0"/>
              </a:rPr>
              <a:t>China</a:t>
            </a:r>
          </a:p>
        </p:txBody>
      </p:sp>
      <p:sp>
        <p:nvSpPr>
          <p:cNvPr id="14" name="TextBox 13"/>
          <p:cNvSpPr txBox="1"/>
          <p:nvPr/>
        </p:nvSpPr>
        <p:spPr>
          <a:xfrm rot="10800000">
            <a:off x="3095827" y="2107231"/>
            <a:ext cx="375037" cy="2276442"/>
          </a:xfrm>
          <a:prstGeom prst="rect">
            <a:avLst/>
          </a:prstGeom>
          <a:solidFill>
            <a:srgbClr val="EAEAEA"/>
          </a:solidFill>
          <a:ln>
            <a:solidFill>
              <a:schemeClr val="tx1"/>
            </a:solidFill>
          </a:ln>
          <a:effectLst>
            <a:outerShdw blurRad="50800" dist="38100" dir="2700000" algn="tl" rotWithShape="0">
              <a:prstClr val="black">
                <a:alpha val="40000"/>
              </a:prstClr>
            </a:outerShdw>
          </a:effectLst>
        </p:spPr>
        <p:txBody>
          <a:bodyPr vert="eaVert" wrap="square" lIns="101885" tIns="50941" rIns="101885" bIns="50941" rtlCol="0">
            <a:spAutoFit/>
          </a:bodyPr>
          <a:lstStyle/>
          <a:p>
            <a:pPr algn="ctr"/>
            <a:r>
              <a:rPr lang="en-US" sz="1100" b="1" dirty="0" smtClean="0">
                <a:solidFill>
                  <a:srgbClr val="091D5D"/>
                </a:solidFill>
                <a:latin typeface="Verdana"/>
                <a:cs typeface="Arial" pitchFamily="34" charset="0"/>
              </a:rPr>
              <a:t>Global</a:t>
            </a:r>
          </a:p>
        </p:txBody>
      </p:sp>
      <p:sp>
        <p:nvSpPr>
          <p:cNvPr id="15" name="Rectangle 3"/>
          <p:cNvSpPr>
            <a:spLocks noChangeArrowheads="1"/>
          </p:cNvSpPr>
          <p:nvPr/>
        </p:nvSpPr>
        <p:spPr bwMode="auto">
          <a:xfrm>
            <a:off x="472232" y="5211469"/>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Capabilities</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16" name="Rectangle 3"/>
          <p:cNvSpPr>
            <a:spLocks noChangeArrowheads="1"/>
          </p:cNvSpPr>
          <p:nvPr/>
        </p:nvSpPr>
        <p:spPr bwMode="auto">
          <a:xfrm>
            <a:off x="472232" y="5646062"/>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Relationships / Network</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17" name="Pentagon 16"/>
          <p:cNvSpPr/>
          <p:nvPr/>
        </p:nvSpPr>
        <p:spPr bwMode="auto">
          <a:xfrm>
            <a:off x="370200" y="6577336"/>
            <a:ext cx="9279418" cy="289729"/>
          </a:xfrm>
          <a:prstGeom prst="homePlate">
            <a:avLst/>
          </a:prstGeom>
          <a:solidFill>
            <a:schemeClr val="bg1"/>
          </a:solidFill>
          <a:ln w="9525" cap="flat" cmpd="sng" algn="ctr">
            <a:solidFill>
              <a:srgbClr val="000000"/>
            </a:solidFill>
            <a:prstDash val="solid"/>
            <a:round/>
            <a:headEnd type="none" w="med" len="med"/>
            <a:tailEnd type="triangle" w="med" len="med"/>
          </a:ln>
          <a:effectLst>
            <a:outerShdw blurRad="50800" dist="50800" dir="2700000" algn="tl" rotWithShape="0">
              <a:prstClr val="black">
                <a:alpha val="40000"/>
              </a:prstClr>
            </a:outerShdw>
          </a:effectLst>
        </p:spPr>
        <p:txBody>
          <a:bodyPr vert="horz" wrap="square" lIns="101885" tIns="50941" rIns="101885" bIns="50941" numCol="1" rtlCol="0" anchor="ctr" anchorCtr="0" compatLnSpc="1">
            <a:prstTxWarp prst="textNoShape">
              <a:avLst/>
            </a:prstTxWarp>
          </a:bodyPr>
          <a:lstStyle/>
          <a:p>
            <a:pPr algn="ctr" defTabSz="1018844" eaLnBrk="0" hangingPunct="0">
              <a:lnSpc>
                <a:spcPct val="110000"/>
              </a:lnSpc>
            </a:pPr>
            <a:r>
              <a:rPr lang="en-US" sz="1300" b="1" dirty="0" smtClean="0">
                <a:solidFill>
                  <a:srgbClr val="091D5D"/>
                </a:solidFill>
                <a:cs typeface="Arial" pitchFamily="34" charset="0"/>
              </a:rPr>
              <a:t>Project Management</a:t>
            </a:r>
          </a:p>
        </p:txBody>
      </p:sp>
      <p:sp>
        <p:nvSpPr>
          <p:cNvPr id="18" name="Pentagon 17"/>
          <p:cNvSpPr/>
          <p:nvPr/>
        </p:nvSpPr>
        <p:spPr bwMode="auto">
          <a:xfrm>
            <a:off x="370200" y="6949845"/>
            <a:ext cx="9279418" cy="289729"/>
          </a:xfrm>
          <a:prstGeom prst="homePlate">
            <a:avLst/>
          </a:prstGeom>
          <a:solidFill>
            <a:schemeClr val="bg1"/>
          </a:solidFill>
          <a:ln w="9525" cap="flat" cmpd="sng" algn="ctr">
            <a:solidFill>
              <a:srgbClr val="000000"/>
            </a:solidFill>
            <a:prstDash val="solid"/>
            <a:round/>
            <a:headEnd type="none" w="med" len="med"/>
            <a:tailEnd type="triangle" w="med" len="med"/>
          </a:ln>
          <a:effectLst>
            <a:outerShdw blurRad="50800" dist="50800" dir="2700000" algn="tl" rotWithShape="0">
              <a:prstClr val="black">
                <a:alpha val="40000"/>
              </a:prstClr>
            </a:outerShdw>
          </a:effectLst>
        </p:spPr>
        <p:txBody>
          <a:bodyPr vert="horz" wrap="square" lIns="101885" tIns="50941" rIns="101885" bIns="50941" numCol="1" rtlCol="0" anchor="ctr" anchorCtr="0" compatLnSpc="1">
            <a:prstTxWarp prst="textNoShape">
              <a:avLst/>
            </a:prstTxWarp>
          </a:bodyPr>
          <a:lstStyle/>
          <a:p>
            <a:pPr algn="ctr" defTabSz="1018844" eaLnBrk="0" hangingPunct="0">
              <a:lnSpc>
                <a:spcPct val="110000"/>
              </a:lnSpc>
            </a:pPr>
            <a:r>
              <a:rPr lang="en-US" sz="1300" b="1" dirty="0" smtClean="0">
                <a:solidFill>
                  <a:srgbClr val="091D5D"/>
                </a:solidFill>
                <a:cs typeface="Arial" pitchFamily="34" charset="0"/>
              </a:rPr>
              <a:t>People and Change Management</a:t>
            </a:r>
          </a:p>
        </p:txBody>
      </p:sp>
      <p:sp>
        <p:nvSpPr>
          <p:cNvPr id="19" name="Rectangle 3"/>
          <p:cNvSpPr>
            <a:spLocks noChangeArrowheads="1"/>
          </p:cNvSpPr>
          <p:nvPr/>
        </p:nvSpPr>
        <p:spPr bwMode="auto">
          <a:xfrm>
            <a:off x="3945387" y="2190011"/>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Strategic Intent</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20" name="Rectangle 3"/>
          <p:cNvSpPr>
            <a:spLocks noChangeArrowheads="1"/>
          </p:cNvSpPr>
          <p:nvPr/>
        </p:nvSpPr>
        <p:spPr bwMode="auto">
          <a:xfrm>
            <a:off x="3945387" y="2748773"/>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Opportunities</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21" name="Rectangle 3"/>
          <p:cNvSpPr>
            <a:spLocks noChangeArrowheads="1"/>
          </p:cNvSpPr>
          <p:nvPr/>
        </p:nvSpPr>
        <p:spPr bwMode="auto">
          <a:xfrm>
            <a:off x="3945387" y="3307537"/>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Challenges / Risks</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22" name="Rectangle 3"/>
          <p:cNvSpPr>
            <a:spLocks noChangeArrowheads="1"/>
          </p:cNvSpPr>
          <p:nvPr/>
        </p:nvSpPr>
        <p:spPr bwMode="auto">
          <a:xfrm>
            <a:off x="3947164" y="5835295"/>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Financials / Business Case</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23" name="Rectangle 22"/>
          <p:cNvSpPr/>
          <p:nvPr/>
        </p:nvSpPr>
        <p:spPr bwMode="auto">
          <a:xfrm>
            <a:off x="3865047" y="2107232"/>
            <a:ext cx="2370068" cy="1696984"/>
          </a:xfrm>
          <a:prstGeom prst="rect">
            <a:avLst/>
          </a:prstGeom>
          <a:noFill/>
          <a:ln w="12700" cap="flat" cmpd="sng" algn="ctr">
            <a:solidFill>
              <a:schemeClr val="tx1"/>
            </a:solidFill>
            <a:prstDash val="lgDash"/>
            <a:round/>
            <a:headEnd type="none" w="med" len="med"/>
            <a:tailEnd type="triangle" w="med" len="med"/>
          </a:ln>
          <a:effectLst/>
        </p:spPr>
        <p:txBody>
          <a:bodyPr vert="horz" wrap="square" lIns="101885" tIns="50941" rIns="101885" bIns="50941" numCol="1" rtlCol="0" anchor="t" anchorCtr="0" compatLnSpc="1">
            <a:prstTxWarp prst="textNoShape">
              <a:avLst/>
            </a:prstTxWarp>
          </a:bodyPr>
          <a:lstStyle/>
          <a:p>
            <a:pPr defTabSz="1018844" eaLnBrk="0" hangingPunct="0">
              <a:lnSpc>
                <a:spcPct val="110000"/>
              </a:lnSpc>
            </a:pPr>
            <a:endParaRPr lang="en-US" sz="1100" dirty="0" smtClean="0">
              <a:ln w="12700">
                <a:solidFill>
                  <a:srgbClr val="091D5D"/>
                </a:solidFill>
                <a:prstDash val="lgDash"/>
              </a:ln>
              <a:solidFill>
                <a:srgbClr val="091D5D"/>
              </a:solidFill>
              <a:cs typeface="Arial" pitchFamily="34" charset="0"/>
            </a:endParaRPr>
          </a:p>
        </p:txBody>
      </p:sp>
      <p:sp>
        <p:nvSpPr>
          <p:cNvPr id="24" name="Down Arrow 23"/>
          <p:cNvSpPr/>
          <p:nvPr/>
        </p:nvSpPr>
        <p:spPr bwMode="auto">
          <a:xfrm>
            <a:off x="4909482" y="4725194"/>
            <a:ext cx="321365" cy="289729"/>
          </a:xfrm>
          <a:prstGeom prst="downArrow">
            <a:avLst/>
          </a:prstGeom>
          <a:solidFill>
            <a:srgbClr val="002776"/>
          </a:solidFill>
          <a:ln w="12700" cap="flat" cmpd="sng" algn="ctr">
            <a:solidFill>
              <a:srgbClr val="000000"/>
            </a:solidFill>
            <a:prstDash val="solid"/>
            <a:round/>
            <a:headEnd type="none" w="med" len="med"/>
            <a:tailEnd type="triangle" w="med" len="med"/>
          </a:ln>
          <a:effectLst/>
        </p:spPr>
        <p:txBody>
          <a:bodyPr vert="horz" wrap="square" lIns="101885" tIns="50941" rIns="101885" bIns="50941" numCol="1" rtlCol="0" anchor="t" anchorCtr="0" compatLnSpc="1">
            <a:prstTxWarp prst="textNoShape">
              <a:avLst/>
            </a:prstTxWarp>
          </a:bodyPr>
          <a:lstStyle/>
          <a:p>
            <a:pPr defTabSz="1018844" eaLnBrk="0" hangingPunct="0">
              <a:lnSpc>
                <a:spcPct val="110000"/>
              </a:lnSpc>
            </a:pPr>
            <a:endParaRPr lang="en-US" sz="1100" dirty="0" smtClean="0">
              <a:solidFill>
                <a:srgbClr val="091D5D"/>
              </a:solidFill>
              <a:cs typeface="Arial" pitchFamily="34" charset="0"/>
            </a:endParaRPr>
          </a:p>
        </p:txBody>
      </p:sp>
      <p:sp>
        <p:nvSpPr>
          <p:cNvPr id="25" name="Rectangle 3"/>
          <p:cNvSpPr>
            <a:spLocks noChangeArrowheads="1"/>
          </p:cNvSpPr>
          <p:nvPr/>
        </p:nvSpPr>
        <p:spPr bwMode="auto">
          <a:xfrm>
            <a:off x="7118868" y="2190011"/>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M&amp;A Plan</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26" name="Rectangle 3"/>
          <p:cNvSpPr>
            <a:spLocks noChangeArrowheads="1"/>
          </p:cNvSpPr>
          <p:nvPr/>
        </p:nvSpPr>
        <p:spPr bwMode="auto">
          <a:xfrm>
            <a:off x="7118868" y="2755671"/>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Internal Development Plan</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27" name="Rectangle 3"/>
          <p:cNvSpPr>
            <a:spLocks noChangeArrowheads="1"/>
          </p:cNvSpPr>
          <p:nvPr/>
        </p:nvSpPr>
        <p:spPr bwMode="auto">
          <a:xfrm>
            <a:off x="7118868" y="3886995"/>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Risk Management Plan</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28" name="Rectangle 27"/>
          <p:cNvSpPr/>
          <p:nvPr/>
        </p:nvSpPr>
        <p:spPr bwMode="auto">
          <a:xfrm>
            <a:off x="7038528" y="2107231"/>
            <a:ext cx="2370068" cy="2317832"/>
          </a:xfrm>
          <a:prstGeom prst="rect">
            <a:avLst/>
          </a:prstGeom>
          <a:noFill/>
          <a:ln w="12700" cap="flat" cmpd="sng" algn="ctr">
            <a:solidFill>
              <a:schemeClr val="tx1"/>
            </a:solidFill>
            <a:prstDash val="lgDash"/>
            <a:round/>
            <a:headEnd type="none" w="med" len="med"/>
            <a:tailEnd type="triangle" w="med" len="med"/>
          </a:ln>
          <a:effectLst/>
        </p:spPr>
        <p:txBody>
          <a:bodyPr vert="horz" wrap="square" lIns="101885" tIns="50941" rIns="101885" bIns="50941" numCol="1" rtlCol="0" anchor="t" anchorCtr="0" compatLnSpc="1">
            <a:prstTxWarp prst="textNoShape">
              <a:avLst/>
            </a:prstTxWarp>
          </a:bodyPr>
          <a:lstStyle/>
          <a:p>
            <a:pPr defTabSz="1018844" eaLnBrk="0" hangingPunct="0">
              <a:lnSpc>
                <a:spcPct val="110000"/>
              </a:lnSpc>
            </a:pPr>
            <a:endParaRPr lang="en-US" sz="1100" dirty="0" smtClean="0">
              <a:ln w="12700">
                <a:solidFill>
                  <a:srgbClr val="091D5D"/>
                </a:solidFill>
                <a:prstDash val="lgDash"/>
              </a:ln>
              <a:solidFill>
                <a:srgbClr val="091D5D"/>
              </a:solidFill>
              <a:cs typeface="Arial" pitchFamily="34" charset="0"/>
            </a:endParaRPr>
          </a:p>
        </p:txBody>
      </p:sp>
      <p:sp>
        <p:nvSpPr>
          <p:cNvPr id="29" name="Rectangle 3"/>
          <p:cNvSpPr>
            <a:spLocks noChangeArrowheads="1"/>
          </p:cNvSpPr>
          <p:nvPr/>
        </p:nvSpPr>
        <p:spPr bwMode="auto">
          <a:xfrm>
            <a:off x="7118868" y="5255837"/>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Implementation Roadmap</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30" name="Down Arrow 29"/>
          <p:cNvSpPr/>
          <p:nvPr/>
        </p:nvSpPr>
        <p:spPr bwMode="auto">
          <a:xfrm>
            <a:off x="8082964" y="4725194"/>
            <a:ext cx="321365" cy="289729"/>
          </a:xfrm>
          <a:prstGeom prst="downArrow">
            <a:avLst/>
          </a:prstGeom>
          <a:solidFill>
            <a:srgbClr val="002776"/>
          </a:solidFill>
          <a:ln w="12700" cap="flat" cmpd="sng" algn="ctr">
            <a:solidFill>
              <a:srgbClr val="000000"/>
            </a:solidFill>
            <a:prstDash val="solid"/>
            <a:round/>
            <a:headEnd type="none" w="med" len="med"/>
            <a:tailEnd type="triangle" w="med" len="med"/>
          </a:ln>
          <a:effectLst/>
        </p:spPr>
        <p:txBody>
          <a:bodyPr vert="horz" wrap="square" lIns="101885" tIns="50941" rIns="101885" bIns="50941" numCol="1" rtlCol="0" anchor="t" anchorCtr="0" compatLnSpc="1">
            <a:prstTxWarp prst="textNoShape">
              <a:avLst/>
            </a:prstTxWarp>
          </a:bodyPr>
          <a:lstStyle/>
          <a:p>
            <a:pPr defTabSz="1018844" eaLnBrk="0" hangingPunct="0">
              <a:lnSpc>
                <a:spcPct val="110000"/>
              </a:lnSpc>
            </a:pPr>
            <a:endParaRPr lang="en-US" sz="1100" dirty="0" smtClean="0">
              <a:solidFill>
                <a:srgbClr val="091D5D"/>
              </a:solidFill>
              <a:cs typeface="Arial" pitchFamily="34" charset="0"/>
            </a:endParaRPr>
          </a:p>
        </p:txBody>
      </p:sp>
      <p:sp>
        <p:nvSpPr>
          <p:cNvPr id="31" name="Rectangle 3"/>
          <p:cNvSpPr>
            <a:spLocks noChangeArrowheads="1"/>
          </p:cNvSpPr>
          <p:nvPr/>
        </p:nvSpPr>
        <p:spPr bwMode="auto">
          <a:xfrm>
            <a:off x="3947164" y="5255837"/>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Strategy Document</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32" name="Rectangle 3"/>
          <p:cNvSpPr>
            <a:spLocks noChangeArrowheads="1"/>
          </p:cNvSpPr>
          <p:nvPr/>
        </p:nvSpPr>
        <p:spPr bwMode="auto">
          <a:xfrm>
            <a:off x="7118868" y="3321332"/>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Organization Change Plan</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33" name="Rectangle 3"/>
          <p:cNvSpPr>
            <a:spLocks noChangeArrowheads="1"/>
          </p:cNvSpPr>
          <p:nvPr/>
        </p:nvSpPr>
        <p:spPr bwMode="auto">
          <a:xfrm>
            <a:off x="472232" y="6080656"/>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Performance</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34" name="Rectangle 3"/>
          <p:cNvSpPr>
            <a:spLocks noChangeArrowheads="1"/>
          </p:cNvSpPr>
          <p:nvPr/>
        </p:nvSpPr>
        <p:spPr bwMode="auto">
          <a:xfrm>
            <a:off x="3945387" y="4115594"/>
            <a:ext cx="2207608" cy="413899"/>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Scenario Analysis</a:t>
            </a:r>
            <a:endParaRPr lang="en-US" altLang="ja-JP" sz="1100" b="1" dirty="0">
              <a:solidFill>
                <a:srgbClr val="091D5D"/>
              </a:solidFill>
              <a:latin typeface="Verdana" pitchFamily="34" charset="0"/>
              <a:ea typeface="MS PGothic" pitchFamily="34" charset="-128"/>
              <a:cs typeface="Arial" pitchFamily="34" charset="0"/>
            </a:endParaRPr>
          </a:p>
        </p:txBody>
      </p:sp>
      <p:sp>
        <p:nvSpPr>
          <p:cNvPr id="35" name="TextBox 34"/>
          <p:cNvSpPr txBox="1"/>
          <p:nvPr/>
        </p:nvSpPr>
        <p:spPr>
          <a:xfrm rot="10800000">
            <a:off x="2767387" y="5222096"/>
            <a:ext cx="375037" cy="1243030"/>
          </a:xfrm>
          <a:prstGeom prst="rect">
            <a:avLst/>
          </a:prstGeom>
          <a:solidFill>
            <a:srgbClr val="EAEAEA"/>
          </a:solidFill>
          <a:ln>
            <a:solidFill>
              <a:schemeClr val="tx1"/>
            </a:solidFill>
          </a:ln>
          <a:effectLst>
            <a:outerShdw blurRad="50800" dist="38100" dir="2700000" algn="tl" rotWithShape="0">
              <a:prstClr val="black">
                <a:alpha val="40000"/>
              </a:prstClr>
            </a:outerShdw>
          </a:effectLst>
        </p:spPr>
        <p:txBody>
          <a:bodyPr vert="eaVert" wrap="square" lIns="101885" tIns="50941" rIns="101885" bIns="50941" rtlCol="0">
            <a:spAutoFit/>
          </a:bodyPr>
          <a:lstStyle/>
          <a:p>
            <a:pPr algn="ctr"/>
            <a:r>
              <a:rPr lang="en-US" sz="1100" b="1" dirty="0" smtClean="0">
                <a:solidFill>
                  <a:srgbClr val="091D5D"/>
                </a:solidFill>
                <a:latin typeface="Verdana"/>
                <a:cs typeface="Arial" pitchFamily="34" charset="0"/>
              </a:rPr>
              <a:t>China</a:t>
            </a:r>
          </a:p>
        </p:txBody>
      </p:sp>
      <p:sp>
        <p:nvSpPr>
          <p:cNvPr id="36" name="TextBox 35"/>
          <p:cNvSpPr txBox="1"/>
          <p:nvPr/>
        </p:nvSpPr>
        <p:spPr>
          <a:xfrm rot="10800000">
            <a:off x="3227778" y="5222100"/>
            <a:ext cx="375037" cy="1243030"/>
          </a:xfrm>
          <a:prstGeom prst="rect">
            <a:avLst/>
          </a:prstGeom>
          <a:solidFill>
            <a:srgbClr val="EAEAEA"/>
          </a:solidFill>
          <a:ln>
            <a:solidFill>
              <a:schemeClr val="tx1"/>
            </a:solidFill>
          </a:ln>
          <a:effectLst>
            <a:outerShdw blurRad="50800" dist="38100" dir="2700000" algn="tl" rotWithShape="0">
              <a:prstClr val="black">
                <a:alpha val="40000"/>
              </a:prstClr>
            </a:outerShdw>
          </a:effectLst>
        </p:spPr>
        <p:txBody>
          <a:bodyPr vert="eaVert" wrap="square" lIns="101885" tIns="50941" rIns="101885" bIns="50941" rtlCol="0">
            <a:spAutoFit/>
          </a:bodyPr>
          <a:lstStyle/>
          <a:p>
            <a:pPr algn="ctr"/>
            <a:r>
              <a:rPr lang="en-US" sz="1100" b="1" dirty="0" smtClean="0">
                <a:solidFill>
                  <a:srgbClr val="091D5D"/>
                </a:solidFill>
                <a:latin typeface="Verdana"/>
                <a:cs typeface="Arial" pitchFamily="34" charset="0"/>
              </a:rPr>
              <a:t>Global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Framework for Strategy Development</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41</a:t>
            </a:fld>
            <a:endParaRPr lang="en-US" dirty="0"/>
          </a:p>
        </p:txBody>
      </p:sp>
      <p:sp>
        <p:nvSpPr>
          <p:cNvPr id="4" name="Pentagon 3"/>
          <p:cNvSpPr/>
          <p:nvPr/>
        </p:nvSpPr>
        <p:spPr bwMode="auto">
          <a:xfrm>
            <a:off x="410368" y="1444993"/>
            <a:ext cx="8353426" cy="496678"/>
          </a:xfrm>
          <a:prstGeom prst="homePlate">
            <a:avLst/>
          </a:prstGeom>
          <a:solidFill>
            <a:srgbClr val="002776"/>
          </a:solidFill>
          <a:ln w="12700" cap="flat" cmpd="sng" algn="ctr">
            <a:solidFill>
              <a:srgbClr val="000000"/>
            </a:solidFill>
            <a:prstDash val="solid"/>
            <a:round/>
            <a:headEnd type="none" w="med" len="med"/>
            <a:tailEnd type="triangle" w="med" len="med"/>
          </a:ln>
          <a:effectLst>
            <a:prstShdw prst="shdw17" dist="17961" dir="2700000">
              <a:srgbClr val="000000">
                <a:gamma/>
                <a:shade val="60000"/>
                <a:invGamma/>
              </a:srgbClr>
            </a:prstShdw>
          </a:effectLst>
        </p:spPr>
        <p:txBody>
          <a:bodyPr vert="horz" wrap="square" lIns="101885" tIns="50941" rIns="101885" bIns="50941" numCol="1" rtlCol="0" anchor="ctr" anchorCtr="0" compatLnSpc="1">
            <a:prstTxWarp prst="textNoShape">
              <a:avLst/>
            </a:prstTxWarp>
          </a:bodyPr>
          <a:lstStyle/>
          <a:p>
            <a:pPr algn="ctr" defTabSz="1018844" eaLnBrk="0" hangingPunct="0">
              <a:lnSpc>
                <a:spcPct val="110000"/>
              </a:lnSpc>
            </a:pPr>
            <a:r>
              <a:rPr lang="en-US" sz="1300" b="1" dirty="0" smtClean="0">
                <a:solidFill>
                  <a:srgbClr val="FFFFFF"/>
                </a:solidFill>
                <a:cs typeface="Arial" pitchFamily="34" charset="0"/>
              </a:rPr>
              <a:t>External Analysis</a:t>
            </a:r>
          </a:p>
        </p:txBody>
      </p:sp>
      <p:sp>
        <p:nvSpPr>
          <p:cNvPr id="5" name="Rectangle 3"/>
          <p:cNvSpPr>
            <a:spLocks noChangeArrowheads="1"/>
          </p:cNvSpPr>
          <p:nvPr/>
        </p:nvSpPr>
        <p:spPr bwMode="auto">
          <a:xfrm>
            <a:off x="370200" y="2134394"/>
            <a:ext cx="3886200" cy="2057400"/>
          </a:xfrm>
          <a:prstGeom prst="rect">
            <a:avLst/>
          </a:prstGeom>
          <a:solidFill>
            <a:srgbClr val="EAEAEA"/>
          </a:solidFill>
          <a:ln w="9525" algn="ctr">
            <a:solidFill>
              <a:schemeClr val="tx1"/>
            </a:solidFill>
            <a:miter lim="800000"/>
            <a:headEnd/>
            <a:tailEnd/>
          </a:ln>
          <a:effectLst/>
        </p:spPr>
        <p:txBody>
          <a:bodyPr lIns="50941" tIns="50941" rIns="50941" bIns="50941">
            <a:no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OEM / Customer Market</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Segmentation and prioritization – growth, health, profit potential</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Sales &amp; service models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Channels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Location footprint / proximity requirements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Competitors and ‘white space’</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Customer strength / pricing power</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OEM attractiveness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Aftermarket attractiveness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Target customers</a:t>
            </a:r>
            <a:endParaRPr lang="en-US" altLang="ja-JP" sz="1100" dirty="0" smtClean="0">
              <a:solidFill>
                <a:srgbClr val="091D5D"/>
              </a:solidFill>
              <a:latin typeface="Verdana" pitchFamily="34" charset="0"/>
              <a:ea typeface="MS PGothic" pitchFamily="34" charset="-128"/>
              <a:cs typeface="Arial" pitchFamily="34" charset="0"/>
            </a:endParaRP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6" name="Rectangle 3"/>
          <p:cNvSpPr>
            <a:spLocks noChangeArrowheads="1"/>
          </p:cNvSpPr>
          <p:nvPr/>
        </p:nvSpPr>
        <p:spPr bwMode="auto">
          <a:xfrm>
            <a:off x="4496594" y="2134394"/>
            <a:ext cx="3886200" cy="2120904"/>
          </a:xfrm>
          <a:prstGeom prst="rect">
            <a:avLst/>
          </a:prstGeom>
          <a:solidFill>
            <a:srgbClr val="EAEAEA"/>
          </a:solidFill>
          <a:ln w="9525" algn="ctr">
            <a:solidFill>
              <a:schemeClr val="tx1"/>
            </a:solidFill>
            <a:miter lim="800000"/>
            <a:headEnd/>
            <a:tailEnd/>
          </a:ln>
          <a:effectLst/>
        </p:spPr>
        <p:txBody>
          <a:bodyPr wrap="square" lIns="50941" tIns="50941" rIns="50941" bIns="50941">
            <a:no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Product Segments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Segment trends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Price, volume, market size, and growth rate</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Product and production technology</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Maturing / life cycle analysis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Capacity / demand balance</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Competitor map / concentration analysis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Market capability requirements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Scale requirements / economies of scale</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Asset base requirements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Service requirements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Product development approach and resourcing</a:t>
            </a:r>
          </a:p>
          <a:p>
            <a:pPr marL="111125" indent="-111125">
              <a:lnSpc>
                <a:spcPct val="80000"/>
              </a:lnSpc>
              <a:spcAft>
                <a:spcPct val="20000"/>
              </a:spcAft>
              <a:buClr>
                <a:schemeClr val="tx1"/>
              </a:buClr>
              <a:buFont typeface="Wingdings" pitchFamily="2" charset="2"/>
              <a:buChar char="§"/>
            </a:pPr>
            <a:endParaRPr lang="en-US" altLang="ja-JP" sz="1100" dirty="0" smtClean="0">
              <a:solidFill>
                <a:srgbClr val="000000"/>
              </a:solidFill>
              <a:latin typeface="Verdana" pitchFamily="34" charset="0"/>
              <a:ea typeface="MS PGothic" pitchFamily="34" charset="-128"/>
            </a:endParaRPr>
          </a:p>
          <a:p>
            <a:pPr marL="254711" indent="-254711" algn="ctr">
              <a:spcAft>
                <a:spcPct val="20000"/>
              </a:spcAft>
              <a:buClr>
                <a:srgbClr val="091D5D"/>
              </a:buClr>
            </a:pPr>
            <a:endParaRPr lang="en-US" altLang="ja-JP" sz="1100" b="1" dirty="0" smtClean="0">
              <a:solidFill>
                <a:srgbClr val="091D5D"/>
              </a:solidFill>
              <a:latin typeface="Verdana" pitchFamily="34" charset="0"/>
              <a:ea typeface="MS PGothic" pitchFamily="34" charset="-128"/>
              <a:cs typeface="Arial" pitchFamily="34" charset="0"/>
            </a:endParaRP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7" name="Rectangle 3"/>
          <p:cNvSpPr>
            <a:spLocks noChangeArrowheads="1"/>
          </p:cNvSpPr>
          <p:nvPr/>
        </p:nvSpPr>
        <p:spPr bwMode="auto">
          <a:xfrm>
            <a:off x="4496594" y="4289694"/>
            <a:ext cx="3886200" cy="1592516"/>
          </a:xfrm>
          <a:prstGeom prst="rect">
            <a:avLst/>
          </a:prstGeom>
          <a:solidFill>
            <a:srgbClr val="EAEAEA"/>
          </a:solidFill>
          <a:ln w="9525" algn="ctr">
            <a:solidFill>
              <a:schemeClr val="tx1"/>
            </a:solidFill>
            <a:miter lim="800000"/>
            <a:headEnd/>
            <a:tailEnd/>
          </a:ln>
          <a:effectLst/>
        </p:spPr>
        <p:txBody>
          <a:bodyPr wrap="square" lIns="50941" tIns="50941" rIns="50941" bIns="50941">
            <a:sp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Technologies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Product and production technologies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Emerging technology assessment</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Potential / risks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Relationship to different externality scenarios (energy, environment, safety)</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Technology maturity map</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Supplier / technology map</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Opportunity map</a:t>
            </a:r>
            <a:endParaRPr lang="en-US" altLang="ja-JP" sz="1100" dirty="0">
              <a:solidFill>
                <a:srgbClr val="091D5D"/>
              </a:solidFill>
              <a:latin typeface="Verdana" pitchFamily="34" charset="0"/>
              <a:ea typeface="MS PGothic" pitchFamily="34" charset="-128"/>
              <a:cs typeface="Arial" pitchFamily="34" charset="0"/>
            </a:endParaRPr>
          </a:p>
        </p:txBody>
      </p:sp>
      <p:sp>
        <p:nvSpPr>
          <p:cNvPr id="8" name="Rectangle 3"/>
          <p:cNvSpPr>
            <a:spLocks noChangeArrowheads="1"/>
          </p:cNvSpPr>
          <p:nvPr/>
        </p:nvSpPr>
        <p:spPr bwMode="auto">
          <a:xfrm>
            <a:off x="4496594" y="5916606"/>
            <a:ext cx="3886200" cy="1423238"/>
          </a:xfrm>
          <a:prstGeom prst="rect">
            <a:avLst/>
          </a:prstGeom>
          <a:solidFill>
            <a:srgbClr val="EAEAEA"/>
          </a:solidFill>
          <a:ln w="9525" algn="ctr">
            <a:solidFill>
              <a:schemeClr val="tx1"/>
            </a:solidFill>
            <a:miter lim="800000"/>
            <a:headEnd/>
            <a:tailEnd/>
          </a:ln>
          <a:effectLst/>
        </p:spPr>
        <p:txBody>
          <a:bodyPr wrap="square" lIns="50941" tIns="50941" rIns="50941" bIns="50941">
            <a:spAutoFit/>
          </a:bodyPr>
          <a:lstStyle/>
          <a:p>
            <a:pPr marL="111125" lvl="0" indent="-111125" algn="ctr">
              <a:lnSpc>
                <a:spcPct val="80000"/>
              </a:lnSpc>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Regulatory and Externalities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Regional analysis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Current regulations and trends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Impact on OEM / customer market</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Impact on Supplier market</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Impact on Product segments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Impact on Technology development</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Global trends: energy cost, consumer behavior</a:t>
            </a:r>
          </a:p>
        </p:txBody>
      </p:sp>
      <p:sp>
        <p:nvSpPr>
          <p:cNvPr id="9" name="TextBox 8"/>
          <p:cNvSpPr txBox="1"/>
          <p:nvPr/>
        </p:nvSpPr>
        <p:spPr>
          <a:xfrm rot="10800000">
            <a:off x="8693555" y="2134394"/>
            <a:ext cx="375037" cy="3810000"/>
          </a:xfrm>
          <a:prstGeom prst="rect">
            <a:avLst/>
          </a:prstGeom>
          <a:solidFill>
            <a:srgbClr val="EAEAEA"/>
          </a:solidFill>
          <a:ln>
            <a:solidFill>
              <a:schemeClr val="tx1"/>
            </a:solidFill>
          </a:ln>
          <a:effectLst>
            <a:outerShdw blurRad="50800" dist="38100" dir="2700000" algn="tl" rotWithShape="0">
              <a:prstClr val="black">
                <a:alpha val="40000"/>
              </a:prstClr>
            </a:outerShdw>
          </a:effectLst>
        </p:spPr>
        <p:txBody>
          <a:bodyPr vert="eaVert" wrap="square" lIns="101885" tIns="50941" rIns="101885" bIns="50941" rtlCol="0">
            <a:spAutoFit/>
          </a:bodyPr>
          <a:lstStyle/>
          <a:p>
            <a:pPr algn="ctr"/>
            <a:r>
              <a:rPr lang="en-US" sz="1100" b="1" dirty="0" smtClean="0">
                <a:solidFill>
                  <a:srgbClr val="091D5D"/>
                </a:solidFill>
                <a:latin typeface="Verdana"/>
                <a:cs typeface="Arial" pitchFamily="34" charset="0"/>
              </a:rPr>
              <a:t>China</a:t>
            </a:r>
          </a:p>
        </p:txBody>
      </p:sp>
      <p:sp>
        <p:nvSpPr>
          <p:cNvPr id="10" name="TextBox 9"/>
          <p:cNvSpPr txBox="1"/>
          <p:nvPr/>
        </p:nvSpPr>
        <p:spPr>
          <a:xfrm rot="10800000">
            <a:off x="9220992" y="2134394"/>
            <a:ext cx="375037" cy="3810000"/>
          </a:xfrm>
          <a:prstGeom prst="rect">
            <a:avLst/>
          </a:prstGeom>
          <a:solidFill>
            <a:srgbClr val="EAEAEA"/>
          </a:solidFill>
          <a:ln>
            <a:solidFill>
              <a:schemeClr val="tx1"/>
            </a:solidFill>
          </a:ln>
          <a:effectLst>
            <a:outerShdw blurRad="50800" dist="38100" dir="2700000" algn="tl" rotWithShape="0">
              <a:prstClr val="black">
                <a:alpha val="40000"/>
              </a:prstClr>
            </a:outerShdw>
          </a:effectLst>
        </p:spPr>
        <p:txBody>
          <a:bodyPr vert="eaVert" wrap="square" lIns="101885" tIns="50941" rIns="101885" bIns="50941" rtlCol="0">
            <a:spAutoFit/>
          </a:bodyPr>
          <a:lstStyle/>
          <a:p>
            <a:pPr algn="ctr"/>
            <a:r>
              <a:rPr lang="en-US" sz="1100" b="1" dirty="0" smtClean="0">
                <a:solidFill>
                  <a:srgbClr val="091D5D"/>
                </a:solidFill>
                <a:latin typeface="Verdana"/>
                <a:cs typeface="Arial" pitchFamily="34" charset="0"/>
              </a:rPr>
              <a:t>Global</a:t>
            </a:r>
          </a:p>
        </p:txBody>
      </p:sp>
      <p:grpSp>
        <p:nvGrpSpPr>
          <p:cNvPr id="11" name="Group 10"/>
          <p:cNvGrpSpPr/>
          <p:nvPr/>
        </p:nvGrpSpPr>
        <p:grpSpPr>
          <a:xfrm>
            <a:off x="381794" y="4420394"/>
            <a:ext cx="3886200" cy="2438401"/>
            <a:chOff x="381794" y="4420394"/>
            <a:chExt cx="3429000" cy="2438401"/>
          </a:xfrm>
        </p:grpSpPr>
        <p:sp>
          <p:nvSpPr>
            <p:cNvPr id="12" name="Rectangle 3"/>
            <p:cNvSpPr>
              <a:spLocks noChangeArrowheads="1"/>
            </p:cNvSpPr>
            <p:nvPr/>
          </p:nvSpPr>
          <p:spPr bwMode="auto">
            <a:xfrm>
              <a:off x="381794" y="4420394"/>
              <a:ext cx="3429000" cy="2134202"/>
            </a:xfrm>
            <a:prstGeom prst="rect">
              <a:avLst/>
            </a:prstGeom>
            <a:solidFill>
              <a:srgbClr val="EAEAEA"/>
            </a:solidFill>
            <a:ln w="9525" algn="ctr">
              <a:solidFill>
                <a:schemeClr val="tx1"/>
              </a:solidFill>
              <a:miter lim="800000"/>
              <a:headEnd/>
              <a:tailEnd/>
            </a:ln>
            <a:effectLst/>
          </p:spPr>
          <p:txBody>
            <a:bodyPr wrap="square" lIns="50941" tIns="50941" rIns="50941" bIns="50941">
              <a:sp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Supplier Market</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Positioning – strengths and weaknesses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Product and product technology</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Production capacity and capability</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Cost structure</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Asset base</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Financials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Sales and distribution</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Management / people</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Brand</a:t>
              </a:r>
            </a:p>
            <a:p>
              <a:pPr marL="111125"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Customer networks and relationships</a:t>
              </a:r>
            </a:p>
            <a:p>
              <a:pPr marL="111125"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Strategic intent / investment direction</a:t>
              </a:r>
            </a:p>
          </p:txBody>
        </p:sp>
        <p:sp>
          <p:nvSpPr>
            <p:cNvPr id="13" name="Rectangle 3"/>
            <p:cNvSpPr>
              <a:spLocks noChangeArrowheads="1"/>
            </p:cNvSpPr>
            <p:nvPr/>
          </p:nvSpPr>
          <p:spPr bwMode="auto">
            <a:xfrm>
              <a:off x="381794" y="6553995"/>
              <a:ext cx="1752600" cy="304800"/>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i="1" dirty="0" smtClean="0">
                  <a:solidFill>
                    <a:srgbClr val="091D5D"/>
                  </a:solidFill>
                  <a:latin typeface="Verdana" pitchFamily="34" charset="0"/>
                  <a:ea typeface="MS PGothic" pitchFamily="34" charset="-128"/>
                  <a:cs typeface="Arial" pitchFamily="34" charset="0"/>
                </a:rPr>
                <a:t>Competitor View</a:t>
              </a:r>
              <a:endParaRPr lang="en-US" altLang="ja-JP" sz="1100" b="1" i="1" dirty="0">
                <a:solidFill>
                  <a:srgbClr val="091D5D"/>
                </a:solidFill>
                <a:latin typeface="Verdana" pitchFamily="34" charset="0"/>
                <a:ea typeface="MS PGothic" pitchFamily="34" charset="-128"/>
                <a:cs typeface="Arial" pitchFamily="34" charset="0"/>
              </a:endParaRPr>
            </a:p>
          </p:txBody>
        </p:sp>
        <p:sp>
          <p:nvSpPr>
            <p:cNvPr id="14" name="Rectangle 3"/>
            <p:cNvSpPr>
              <a:spLocks noChangeArrowheads="1"/>
            </p:cNvSpPr>
            <p:nvPr/>
          </p:nvSpPr>
          <p:spPr bwMode="auto">
            <a:xfrm>
              <a:off x="2058194" y="6553994"/>
              <a:ext cx="1752600" cy="304800"/>
            </a:xfrm>
            <a:prstGeom prst="rect">
              <a:avLst/>
            </a:prstGeom>
            <a:solidFill>
              <a:srgbClr val="EAEAEA"/>
            </a:solidFill>
            <a:ln w="9525" algn="ctr">
              <a:solidFill>
                <a:schemeClr val="tx1"/>
              </a:solidFill>
              <a:miter lim="800000"/>
              <a:headEnd/>
              <a:tailEnd/>
            </a:ln>
            <a:effectLst/>
          </p:spPr>
          <p:txBody>
            <a:bodyPr lIns="50941" tIns="50941" rIns="50941" bIns="50941"/>
            <a:lstStyle/>
            <a:p>
              <a:pPr marL="123818" indent="-123818" algn="ctr">
                <a:spcAft>
                  <a:spcPct val="20000"/>
                </a:spcAft>
                <a:buClr>
                  <a:srgbClr val="091D5D"/>
                </a:buClr>
              </a:pPr>
              <a:r>
                <a:rPr lang="en-US" altLang="ja-JP" sz="1100" b="1" i="1" dirty="0" smtClean="0">
                  <a:solidFill>
                    <a:srgbClr val="091D5D"/>
                  </a:solidFill>
                  <a:latin typeface="Verdana" pitchFamily="34" charset="0"/>
                  <a:ea typeface="MS PGothic" pitchFamily="34" charset="-128"/>
                  <a:cs typeface="Arial" pitchFamily="34" charset="0"/>
                </a:rPr>
                <a:t>M&amp;A / JV View</a:t>
              </a:r>
              <a:endParaRPr lang="en-US" altLang="ja-JP" sz="1100" b="1" i="1" dirty="0">
                <a:solidFill>
                  <a:srgbClr val="091D5D"/>
                </a:solidFill>
                <a:latin typeface="Verdana" pitchFamily="34" charset="0"/>
                <a:ea typeface="MS PGothic" pitchFamily="34" charset="-128"/>
                <a:cs typeface="Arial" pitchFamily="34" charset="0"/>
              </a:endParaRPr>
            </a:p>
          </p:txBody>
        </p:sp>
      </p:grpSp>
      <p:sp>
        <p:nvSpPr>
          <p:cNvPr id="15" name="TextBox 14"/>
          <p:cNvSpPr txBox="1"/>
          <p:nvPr/>
        </p:nvSpPr>
        <p:spPr>
          <a:xfrm>
            <a:off x="8534400" y="6172994"/>
            <a:ext cx="1448594" cy="10156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000" i="1" dirty="0" smtClean="0">
                <a:latin typeface="+mn-lt"/>
              </a:rPr>
              <a:t>Note: these analyses should be done with two ‘views’, China market and global market (depending on your intent)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Framework for Strategy Development</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42</a:t>
            </a:fld>
            <a:endParaRPr lang="en-US" dirty="0"/>
          </a:p>
        </p:txBody>
      </p:sp>
      <p:sp>
        <p:nvSpPr>
          <p:cNvPr id="4" name="Pentagon 3"/>
          <p:cNvSpPr/>
          <p:nvPr/>
        </p:nvSpPr>
        <p:spPr bwMode="auto">
          <a:xfrm>
            <a:off x="410368" y="1444993"/>
            <a:ext cx="8353426" cy="496678"/>
          </a:xfrm>
          <a:prstGeom prst="homePlate">
            <a:avLst/>
          </a:prstGeom>
          <a:solidFill>
            <a:srgbClr val="002776"/>
          </a:solidFill>
          <a:ln w="12700" cap="flat" cmpd="sng" algn="ctr">
            <a:solidFill>
              <a:srgbClr val="000000"/>
            </a:solidFill>
            <a:prstDash val="solid"/>
            <a:round/>
            <a:headEnd type="none" w="med" len="med"/>
            <a:tailEnd type="triangle" w="med" len="med"/>
          </a:ln>
          <a:effectLst>
            <a:prstShdw prst="shdw17" dist="17961" dir="2700000">
              <a:srgbClr val="000000">
                <a:gamma/>
                <a:shade val="60000"/>
                <a:invGamma/>
              </a:srgbClr>
            </a:prstShdw>
          </a:effectLst>
        </p:spPr>
        <p:txBody>
          <a:bodyPr vert="horz" wrap="square" lIns="101885" tIns="50941" rIns="101885" bIns="50941" numCol="1" rtlCol="0" anchor="ctr" anchorCtr="0" compatLnSpc="1">
            <a:prstTxWarp prst="textNoShape">
              <a:avLst/>
            </a:prstTxWarp>
          </a:bodyPr>
          <a:lstStyle/>
          <a:p>
            <a:pPr algn="ctr" defTabSz="1018844" eaLnBrk="0" hangingPunct="0">
              <a:lnSpc>
                <a:spcPct val="110000"/>
              </a:lnSpc>
            </a:pPr>
            <a:r>
              <a:rPr lang="en-US" sz="1300" b="1" dirty="0" smtClean="0">
                <a:solidFill>
                  <a:srgbClr val="FFFFFF"/>
                </a:solidFill>
                <a:cs typeface="Arial" pitchFamily="34" charset="0"/>
              </a:rPr>
              <a:t>Internal Analysis</a:t>
            </a:r>
          </a:p>
        </p:txBody>
      </p:sp>
      <p:sp>
        <p:nvSpPr>
          <p:cNvPr id="5" name="Rectangle 3"/>
          <p:cNvSpPr>
            <a:spLocks noChangeArrowheads="1"/>
          </p:cNvSpPr>
          <p:nvPr/>
        </p:nvSpPr>
        <p:spPr bwMode="auto">
          <a:xfrm>
            <a:off x="370200" y="2134394"/>
            <a:ext cx="3886200" cy="2209800"/>
          </a:xfrm>
          <a:prstGeom prst="rect">
            <a:avLst/>
          </a:prstGeom>
          <a:solidFill>
            <a:srgbClr val="EAEAEA"/>
          </a:solidFill>
          <a:ln w="9525" algn="ctr">
            <a:solidFill>
              <a:schemeClr val="tx1"/>
            </a:solidFill>
            <a:miter lim="800000"/>
            <a:headEnd/>
            <a:tailEnd/>
          </a:ln>
          <a:effectLst/>
        </p:spPr>
        <p:txBody>
          <a:bodyPr lIns="50941" tIns="50941" rIns="50941" bIns="50941">
            <a:no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Capabilities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Product R&amp;D and technology</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Production R&amp;D and technology</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Supply chain</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Sales and service, complex customer relationship management</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Information systems and controls, governance</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Global experience</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Supplier network (tier 2-n)</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M&amp;A experience, JV management</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Management</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People</a:t>
            </a:r>
          </a:p>
          <a:p>
            <a:pPr marL="111125" indent="-111125">
              <a:lnSpc>
                <a:spcPct val="80000"/>
              </a:lnSpc>
              <a:spcAft>
                <a:spcPct val="20000"/>
              </a:spcAft>
              <a:buClr>
                <a:schemeClr val="tx1"/>
              </a:buClr>
              <a:buFont typeface="Wingdings" pitchFamily="2" charset="2"/>
              <a:buChar char="§"/>
            </a:pPr>
            <a:endParaRPr lang="en-US" altLang="ja-JP" sz="1100" dirty="0" smtClean="0">
              <a:solidFill>
                <a:srgbClr val="091D5D"/>
              </a:solidFill>
              <a:latin typeface="Verdana" pitchFamily="34" charset="0"/>
              <a:ea typeface="MS PGothic" pitchFamily="34" charset="-128"/>
              <a:cs typeface="Arial" pitchFamily="34" charset="0"/>
            </a:endParaRP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6" name="Rectangle 3"/>
          <p:cNvSpPr>
            <a:spLocks noChangeArrowheads="1"/>
          </p:cNvSpPr>
          <p:nvPr/>
        </p:nvSpPr>
        <p:spPr bwMode="auto">
          <a:xfrm>
            <a:off x="4496594" y="2134394"/>
            <a:ext cx="3886200" cy="2209800"/>
          </a:xfrm>
          <a:prstGeom prst="rect">
            <a:avLst/>
          </a:prstGeom>
          <a:solidFill>
            <a:srgbClr val="EAEAEA"/>
          </a:solidFill>
          <a:ln w="9525" algn="ctr">
            <a:solidFill>
              <a:schemeClr val="tx1"/>
            </a:solidFill>
            <a:miter lim="800000"/>
            <a:headEnd/>
            <a:tailEnd/>
          </a:ln>
          <a:effectLst/>
        </p:spPr>
        <p:txBody>
          <a:bodyPr wrap="square" lIns="50941" tIns="50941" rIns="50941" bIns="50941">
            <a:no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Performance</a:t>
            </a:r>
          </a:p>
          <a:p>
            <a:pPr marL="111125" indent="-111125">
              <a:lnSpc>
                <a:spcPct val="80000"/>
              </a:lnSpc>
              <a:spcAft>
                <a:spcPct val="20000"/>
              </a:spcAft>
              <a:buClr>
                <a:schemeClr val="tx1"/>
              </a:buClr>
            </a:pPr>
            <a:r>
              <a:rPr lang="en-US" altLang="ja-JP" sz="1100" i="1" dirty="0" smtClean="0">
                <a:solidFill>
                  <a:srgbClr val="000000"/>
                </a:solidFill>
                <a:latin typeface="Verdana" pitchFamily="34" charset="0"/>
                <a:ea typeface="MS PGothic" pitchFamily="34" charset="-128"/>
              </a:rPr>
              <a:t>Understand your current performance and performance management, identify gaps versus strategic objectives.</a:t>
            </a:r>
          </a:p>
          <a:p>
            <a:pPr marL="111125" indent="-111125">
              <a:lnSpc>
                <a:spcPct val="80000"/>
              </a:lnSpc>
              <a:spcAft>
                <a:spcPct val="20000"/>
              </a:spcAft>
              <a:buClr>
                <a:schemeClr val="tx1"/>
              </a:buClr>
              <a:buFont typeface="Arial" pitchFamily="34" charset="0"/>
              <a:buChar char="•"/>
            </a:pPr>
            <a:r>
              <a:rPr lang="en-US" altLang="ja-JP" sz="1100" dirty="0" smtClean="0">
                <a:solidFill>
                  <a:srgbClr val="000000"/>
                </a:solidFill>
                <a:latin typeface="Verdana" pitchFamily="34" charset="0"/>
                <a:ea typeface="MS PGothic" pitchFamily="34" charset="-128"/>
              </a:rPr>
              <a:t>Product technology</a:t>
            </a:r>
          </a:p>
          <a:p>
            <a:pPr marL="111125" indent="-111125">
              <a:lnSpc>
                <a:spcPct val="80000"/>
              </a:lnSpc>
              <a:spcAft>
                <a:spcPct val="20000"/>
              </a:spcAft>
              <a:buClr>
                <a:schemeClr val="tx1"/>
              </a:buClr>
              <a:buFont typeface="Arial" pitchFamily="34" charset="0"/>
              <a:buChar char="•"/>
            </a:pPr>
            <a:r>
              <a:rPr lang="en-US" altLang="ja-JP" sz="1100" dirty="0" smtClean="0">
                <a:solidFill>
                  <a:srgbClr val="000000"/>
                </a:solidFill>
                <a:latin typeface="Verdana" pitchFamily="34" charset="0"/>
                <a:ea typeface="MS PGothic" pitchFamily="34" charset="-128"/>
              </a:rPr>
              <a:t>Production technology</a:t>
            </a:r>
          </a:p>
          <a:p>
            <a:pPr marL="111125" indent="-111125">
              <a:lnSpc>
                <a:spcPct val="80000"/>
              </a:lnSpc>
              <a:spcAft>
                <a:spcPct val="20000"/>
              </a:spcAft>
              <a:buClr>
                <a:schemeClr val="tx1"/>
              </a:buClr>
              <a:buFont typeface="Arial" pitchFamily="34" charset="0"/>
              <a:buChar char="•"/>
            </a:pPr>
            <a:r>
              <a:rPr lang="en-US" altLang="ja-JP" sz="1100" dirty="0" smtClean="0">
                <a:solidFill>
                  <a:srgbClr val="000000"/>
                </a:solidFill>
                <a:latin typeface="Verdana" pitchFamily="34" charset="0"/>
                <a:ea typeface="MS PGothic" pitchFamily="34" charset="-128"/>
              </a:rPr>
              <a:t>Production cost and quality</a:t>
            </a:r>
          </a:p>
          <a:p>
            <a:pPr marL="111125" indent="-111125">
              <a:lnSpc>
                <a:spcPct val="80000"/>
              </a:lnSpc>
              <a:spcAft>
                <a:spcPct val="20000"/>
              </a:spcAft>
              <a:buClr>
                <a:schemeClr val="tx1"/>
              </a:buClr>
              <a:buFont typeface="Arial" pitchFamily="34" charset="0"/>
              <a:buChar char="•"/>
            </a:pPr>
            <a:r>
              <a:rPr lang="en-US" altLang="ja-JP" sz="1100" dirty="0" smtClean="0">
                <a:solidFill>
                  <a:srgbClr val="000000"/>
                </a:solidFill>
                <a:latin typeface="Verdana" pitchFamily="34" charset="0"/>
                <a:ea typeface="MS PGothic" pitchFamily="34" charset="-128"/>
              </a:rPr>
              <a:t>Overall cost</a:t>
            </a:r>
          </a:p>
          <a:p>
            <a:pPr marL="111125" indent="-111125">
              <a:lnSpc>
                <a:spcPct val="80000"/>
              </a:lnSpc>
              <a:spcAft>
                <a:spcPct val="20000"/>
              </a:spcAft>
              <a:buClr>
                <a:schemeClr val="tx1"/>
              </a:buClr>
              <a:buFont typeface="Arial" pitchFamily="34" charset="0"/>
              <a:buChar char="•"/>
            </a:pPr>
            <a:r>
              <a:rPr lang="en-US" altLang="ja-JP" sz="1100" dirty="0" smtClean="0">
                <a:solidFill>
                  <a:srgbClr val="000000"/>
                </a:solidFill>
                <a:latin typeface="Verdana" pitchFamily="34" charset="0"/>
                <a:ea typeface="MS PGothic" pitchFamily="34" charset="-128"/>
              </a:rPr>
              <a:t>Customer satisfaction</a:t>
            </a:r>
          </a:p>
          <a:p>
            <a:pPr marL="111125" indent="-111125">
              <a:lnSpc>
                <a:spcPct val="80000"/>
              </a:lnSpc>
              <a:spcAft>
                <a:spcPct val="20000"/>
              </a:spcAft>
              <a:buClr>
                <a:schemeClr val="tx1"/>
              </a:buClr>
              <a:buFont typeface="Arial" pitchFamily="34" charset="0"/>
              <a:buChar char="•"/>
            </a:pPr>
            <a:r>
              <a:rPr lang="en-US" altLang="ja-JP" sz="1100" dirty="0" smtClean="0">
                <a:solidFill>
                  <a:srgbClr val="000000"/>
                </a:solidFill>
                <a:latin typeface="Verdana" pitchFamily="34" charset="0"/>
                <a:ea typeface="MS PGothic" pitchFamily="34" charset="-128"/>
              </a:rPr>
              <a:t>Management systems and controls</a:t>
            </a:r>
          </a:p>
          <a:p>
            <a:pPr marL="111125" indent="-111125">
              <a:lnSpc>
                <a:spcPct val="80000"/>
              </a:lnSpc>
              <a:spcAft>
                <a:spcPct val="20000"/>
              </a:spcAft>
              <a:buClr>
                <a:schemeClr val="tx1"/>
              </a:buClr>
              <a:buFont typeface="Arial" pitchFamily="34" charset="0"/>
              <a:buChar char="•"/>
            </a:pPr>
            <a:r>
              <a:rPr lang="en-US" altLang="ja-JP" sz="1100" dirty="0" smtClean="0">
                <a:solidFill>
                  <a:srgbClr val="000000"/>
                </a:solidFill>
                <a:latin typeface="Verdana" pitchFamily="34" charset="0"/>
                <a:ea typeface="MS PGothic" pitchFamily="34" charset="-128"/>
              </a:rPr>
              <a:t>Financial performance – margins, operating income, net income, ROCE, ROA, etc.</a:t>
            </a:r>
          </a:p>
          <a:p>
            <a:pPr marL="111125" indent="-111125">
              <a:lnSpc>
                <a:spcPct val="80000"/>
              </a:lnSpc>
              <a:spcAft>
                <a:spcPct val="20000"/>
              </a:spcAft>
              <a:buClr>
                <a:schemeClr val="tx1"/>
              </a:buClr>
              <a:buFont typeface="Arial" pitchFamily="34" charset="0"/>
              <a:buChar char="•"/>
            </a:pPr>
            <a:r>
              <a:rPr lang="en-US" altLang="ja-JP" sz="1100" dirty="0" smtClean="0">
                <a:solidFill>
                  <a:srgbClr val="000000"/>
                </a:solidFill>
                <a:latin typeface="Verdana" pitchFamily="34" charset="0"/>
                <a:ea typeface="MS PGothic" pitchFamily="34" charset="-128"/>
              </a:rPr>
              <a:t>Performance management systems</a:t>
            </a:r>
          </a:p>
          <a:p>
            <a:pPr marL="254711" indent="-254711" algn="ctr">
              <a:spcAft>
                <a:spcPct val="20000"/>
              </a:spcAft>
              <a:buClr>
                <a:srgbClr val="091D5D"/>
              </a:buClr>
            </a:pPr>
            <a:endParaRPr lang="en-US" altLang="ja-JP" sz="1100" b="1" dirty="0" smtClean="0">
              <a:solidFill>
                <a:srgbClr val="091D5D"/>
              </a:solidFill>
              <a:latin typeface="Verdana" pitchFamily="34" charset="0"/>
              <a:ea typeface="MS PGothic" pitchFamily="34" charset="-128"/>
              <a:cs typeface="Arial" pitchFamily="34" charset="0"/>
            </a:endParaRP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7" name="TextBox 6"/>
          <p:cNvSpPr txBox="1"/>
          <p:nvPr/>
        </p:nvSpPr>
        <p:spPr>
          <a:xfrm rot="10800000">
            <a:off x="8693555" y="2134394"/>
            <a:ext cx="375037" cy="3810000"/>
          </a:xfrm>
          <a:prstGeom prst="rect">
            <a:avLst/>
          </a:prstGeom>
          <a:solidFill>
            <a:srgbClr val="EAEAEA"/>
          </a:solidFill>
          <a:ln>
            <a:solidFill>
              <a:schemeClr val="tx1"/>
            </a:solidFill>
          </a:ln>
          <a:effectLst>
            <a:outerShdw blurRad="50800" dist="38100" dir="2700000" algn="tl" rotWithShape="0">
              <a:prstClr val="black">
                <a:alpha val="40000"/>
              </a:prstClr>
            </a:outerShdw>
          </a:effectLst>
        </p:spPr>
        <p:txBody>
          <a:bodyPr vert="eaVert" wrap="square" lIns="101885" tIns="50941" rIns="101885" bIns="50941" rtlCol="0">
            <a:spAutoFit/>
          </a:bodyPr>
          <a:lstStyle/>
          <a:p>
            <a:pPr algn="ctr"/>
            <a:r>
              <a:rPr lang="en-US" sz="1100" b="1" dirty="0" smtClean="0">
                <a:solidFill>
                  <a:srgbClr val="091D5D"/>
                </a:solidFill>
                <a:latin typeface="Verdana"/>
                <a:cs typeface="Arial" pitchFamily="34" charset="0"/>
              </a:rPr>
              <a:t>China</a:t>
            </a:r>
          </a:p>
        </p:txBody>
      </p:sp>
      <p:sp>
        <p:nvSpPr>
          <p:cNvPr id="8" name="TextBox 7"/>
          <p:cNvSpPr txBox="1"/>
          <p:nvPr/>
        </p:nvSpPr>
        <p:spPr>
          <a:xfrm rot="10800000">
            <a:off x="9220992" y="2134394"/>
            <a:ext cx="375037" cy="3810000"/>
          </a:xfrm>
          <a:prstGeom prst="rect">
            <a:avLst/>
          </a:prstGeom>
          <a:solidFill>
            <a:srgbClr val="EAEAEA"/>
          </a:solidFill>
          <a:ln>
            <a:solidFill>
              <a:schemeClr val="tx1"/>
            </a:solidFill>
          </a:ln>
          <a:effectLst>
            <a:outerShdw blurRad="50800" dist="38100" dir="2700000" algn="tl" rotWithShape="0">
              <a:prstClr val="black">
                <a:alpha val="40000"/>
              </a:prstClr>
            </a:outerShdw>
          </a:effectLst>
        </p:spPr>
        <p:txBody>
          <a:bodyPr vert="eaVert" wrap="square" lIns="101885" tIns="50941" rIns="101885" bIns="50941" rtlCol="0">
            <a:spAutoFit/>
          </a:bodyPr>
          <a:lstStyle/>
          <a:p>
            <a:pPr algn="ctr"/>
            <a:r>
              <a:rPr lang="en-US" sz="1100" b="1" dirty="0" smtClean="0">
                <a:solidFill>
                  <a:srgbClr val="091D5D"/>
                </a:solidFill>
                <a:latin typeface="Verdana"/>
                <a:cs typeface="Arial" pitchFamily="34" charset="0"/>
              </a:rPr>
              <a:t>Global</a:t>
            </a:r>
          </a:p>
        </p:txBody>
      </p:sp>
      <p:sp>
        <p:nvSpPr>
          <p:cNvPr id="9" name="Rectangle 3"/>
          <p:cNvSpPr>
            <a:spLocks noChangeArrowheads="1"/>
          </p:cNvSpPr>
          <p:nvPr/>
        </p:nvSpPr>
        <p:spPr bwMode="auto">
          <a:xfrm>
            <a:off x="381794" y="4725194"/>
            <a:ext cx="3886200" cy="2100347"/>
          </a:xfrm>
          <a:prstGeom prst="rect">
            <a:avLst/>
          </a:prstGeom>
          <a:solidFill>
            <a:srgbClr val="EAEAEA"/>
          </a:solidFill>
          <a:ln w="9525" algn="ctr">
            <a:solidFill>
              <a:schemeClr val="tx1"/>
            </a:solidFill>
            <a:miter lim="800000"/>
            <a:headEnd/>
            <a:tailEnd/>
          </a:ln>
          <a:effectLst/>
        </p:spPr>
        <p:txBody>
          <a:bodyPr wrap="square" lIns="50941" tIns="50941" rIns="50941" bIns="50941">
            <a:sp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Relationship / Network</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Assessment of current JV’s / other relationships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Competitive position: product, quality, cost, service, customer / OEM relationships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Technology capabilities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Geographic footprint</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Strategic importance</a:t>
            </a:r>
          </a:p>
          <a:p>
            <a:pPr marL="111125" lvl="1"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Portfolio analysis</a:t>
            </a:r>
          </a:p>
          <a:p>
            <a:pPr marL="111125"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Product / market / alliance – JV map</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Existing coverage</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Precluded areas (contractual / non-competes)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Open areas</a:t>
            </a:r>
          </a:p>
        </p:txBody>
      </p:sp>
      <p:sp>
        <p:nvSpPr>
          <p:cNvPr id="10" name="TextBox 9"/>
          <p:cNvSpPr txBox="1"/>
          <p:nvPr/>
        </p:nvSpPr>
        <p:spPr>
          <a:xfrm>
            <a:off x="8154194" y="6172994"/>
            <a:ext cx="1828800" cy="10156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000" i="1" dirty="0" smtClean="0">
                <a:latin typeface="+mn-lt"/>
              </a:rPr>
              <a:t>Note: these analyses should be done with two ‘views’, China market and global market (depending on your intent), particularly the Capabilities analysis.</a:t>
            </a:r>
          </a:p>
        </p:txBody>
      </p:sp>
      <p:sp>
        <p:nvSpPr>
          <p:cNvPr id="11" name="TextBox 10"/>
          <p:cNvSpPr txBox="1"/>
          <p:nvPr/>
        </p:nvSpPr>
        <p:spPr>
          <a:xfrm>
            <a:off x="5182394" y="4953794"/>
            <a:ext cx="1981200" cy="10156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000" i="1" dirty="0" smtClean="0">
                <a:latin typeface="+mn-lt"/>
              </a:rPr>
              <a:t>Note: Internal Analysis also includes assessing leadership alignment on Strategic Intent, and on commitment and willingness to invest and change.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Framework for Strategy Development</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43</a:t>
            </a:fld>
            <a:endParaRPr lang="en-US" dirty="0"/>
          </a:p>
        </p:txBody>
      </p:sp>
      <p:sp>
        <p:nvSpPr>
          <p:cNvPr id="4" name="Pentagon 3"/>
          <p:cNvSpPr/>
          <p:nvPr/>
        </p:nvSpPr>
        <p:spPr bwMode="auto">
          <a:xfrm>
            <a:off x="410368" y="1444993"/>
            <a:ext cx="8353426" cy="496678"/>
          </a:xfrm>
          <a:prstGeom prst="homePlate">
            <a:avLst/>
          </a:prstGeom>
          <a:solidFill>
            <a:srgbClr val="002776"/>
          </a:solidFill>
          <a:ln w="12700" cap="flat" cmpd="sng" algn="ctr">
            <a:solidFill>
              <a:srgbClr val="000000"/>
            </a:solidFill>
            <a:prstDash val="solid"/>
            <a:round/>
            <a:headEnd type="none" w="med" len="med"/>
            <a:tailEnd type="triangle" w="med" len="med"/>
          </a:ln>
          <a:effectLst>
            <a:prstShdw prst="shdw17" dist="17961" dir="2700000">
              <a:srgbClr val="000000">
                <a:gamma/>
                <a:shade val="60000"/>
                <a:invGamma/>
              </a:srgbClr>
            </a:prstShdw>
          </a:effectLst>
        </p:spPr>
        <p:txBody>
          <a:bodyPr vert="horz" wrap="square" lIns="101885" tIns="50941" rIns="101885" bIns="50941" numCol="1" rtlCol="0" anchor="ctr" anchorCtr="0" compatLnSpc="1">
            <a:prstTxWarp prst="textNoShape">
              <a:avLst/>
            </a:prstTxWarp>
          </a:bodyPr>
          <a:lstStyle/>
          <a:p>
            <a:pPr algn="ctr" defTabSz="1018844" eaLnBrk="0" hangingPunct="0">
              <a:lnSpc>
                <a:spcPct val="110000"/>
              </a:lnSpc>
            </a:pPr>
            <a:r>
              <a:rPr lang="en-US" sz="1300" b="1" dirty="0" smtClean="0">
                <a:solidFill>
                  <a:srgbClr val="FFFFFF"/>
                </a:solidFill>
                <a:cs typeface="Arial" pitchFamily="34" charset="0"/>
              </a:rPr>
              <a:t>Synthesis</a:t>
            </a:r>
          </a:p>
        </p:txBody>
      </p:sp>
      <p:sp>
        <p:nvSpPr>
          <p:cNvPr id="5" name="Rectangle 3"/>
          <p:cNvSpPr>
            <a:spLocks noChangeArrowheads="1"/>
          </p:cNvSpPr>
          <p:nvPr/>
        </p:nvSpPr>
        <p:spPr bwMode="auto">
          <a:xfrm>
            <a:off x="370200" y="3353594"/>
            <a:ext cx="3886200" cy="1295400"/>
          </a:xfrm>
          <a:prstGeom prst="rect">
            <a:avLst/>
          </a:prstGeom>
          <a:solidFill>
            <a:srgbClr val="EAEAEA"/>
          </a:solidFill>
          <a:ln w="9525" algn="ctr">
            <a:solidFill>
              <a:schemeClr val="tx1"/>
            </a:solidFill>
            <a:miter lim="800000"/>
            <a:headEnd/>
            <a:tailEnd/>
          </a:ln>
          <a:effectLst/>
        </p:spPr>
        <p:txBody>
          <a:bodyPr lIns="50941" tIns="50941" rIns="50941" bIns="50941">
            <a:no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Opportunities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Product segments </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Technologies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Customers / segments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Geographic markets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Supplier market – acquisition / partnering</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Fit with strategic intent</a:t>
            </a:r>
          </a:p>
          <a:p>
            <a:pPr marL="111125" indent="-111125">
              <a:lnSpc>
                <a:spcPct val="80000"/>
              </a:lnSpc>
              <a:spcAft>
                <a:spcPct val="20000"/>
              </a:spcAft>
              <a:buClr>
                <a:schemeClr val="tx1"/>
              </a:buClr>
              <a:buFont typeface="Wingdings" pitchFamily="2" charset="2"/>
              <a:buChar char="§"/>
            </a:pPr>
            <a:endParaRPr lang="en-US" altLang="ja-JP" sz="1100" dirty="0" smtClean="0">
              <a:solidFill>
                <a:srgbClr val="091D5D"/>
              </a:solidFill>
              <a:latin typeface="Verdana" pitchFamily="34" charset="0"/>
              <a:ea typeface="MS PGothic" pitchFamily="34" charset="-128"/>
              <a:cs typeface="Arial" pitchFamily="34" charset="0"/>
            </a:endParaRP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6" name="Rectangle 3"/>
          <p:cNvSpPr>
            <a:spLocks noChangeArrowheads="1"/>
          </p:cNvSpPr>
          <p:nvPr/>
        </p:nvSpPr>
        <p:spPr bwMode="auto">
          <a:xfrm>
            <a:off x="5106194" y="2134394"/>
            <a:ext cx="3886200" cy="2438400"/>
          </a:xfrm>
          <a:prstGeom prst="rect">
            <a:avLst/>
          </a:prstGeom>
          <a:solidFill>
            <a:srgbClr val="EAEAEA"/>
          </a:solidFill>
          <a:ln w="9525" algn="ctr">
            <a:solidFill>
              <a:schemeClr val="tx1"/>
            </a:solidFill>
            <a:miter lim="800000"/>
            <a:headEnd/>
            <a:tailEnd/>
          </a:ln>
          <a:effectLst/>
        </p:spPr>
        <p:txBody>
          <a:bodyPr wrap="square" lIns="50941" tIns="50941" rIns="50941" bIns="50941">
            <a:no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Strategy Document</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Strategic intent</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Target markets – customer, geographic</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Target product segments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Portfolio</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Investment requirements and priorities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Capabilities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Technologies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Production capacity</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Investments for strategic options (vs. full scale commitment)</a:t>
            </a:r>
          </a:p>
          <a:p>
            <a:pPr marL="111125" lvl="1"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Targets / expected outcomes</a:t>
            </a:r>
          </a:p>
          <a:p>
            <a:pPr marL="111125" lvl="1"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Organization and accountability</a:t>
            </a:r>
          </a:p>
          <a:p>
            <a:pPr marL="254711" indent="-254711" algn="ctr">
              <a:spcAft>
                <a:spcPct val="20000"/>
              </a:spcAft>
              <a:buClr>
                <a:srgbClr val="091D5D"/>
              </a:buClr>
            </a:pPr>
            <a:endParaRPr lang="en-US" altLang="ja-JP" sz="1100" b="1" dirty="0" smtClean="0">
              <a:solidFill>
                <a:srgbClr val="091D5D"/>
              </a:solidFill>
              <a:latin typeface="Verdana" pitchFamily="34" charset="0"/>
              <a:ea typeface="MS PGothic" pitchFamily="34" charset="-128"/>
              <a:cs typeface="Arial" pitchFamily="34" charset="0"/>
            </a:endParaRP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7" name="Rectangle 3"/>
          <p:cNvSpPr>
            <a:spLocks noChangeArrowheads="1"/>
          </p:cNvSpPr>
          <p:nvPr/>
        </p:nvSpPr>
        <p:spPr bwMode="auto">
          <a:xfrm>
            <a:off x="5106194" y="4877594"/>
            <a:ext cx="3886200" cy="1499438"/>
          </a:xfrm>
          <a:prstGeom prst="rect">
            <a:avLst/>
          </a:prstGeom>
          <a:solidFill>
            <a:srgbClr val="EAEAEA"/>
          </a:solidFill>
          <a:ln w="9525" algn="ctr">
            <a:solidFill>
              <a:schemeClr val="tx1"/>
            </a:solidFill>
            <a:miter lim="800000"/>
            <a:headEnd/>
            <a:tailEnd/>
          </a:ln>
          <a:effectLst/>
        </p:spPr>
        <p:txBody>
          <a:bodyPr wrap="square" lIns="50941" tIns="50941" rIns="50941" bIns="50941">
            <a:no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Business Case</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Sales and market share projections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Investment and resource details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Financial targets and projections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Tax impacts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Qualitative targets and benefits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Risks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Contingencies</a:t>
            </a:r>
            <a:endParaRPr lang="en-US" altLang="ja-JP" sz="1100" dirty="0">
              <a:solidFill>
                <a:srgbClr val="091D5D"/>
              </a:solidFill>
              <a:latin typeface="Verdana" pitchFamily="34" charset="0"/>
              <a:ea typeface="MS PGothic" pitchFamily="34" charset="-128"/>
              <a:cs typeface="Arial" pitchFamily="34" charset="0"/>
            </a:endParaRPr>
          </a:p>
        </p:txBody>
      </p:sp>
      <p:sp>
        <p:nvSpPr>
          <p:cNvPr id="8" name="Rectangle 3"/>
          <p:cNvSpPr>
            <a:spLocks noChangeArrowheads="1"/>
          </p:cNvSpPr>
          <p:nvPr/>
        </p:nvSpPr>
        <p:spPr bwMode="auto">
          <a:xfrm>
            <a:off x="370200" y="4725194"/>
            <a:ext cx="3886200" cy="949262"/>
          </a:xfrm>
          <a:prstGeom prst="rect">
            <a:avLst/>
          </a:prstGeom>
          <a:solidFill>
            <a:srgbClr val="EAEAEA"/>
          </a:solidFill>
          <a:ln w="9525" algn="ctr">
            <a:solidFill>
              <a:schemeClr val="tx1"/>
            </a:solidFill>
            <a:miter lim="800000"/>
            <a:headEnd/>
            <a:tailEnd/>
          </a:ln>
          <a:effectLst/>
        </p:spPr>
        <p:txBody>
          <a:bodyPr wrap="square" lIns="50941" tIns="50941" rIns="50941" bIns="50941">
            <a:sp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Challenges / Risks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Dependencies on externalities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Capability gaps / dependencies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Competitor response</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Impact on existing network / business</a:t>
            </a:r>
          </a:p>
        </p:txBody>
      </p:sp>
      <p:sp>
        <p:nvSpPr>
          <p:cNvPr id="9" name="Rectangle 3"/>
          <p:cNvSpPr>
            <a:spLocks noChangeArrowheads="1"/>
          </p:cNvSpPr>
          <p:nvPr/>
        </p:nvSpPr>
        <p:spPr bwMode="auto">
          <a:xfrm>
            <a:off x="370200" y="2134394"/>
            <a:ext cx="3886200" cy="1143000"/>
          </a:xfrm>
          <a:prstGeom prst="rect">
            <a:avLst/>
          </a:prstGeom>
          <a:solidFill>
            <a:srgbClr val="EAEAEA"/>
          </a:solidFill>
          <a:ln w="9525" algn="ctr">
            <a:solidFill>
              <a:schemeClr val="tx1"/>
            </a:solidFill>
            <a:miter lim="800000"/>
            <a:headEnd/>
            <a:tailEnd/>
          </a:ln>
          <a:effectLst/>
        </p:spPr>
        <p:txBody>
          <a:bodyPr lIns="50941" tIns="50941" rIns="50941" bIns="50941">
            <a:no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Strategic Intent</a:t>
            </a:r>
          </a:p>
          <a:p>
            <a:pPr marL="111125" indent="-111125">
              <a:lnSpc>
                <a:spcPct val="80000"/>
              </a:lnSpc>
              <a:spcAft>
                <a:spcPct val="20000"/>
              </a:spcAft>
              <a:buClr>
                <a:schemeClr val="tx1"/>
              </a:buClr>
            </a:pPr>
            <a:r>
              <a:rPr lang="en-US" altLang="ja-JP" sz="1100" i="1" dirty="0" smtClean="0">
                <a:solidFill>
                  <a:srgbClr val="000000"/>
                </a:solidFill>
                <a:latin typeface="Verdana" pitchFamily="34" charset="0"/>
                <a:ea typeface="MS PGothic" pitchFamily="34" charset="-128"/>
                <a:cs typeface="Arial" pitchFamily="34" charset="0"/>
              </a:rPr>
              <a:t>Clear statement of your strategic objectives for the parts business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Market positioning</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Relationship to your OEM business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Financial returns</a:t>
            </a:r>
          </a:p>
          <a:p>
            <a:pPr marL="111125" indent="-111125">
              <a:lnSpc>
                <a:spcPct val="80000"/>
              </a:lnSpc>
              <a:spcAft>
                <a:spcPct val="20000"/>
              </a:spcAft>
              <a:buClr>
                <a:schemeClr val="tx1"/>
              </a:buClr>
              <a:buFont typeface="Wingdings" pitchFamily="2" charset="2"/>
              <a:buChar char="§"/>
            </a:pPr>
            <a:endParaRPr lang="en-US" altLang="ja-JP" sz="1100" dirty="0" smtClean="0">
              <a:solidFill>
                <a:srgbClr val="091D5D"/>
              </a:solidFill>
              <a:latin typeface="Verdana" pitchFamily="34" charset="0"/>
              <a:ea typeface="MS PGothic" pitchFamily="34" charset="-128"/>
              <a:cs typeface="Arial" pitchFamily="34" charset="0"/>
            </a:endParaRP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10" name="Rectangle 3"/>
          <p:cNvSpPr>
            <a:spLocks noChangeArrowheads="1"/>
          </p:cNvSpPr>
          <p:nvPr/>
        </p:nvSpPr>
        <p:spPr bwMode="auto">
          <a:xfrm>
            <a:off x="370200" y="5791994"/>
            <a:ext cx="3886200" cy="1423238"/>
          </a:xfrm>
          <a:prstGeom prst="rect">
            <a:avLst/>
          </a:prstGeom>
          <a:solidFill>
            <a:srgbClr val="EAEAEA"/>
          </a:solidFill>
          <a:ln w="9525" algn="ctr">
            <a:solidFill>
              <a:schemeClr val="tx1"/>
            </a:solidFill>
            <a:miter lim="800000"/>
            <a:headEnd/>
            <a:tailEnd/>
          </a:ln>
          <a:effectLst/>
        </p:spPr>
        <p:txBody>
          <a:bodyPr wrap="square" lIns="50941" tIns="50941" rIns="50941" bIns="50941">
            <a:sp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Scenario Analysis</a:t>
            </a:r>
          </a:p>
          <a:p>
            <a:pPr marL="111125" lvl="0" indent="-111125">
              <a:lnSpc>
                <a:spcPct val="80000"/>
              </a:lnSpc>
              <a:spcAft>
                <a:spcPct val="20000"/>
              </a:spcAft>
              <a:buClr>
                <a:srgbClr val="091D5D"/>
              </a:buClr>
            </a:pPr>
            <a:r>
              <a:rPr lang="en-US" altLang="ja-JP" sz="1100" i="1" dirty="0" smtClean="0">
                <a:solidFill>
                  <a:srgbClr val="000000"/>
                </a:solidFill>
                <a:latin typeface="Verdana" pitchFamily="34" charset="0"/>
                <a:ea typeface="MS PGothic" pitchFamily="34" charset="-128"/>
              </a:rPr>
              <a:t>Create hypotheses, evaluate under different environmental scenarios, e.g.:</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Energy / oil cost scenarios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Environmental regulation scenarios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Powertrain technology disruption scenarios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Market access disruption scenarios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Industry reconfiguration scenarios</a:t>
            </a:r>
          </a:p>
        </p:txBody>
      </p:sp>
      <p:sp>
        <p:nvSpPr>
          <p:cNvPr id="11" name="Right Arrow 10"/>
          <p:cNvSpPr/>
          <p:nvPr/>
        </p:nvSpPr>
        <p:spPr bwMode="auto">
          <a:xfrm>
            <a:off x="4572794" y="3963194"/>
            <a:ext cx="304800" cy="304800"/>
          </a:xfrm>
          <a:prstGeom prst="rightArrow">
            <a:avLst/>
          </a:prstGeom>
          <a:solidFill>
            <a:srgbClr val="002776"/>
          </a:solidFill>
          <a:ln w="12700" cap="flat"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Framework for Strategy Development</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44</a:t>
            </a:fld>
            <a:endParaRPr lang="en-US" dirty="0"/>
          </a:p>
        </p:txBody>
      </p:sp>
      <p:sp>
        <p:nvSpPr>
          <p:cNvPr id="4" name="Pentagon 3"/>
          <p:cNvSpPr/>
          <p:nvPr/>
        </p:nvSpPr>
        <p:spPr bwMode="auto">
          <a:xfrm>
            <a:off x="410368" y="1444993"/>
            <a:ext cx="8353426" cy="496678"/>
          </a:xfrm>
          <a:prstGeom prst="homePlate">
            <a:avLst/>
          </a:prstGeom>
          <a:solidFill>
            <a:srgbClr val="002776"/>
          </a:solidFill>
          <a:ln w="12700" cap="flat" cmpd="sng" algn="ctr">
            <a:solidFill>
              <a:srgbClr val="000000"/>
            </a:solidFill>
            <a:prstDash val="solid"/>
            <a:round/>
            <a:headEnd type="none" w="med" len="med"/>
            <a:tailEnd type="triangle" w="med" len="med"/>
          </a:ln>
          <a:effectLst>
            <a:prstShdw prst="shdw17" dist="17961" dir="2700000">
              <a:srgbClr val="000000">
                <a:gamma/>
                <a:shade val="60000"/>
                <a:invGamma/>
              </a:srgbClr>
            </a:prstShdw>
          </a:effectLst>
        </p:spPr>
        <p:txBody>
          <a:bodyPr vert="horz" wrap="square" lIns="101885" tIns="50941" rIns="101885" bIns="50941" numCol="1" rtlCol="0" anchor="ctr" anchorCtr="0" compatLnSpc="1">
            <a:prstTxWarp prst="textNoShape">
              <a:avLst/>
            </a:prstTxWarp>
          </a:bodyPr>
          <a:lstStyle/>
          <a:p>
            <a:pPr algn="ctr" defTabSz="1018844" eaLnBrk="0" hangingPunct="0">
              <a:lnSpc>
                <a:spcPct val="110000"/>
              </a:lnSpc>
            </a:pPr>
            <a:r>
              <a:rPr lang="en-US" sz="1300" b="1" dirty="0" smtClean="0">
                <a:solidFill>
                  <a:srgbClr val="FFFFFF"/>
                </a:solidFill>
                <a:cs typeface="Arial" pitchFamily="34" charset="0"/>
              </a:rPr>
              <a:t>Action</a:t>
            </a:r>
          </a:p>
        </p:txBody>
      </p:sp>
      <p:sp>
        <p:nvSpPr>
          <p:cNvPr id="5" name="Rectangle 3"/>
          <p:cNvSpPr>
            <a:spLocks noChangeArrowheads="1"/>
          </p:cNvSpPr>
          <p:nvPr/>
        </p:nvSpPr>
        <p:spPr bwMode="auto">
          <a:xfrm>
            <a:off x="370200" y="3658394"/>
            <a:ext cx="3886200" cy="1219200"/>
          </a:xfrm>
          <a:prstGeom prst="rect">
            <a:avLst/>
          </a:prstGeom>
          <a:solidFill>
            <a:srgbClr val="EAEAEA"/>
          </a:solidFill>
          <a:ln w="9525" algn="ctr">
            <a:solidFill>
              <a:schemeClr val="tx1"/>
            </a:solidFill>
            <a:miter lim="800000"/>
            <a:headEnd/>
            <a:tailEnd/>
          </a:ln>
          <a:effectLst/>
        </p:spPr>
        <p:txBody>
          <a:bodyPr lIns="50941" tIns="50941" rIns="50941" bIns="50941">
            <a:no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Internal Development Plan</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Investments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Assets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Technology / R&amp;D</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People and management – recruiting, training, etc.</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Capabilities</a:t>
            </a:r>
          </a:p>
          <a:p>
            <a:pPr marL="111125" indent="-111125">
              <a:lnSpc>
                <a:spcPct val="80000"/>
              </a:lnSpc>
              <a:spcAft>
                <a:spcPct val="20000"/>
              </a:spcAft>
              <a:buClr>
                <a:schemeClr val="tx1"/>
              </a:buClr>
              <a:buFont typeface="Wingdings" pitchFamily="2" charset="2"/>
              <a:buChar char="§"/>
            </a:pPr>
            <a:endParaRPr lang="en-US" altLang="ja-JP" sz="1100" dirty="0" smtClean="0">
              <a:solidFill>
                <a:srgbClr val="091D5D"/>
              </a:solidFill>
              <a:latin typeface="Verdana" pitchFamily="34" charset="0"/>
              <a:ea typeface="MS PGothic" pitchFamily="34" charset="-128"/>
              <a:cs typeface="Arial" pitchFamily="34" charset="0"/>
            </a:endParaRP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6" name="Rectangle 3"/>
          <p:cNvSpPr>
            <a:spLocks noChangeArrowheads="1"/>
          </p:cNvSpPr>
          <p:nvPr/>
        </p:nvSpPr>
        <p:spPr bwMode="auto">
          <a:xfrm>
            <a:off x="5106194" y="2134394"/>
            <a:ext cx="3886200" cy="2057400"/>
          </a:xfrm>
          <a:prstGeom prst="rect">
            <a:avLst/>
          </a:prstGeom>
          <a:solidFill>
            <a:srgbClr val="EAEAEA"/>
          </a:solidFill>
          <a:ln w="9525" algn="ctr">
            <a:solidFill>
              <a:schemeClr val="tx1"/>
            </a:solidFill>
            <a:miter lim="800000"/>
            <a:headEnd/>
            <a:tailEnd/>
          </a:ln>
          <a:effectLst/>
        </p:spPr>
        <p:txBody>
          <a:bodyPr wrap="square" lIns="50941" tIns="50941" rIns="50941" bIns="50941">
            <a:no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Implementation Roadmap</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Graphical sequence of all major activities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Detailed workplans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Resource plans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Responsibilities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Time line and dependencies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Milestones and measurement points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rPr>
              <a:t>Execution threads:</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Project management</a:t>
            </a:r>
          </a:p>
          <a:p>
            <a:pPr marL="287338" lvl="1" indent="-177800">
              <a:lnSpc>
                <a:spcPct val="80000"/>
              </a:lnSpc>
              <a:spcAft>
                <a:spcPct val="20000"/>
              </a:spcAft>
              <a:buClr>
                <a:srgbClr val="091D5D"/>
              </a:buClr>
              <a:buFont typeface="Verdana" pitchFamily="34" charset="0"/>
              <a:buChar char="‒"/>
            </a:pPr>
            <a:r>
              <a:rPr lang="en-US" altLang="ja-JP" sz="1100" dirty="0" smtClean="0">
                <a:solidFill>
                  <a:srgbClr val="000000"/>
                </a:solidFill>
                <a:latin typeface="Verdana" pitchFamily="34" charset="0"/>
                <a:ea typeface="MS PGothic" pitchFamily="34" charset="-128"/>
              </a:rPr>
              <a:t>Change management and communication</a:t>
            </a:r>
          </a:p>
          <a:p>
            <a:pPr marL="287338" lvl="1" indent="-177800">
              <a:lnSpc>
                <a:spcPct val="80000"/>
              </a:lnSpc>
              <a:spcAft>
                <a:spcPct val="20000"/>
              </a:spcAft>
              <a:buClr>
                <a:srgbClr val="091D5D"/>
              </a:buClr>
              <a:buFont typeface="Verdana" pitchFamily="34" charset="0"/>
              <a:buChar char="‒"/>
            </a:pPr>
            <a:endParaRPr lang="en-US" altLang="ja-JP" sz="1100" dirty="0" smtClean="0">
              <a:solidFill>
                <a:srgbClr val="000000"/>
              </a:solidFill>
              <a:latin typeface="Verdana" pitchFamily="34" charset="0"/>
              <a:ea typeface="MS PGothic" pitchFamily="34" charset="-128"/>
            </a:endParaRPr>
          </a:p>
          <a:p>
            <a:pPr marL="111125" indent="-111125">
              <a:lnSpc>
                <a:spcPct val="80000"/>
              </a:lnSpc>
              <a:spcAft>
                <a:spcPct val="20000"/>
              </a:spcAft>
              <a:buClr>
                <a:schemeClr val="tx1"/>
              </a:buClr>
              <a:buFont typeface="Wingdings" pitchFamily="2" charset="2"/>
              <a:buChar char="§"/>
            </a:pPr>
            <a:endParaRPr lang="en-US" altLang="ja-JP" sz="1100" dirty="0" smtClean="0">
              <a:solidFill>
                <a:srgbClr val="000000"/>
              </a:solidFill>
              <a:latin typeface="Verdana" pitchFamily="34" charset="0"/>
              <a:ea typeface="MS PGothic" pitchFamily="34" charset="-128"/>
            </a:endParaRPr>
          </a:p>
          <a:p>
            <a:pPr marL="254711" indent="-254711" algn="ctr">
              <a:spcAft>
                <a:spcPct val="20000"/>
              </a:spcAft>
              <a:buClr>
                <a:srgbClr val="091D5D"/>
              </a:buClr>
            </a:pPr>
            <a:endParaRPr lang="en-US" altLang="ja-JP" sz="1100" b="1" dirty="0" smtClean="0">
              <a:solidFill>
                <a:srgbClr val="091D5D"/>
              </a:solidFill>
              <a:latin typeface="Verdana" pitchFamily="34" charset="0"/>
              <a:ea typeface="MS PGothic" pitchFamily="34" charset="-128"/>
              <a:cs typeface="Arial" pitchFamily="34" charset="0"/>
            </a:endParaRP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7" name="Rectangle 3"/>
          <p:cNvSpPr>
            <a:spLocks noChangeArrowheads="1"/>
          </p:cNvSpPr>
          <p:nvPr/>
        </p:nvSpPr>
        <p:spPr bwMode="auto">
          <a:xfrm>
            <a:off x="370200" y="5029994"/>
            <a:ext cx="3886200" cy="990600"/>
          </a:xfrm>
          <a:prstGeom prst="rect">
            <a:avLst/>
          </a:prstGeom>
          <a:solidFill>
            <a:srgbClr val="EAEAEA"/>
          </a:solidFill>
          <a:ln w="9525" algn="ctr">
            <a:solidFill>
              <a:schemeClr val="tx1"/>
            </a:solidFill>
            <a:miter lim="800000"/>
            <a:headEnd/>
            <a:tailEnd/>
          </a:ln>
          <a:effectLst/>
        </p:spPr>
        <p:txBody>
          <a:bodyPr wrap="square" lIns="50941" tIns="50941" rIns="50941" bIns="50941">
            <a:no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Organization Plan</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Targeted end state</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Change plan</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Communication plan</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Roles and responsibilities</a:t>
            </a:r>
          </a:p>
        </p:txBody>
      </p:sp>
      <p:sp>
        <p:nvSpPr>
          <p:cNvPr id="8" name="Rectangle 3"/>
          <p:cNvSpPr>
            <a:spLocks noChangeArrowheads="1"/>
          </p:cNvSpPr>
          <p:nvPr/>
        </p:nvSpPr>
        <p:spPr bwMode="auto">
          <a:xfrm>
            <a:off x="370200" y="2134394"/>
            <a:ext cx="3886200" cy="1371600"/>
          </a:xfrm>
          <a:prstGeom prst="rect">
            <a:avLst/>
          </a:prstGeom>
          <a:solidFill>
            <a:srgbClr val="EAEAEA"/>
          </a:solidFill>
          <a:ln w="9525" algn="ctr">
            <a:solidFill>
              <a:schemeClr val="tx1"/>
            </a:solidFill>
            <a:miter lim="800000"/>
            <a:headEnd/>
            <a:tailEnd/>
          </a:ln>
          <a:effectLst/>
        </p:spPr>
        <p:txBody>
          <a:bodyPr lIns="50941" tIns="50941" rIns="50941" bIns="50941">
            <a:no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M&amp;A Plan</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Objectives and priorities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Secure advisors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Target screening</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Deal parameters and negotiations</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Due diligence</a:t>
            </a:r>
          </a:p>
          <a:p>
            <a:pPr marL="111125" indent="-111125">
              <a:lnSpc>
                <a:spcPct val="80000"/>
              </a:lnSpc>
              <a:spcAft>
                <a:spcPct val="20000"/>
              </a:spcAft>
              <a:buClr>
                <a:schemeClr val="tx1"/>
              </a:buClr>
              <a:buFont typeface="Wingdings" pitchFamily="2" charset="2"/>
              <a:buChar char="§"/>
            </a:pPr>
            <a:r>
              <a:rPr lang="en-US" altLang="ja-JP" sz="1100" dirty="0" smtClean="0">
                <a:solidFill>
                  <a:srgbClr val="000000"/>
                </a:solidFill>
                <a:latin typeface="Verdana" pitchFamily="34" charset="0"/>
                <a:ea typeface="MS PGothic" pitchFamily="34" charset="-128"/>
                <a:cs typeface="Arial" pitchFamily="34" charset="0"/>
              </a:rPr>
              <a:t>Integration</a:t>
            </a:r>
          </a:p>
          <a:p>
            <a:pPr marL="111125" indent="-111125">
              <a:lnSpc>
                <a:spcPct val="80000"/>
              </a:lnSpc>
              <a:spcAft>
                <a:spcPct val="20000"/>
              </a:spcAft>
              <a:buClr>
                <a:schemeClr val="tx1"/>
              </a:buClr>
              <a:buFont typeface="Wingdings" pitchFamily="2" charset="2"/>
              <a:buChar char="§"/>
            </a:pPr>
            <a:endParaRPr lang="en-US" altLang="ja-JP" sz="1100" dirty="0" smtClean="0">
              <a:solidFill>
                <a:srgbClr val="091D5D"/>
              </a:solidFill>
              <a:latin typeface="Verdana" pitchFamily="34" charset="0"/>
              <a:ea typeface="MS PGothic" pitchFamily="34" charset="-128"/>
              <a:cs typeface="Arial" pitchFamily="34" charset="0"/>
            </a:endParaRPr>
          </a:p>
          <a:p>
            <a:pPr marL="123818" indent="-123818" algn="ctr">
              <a:spcAft>
                <a:spcPct val="20000"/>
              </a:spcAft>
              <a:buClr>
                <a:srgbClr val="091D5D"/>
              </a:buClr>
            </a:pPr>
            <a:endParaRPr lang="en-US" altLang="ja-JP" sz="1100" dirty="0">
              <a:solidFill>
                <a:srgbClr val="091D5D"/>
              </a:solidFill>
              <a:latin typeface="Verdana" pitchFamily="34" charset="0"/>
              <a:ea typeface="MS PGothic" pitchFamily="34" charset="-128"/>
              <a:cs typeface="Arial" pitchFamily="34" charset="0"/>
            </a:endParaRPr>
          </a:p>
        </p:txBody>
      </p:sp>
      <p:sp>
        <p:nvSpPr>
          <p:cNvPr id="9" name="Rectangle 3"/>
          <p:cNvSpPr>
            <a:spLocks noChangeArrowheads="1"/>
          </p:cNvSpPr>
          <p:nvPr/>
        </p:nvSpPr>
        <p:spPr bwMode="auto">
          <a:xfrm>
            <a:off x="370200" y="6172994"/>
            <a:ext cx="3886200" cy="990600"/>
          </a:xfrm>
          <a:prstGeom prst="rect">
            <a:avLst/>
          </a:prstGeom>
          <a:solidFill>
            <a:srgbClr val="EAEAEA"/>
          </a:solidFill>
          <a:ln w="9525" algn="ctr">
            <a:solidFill>
              <a:schemeClr val="tx1"/>
            </a:solidFill>
            <a:miter lim="800000"/>
            <a:headEnd/>
            <a:tailEnd/>
          </a:ln>
          <a:effectLst/>
        </p:spPr>
        <p:txBody>
          <a:bodyPr wrap="square" lIns="50941" tIns="50941" rIns="50941" bIns="50941">
            <a:noAutofit/>
          </a:bodyPr>
          <a:lstStyle/>
          <a:p>
            <a:pPr marL="254711" indent="-254711" algn="ctr">
              <a:spcAft>
                <a:spcPct val="20000"/>
              </a:spcAft>
              <a:buClr>
                <a:srgbClr val="091D5D"/>
              </a:buClr>
            </a:pPr>
            <a:r>
              <a:rPr lang="en-US" altLang="ja-JP" sz="1100" b="1" dirty="0" smtClean="0">
                <a:solidFill>
                  <a:srgbClr val="091D5D"/>
                </a:solidFill>
                <a:latin typeface="Verdana" pitchFamily="34" charset="0"/>
                <a:ea typeface="MS PGothic" pitchFamily="34" charset="-128"/>
                <a:cs typeface="Arial" pitchFamily="34" charset="0"/>
              </a:rPr>
              <a:t>Risk Management Plan</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Major / identified risks</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Mitigation plan</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Measurement and reporting</a:t>
            </a:r>
          </a:p>
          <a:p>
            <a:pPr marL="111125" lvl="0" indent="-111125">
              <a:lnSpc>
                <a:spcPct val="80000"/>
              </a:lnSpc>
              <a:spcAft>
                <a:spcPct val="20000"/>
              </a:spcAft>
              <a:buClr>
                <a:srgbClr val="091D5D"/>
              </a:buClr>
              <a:buFont typeface="Wingdings" pitchFamily="2" charset="2"/>
              <a:buChar char="§"/>
            </a:pPr>
            <a:r>
              <a:rPr lang="en-US" altLang="ja-JP" sz="1100" dirty="0" smtClean="0">
                <a:solidFill>
                  <a:srgbClr val="000000"/>
                </a:solidFill>
                <a:latin typeface="Verdana" pitchFamily="34" charset="0"/>
                <a:ea typeface="MS PGothic" pitchFamily="34" charset="-128"/>
              </a:rPr>
              <a:t>Responsibility matrix</a:t>
            </a:r>
          </a:p>
        </p:txBody>
      </p:sp>
      <p:sp>
        <p:nvSpPr>
          <p:cNvPr id="10" name="Right Arrow 9"/>
          <p:cNvSpPr/>
          <p:nvPr/>
        </p:nvSpPr>
        <p:spPr bwMode="auto">
          <a:xfrm>
            <a:off x="4572794" y="3048794"/>
            <a:ext cx="304800" cy="304800"/>
          </a:xfrm>
          <a:prstGeom prst="rightArrow">
            <a:avLst/>
          </a:prstGeom>
          <a:solidFill>
            <a:srgbClr val="002776"/>
          </a:solidFill>
          <a:ln w="12700" cap="flat" cmpd="sng" algn="ctr">
            <a:solidFill>
              <a:srgbClr val="0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No company can make major investments in every possible technology or future direction.  </a:t>
            </a:r>
          </a:p>
          <a:p>
            <a:r>
              <a:rPr lang="en-US" dirty="0" smtClean="0"/>
              <a:t>Investment strategy: invest to create a portfolio of </a:t>
            </a:r>
            <a:r>
              <a:rPr lang="en-US" u="sng" dirty="0" smtClean="0"/>
              <a:t>capabilities </a:t>
            </a:r>
            <a:r>
              <a:rPr lang="en-US" dirty="0" smtClean="0"/>
              <a:t>and </a:t>
            </a:r>
            <a:r>
              <a:rPr lang="en-US" u="sng" dirty="0" smtClean="0"/>
              <a:t>options.</a:t>
            </a:r>
            <a:r>
              <a:rPr lang="en-US" dirty="0" smtClean="0"/>
              <a:t>  </a:t>
            </a:r>
          </a:p>
          <a:p>
            <a:pPr lvl="1"/>
            <a:r>
              <a:rPr lang="en-US" dirty="0" smtClean="0"/>
              <a:t>Make selected </a:t>
            </a:r>
            <a:r>
              <a:rPr lang="en-US" u="sng" dirty="0" smtClean="0"/>
              <a:t>major commitments</a:t>
            </a:r>
            <a:r>
              <a:rPr lang="en-US" dirty="0" smtClean="0"/>
              <a:t> now.</a:t>
            </a:r>
          </a:p>
          <a:p>
            <a:pPr lvl="1"/>
            <a:r>
              <a:rPr lang="en-US" dirty="0" smtClean="0"/>
              <a:t>Invest in a more limited, focused way in other areas to create and maintain options.</a:t>
            </a:r>
            <a:endParaRPr lang="en-US" dirty="0"/>
          </a:p>
        </p:txBody>
      </p:sp>
      <p:sp>
        <p:nvSpPr>
          <p:cNvPr id="35842" name="Rectangle 2"/>
          <p:cNvSpPr>
            <a:spLocks noGrp="1" noChangeArrowheads="1"/>
          </p:cNvSpPr>
          <p:nvPr>
            <p:ph type="title"/>
          </p:nvPr>
        </p:nvSpPr>
        <p:spPr/>
        <p:txBody>
          <a:bodyPr/>
          <a:lstStyle/>
          <a:p>
            <a:r>
              <a:rPr lang="en-US" dirty="0" smtClean="0"/>
              <a:t>Scenario Analysis</a:t>
            </a:r>
            <a:endParaRPr lang="en-US" dirty="0"/>
          </a:p>
        </p:txBody>
      </p:sp>
      <p:sp>
        <p:nvSpPr>
          <p:cNvPr id="6" name="Slide Number Placeholder 3"/>
          <p:cNvSpPr>
            <a:spLocks noGrp="1"/>
          </p:cNvSpPr>
          <p:nvPr>
            <p:ph type="sldNum" sz="quarter" idx="10"/>
          </p:nvPr>
        </p:nvSpPr>
        <p:spPr/>
        <p:txBody>
          <a:bodyPr/>
          <a:lstStyle/>
          <a:p>
            <a:fld id="{9C514794-9DB9-466B-A2C2-B9830469AC83}" type="slidenum">
              <a:rPr lang="zh-CN" altLang="en-GB"/>
              <a:pPr/>
              <a:t>45</a:t>
            </a:fld>
            <a:endParaRPr lang="en-GB" altLang="zh-CN" dirty="0"/>
          </a:p>
        </p:txBody>
      </p:sp>
      <p:pic>
        <p:nvPicPr>
          <p:cNvPr id="35844" name="Picture 4" descr="Deloitt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530031" y="8099705"/>
            <a:ext cx="1131749" cy="232139"/>
          </a:xfrm>
          <a:prstGeom prst="rect">
            <a:avLst/>
          </a:prstGeom>
          <a:noFill/>
          <a:ln w="9525">
            <a:noFill/>
            <a:miter lim="800000"/>
            <a:headEnd/>
            <a:tailEnd/>
          </a:ln>
        </p:spPr>
      </p:pic>
      <p:sp>
        <p:nvSpPr>
          <p:cNvPr id="35845" name="Rectangle 5"/>
          <p:cNvSpPr>
            <a:spLocks noChangeArrowheads="1"/>
          </p:cNvSpPr>
          <p:nvPr/>
        </p:nvSpPr>
        <p:spPr bwMode="auto">
          <a:xfrm>
            <a:off x="2820194" y="4725194"/>
            <a:ext cx="3505200" cy="2133600"/>
          </a:xfrm>
          <a:prstGeom prst="rect">
            <a:avLst/>
          </a:prstGeom>
          <a:noFill/>
          <a:ln w="9525">
            <a:noFill/>
            <a:miter lim="800000"/>
            <a:headEnd/>
            <a:tailEnd/>
          </a:ln>
          <a:effectLst/>
        </p:spPr>
        <p:txBody>
          <a:bodyPr lIns="0" tIns="0" rIns="0" bIns="0"/>
          <a:lstStyle/>
          <a:p>
            <a:pPr marL="212293" indent="-212293">
              <a:lnSpc>
                <a:spcPct val="65000"/>
              </a:lnSpc>
              <a:spcBef>
                <a:spcPct val="50000"/>
              </a:spcBef>
              <a:tabLst>
                <a:tab pos="6368796" algn="l"/>
              </a:tabLst>
            </a:pPr>
            <a:r>
              <a:rPr lang="en-US" dirty="0"/>
              <a:t>Michael E. Raynor</a:t>
            </a:r>
          </a:p>
          <a:p>
            <a:pPr marL="212293" indent="-212293">
              <a:lnSpc>
                <a:spcPct val="65000"/>
              </a:lnSpc>
              <a:spcBef>
                <a:spcPct val="50000"/>
              </a:spcBef>
              <a:tabLst>
                <a:tab pos="6368796" algn="l"/>
              </a:tabLst>
            </a:pPr>
            <a:r>
              <a:rPr lang="en-US" dirty="0"/>
              <a:t>Deloitte Consulting LLP</a:t>
            </a:r>
          </a:p>
          <a:p>
            <a:pPr marL="212293" indent="-212293">
              <a:lnSpc>
                <a:spcPct val="65000"/>
              </a:lnSpc>
              <a:spcBef>
                <a:spcPct val="50000"/>
              </a:spcBef>
              <a:tabLst>
                <a:tab pos="6368796" algn="l"/>
              </a:tabLst>
            </a:pPr>
            <a:r>
              <a:rPr lang="en-US" dirty="0"/>
              <a:t>Distinguished Fellow</a:t>
            </a:r>
            <a:r>
              <a:rPr lang="en-US" dirty="0" smtClean="0"/>
              <a:t>, </a:t>
            </a:r>
          </a:p>
          <a:p>
            <a:pPr marL="212293" indent="-212293">
              <a:lnSpc>
                <a:spcPct val="65000"/>
              </a:lnSpc>
              <a:spcBef>
                <a:spcPct val="50000"/>
              </a:spcBef>
              <a:tabLst>
                <a:tab pos="6368796" algn="l"/>
              </a:tabLst>
            </a:pPr>
            <a:r>
              <a:rPr lang="en-US" dirty="0" smtClean="0"/>
              <a:t>Deloitte Research</a:t>
            </a:r>
            <a:endParaRPr lang="en-US" dirty="0"/>
          </a:p>
        </p:txBody>
      </p:sp>
      <p:pic>
        <p:nvPicPr>
          <p:cNvPr id="35846" name="Picture 6" descr="Strategy Paradox Cover"/>
          <p:cNvPicPr>
            <a:picLocks noChangeAspect="1" noChangeArrowheads="1"/>
          </p:cNvPicPr>
          <p:nvPr/>
        </p:nvPicPr>
        <p:blipFill>
          <a:blip r:embed="rId4"/>
          <a:srcRect/>
          <a:stretch>
            <a:fillRect/>
          </a:stretch>
        </p:blipFill>
        <p:spPr bwMode="auto">
          <a:xfrm>
            <a:off x="686594" y="4725194"/>
            <a:ext cx="1663805" cy="2604004"/>
          </a:xfrm>
          <a:prstGeom prst="rect">
            <a:avLst/>
          </a:prstGeom>
          <a:noFill/>
          <a:ln w="9525" algn="ctr">
            <a:solidFill>
              <a:srgbClr val="000000"/>
            </a:solidFill>
            <a:miter lim="800000"/>
            <a:headEnd/>
            <a:tailEnd/>
          </a:ln>
          <a:effectLst>
            <a:outerShdw dist="162639" dir="3080412" algn="ctr" rotWithShape="0">
              <a:srgbClr val="969696">
                <a:alpha val="50000"/>
              </a:srgbClr>
            </a:outerShdw>
          </a:effectLst>
        </p:spPr>
      </p:pic>
      <p:sp>
        <p:nvSpPr>
          <p:cNvPr id="7" name="Pentagon 6"/>
          <p:cNvSpPr/>
          <p:nvPr/>
        </p:nvSpPr>
        <p:spPr bwMode="auto">
          <a:xfrm>
            <a:off x="4921078" y="381794"/>
            <a:ext cx="2852116" cy="496678"/>
          </a:xfrm>
          <a:prstGeom prst="homePlate">
            <a:avLst/>
          </a:prstGeom>
          <a:solidFill>
            <a:srgbClr val="002776"/>
          </a:solidFill>
          <a:ln w="12700" cap="flat" cmpd="sng" algn="ctr">
            <a:solidFill>
              <a:srgbClr val="000000"/>
            </a:solidFill>
            <a:prstDash val="solid"/>
            <a:round/>
            <a:headEnd type="none" w="med" len="med"/>
            <a:tailEnd type="triangle" w="med" len="med"/>
          </a:ln>
          <a:effectLst>
            <a:prstShdw prst="shdw17" dist="17961" dir="2700000">
              <a:srgbClr val="000000">
                <a:gamma/>
                <a:shade val="60000"/>
                <a:invGamma/>
              </a:srgbClr>
            </a:prstShdw>
          </a:effectLst>
        </p:spPr>
        <p:txBody>
          <a:bodyPr vert="horz" wrap="square" lIns="101885" tIns="50941" rIns="101885" bIns="50941" numCol="1" rtlCol="0" anchor="ctr" anchorCtr="0" compatLnSpc="1">
            <a:prstTxWarp prst="textNoShape">
              <a:avLst/>
            </a:prstTxWarp>
          </a:bodyPr>
          <a:lstStyle/>
          <a:p>
            <a:pPr algn="ctr" defTabSz="1018844" eaLnBrk="0" hangingPunct="0">
              <a:lnSpc>
                <a:spcPct val="110000"/>
              </a:lnSpc>
            </a:pPr>
            <a:r>
              <a:rPr lang="en-US" sz="1300" b="1" dirty="0" smtClean="0">
                <a:solidFill>
                  <a:srgbClr val="FFFFFF"/>
                </a:solidFill>
                <a:cs typeface="Arial" pitchFamily="34" charset="0"/>
              </a:rPr>
              <a:t>Synthesis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88074A09-6198-487B-86D6-CD5560A97A15}" type="slidenum">
              <a:rPr lang="zh-CN" altLang="en-GB"/>
              <a:pPr/>
              <a:t>46</a:t>
            </a:fld>
            <a:endParaRPr lang="en-GB" altLang="zh-CN" dirty="0"/>
          </a:p>
        </p:txBody>
      </p:sp>
      <p:sp>
        <p:nvSpPr>
          <p:cNvPr id="65538" name="Rectangle 2"/>
          <p:cNvSpPr>
            <a:spLocks noGrp="1" noChangeArrowheads="1"/>
          </p:cNvSpPr>
          <p:nvPr>
            <p:ph type="title"/>
          </p:nvPr>
        </p:nvSpPr>
        <p:spPr/>
        <p:txBody>
          <a:bodyPr/>
          <a:lstStyle/>
          <a:p>
            <a:r>
              <a:rPr lang="en-US" dirty="0" smtClean="0"/>
              <a:t>Scenario Analysis: basic steps </a:t>
            </a:r>
            <a:endParaRPr lang="en-US" dirty="0"/>
          </a:p>
        </p:txBody>
      </p:sp>
      <p:sp>
        <p:nvSpPr>
          <p:cNvPr id="65541" name="Text Box 5"/>
          <p:cNvSpPr txBox="1">
            <a:spLocks noChangeArrowheads="1"/>
          </p:cNvSpPr>
          <p:nvPr/>
        </p:nvSpPr>
        <p:spPr bwMode="auto">
          <a:xfrm>
            <a:off x="501254" y="1241679"/>
            <a:ext cx="5801958" cy="415693"/>
          </a:xfrm>
          <a:prstGeom prst="rect">
            <a:avLst/>
          </a:prstGeom>
          <a:noFill/>
          <a:ln w="9525">
            <a:noFill/>
            <a:miter lim="800000"/>
            <a:headEnd/>
            <a:tailEnd/>
          </a:ln>
          <a:effectLst/>
        </p:spPr>
        <p:txBody>
          <a:bodyPr lIns="101901" tIns="50950" rIns="101901" bIns="50950">
            <a:spAutoFit/>
          </a:bodyPr>
          <a:lstStyle/>
          <a:p>
            <a:pPr>
              <a:spcBef>
                <a:spcPct val="50000"/>
              </a:spcBef>
            </a:pPr>
            <a:r>
              <a:rPr lang="en-US" b="1" u="sng" dirty="0">
                <a:solidFill>
                  <a:srgbClr val="002776"/>
                </a:solidFill>
                <a:latin typeface="Verdana" pitchFamily="34" charset="0"/>
              </a:rPr>
              <a:t>Key Idea – Invest to Create Options</a:t>
            </a:r>
          </a:p>
        </p:txBody>
      </p:sp>
      <p:sp>
        <p:nvSpPr>
          <p:cNvPr id="65551" name="Text Box 15"/>
          <p:cNvSpPr txBox="1">
            <a:spLocks noChangeArrowheads="1"/>
          </p:cNvSpPr>
          <p:nvPr/>
        </p:nvSpPr>
        <p:spPr bwMode="auto">
          <a:xfrm>
            <a:off x="586833" y="2073064"/>
            <a:ext cx="3220593" cy="1549441"/>
          </a:xfrm>
          <a:prstGeom prst="rect">
            <a:avLst/>
          </a:prstGeom>
          <a:noFill/>
          <a:ln w="9525">
            <a:noFill/>
            <a:miter lim="800000"/>
            <a:headEnd/>
            <a:tailEnd/>
          </a:ln>
          <a:effectLst/>
        </p:spPr>
        <p:txBody>
          <a:bodyPr lIns="101895" tIns="50948" rIns="101895" bIns="50948">
            <a:spAutoFit/>
          </a:bodyPr>
          <a:lstStyle/>
          <a:p>
            <a:pPr marL="321978" indent="-321978" eaLnBrk="0" hangingPunct="0"/>
            <a:r>
              <a:rPr lang="en-US" sz="2400" b="1" dirty="0">
                <a:solidFill>
                  <a:srgbClr val="091D5D"/>
                </a:solidFill>
              </a:rPr>
              <a:t>Anticipate</a:t>
            </a:r>
            <a:endParaRPr lang="en-US" sz="1400" b="1" dirty="0">
              <a:solidFill>
                <a:srgbClr val="091D5D"/>
              </a:solidFill>
            </a:endParaRPr>
          </a:p>
          <a:p>
            <a:pPr marL="321978" indent="-321978" eaLnBrk="0" hangingPunct="0">
              <a:buFontTx/>
              <a:buChar char="•"/>
            </a:pPr>
            <a:r>
              <a:rPr lang="en-US" sz="1400" b="1" dirty="0">
                <a:solidFill>
                  <a:srgbClr val="091D5D"/>
                </a:solidFill>
              </a:rPr>
              <a:t>Identify drivers of change</a:t>
            </a:r>
          </a:p>
          <a:p>
            <a:pPr marL="321978" indent="-321978" eaLnBrk="0" hangingPunct="0">
              <a:buFontTx/>
              <a:buChar char="•"/>
            </a:pPr>
            <a:r>
              <a:rPr lang="en-US" sz="1400" b="1" dirty="0">
                <a:solidFill>
                  <a:srgbClr val="091D5D"/>
                </a:solidFill>
              </a:rPr>
              <a:t>Define the range of possible</a:t>
            </a:r>
            <a:br>
              <a:rPr lang="en-US" sz="1400" b="1" dirty="0">
                <a:solidFill>
                  <a:srgbClr val="091D5D"/>
                </a:solidFill>
              </a:rPr>
            </a:br>
            <a:r>
              <a:rPr lang="en-US" sz="1400" b="1" dirty="0">
                <a:solidFill>
                  <a:srgbClr val="091D5D"/>
                </a:solidFill>
              </a:rPr>
              <a:t>futures</a:t>
            </a:r>
          </a:p>
          <a:p>
            <a:pPr marL="321978" indent="-321978" eaLnBrk="0" hangingPunct="0">
              <a:buFontTx/>
              <a:buChar char="•"/>
            </a:pPr>
            <a:r>
              <a:rPr lang="en-US" sz="1400" b="1" dirty="0">
                <a:solidFill>
                  <a:srgbClr val="091D5D"/>
                </a:solidFill>
              </a:rPr>
              <a:t>Determine which are truly plausible</a:t>
            </a:r>
          </a:p>
        </p:txBody>
      </p:sp>
      <p:grpSp>
        <p:nvGrpSpPr>
          <p:cNvPr id="2" name="Group 16"/>
          <p:cNvGrpSpPr>
            <a:grpSpLocks/>
          </p:cNvGrpSpPr>
          <p:nvPr/>
        </p:nvGrpSpPr>
        <p:grpSpPr bwMode="auto">
          <a:xfrm>
            <a:off x="3248538" y="2998024"/>
            <a:ext cx="2661705" cy="2728094"/>
            <a:chOff x="1969" y="1313"/>
            <a:chExt cx="1524" cy="1516"/>
          </a:xfrm>
        </p:grpSpPr>
        <p:sp>
          <p:nvSpPr>
            <p:cNvPr id="65553" name="AutoShape 17"/>
            <p:cNvSpPr>
              <a:spLocks noChangeArrowheads="1"/>
            </p:cNvSpPr>
            <p:nvPr/>
          </p:nvSpPr>
          <p:spPr bwMode="auto">
            <a:xfrm rot="-16200000">
              <a:off x="2820" y="1393"/>
              <a:ext cx="652" cy="69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33CC"/>
            </a:solidFill>
            <a:ln w="9525">
              <a:solidFill>
                <a:srgbClr val="3333CC"/>
              </a:solidFill>
              <a:miter lim="800000"/>
              <a:headEnd/>
              <a:tailEnd/>
            </a:ln>
            <a:effectLst/>
          </p:spPr>
          <p:txBody>
            <a:bodyPr wrap="none" anchor="ctr"/>
            <a:lstStyle/>
            <a:p>
              <a:endParaRPr lang="en-US" dirty="0"/>
            </a:p>
          </p:txBody>
        </p:sp>
        <p:sp>
          <p:nvSpPr>
            <p:cNvPr id="65554" name="AutoShape 18"/>
            <p:cNvSpPr>
              <a:spLocks noChangeArrowheads="1"/>
            </p:cNvSpPr>
            <p:nvPr/>
          </p:nvSpPr>
          <p:spPr bwMode="auto">
            <a:xfrm>
              <a:off x="2062" y="1313"/>
              <a:ext cx="652" cy="69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00"/>
            </a:solidFill>
            <a:ln w="9525">
              <a:solidFill>
                <a:srgbClr val="FFFFFF"/>
              </a:solidFill>
              <a:miter lim="800000"/>
              <a:headEnd/>
              <a:tailEnd/>
            </a:ln>
            <a:effectLst/>
          </p:spPr>
          <p:txBody>
            <a:bodyPr wrap="none" anchor="ctr"/>
            <a:lstStyle/>
            <a:p>
              <a:endParaRPr lang="en-US" dirty="0"/>
            </a:p>
          </p:txBody>
        </p:sp>
        <p:sp>
          <p:nvSpPr>
            <p:cNvPr id="65555" name="AutoShape 19"/>
            <p:cNvSpPr>
              <a:spLocks noChangeArrowheads="1"/>
            </p:cNvSpPr>
            <p:nvPr/>
          </p:nvSpPr>
          <p:spPr bwMode="auto">
            <a:xfrm rot="-27000000">
              <a:off x="1990" y="2048"/>
              <a:ext cx="652" cy="69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6600"/>
            </a:solidFill>
            <a:ln w="9525">
              <a:solidFill>
                <a:srgbClr val="336600"/>
              </a:solidFill>
              <a:miter lim="800000"/>
              <a:headEnd/>
              <a:tailEnd/>
            </a:ln>
            <a:effectLst/>
          </p:spPr>
          <p:txBody>
            <a:bodyPr wrap="none" anchor="ctr"/>
            <a:lstStyle/>
            <a:p>
              <a:endParaRPr lang="en-US" dirty="0"/>
            </a:p>
          </p:txBody>
        </p:sp>
        <p:sp>
          <p:nvSpPr>
            <p:cNvPr id="65556" name="AutoShape 20"/>
            <p:cNvSpPr>
              <a:spLocks noChangeArrowheads="1"/>
            </p:cNvSpPr>
            <p:nvPr/>
          </p:nvSpPr>
          <p:spPr bwMode="auto">
            <a:xfrm rot="-32400000">
              <a:off x="2740" y="2135"/>
              <a:ext cx="652" cy="69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66"/>
            </a:solidFill>
            <a:ln w="9525">
              <a:solidFill>
                <a:srgbClr val="FF0066"/>
              </a:solidFill>
              <a:miter lim="800000"/>
              <a:headEnd/>
              <a:tailEnd/>
            </a:ln>
            <a:effectLst/>
          </p:spPr>
          <p:txBody>
            <a:bodyPr wrap="none" anchor="ctr"/>
            <a:lstStyle/>
            <a:p>
              <a:endParaRPr lang="en-US" dirty="0"/>
            </a:p>
          </p:txBody>
        </p:sp>
      </p:grpSp>
      <p:sp>
        <p:nvSpPr>
          <p:cNvPr id="65557" name="Text Box 21"/>
          <p:cNvSpPr txBox="1">
            <a:spLocks noChangeArrowheads="1"/>
          </p:cNvSpPr>
          <p:nvPr/>
        </p:nvSpPr>
        <p:spPr bwMode="auto">
          <a:xfrm>
            <a:off x="5898018" y="2073064"/>
            <a:ext cx="3803933" cy="1549441"/>
          </a:xfrm>
          <a:prstGeom prst="rect">
            <a:avLst/>
          </a:prstGeom>
          <a:noFill/>
          <a:ln w="9525">
            <a:noFill/>
            <a:miter lim="800000"/>
            <a:headEnd/>
            <a:tailEnd/>
          </a:ln>
          <a:effectLst/>
        </p:spPr>
        <p:txBody>
          <a:bodyPr lIns="101895" tIns="50948" rIns="101895" bIns="50948">
            <a:spAutoFit/>
          </a:bodyPr>
          <a:lstStyle/>
          <a:p>
            <a:pPr marL="321978" indent="-321978" eaLnBrk="0" hangingPunct="0"/>
            <a:r>
              <a:rPr lang="en-US" sz="2400" b="1" dirty="0">
                <a:solidFill>
                  <a:srgbClr val="3333CC"/>
                </a:solidFill>
              </a:rPr>
              <a:t>Formulate</a:t>
            </a:r>
            <a:endParaRPr lang="en-US" sz="1400" b="1" dirty="0">
              <a:solidFill>
                <a:srgbClr val="3333CC"/>
              </a:solidFill>
            </a:endParaRPr>
          </a:p>
          <a:p>
            <a:pPr marL="321978" indent="-321978" eaLnBrk="0" hangingPunct="0">
              <a:buFontTx/>
              <a:buChar char="•"/>
            </a:pPr>
            <a:r>
              <a:rPr lang="en-US" sz="1400" b="1" dirty="0">
                <a:solidFill>
                  <a:srgbClr val="3333CC"/>
                </a:solidFill>
              </a:rPr>
              <a:t>Develop an optimal strategy</a:t>
            </a:r>
            <a:br>
              <a:rPr lang="en-US" sz="1400" b="1" dirty="0">
                <a:solidFill>
                  <a:srgbClr val="3333CC"/>
                </a:solidFill>
              </a:rPr>
            </a:br>
            <a:r>
              <a:rPr lang="en-US" sz="1400" b="1" dirty="0">
                <a:solidFill>
                  <a:srgbClr val="3333CC"/>
                </a:solidFill>
              </a:rPr>
              <a:t>for each scenario</a:t>
            </a:r>
          </a:p>
          <a:p>
            <a:pPr marL="321978" indent="-321978" eaLnBrk="0" hangingPunct="0">
              <a:buFontTx/>
              <a:buChar char="•"/>
            </a:pPr>
            <a:r>
              <a:rPr lang="en-US" sz="1400" b="1" dirty="0">
                <a:solidFill>
                  <a:srgbClr val="3333CC"/>
                </a:solidFill>
              </a:rPr>
              <a:t>Compare optimal strategies to</a:t>
            </a:r>
            <a:br>
              <a:rPr lang="en-US" sz="1400" b="1" dirty="0">
                <a:solidFill>
                  <a:srgbClr val="3333CC"/>
                </a:solidFill>
              </a:rPr>
            </a:br>
            <a:r>
              <a:rPr lang="en-US" sz="1400" b="1" dirty="0">
                <a:solidFill>
                  <a:srgbClr val="3333CC"/>
                </a:solidFill>
              </a:rPr>
              <a:t>define “core” and “contingent”</a:t>
            </a:r>
            <a:br>
              <a:rPr lang="en-US" sz="1400" b="1" dirty="0">
                <a:solidFill>
                  <a:srgbClr val="3333CC"/>
                </a:solidFill>
              </a:rPr>
            </a:br>
            <a:r>
              <a:rPr lang="en-US" sz="1400" b="1" dirty="0">
                <a:solidFill>
                  <a:srgbClr val="3333CC"/>
                </a:solidFill>
              </a:rPr>
              <a:t>elements</a:t>
            </a:r>
          </a:p>
        </p:txBody>
      </p:sp>
      <p:sp>
        <p:nvSpPr>
          <p:cNvPr id="65558" name="Text Box 22"/>
          <p:cNvSpPr txBox="1">
            <a:spLocks noChangeArrowheads="1"/>
          </p:cNvSpPr>
          <p:nvPr/>
        </p:nvSpPr>
        <p:spPr bwMode="auto">
          <a:xfrm>
            <a:off x="5898018" y="5069289"/>
            <a:ext cx="3748044" cy="1333997"/>
          </a:xfrm>
          <a:prstGeom prst="rect">
            <a:avLst/>
          </a:prstGeom>
          <a:noFill/>
          <a:ln w="9525">
            <a:noFill/>
            <a:miter lim="800000"/>
            <a:headEnd/>
            <a:tailEnd/>
          </a:ln>
          <a:effectLst/>
        </p:spPr>
        <p:txBody>
          <a:bodyPr lIns="101895" tIns="50948" rIns="101895" bIns="50948">
            <a:spAutoFit/>
          </a:bodyPr>
          <a:lstStyle/>
          <a:p>
            <a:pPr marL="321978" indent="-321978" eaLnBrk="0" hangingPunct="0"/>
            <a:r>
              <a:rPr lang="en-US" sz="2400" b="1" dirty="0">
                <a:solidFill>
                  <a:srgbClr val="FF0066"/>
                </a:solidFill>
              </a:rPr>
              <a:t>Accumulate</a:t>
            </a:r>
          </a:p>
          <a:p>
            <a:pPr marL="321978" indent="-321978" eaLnBrk="0" hangingPunct="0">
              <a:buFontTx/>
              <a:buChar char="•"/>
            </a:pPr>
            <a:r>
              <a:rPr lang="en-US" sz="1400" b="1" dirty="0">
                <a:solidFill>
                  <a:srgbClr val="FF0066"/>
                </a:solidFill>
              </a:rPr>
              <a:t>Acquire those capabilities needed to implement the core strategy</a:t>
            </a:r>
          </a:p>
          <a:p>
            <a:pPr marL="321978" indent="-321978" eaLnBrk="0" hangingPunct="0">
              <a:buFontTx/>
              <a:buChar char="•"/>
            </a:pPr>
            <a:r>
              <a:rPr lang="en-US" sz="1400" b="1" dirty="0">
                <a:solidFill>
                  <a:srgbClr val="FF0066"/>
                </a:solidFill>
              </a:rPr>
              <a:t>Take </a:t>
            </a:r>
            <a:r>
              <a:rPr lang="en-US" sz="1400" b="1" u="sng" dirty="0">
                <a:solidFill>
                  <a:srgbClr val="FF0066"/>
                </a:solidFill>
              </a:rPr>
              <a:t>options on capabilities</a:t>
            </a:r>
            <a:r>
              <a:rPr lang="en-US" sz="1400" b="1" dirty="0">
                <a:solidFill>
                  <a:srgbClr val="FF0066"/>
                </a:solidFill>
              </a:rPr>
              <a:t> needed for contingent strategies</a:t>
            </a:r>
          </a:p>
        </p:txBody>
      </p:sp>
      <p:sp>
        <p:nvSpPr>
          <p:cNvPr id="65559" name="Text Box 23"/>
          <p:cNvSpPr txBox="1">
            <a:spLocks noChangeArrowheads="1"/>
          </p:cNvSpPr>
          <p:nvPr/>
        </p:nvSpPr>
        <p:spPr bwMode="auto">
          <a:xfrm>
            <a:off x="586833" y="5069289"/>
            <a:ext cx="3498292" cy="1333997"/>
          </a:xfrm>
          <a:prstGeom prst="rect">
            <a:avLst/>
          </a:prstGeom>
          <a:noFill/>
          <a:ln w="9525">
            <a:noFill/>
            <a:miter lim="800000"/>
            <a:headEnd/>
            <a:tailEnd/>
          </a:ln>
          <a:effectLst/>
        </p:spPr>
        <p:txBody>
          <a:bodyPr lIns="101895" tIns="50948" rIns="101895" bIns="50948">
            <a:spAutoFit/>
          </a:bodyPr>
          <a:lstStyle/>
          <a:p>
            <a:pPr marL="321978" indent="-321978" eaLnBrk="0" hangingPunct="0"/>
            <a:r>
              <a:rPr lang="en-US" sz="2400" b="1" dirty="0">
                <a:solidFill>
                  <a:srgbClr val="336600"/>
                </a:solidFill>
              </a:rPr>
              <a:t>Operate</a:t>
            </a:r>
          </a:p>
          <a:p>
            <a:pPr marL="321978" indent="-321978" eaLnBrk="0" hangingPunct="0">
              <a:buFontTx/>
              <a:buChar char="•"/>
            </a:pPr>
            <a:r>
              <a:rPr lang="en-US" sz="1400" b="1" dirty="0">
                <a:solidFill>
                  <a:srgbClr val="336600"/>
                </a:solidFill>
              </a:rPr>
              <a:t>Execute the core strategy</a:t>
            </a:r>
          </a:p>
          <a:p>
            <a:pPr marL="321978" indent="-321978" eaLnBrk="0" hangingPunct="0">
              <a:buFontTx/>
              <a:buChar char="•"/>
            </a:pPr>
            <a:r>
              <a:rPr lang="en-US" sz="1400" b="1" dirty="0">
                <a:solidFill>
                  <a:srgbClr val="336600"/>
                </a:solidFill>
              </a:rPr>
              <a:t>Monitor the environment</a:t>
            </a:r>
          </a:p>
          <a:p>
            <a:pPr marL="321978" indent="-321978" eaLnBrk="0" hangingPunct="0">
              <a:buFontTx/>
              <a:buChar char="•"/>
            </a:pPr>
            <a:r>
              <a:rPr lang="en-US" sz="1400" b="1" dirty="0">
                <a:solidFill>
                  <a:srgbClr val="336600"/>
                </a:solidFill>
              </a:rPr>
              <a:t>Exercise or abandon options as appropriate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5551"/>
                                        </p:tgtEl>
                                        <p:attrNameLst>
                                          <p:attrName>style.visibility</p:attrName>
                                        </p:attrNameLst>
                                      </p:cBhvr>
                                      <p:to>
                                        <p:strVal val="visible"/>
                                      </p:to>
                                    </p:set>
                                    <p:animEffect transition="in" filter="wipe(up)">
                                      <p:cBhvr>
                                        <p:cTn id="13" dur="500"/>
                                        <p:tgtEl>
                                          <p:spTgt spid="6555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5557"/>
                                        </p:tgtEl>
                                        <p:attrNameLst>
                                          <p:attrName>style.visibility</p:attrName>
                                        </p:attrNameLst>
                                      </p:cBhvr>
                                      <p:to>
                                        <p:strVal val="visible"/>
                                      </p:to>
                                    </p:set>
                                    <p:animEffect transition="in" filter="wipe(up)">
                                      <p:cBhvr>
                                        <p:cTn id="18" dur="500"/>
                                        <p:tgtEl>
                                          <p:spTgt spid="6555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5558"/>
                                        </p:tgtEl>
                                        <p:attrNameLst>
                                          <p:attrName>style.visibility</p:attrName>
                                        </p:attrNameLst>
                                      </p:cBhvr>
                                      <p:to>
                                        <p:strVal val="visible"/>
                                      </p:to>
                                    </p:set>
                                    <p:animEffect transition="in" filter="wipe(up)">
                                      <p:cBhvr>
                                        <p:cTn id="23" dur="500"/>
                                        <p:tgtEl>
                                          <p:spTgt spid="6555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65559"/>
                                        </p:tgtEl>
                                        <p:attrNameLst>
                                          <p:attrName>style.visibility</p:attrName>
                                        </p:attrNameLst>
                                      </p:cBhvr>
                                      <p:to>
                                        <p:strVal val="visible"/>
                                      </p:to>
                                    </p:set>
                                    <p:animEffect transition="in" filter="wipe(up)">
                                      <p:cBhvr>
                                        <p:cTn id="28" dur="500"/>
                                        <p:tgtEl>
                                          <p:spTgt spid="65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autoUpdateAnimBg="0"/>
      <p:bldP spid="65557" grpId="0" autoUpdateAnimBg="0"/>
      <p:bldP spid="65558" grpId="0" autoUpdateAnimBg="0"/>
      <p:bldP spid="65559"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scenario analysis framework</a:t>
            </a:r>
            <a:endParaRPr lang="en-US" dirty="0"/>
          </a:p>
        </p:txBody>
      </p:sp>
      <p:sp>
        <p:nvSpPr>
          <p:cNvPr id="4" name="Slide Number Placeholder 3"/>
          <p:cNvSpPr>
            <a:spLocks noGrp="1"/>
          </p:cNvSpPr>
          <p:nvPr>
            <p:ph type="sldNum" sz="quarter" idx="12"/>
          </p:nvPr>
        </p:nvSpPr>
        <p:spPr/>
        <p:txBody>
          <a:bodyPr/>
          <a:lstStyle/>
          <a:p>
            <a:fld id="{02012106-F1AE-4C04-8E5F-85389AF4AC05}" type="slidenum">
              <a:rPr lang="en-US" smtClean="0"/>
              <a:pPr/>
              <a:t>47</a:t>
            </a:fld>
            <a:endParaRPr lang="en-US" dirty="0"/>
          </a:p>
        </p:txBody>
      </p:sp>
      <p:grpSp>
        <p:nvGrpSpPr>
          <p:cNvPr id="2" name="Group 57"/>
          <p:cNvGrpSpPr>
            <a:grpSpLocks/>
          </p:cNvGrpSpPr>
          <p:nvPr/>
        </p:nvGrpSpPr>
        <p:grpSpPr bwMode="auto">
          <a:xfrm>
            <a:off x="2172678" y="1540871"/>
            <a:ext cx="4408231" cy="4151525"/>
            <a:chOff x="256" y="1024"/>
            <a:chExt cx="2524" cy="2307"/>
          </a:xfrm>
        </p:grpSpPr>
        <p:sp>
          <p:nvSpPr>
            <p:cNvPr id="7" name="Text Box 58"/>
            <p:cNvSpPr txBox="1">
              <a:spLocks noChangeArrowheads="1"/>
            </p:cNvSpPr>
            <p:nvPr/>
          </p:nvSpPr>
          <p:spPr bwMode="auto">
            <a:xfrm rot="-2327721">
              <a:off x="957" y="2319"/>
              <a:ext cx="1277" cy="327"/>
            </a:xfrm>
            <a:prstGeom prst="rect">
              <a:avLst/>
            </a:prstGeom>
            <a:noFill/>
            <a:ln w="12700">
              <a:noFill/>
              <a:miter lim="800000"/>
              <a:headEnd/>
              <a:tailEnd/>
            </a:ln>
            <a:effectLst/>
          </p:spPr>
          <p:txBody>
            <a:bodyPr wrap="none" lIns="91435" tIns="45718" rIns="91435" bIns="45718">
              <a:spAutoFit/>
            </a:bodyPr>
            <a:lstStyle/>
            <a:p>
              <a:pPr algn="ctr"/>
              <a:r>
                <a:rPr lang="en-US" sz="3100" dirty="0">
                  <a:solidFill>
                    <a:srgbClr val="00B050"/>
                  </a:solidFill>
                </a:rPr>
                <a:t>Technology</a:t>
              </a:r>
            </a:p>
          </p:txBody>
        </p:sp>
        <p:sp>
          <p:nvSpPr>
            <p:cNvPr id="8" name="Line 59"/>
            <p:cNvSpPr>
              <a:spLocks noChangeShapeType="1"/>
            </p:cNvSpPr>
            <p:nvPr/>
          </p:nvSpPr>
          <p:spPr bwMode="auto">
            <a:xfrm>
              <a:off x="584" y="1024"/>
              <a:ext cx="0" cy="1984"/>
            </a:xfrm>
            <a:prstGeom prst="line">
              <a:avLst/>
            </a:prstGeom>
            <a:noFill/>
            <a:ln w="38100">
              <a:solidFill>
                <a:srgbClr val="091D5D"/>
              </a:solidFill>
              <a:round/>
              <a:headEnd/>
              <a:tailEnd/>
            </a:ln>
            <a:effectLst/>
          </p:spPr>
          <p:txBody>
            <a:bodyPr anchor="ctr"/>
            <a:lstStyle/>
            <a:p>
              <a:endParaRPr lang="en-US" dirty="0"/>
            </a:p>
          </p:txBody>
        </p:sp>
        <p:sp>
          <p:nvSpPr>
            <p:cNvPr id="9" name="Line 60"/>
            <p:cNvSpPr>
              <a:spLocks noChangeShapeType="1"/>
            </p:cNvSpPr>
            <p:nvPr/>
          </p:nvSpPr>
          <p:spPr bwMode="auto">
            <a:xfrm rot="5400000">
              <a:off x="1680" y="1904"/>
              <a:ext cx="0" cy="2200"/>
            </a:xfrm>
            <a:prstGeom prst="line">
              <a:avLst/>
            </a:prstGeom>
            <a:noFill/>
            <a:ln w="38100">
              <a:solidFill>
                <a:srgbClr val="091D5D"/>
              </a:solidFill>
              <a:round/>
              <a:headEnd/>
              <a:tailEnd/>
            </a:ln>
            <a:effectLst/>
          </p:spPr>
          <p:txBody>
            <a:bodyPr anchor="ctr"/>
            <a:lstStyle/>
            <a:p>
              <a:endParaRPr lang="en-US" dirty="0"/>
            </a:p>
          </p:txBody>
        </p:sp>
        <p:sp>
          <p:nvSpPr>
            <p:cNvPr id="10" name="Line 61"/>
            <p:cNvSpPr>
              <a:spLocks noChangeShapeType="1"/>
            </p:cNvSpPr>
            <p:nvPr/>
          </p:nvSpPr>
          <p:spPr bwMode="auto">
            <a:xfrm rot="3114900">
              <a:off x="1321" y="1473"/>
              <a:ext cx="1" cy="1900"/>
            </a:xfrm>
            <a:prstGeom prst="line">
              <a:avLst/>
            </a:prstGeom>
            <a:noFill/>
            <a:ln w="38100">
              <a:solidFill>
                <a:srgbClr val="091D5D"/>
              </a:solidFill>
              <a:round/>
              <a:headEnd/>
              <a:tailEnd/>
            </a:ln>
            <a:effectLst/>
          </p:spPr>
          <p:txBody>
            <a:bodyPr anchor="ctr"/>
            <a:lstStyle/>
            <a:p>
              <a:endParaRPr lang="en-US" dirty="0"/>
            </a:p>
          </p:txBody>
        </p:sp>
        <p:sp>
          <p:nvSpPr>
            <p:cNvPr id="11" name="Text Box 62"/>
            <p:cNvSpPr txBox="1">
              <a:spLocks noChangeArrowheads="1"/>
            </p:cNvSpPr>
            <p:nvPr/>
          </p:nvSpPr>
          <p:spPr bwMode="auto">
            <a:xfrm rot="-5400000">
              <a:off x="-118" y="1877"/>
              <a:ext cx="1036" cy="288"/>
            </a:xfrm>
            <a:prstGeom prst="rect">
              <a:avLst/>
            </a:prstGeom>
            <a:noFill/>
            <a:ln w="12700">
              <a:noFill/>
              <a:miter lim="800000"/>
              <a:headEnd/>
              <a:tailEnd/>
            </a:ln>
            <a:effectLst/>
          </p:spPr>
          <p:txBody>
            <a:bodyPr wrap="none" lIns="91435" tIns="45718" rIns="91435" bIns="45718">
              <a:spAutoFit/>
            </a:bodyPr>
            <a:lstStyle/>
            <a:p>
              <a:pPr algn="ctr"/>
              <a:r>
                <a:rPr lang="en-US" sz="2700" dirty="0">
                  <a:solidFill>
                    <a:srgbClr val="091D5D"/>
                  </a:solidFill>
                </a:rPr>
                <a:t>Regulation</a:t>
              </a:r>
            </a:p>
          </p:txBody>
        </p:sp>
        <p:sp>
          <p:nvSpPr>
            <p:cNvPr id="12" name="Text Box 63"/>
            <p:cNvSpPr txBox="1">
              <a:spLocks noChangeArrowheads="1"/>
            </p:cNvSpPr>
            <p:nvPr/>
          </p:nvSpPr>
          <p:spPr bwMode="auto">
            <a:xfrm>
              <a:off x="895" y="3049"/>
              <a:ext cx="1527" cy="282"/>
            </a:xfrm>
            <a:prstGeom prst="rect">
              <a:avLst/>
            </a:prstGeom>
            <a:noFill/>
            <a:ln w="12700">
              <a:noFill/>
              <a:miter lim="800000"/>
              <a:headEnd/>
              <a:tailEnd/>
            </a:ln>
            <a:effectLst/>
          </p:spPr>
          <p:txBody>
            <a:bodyPr wrap="none" lIns="91435" tIns="45718" rIns="91435" bIns="45718">
              <a:spAutoFit/>
            </a:bodyPr>
            <a:lstStyle/>
            <a:p>
              <a:pPr algn="ctr"/>
              <a:r>
                <a:rPr lang="en-US" sz="2700" dirty="0">
                  <a:solidFill>
                    <a:srgbClr val="CD3300"/>
                  </a:solidFill>
                </a:rPr>
                <a:t>Macro-economy</a:t>
              </a:r>
            </a:p>
          </p:txBody>
        </p:sp>
      </p:grpSp>
      <p:grpSp>
        <p:nvGrpSpPr>
          <p:cNvPr id="3" name="Group 74"/>
          <p:cNvGrpSpPr>
            <a:grpSpLocks/>
          </p:cNvGrpSpPr>
          <p:nvPr/>
        </p:nvGrpSpPr>
        <p:grpSpPr bwMode="auto">
          <a:xfrm>
            <a:off x="2577872" y="1067594"/>
            <a:ext cx="4303439" cy="4245101"/>
            <a:chOff x="460" y="920"/>
            <a:chExt cx="2464" cy="2359"/>
          </a:xfrm>
        </p:grpSpPr>
        <p:grpSp>
          <p:nvGrpSpPr>
            <p:cNvPr id="6" name="Group 48"/>
            <p:cNvGrpSpPr>
              <a:grpSpLocks/>
            </p:cNvGrpSpPr>
            <p:nvPr/>
          </p:nvGrpSpPr>
          <p:grpSpPr bwMode="auto">
            <a:xfrm>
              <a:off x="460" y="1503"/>
              <a:ext cx="2464" cy="1776"/>
              <a:chOff x="472" y="1336"/>
              <a:chExt cx="2464" cy="1776"/>
            </a:xfrm>
          </p:grpSpPr>
          <p:sp>
            <p:nvSpPr>
              <p:cNvPr id="16" name="Oval 49"/>
              <p:cNvSpPr>
                <a:spLocks noChangeArrowheads="1"/>
              </p:cNvSpPr>
              <p:nvPr/>
            </p:nvSpPr>
            <p:spPr bwMode="auto">
              <a:xfrm>
                <a:off x="1224" y="1344"/>
                <a:ext cx="256" cy="256"/>
              </a:xfrm>
              <a:prstGeom prst="ellipse">
                <a:avLst/>
              </a:prstGeom>
              <a:solidFill>
                <a:srgbClr val="0000FF"/>
              </a:solidFill>
              <a:ln w="12700">
                <a:solidFill>
                  <a:srgbClr val="091D5D"/>
                </a:solidFill>
                <a:round/>
                <a:headEnd/>
                <a:tailEnd/>
              </a:ln>
              <a:effectLst/>
            </p:spPr>
            <p:txBody>
              <a:bodyPr wrap="none" anchor="ctr"/>
              <a:lstStyle/>
              <a:p>
                <a:endParaRPr lang="en-US" dirty="0"/>
              </a:p>
            </p:txBody>
          </p:sp>
          <p:sp>
            <p:nvSpPr>
              <p:cNvPr id="17" name="Oval 50"/>
              <p:cNvSpPr>
                <a:spLocks noChangeArrowheads="1"/>
              </p:cNvSpPr>
              <p:nvPr/>
            </p:nvSpPr>
            <p:spPr bwMode="auto">
              <a:xfrm>
                <a:off x="472" y="1928"/>
                <a:ext cx="256" cy="256"/>
              </a:xfrm>
              <a:prstGeom prst="ellipse">
                <a:avLst/>
              </a:prstGeom>
              <a:solidFill>
                <a:srgbClr val="0000FF"/>
              </a:solidFill>
              <a:ln w="12700">
                <a:solidFill>
                  <a:srgbClr val="091D5D"/>
                </a:solidFill>
                <a:round/>
                <a:headEnd/>
                <a:tailEnd/>
              </a:ln>
              <a:effectLst/>
            </p:spPr>
            <p:txBody>
              <a:bodyPr wrap="none" anchor="ctr"/>
              <a:lstStyle/>
              <a:p>
                <a:endParaRPr lang="en-US" dirty="0"/>
              </a:p>
            </p:txBody>
          </p:sp>
          <p:sp>
            <p:nvSpPr>
              <p:cNvPr id="18" name="Oval 51"/>
              <p:cNvSpPr>
                <a:spLocks noChangeArrowheads="1"/>
              </p:cNvSpPr>
              <p:nvPr/>
            </p:nvSpPr>
            <p:spPr bwMode="auto">
              <a:xfrm>
                <a:off x="1904" y="2832"/>
                <a:ext cx="256" cy="256"/>
              </a:xfrm>
              <a:prstGeom prst="ellipse">
                <a:avLst/>
              </a:prstGeom>
              <a:solidFill>
                <a:srgbClr val="0000FF"/>
              </a:solidFill>
              <a:ln w="12700">
                <a:solidFill>
                  <a:srgbClr val="091D5D"/>
                </a:solidFill>
                <a:round/>
                <a:headEnd/>
                <a:tailEnd/>
              </a:ln>
              <a:effectLst/>
            </p:spPr>
            <p:txBody>
              <a:bodyPr wrap="none" anchor="ctr"/>
              <a:lstStyle/>
              <a:p>
                <a:endParaRPr lang="en-US" dirty="0"/>
              </a:p>
            </p:txBody>
          </p:sp>
          <p:sp>
            <p:nvSpPr>
              <p:cNvPr id="19" name="Oval 52"/>
              <p:cNvSpPr>
                <a:spLocks noChangeArrowheads="1"/>
              </p:cNvSpPr>
              <p:nvPr/>
            </p:nvSpPr>
            <p:spPr bwMode="auto">
              <a:xfrm>
                <a:off x="2672" y="2264"/>
                <a:ext cx="256" cy="256"/>
              </a:xfrm>
              <a:prstGeom prst="ellipse">
                <a:avLst/>
              </a:prstGeom>
              <a:solidFill>
                <a:srgbClr val="0000FF"/>
              </a:solidFill>
              <a:ln w="12700">
                <a:solidFill>
                  <a:srgbClr val="091D5D"/>
                </a:solidFill>
                <a:round/>
                <a:headEnd/>
                <a:tailEnd/>
              </a:ln>
              <a:effectLst/>
            </p:spPr>
            <p:txBody>
              <a:bodyPr wrap="none" anchor="ctr"/>
              <a:lstStyle/>
              <a:p>
                <a:endParaRPr lang="en-US" dirty="0"/>
              </a:p>
            </p:txBody>
          </p:sp>
          <p:sp>
            <p:nvSpPr>
              <p:cNvPr id="20" name="Oval 53"/>
              <p:cNvSpPr>
                <a:spLocks noChangeArrowheads="1"/>
              </p:cNvSpPr>
              <p:nvPr/>
            </p:nvSpPr>
            <p:spPr bwMode="auto">
              <a:xfrm>
                <a:off x="2680" y="1336"/>
                <a:ext cx="256" cy="256"/>
              </a:xfrm>
              <a:prstGeom prst="ellipse">
                <a:avLst/>
              </a:prstGeom>
              <a:solidFill>
                <a:srgbClr val="0000FF"/>
              </a:solidFill>
              <a:ln w="12700">
                <a:solidFill>
                  <a:srgbClr val="091D5D"/>
                </a:solidFill>
                <a:round/>
                <a:headEnd/>
                <a:tailEnd/>
              </a:ln>
              <a:effectLst/>
            </p:spPr>
            <p:txBody>
              <a:bodyPr wrap="none" anchor="ctr"/>
              <a:lstStyle/>
              <a:p>
                <a:endParaRPr lang="en-US" dirty="0"/>
              </a:p>
            </p:txBody>
          </p:sp>
          <p:sp>
            <p:nvSpPr>
              <p:cNvPr id="21" name="Oval 54"/>
              <p:cNvSpPr>
                <a:spLocks noChangeArrowheads="1"/>
              </p:cNvSpPr>
              <p:nvPr/>
            </p:nvSpPr>
            <p:spPr bwMode="auto">
              <a:xfrm>
                <a:off x="1928" y="1912"/>
                <a:ext cx="256" cy="256"/>
              </a:xfrm>
              <a:prstGeom prst="ellipse">
                <a:avLst/>
              </a:prstGeom>
              <a:solidFill>
                <a:srgbClr val="0000FF"/>
              </a:solidFill>
              <a:ln w="12700">
                <a:solidFill>
                  <a:srgbClr val="091D5D"/>
                </a:solidFill>
                <a:round/>
                <a:headEnd/>
                <a:tailEnd/>
              </a:ln>
              <a:effectLst/>
            </p:spPr>
            <p:txBody>
              <a:bodyPr wrap="none" anchor="ctr"/>
              <a:lstStyle/>
              <a:p>
                <a:endParaRPr lang="en-US" dirty="0"/>
              </a:p>
            </p:txBody>
          </p:sp>
          <p:sp>
            <p:nvSpPr>
              <p:cNvPr id="22" name="Oval 55"/>
              <p:cNvSpPr>
                <a:spLocks noChangeArrowheads="1"/>
              </p:cNvSpPr>
              <p:nvPr/>
            </p:nvSpPr>
            <p:spPr bwMode="auto">
              <a:xfrm>
                <a:off x="472" y="2856"/>
                <a:ext cx="256" cy="256"/>
              </a:xfrm>
              <a:prstGeom prst="ellipse">
                <a:avLst/>
              </a:prstGeom>
              <a:solidFill>
                <a:srgbClr val="0000FF"/>
              </a:solidFill>
              <a:ln w="12700">
                <a:solidFill>
                  <a:srgbClr val="091D5D"/>
                </a:solidFill>
                <a:round/>
                <a:headEnd/>
                <a:tailEnd/>
              </a:ln>
              <a:effectLst/>
            </p:spPr>
            <p:txBody>
              <a:bodyPr wrap="none" anchor="ctr"/>
              <a:lstStyle/>
              <a:p>
                <a:endParaRPr lang="en-US" dirty="0"/>
              </a:p>
            </p:txBody>
          </p:sp>
          <p:sp>
            <p:nvSpPr>
              <p:cNvPr id="23" name="Oval 56"/>
              <p:cNvSpPr>
                <a:spLocks noChangeArrowheads="1"/>
              </p:cNvSpPr>
              <p:nvPr/>
            </p:nvSpPr>
            <p:spPr bwMode="auto">
              <a:xfrm>
                <a:off x="1240" y="2264"/>
                <a:ext cx="256" cy="256"/>
              </a:xfrm>
              <a:prstGeom prst="ellipse">
                <a:avLst/>
              </a:prstGeom>
              <a:solidFill>
                <a:srgbClr val="0000FF"/>
              </a:solidFill>
              <a:ln w="12700">
                <a:solidFill>
                  <a:srgbClr val="091D5D"/>
                </a:solidFill>
                <a:round/>
                <a:headEnd/>
                <a:tailEnd/>
              </a:ln>
              <a:effectLst/>
            </p:spPr>
            <p:txBody>
              <a:bodyPr wrap="none" anchor="ctr"/>
              <a:lstStyle/>
              <a:p>
                <a:endParaRPr lang="en-US" dirty="0"/>
              </a:p>
            </p:txBody>
          </p:sp>
        </p:grpSp>
        <p:sp>
          <p:nvSpPr>
            <p:cNvPr id="15" name="Text Box 71"/>
            <p:cNvSpPr txBox="1">
              <a:spLocks noChangeArrowheads="1"/>
            </p:cNvSpPr>
            <p:nvPr/>
          </p:nvSpPr>
          <p:spPr bwMode="auto">
            <a:xfrm>
              <a:off x="1035" y="920"/>
              <a:ext cx="1427" cy="359"/>
            </a:xfrm>
            <a:prstGeom prst="rect">
              <a:avLst/>
            </a:prstGeom>
            <a:noFill/>
            <a:ln w="12700">
              <a:noFill/>
              <a:miter lim="800000"/>
              <a:headEnd/>
              <a:tailEnd/>
            </a:ln>
            <a:effectLst/>
          </p:spPr>
          <p:txBody>
            <a:bodyPr wrap="none" lIns="91435" tIns="45718" rIns="91435" bIns="45718">
              <a:spAutoFit/>
            </a:bodyPr>
            <a:lstStyle/>
            <a:p>
              <a:pPr algn="ctr"/>
              <a:r>
                <a:rPr lang="en-US" sz="1800" b="1" i="1" dirty="0">
                  <a:solidFill>
                    <a:srgbClr val="091D5D"/>
                  </a:solidFill>
                </a:rPr>
                <a:t>Each vertex could be</a:t>
              </a:r>
              <a:br>
                <a:rPr lang="en-US" sz="1800" b="1" i="1" dirty="0">
                  <a:solidFill>
                    <a:srgbClr val="091D5D"/>
                  </a:solidFill>
                </a:rPr>
              </a:br>
              <a:r>
                <a:rPr lang="en-US" sz="1800" b="1" i="1" dirty="0">
                  <a:solidFill>
                    <a:srgbClr val="091D5D"/>
                  </a:solidFill>
                </a:rPr>
                <a:t>a plausible scenario</a:t>
              </a:r>
            </a:p>
          </p:txBody>
        </p:sp>
      </p:grpSp>
      <p:grpSp>
        <p:nvGrpSpPr>
          <p:cNvPr id="13" name="Group 73"/>
          <p:cNvGrpSpPr>
            <a:grpSpLocks/>
          </p:cNvGrpSpPr>
          <p:nvPr/>
        </p:nvGrpSpPr>
        <p:grpSpPr bwMode="auto">
          <a:xfrm>
            <a:off x="2759510" y="2318270"/>
            <a:ext cx="3926190" cy="2792877"/>
            <a:chOff x="564" y="1615"/>
            <a:chExt cx="2248" cy="1552"/>
          </a:xfrm>
        </p:grpSpPr>
        <p:sp>
          <p:nvSpPr>
            <p:cNvPr id="25" name="Line 66"/>
            <p:cNvSpPr>
              <a:spLocks noChangeShapeType="1"/>
            </p:cNvSpPr>
            <p:nvPr/>
          </p:nvSpPr>
          <p:spPr bwMode="auto">
            <a:xfrm flipV="1">
              <a:off x="2036" y="1623"/>
              <a:ext cx="776" cy="600"/>
            </a:xfrm>
            <a:prstGeom prst="line">
              <a:avLst/>
            </a:prstGeom>
            <a:noFill/>
            <a:ln w="38100">
              <a:solidFill>
                <a:srgbClr val="969696"/>
              </a:solidFill>
              <a:round/>
              <a:headEnd/>
              <a:tailEnd/>
            </a:ln>
            <a:effectLst/>
          </p:spPr>
          <p:txBody>
            <a:bodyPr anchor="ctr"/>
            <a:lstStyle/>
            <a:p>
              <a:endParaRPr lang="en-US" dirty="0"/>
            </a:p>
          </p:txBody>
        </p:sp>
        <p:sp>
          <p:nvSpPr>
            <p:cNvPr id="26" name="Rectangle 67"/>
            <p:cNvSpPr>
              <a:spLocks noChangeArrowheads="1"/>
            </p:cNvSpPr>
            <p:nvPr/>
          </p:nvSpPr>
          <p:spPr bwMode="auto">
            <a:xfrm>
              <a:off x="1332" y="1623"/>
              <a:ext cx="1464" cy="944"/>
            </a:xfrm>
            <a:prstGeom prst="rect">
              <a:avLst/>
            </a:prstGeom>
            <a:noFill/>
            <a:ln w="38100">
              <a:solidFill>
                <a:srgbClr val="969696"/>
              </a:solidFill>
              <a:miter lim="800000"/>
              <a:headEnd/>
              <a:tailEnd/>
            </a:ln>
            <a:effectLst/>
          </p:spPr>
          <p:txBody>
            <a:bodyPr wrap="none" anchor="ctr"/>
            <a:lstStyle/>
            <a:p>
              <a:endParaRPr lang="en-US" dirty="0"/>
            </a:p>
          </p:txBody>
        </p:sp>
        <p:sp>
          <p:nvSpPr>
            <p:cNvPr id="27" name="Rectangle 68"/>
            <p:cNvSpPr>
              <a:spLocks noChangeArrowheads="1"/>
            </p:cNvSpPr>
            <p:nvPr/>
          </p:nvSpPr>
          <p:spPr bwMode="auto">
            <a:xfrm>
              <a:off x="564" y="2223"/>
              <a:ext cx="1464" cy="944"/>
            </a:xfrm>
            <a:prstGeom prst="rect">
              <a:avLst/>
            </a:prstGeom>
            <a:noFill/>
            <a:ln w="38100">
              <a:solidFill>
                <a:srgbClr val="969696"/>
              </a:solidFill>
              <a:miter lim="800000"/>
              <a:headEnd/>
              <a:tailEnd/>
            </a:ln>
            <a:effectLst/>
          </p:spPr>
          <p:txBody>
            <a:bodyPr wrap="none" anchor="ctr"/>
            <a:lstStyle/>
            <a:p>
              <a:endParaRPr lang="en-US" dirty="0"/>
            </a:p>
          </p:txBody>
        </p:sp>
        <p:sp>
          <p:nvSpPr>
            <p:cNvPr id="28" name="Line 69"/>
            <p:cNvSpPr>
              <a:spLocks noChangeShapeType="1"/>
            </p:cNvSpPr>
            <p:nvPr/>
          </p:nvSpPr>
          <p:spPr bwMode="auto">
            <a:xfrm flipV="1">
              <a:off x="564" y="1615"/>
              <a:ext cx="776" cy="600"/>
            </a:xfrm>
            <a:prstGeom prst="line">
              <a:avLst/>
            </a:prstGeom>
            <a:noFill/>
            <a:ln w="38100">
              <a:solidFill>
                <a:srgbClr val="969696"/>
              </a:solidFill>
              <a:round/>
              <a:headEnd/>
              <a:tailEnd/>
            </a:ln>
            <a:effectLst/>
          </p:spPr>
          <p:txBody>
            <a:bodyPr anchor="ctr"/>
            <a:lstStyle/>
            <a:p>
              <a:endParaRPr lang="en-US" dirty="0"/>
            </a:p>
          </p:txBody>
        </p:sp>
        <p:sp>
          <p:nvSpPr>
            <p:cNvPr id="29" name="Line 70"/>
            <p:cNvSpPr>
              <a:spLocks noChangeShapeType="1"/>
            </p:cNvSpPr>
            <p:nvPr/>
          </p:nvSpPr>
          <p:spPr bwMode="auto">
            <a:xfrm flipV="1">
              <a:off x="2036" y="2551"/>
              <a:ext cx="776" cy="600"/>
            </a:xfrm>
            <a:prstGeom prst="line">
              <a:avLst/>
            </a:prstGeom>
            <a:noFill/>
            <a:ln w="38100">
              <a:solidFill>
                <a:srgbClr val="969696"/>
              </a:solidFill>
              <a:round/>
              <a:headEnd/>
              <a:tailEnd/>
            </a:ln>
            <a:effectLst/>
          </p:spPr>
          <p:txBody>
            <a:bodyPr anchor="ctr"/>
            <a:lstStyle/>
            <a:p>
              <a:endParaRPr lang="en-US" dirty="0"/>
            </a:p>
          </p:txBody>
        </p:sp>
        <p:sp>
          <p:nvSpPr>
            <p:cNvPr id="30" name="Line 72"/>
            <p:cNvSpPr>
              <a:spLocks noChangeShapeType="1"/>
            </p:cNvSpPr>
            <p:nvPr/>
          </p:nvSpPr>
          <p:spPr bwMode="auto">
            <a:xfrm flipV="1">
              <a:off x="572" y="2551"/>
              <a:ext cx="776" cy="600"/>
            </a:xfrm>
            <a:prstGeom prst="line">
              <a:avLst/>
            </a:prstGeom>
            <a:noFill/>
            <a:ln w="38100">
              <a:solidFill>
                <a:srgbClr val="969696"/>
              </a:solidFill>
              <a:round/>
              <a:headEnd/>
              <a:tailEnd/>
            </a:ln>
            <a:effectLst/>
          </p:spPr>
          <p:txBody>
            <a:bodyPr anchor="ctr"/>
            <a:lstStyle/>
            <a:p>
              <a:endParaRPr lang="en-US" dirty="0"/>
            </a:p>
          </p:txBody>
        </p:sp>
      </p:grpSp>
      <p:grpSp>
        <p:nvGrpSpPr>
          <p:cNvPr id="14" name="Group 88"/>
          <p:cNvGrpSpPr>
            <a:grpSpLocks/>
          </p:cNvGrpSpPr>
          <p:nvPr/>
        </p:nvGrpSpPr>
        <p:grpSpPr bwMode="auto">
          <a:xfrm>
            <a:off x="2137748" y="5602422"/>
            <a:ext cx="5202901" cy="1014938"/>
            <a:chOff x="1280" y="3424"/>
            <a:chExt cx="2979" cy="564"/>
          </a:xfrm>
        </p:grpSpPr>
        <p:sp>
          <p:nvSpPr>
            <p:cNvPr id="32" name="Text Box 75"/>
            <p:cNvSpPr txBox="1">
              <a:spLocks noChangeArrowheads="1"/>
            </p:cNvSpPr>
            <p:nvPr/>
          </p:nvSpPr>
          <p:spPr bwMode="auto">
            <a:xfrm>
              <a:off x="1280" y="3424"/>
              <a:ext cx="1064" cy="564"/>
            </a:xfrm>
            <a:prstGeom prst="rect">
              <a:avLst/>
            </a:prstGeom>
            <a:noFill/>
            <a:ln w="9525">
              <a:noFill/>
              <a:miter lim="800000"/>
              <a:headEnd/>
              <a:tailEnd/>
            </a:ln>
            <a:effectLst/>
          </p:spPr>
          <p:txBody>
            <a:bodyPr>
              <a:spAutoFit/>
            </a:bodyPr>
            <a:lstStyle/>
            <a:p>
              <a:pPr algn="ctr">
                <a:spcBef>
                  <a:spcPct val="50000"/>
                </a:spcBef>
              </a:pPr>
              <a:r>
                <a:rPr lang="en-US" b="1" dirty="0" smtClean="0">
                  <a:solidFill>
                    <a:srgbClr val="CD3300"/>
                  </a:solidFill>
                </a:rPr>
                <a:t>Continued Recession / Slow Growth</a:t>
              </a:r>
              <a:endParaRPr lang="en-US" b="1" dirty="0">
                <a:solidFill>
                  <a:srgbClr val="CD3300"/>
                </a:solidFill>
              </a:endParaRPr>
            </a:p>
          </p:txBody>
        </p:sp>
        <p:sp>
          <p:nvSpPr>
            <p:cNvPr id="33" name="Text Box 76"/>
            <p:cNvSpPr txBox="1">
              <a:spLocks noChangeArrowheads="1"/>
            </p:cNvSpPr>
            <p:nvPr/>
          </p:nvSpPr>
          <p:spPr bwMode="auto">
            <a:xfrm>
              <a:off x="3111" y="3424"/>
              <a:ext cx="1148" cy="564"/>
            </a:xfrm>
            <a:prstGeom prst="rect">
              <a:avLst/>
            </a:prstGeom>
            <a:noFill/>
            <a:ln w="9525">
              <a:noFill/>
              <a:miter lim="800000"/>
              <a:headEnd/>
              <a:tailEnd/>
            </a:ln>
            <a:effectLst/>
          </p:spPr>
          <p:txBody>
            <a:bodyPr wrap="square">
              <a:spAutoFit/>
            </a:bodyPr>
            <a:lstStyle/>
            <a:p>
              <a:pPr algn="ctr">
                <a:spcBef>
                  <a:spcPct val="50000"/>
                </a:spcBef>
              </a:pPr>
              <a:r>
                <a:rPr lang="en-US" b="1" dirty="0" smtClean="0">
                  <a:solidFill>
                    <a:srgbClr val="CD3300"/>
                  </a:solidFill>
                </a:rPr>
                <a:t>Recovery / Return to Higher Growth</a:t>
              </a:r>
              <a:endParaRPr lang="en-US" b="1" dirty="0">
                <a:solidFill>
                  <a:srgbClr val="CD3300"/>
                </a:solidFill>
              </a:endParaRPr>
            </a:p>
          </p:txBody>
        </p:sp>
      </p:grpSp>
      <p:grpSp>
        <p:nvGrpSpPr>
          <p:cNvPr id="24" name="Group 87"/>
          <p:cNvGrpSpPr>
            <a:grpSpLocks/>
          </p:cNvGrpSpPr>
          <p:nvPr/>
        </p:nvGrpSpPr>
        <p:grpSpPr bwMode="auto">
          <a:xfrm>
            <a:off x="232289" y="1372923"/>
            <a:ext cx="1971827" cy="3905582"/>
            <a:chOff x="189" y="1563"/>
            <a:chExt cx="1129" cy="1681"/>
          </a:xfrm>
        </p:grpSpPr>
        <p:sp>
          <p:nvSpPr>
            <p:cNvPr id="35" name="Text Box 79"/>
            <p:cNvSpPr txBox="1">
              <a:spLocks noChangeArrowheads="1"/>
            </p:cNvSpPr>
            <p:nvPr/>
          </p:nvSpPr>
          <p:spPr bwMode="auto">
            <a:xfrm>
              <a:off x="190" y="2840"/>
              <a:ext cx="1128" cy="404"/>
            </a:xfrm>
            <a:prstGeom prst="rect">
              <a:avLst/>
            </a:prstGeom>
            <a:noFill/>
            <a:ln w="9525">
              <a:noFill/>
              <a:miter lim="800000"/>
              <a:headEnd/>
              <a:tailEnd/>
            </a:ln>
            <a:effectLst/>
          </p:spPr>
          <p:txBody>
            <a:bodyPr>
              <a:spAutoFit/>
            </a:bodyPr>
            <a:lstStyle/>
            <a:p>
              <a:pPr algn="ctr">
                <a:spcBef>
                  <a:spcPct val="50000"/>
                </a:spcBef>
              </a:pPr>
              <a:r>
                <a:rPr lang="en-US" b="1" dirty="0">
                  <a:solidFill>
                    <a:srgbClr val="002776"/>
                  </a:solidFill>
                </a:rPr>
                <a:t>New Carbon Limits</a:t>
              </a:r>
            </a:p>
          </p:txBody>
        </p:sp>
        <p:sp>
          <p:nvSpPr>
            <p:cNvPr id="36" name="Text Box 80"/>
            <p:cNvSpPr txBox="1">
              <a:spLocks noChangeArrowheads="1"/>
            </p:cNvSpPr>
            <p:nvPr/>
          </p:nvSpPr>
          <p:spPr bwMode="auto">
            <a:xfrm>
              <a:off x="189" y="1563"/>
              <a:ext cx="1128" cy="750"/>
            </a:xfrm>
            <a:prstGeom prst="rect">
              <a:avLst/>
            </a:prstGeom>
            <a:noFill/>
            <a:ln w="9525">
              <a:noFill/>
              <a:miter lim="800000"/>
              <a:headEnd/>
              <a:tailEnd/>
            </a:ln>
            <a:effectLst/>
          </p:spPr>
          <p:txBody>
            <a:bodyPr>
              <a:spAutoFit/>
            </a:bodyPr>
            <a:lstStyle/>
            <a:p>
              <a:pPr algn="ctr">
                <a:spcBef>
                  <a:spcPct val="50000"/>
                </a:spcBef>
              </a:pPr>
              <a:r>
                <a:rPr lang="en-US" b="1" dirty="0">
                  <a:solidFill>
                    <a:srgbClr val="002776"/>
                  </a:solidFill>
                </a:rPr>
                <a:t>Current </a:t>
              </a:r>
              <a:br>
                <a:rPr lang="en-US" b="1" dirty="0">
                  <a:solidFill>
                    <a:srgbClr val="002776"/>
                  </a:solidFill>
                </a:rPr>
              </a:br>
              <a:r>
                <a:rPr lang="en-US" b="1" dirty="0">
                  <a:solidFill>
                    <a:srgbClr val="002776"/>
                  </a:solidFill>
                </a:rPr>
                <a:t>C Limits, Growth Incentives </a:t>
              </a:r>
            </a:p>
          </p:txBody>
        </p:sp>
      </p:grpSp>
      <p:grpSp>
        <p:nvGrpSpPr>
          <p:cNvPr id="31" name="Group 85"/>
          <p:cNvGrpSpPr>
            <a:grpSpLocks/>
          </p:cNvGrpSpPr>
          <p:nvPr/>
        </p:nvGrpSpPr>
        <p:grpSpPr bwMode="auto">
          <a:xfrm>
            <a:off x="1900220" y="1418502"/>
            <a:ext cx="5822917" cy="3518088"/>
            <a:chOff x="1088" y="915"/>
            <a:chExt cx="3334" cy="1955"/>
          </a:xfrm>
        </p:grpSpPr>
        <p:sp>
          <p:nvSpPr>
            <p:cNvPr id="39" name="Text Box 84"/>
            <p:cNvSpPr txBox="1">
              <a:spLocks noChangeArrowheads="1"/>
            </p:cNvSpPr>
            <p:nvPr/>
          </p:nvSpPr>
          <p:spPr bwMode="auto">
            <a:xfrm rot="19348735">
              <a:off x="3134" y="915"/>
              <a:ext cx="1288" cy="393"/>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solidFill>
                    <a:srgbClr val="00B050"/>
                  </a:solidFill>
                </a:rPr>
                <a:t>Electric </a:t>
              </a:r>
              <a:r>
                <a:rPr lang="en-US" b="1" dirty="0" smtClean="0">
                  <a:solidFill>
                    <a:srgbClr val="00B050"/>
                  </a:solidFill>
                </a:rPr>
                <a:t>Advances</a:t>
              </a:r>
              <a:endParaRPr lang="en-US" b="1" dirty="0">
                <a:solidFill>
                  <a:srgbClr val="00B050"/>
                </a:solidFill>
              </a:endParaRPr>
            </a:p>
          </p:txBody>
        </p:sp>
        <p:sp>
          <p:nvSpPr>
            <p:cNvPr id="40" name="Text Box 82"/>
            <p:cNvSpPr txBox="1">
              <a:spLocks noChangeArrowheads="1"/>
            </p:cNvSpPr>
            <p:nvPr/>
          </p:nvSpPr>
          <p:spPr bwMode="auto">
            <a:xfrm rot="19348735">
              <a:off x="1088" y="2477"/>
              <a:ext cx="1288" cy="393"/>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solidFill>
                    <a:srgbClr val="00B050"/>
                  </a:solidFill>
                </a:rPr>
                <a:t>Gasoline </a:t>
              </a:r>
              <a:r>
                <a:rPr lang="en-US" b="1" dirty="0" smtClean="0">
                  <a:solidFill>
                    <a:srgbClr val="00B050"/>
                  </a:solidFill>
                </a:rPr>
                <a:t>Advances</a:t>
              </a:r>
              <a:endParaRPr lang="en-US" b="1" dirty="0">
                <a:solidFill>
                  <a:srgbClr val="00B050"/>
                </a:solidFill>
              </a:endParaRPr>
            </a:p>
          </p:txBody>
        </p:sp>
      </p:grpSp>
      <p:sp>
        <p:nvSpPr>
          <p:cNvPr id="41" name="Text Box 86"/>
          <p:cNvSpPr txBox="1">
            <a:spLocks noChangeArrowheads="1"/>
          </p:cNvSpPr>
          <p:nvPr/>
        </p:nvSpPr>
        <p:spPr bwMode="auto">
          <a:xfrm>
            <a:off x="7372085" y="1623650"/>
            <a:ext cx="2506264" cy="3925480"/>
          </a:xfrm>
          <a:prstGeom prst="rect">
            <a:avLst/>
          </a:prstGeom>
          <a:noFill/>
          <a:ln w="9525">
            <a:noFill/>
            <a:miter lim="800000"/>
            <a:headEnd/>
            <a:tailEnd/>
          </a:ln>
          <a:effectLst/>
        </p:spPr>
        <p:txBody>
          <a:bodyPr lIns="101901" tIns="50950" rIns="101901" bIns="50950">
            <a:spAutoFit/>
          </a:bodyPr>
          <a:lstStyle/>
          <a:p>
            <a:pPr marL="189295" indent="-189295">
              <a:spcBef>
                <a:spcPct val="40000"/>
              </a:spcBef>
            </a:pPr>
            <a:r>
              <a:rPr lang="en-US" sz="1800" dirty="0"/>
              <a:t>How to create </a:t>
            </a:r>
            <a:r>
              <a:rPr lang="en-US" sz="1800" dirty="0" smtClean="0"/>
              <a:t>capability options</a:t>
            </a:r>
            <a:r>
              <a:rPr lang="en-US" sz="1800" dirty="0"/>
              <a:t>?</a:t>
            </a:r>
          </a:p>
          <a:p>
            <a:pPr marL="189295" indent="-189295">
              <a:spcBef>
                <a:spcPct val="40000"/>
              </a:spcBef>
              <a:buFontTx/>
              <a:buChar char="•"/>
            </a:pPr>
            <a:r>
              <a:rPr lang="en-US" sz="1800" dirty="0" smtClean="0"/>
              <a:t>Partial / seed investment</a:t>
            </a:r>
          </a:p>
          <a:p>
            <a:pPr marL="189295" indent="-189295">
              <a:spcBef>
                <a:spcPct val="40000"/>
              </a:spcBef>
              <a:buFontTx/>
              <a:buChar char="•"/>
            </a:pPr>
            <a:r>
              <a:rPr lang="en-US" sz="1800" dirty="0" smtClean="0"/>
              <a:t>Pilot projects</a:t>
            </a:r>
          </a:p>
          <a:p>
            <a:pPr marL="189295" indent="-189295">
              <a:spcBef>
                <a:spcPct val="40000"/>
              </a:spcBef>
              <a:buFontTx/>
              <a:buChar char="•"/>
            </a:pPr>
            <a:r>
              <a:rPr lang="en-US" sz="1800" dirty="0" smtClean="0"/>
              <a:t>JV’s</a:t>
            </a:r>
            <a:endParaRPr lang="en-US" sz="1800" dirty="0"/>
          </a:p>
          <a:p>
            <a:pPr marL="189295" indent="-189295">
              <a:spcBef>
                <a:spcPct val="40000"/>
              </a:spcBef>
              <a:buFontTx/>
              <a:buChar char="•"/>
            </a:pPr>
            <a:r>
              <a:rPr lang="en-US" sz="1800" dirty="0" smtClean="0"/>
              <a:t>Academic </a:t>
            </a:r>
            <a:r>
              <a:rPr lang="en-US" sz="1800" dirty="0"/>
              <a:t>R&amp;D</a:t>
            </a:r>
          </a:p>
          <a:p>
            <a:pPr marL="189295" indent="-189295">
              <a:spcBef>
                <a:spcPct val="40000"/>
              </a:spcBef>
              <a:buFontTx/>
              <a:buChar char="•"/>
            </a:pPr>
            <a:r>
              <a:rPr lang="en-US" sz="1800" dirty="0"/>
              <a:t>Development rights</a:t>
            </a:r>
          </a:p>
          <a:p>
            <a:pPr marL="189295" indent="-189295">
              <a:spcBef>
                <a:spcPct val="40000"/>
              </a:spcBef>
              <a:buFontTx/>
              <a:buChar char="•"/>
            </a:pPr>
            <a:r>
              <a:rPr lang="en-US" sz="1800" dirty="0"/>
              <a:t>Licensing – inbound and outbound</a:t>
            </a:r>
          </a:p>
          <a:p>
            <a:pPr marL="189295" indent="-189295">
              <a:spcBef>
                <a:spcPct val="40000"/>
              </a:spcBef>
              <a:buFontTx/>
              <a:buChar char="•"/>
            </a:pPr>
            <a:r>
              <a:rPr lang="en-US" sz="1800" dirty="0"/>
              <a:t>Etc.</a:t>
            </a:r>
          </a:p>
        </p:txBody>
      </p:sp>
      <p:sp>
        <p:nvSpPr>
          <p:cNvPr id="42" name="TextBox 41"/>
          <p:cNvSpPr txBox="1"/>
          <p:nvPr/>
        </p:nvSpPr>
        <p:spPr>
          <a:xfrm>
            <a:off x="326717" y="6706394"/>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Scenario analysis can help determine where to invest (e.g., product family / technology) and how to invest (e.g., early commitment / ‘big bet’ versus creating options).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nodeType="clickEffect">
                                  <p:stCondLst>
                                    <p:cond delay="0"/>
                                  </p:stCondLst>
                                  <p:childTnLst>
                                    <p:animEffect transition="out" filter="dissolv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31"/>
                                        </p:tgtEl>
                                      </p:cBhvr>
                                    </p:animEffect>
                                    <p:set>
                                      <p:cBhvr>
                                        <p:cTn id="38" dur="1" fill="hold">
                                          <p:stCondLst>
                                            <p:cond delay="499"/>
                                          </p:stCondLst>
                                        </p:cTn>
                                        <p:tgtEl>
                                          <p:spTgt spid="31"/>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Deloitte work with another OEM)</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48</a:t>
            </a:fld>
            <a:endParaRPr lang="en-US" dirty="0"/>
          </a:p>
        </p:txBody>
      </p:sp>
      <p:pic>
        <p:nvPicPr>
          <p:cNvPr id="221186" name="Picture 2"/>
          <p:cNvPicPr>
            <a:picLocks noChangeAspect="1" noChangeArrowheads="1"/>
          </p:cNvPicPr>
          <p:nvPr/>
        </p:nvPicPr>
        <p:blipFill>
          <a:blip r:embed="rId3"/>
          <a:srcRect/>
          <a:stretch>
            <a:fillRect/>
          </a:stretch>
        </p:blipFill>
        <p:spPr bwMode="auto">
          <a:xfrm>
            <a:off x="305594" y="1067594"/>
            <a:ext cx="3512344" cy="3246917"/>
          </a:xfrm>
          <a:prstGeom prst="rect">
            <a:avLst/>
          </a:prstGeom>
          <a:noFill/>
          <a:ln w="9525">
            <a:noFill/>
            <a:miter lim="800000"/>
            <a:headEnd/>
            <a:tailEnd/>
          </a:ln>
          <a:effectLst/>
        </p:spPr>
      </p:pic>
      <p:pic>
        <p:nvPicPr>
          <p:cNvPr id="221187" name="Picture 3"/>
          <p:cNvPicPr>
            <a:picLocks noChangeAspect="1" noChangeArrowheads="1"/>
          </p:cNvPicPr>
          <p:nvPr/>
        </p:nvPicPr>
        <p:blipFill>
          <a:blip r:embed="rId4"/>
          <a:srcRect/>
          <a:stretch>
            <a:fillRect/>
          </a:stretch>
        </p:blipFill>
        <p:spPr bwMode="auto">
          <a:xfrm>
            <a:off x="4496594" y="2667793"/>
            <a:ext cx="5397683" cy="3231483"/>
          </a:xfrm>
          <a:prstGeom prst="rect">
            <a:avLst/>
          </a:prstGeom>
          <a:noFill/>
          <a:ln w="9525">
            <a:noFill/>
            <a:miter lim="800000"/>
            <a:headEnd/>
            <a:tailEnd/>
          </a:ln>
          <a:effectLst/>
        </p:spPr>
      </p:pic>
      <p:sp>
        <p:nvSpPr>
          <p:cNvPr id="21" name="TextBox 20"/>
          <p:cNvSpPr txBox="1"/>
          <p:nvPr/>
        </p:nvSpPr>
        <p:spPr>
          <a:xfrm>
            <a:off x="3886994" y="1143794"/>
            <a:ext cx="3657600" cy="523220"/>
          </a:xfrm>
          <a:prstGeom prst="rect">
            <a:avLst/>
          </a:prstGeom>
          <a:noFill/>
        </p:spPr>
        <p:txBody>
          <a:bodyPr wrap="square" rtlCol="0">
            <a:spAutoFit/>
          </a:bodyPr>
          <a:lstStyle/>
          <a:p>
            <a:r>
              <a:rPr lang="en-US" sz="1400" b="1" dirty="0" smtClean="0">
                <a:solidFill>
                  <a:srgbClr val="002776"/>
                </a:solidFill>
              </a:rPr>
              <a:t>1. Determine external factors shaping the industry’s future.</a:t>
            </a:r>
          </a:p>
        </p:txBody>
      </p:sp>
      <p:sp>
        <p:nvSpPr>
          <p:cNvPr id="22" name="TextBox 21"/>
          <p:cNvSpPr txBox="1"/>
          <p:nvPr/>
        </p:nvSpPr>
        <p:spPr>
          <a:xfrm>
            <a:off x="5182394" y="2058194"/>
            <a:ext cx="3657600" cy="523220"/>
          </a:xfrm>
          <a:prstGeom prst="rect">
            <a:avLst/>
          </a:prstGeom>
          <a:noFill/>
        </p:spPr>
        <p:txBody>
          <a:bodyPr wrap="square" rtlCol="0">
            <a:spAutoFit/>
          </a:bodyPr>
          <a:lstStyle/>
          <a:p>
            <a:r>
              <a:rPr lang="en-US" sz="1400" b="1" dirty="0" smtClean="0">
                <a:solidFill>
                  <a:srgbClr val="002776"/>
                </a:solidFill>
              </a:rPr>
              <a:t>2. Define a manageable number of planning scenarios</a:t>
            </a:r>
          </a:p>
        </p:txBody>
      </p:sp>
      <p:pic>
        <p:nvPicPr>
          <p:cNvPr id="221189" name="Picture 5"/>
          <p:cNvPicPr>
            <a:picLocks noChangeAspect="1" noChangeArrowheads="1"/>
          </p:cNvPicPr>
          <p:nvPr/>
        </p:nvPicPr>
        <p:blipFill>
          <a:blip r:embed="rId5"/>
          <a:srcRect/>
          <a:stretch>
            <a:fillRect/>
          </a:stretch>
        </p:blipFill>
        <p:spPr bwMode="auto">
          <a:xfrm>
            <a:off x="534194" y="4496594"/>
            <a:ext cx="3352800" cy="3144888"/>
          </a:xfrm>
          <a:prstGeom prst="rect">
            <a:avLst/>
          </a:prstGeom>
          <a:noFill/>
          <a:ln w="9525">
            <a:noFill/>
            <a:miter lim="800000"/>
            <a:headEnd/>
            <a:tailEnd/>
          </a:ln>
          <a:effectLst/>
        </p:spPr>
      </p:pic>
      <p:sp>
        <p:nvSpPr>
          <p:cNvPr id="25" name="TextBox 24"/>
          <p:cNvSpPr txBox="1"/>
          <p:nvPr/>
        </p:nvSpPr>
        <p:spPr>
          <a:xfrm>
            <a:off x="3963194" y="6133287"/>
            <a:ext cx="4419600" cy="954107"/>
          </a:xfrm>
          <a:prstGeom prst="rect">
            <a:avLst/>
          </a:prstGeom>
          <a:noFill/>
        </p:spPr>
        <p:txBody>
          <a:bodyPr wrap="square" rtlCol="0">
            <a:spAutoFit/>
          </a:bodyPr>
          <a:lstStyle/>
          <a:p>
            <a:r>
              <a:rPr lang="en-US" sz="1400" b="1" dirty="0" smtClean="0">
                <a:solidFill>
                  <a:srgbClr val="002776"/>
                </a:solidFill>
              </a:rPr>
              <a:t>3. Assess the impact of each scenario on different technology / product segment options.  Develop investment strategy: commitments, options, defer / exit.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088" y="1143794"/>
            <a:ext cx="9266237" cy="5916613"/>
          </a:xfrm>
        </p:spPr>
        <p:txBody>
          <a:bodyPr/>
          <a:lstStyle/>
          <a:p>
            <a:r>
              <a:rPr lang="en-US" dirty="0" smtClean="0"/>
              <a:t>As noted, this is a time of disruptive technology changes in automotive.  The future path of development is uncertain.</a:t>
            </a:r>
          </a:p>
          <a:p>
            <a:pPr lvl="1"/>
            <a:r>
              <a:rPr lang="en-US" dirty="0" smtClean="0"/>
              <a:t>Assessing different technologies requires analysis to answer several different questions…</a:t>
            </a:r>
            <a:endParaRPr lang="en-US" dirty="0"/>
          </a:p>
        </p:txBody>
      </p:sp>
      <p:sp>
        <p:nvSpPr>
          <p:cNvPr id="3" name="Title 2"/>
          <p:cNvSpPr>
            <a:spLocks noGrp="1"/>
          </p:cNvSpPr>
          <p:nvPr>
            <p:ph type="title"/>
          </p:nvPr>
        </p:nvSpPr>
        <p:spPr/>
        <p:txBody>
          <a:bodyPr/>
          <a:lstStyle/>
          <a:p>
            <a:r>
              <a:rPr lang="en-US" dirty="0" smtClean="0"/>
              <a:t>Assessing emerging technologies</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49</a:t>
            </a:fld>
            <a:endParaRPr lang="en-US" dirty="0"/>
          </a:p>
        </p:txBody>
      </p:sp>
      <p:sp>
        <p:nvSpPr>
          <p:cNvPr id="5" name="Pentagon 4"/>
          <p:cNvSpPr/>
          <p:nvPr/>
        </p:nvSpPr>
        <p:spPr bwMode="auto">
          <a:xfrm>
            <a:off x="5791994" y="494716"/>
            <a:ext cx="2852116" cy="496678"/>
          </a:xfrm>
          <a:prstGeom prst="homePlate">
            <a:avLst/>
          </a:prstGeom>
          <a:solidFill>
            <a:srgbClr val="002776"/>
          </a:solidFill>
          <a:ln w="12700" cap="flat" cmpd="sng" algn="ctr">
            <a:solidFill>
              <a:srgbClr val="000000"/>
            </a:solidFill>
            <a:prstDash val="solid"/>
            <a:round/>
            <a:headEnd type="none" w="med" len="med"/>
            <a:tailEnd type="triangle" w="med" len="med"/>
          </a:ln>
          <a:effectLst>
            <a:prstShdw prst="shdw17" dist="17961" dir="2700000">
              <a:srgbClr val="000000">
                <a:gamma/>
                <a:shade val="60000"/>
                <a:invGamma/>
              </a:srgbClr>
            </a:prstShdw>
          </a:effectLst>
        </p:spPr>
        <p:txBody>
          <a:bodyPr vert="horz" wrap="square" lIns="101885" tIns="50941" rIns="101885" bIns="50941" numCol="1" rtlCol="0" anchor="ctr" anchorCtr="0" compatLnSpc="1">
            <a:prstTxWarp prst="textNoShape">
              <a:avLst/>
            </a:prstTxWarp>
          </a:bodyPr>
          <a:lstStyle/>
          <a:p>
            <a:pPr algn="ctr" defTabSz="1018844" eaLnBrk="0" hangingPunct="0">
              <a:lnSpc>
                <a:spcPct val="110000"/>
              </a:lnSpc>
            </a:pPr>
            <a:r>
              <a:rPr lang="en-US" sz="1300" b="1" dirty="0" smtClean="0">
                <a:solidFill>
                  <a:srgbClr val="FFFFFF"/>
                </a:solidFill>
                <a:cs typeface="Arial" pitchFamily="34" charset="0"/>
              </a:rPr>
              <a:t>External Analysis / Synthesis</a:t>
            </a:r>
          </a:p>
        </p:txBody>
      </p:sp>
      <p:graphicFrame>
        <p:nvGraphicFramePr>
          <p:cNvPr id="137222" name="Object 6"/>
          <p:cNvGraphicFramePr>
            <a:graphicFrameLocks noChangeAspect="1"/>
          </p:cNvGraphicFramePr>
          <p:nvPr/>
        </p:nvGraphicFramePr>
        <p:xfrm>
          <a:off x="1067594" y="2743994"/>
          <a:ext cx="7968222" cy="3515519"/>
        </p:xfrm>
        <a:graphic>
          <a:graphicData uri="http://schemas.openxmlformats.org/presentationml/2006/ole">
            <p:oleObj spid="_x0000_s132098" name="Visio" r:id="rId4" imgW="5912311" imgH="2608634" progId="Visio.Drawing.11">
              <p:embed/>
            </p:oleObj>
          </a:graphicData>
        </a:graphic>
      </p:graphicFrame>
      <p:sp>
        <p:nvSpPr>
          <p:cNvPr id="11" name="TextBox 10"/>
          <p:cNvSpPr txBox="1"/>
          <p:nvPr/>
        </p:nvSpPr>
        <p:spPr>
          <a:xfrm>
            <a:off x="991394" y="6401594"/>
            <a:ext cx="8001000" cy="369332"/>
          </a:xfrm>
          <a:prstGeom prst="rect">
            <a:avLst/>
          </a:prstGeom>
          <a:solidFill>
            <a:schemeClr val="accent2">
              <a:lumMod val="50000"/>
            </a:schemeClr>
          </a:solidFill>
          <a:ln>
            <a:solidFill>
              <a:schemeClr val="tx2"/>
            </a:solidFill>
          </a:ln>
        </p:spPr>
        <p:txBody>
          <a:bodyPr wrap="square" rtlCol="0">
            <a:spAutoFit/>
          </a:bodyPr>
          <a:lstStyle/>
          <a:p>
            <a:pPr algn="ctr"/>
            <a:r>
              <a:rPr lang="en-US" sz="1800" b="1" dirty="0" smtClean="0">
                <a:solidFill>
                  <a:schemeClr val="bg1"/>
                </a:solidFill>
              </a:rPr>
              <a:t>Fit  with strategic intent and current capabilities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smtClean="0"/>
              <a:t>Table of contents</a:t>
            </a:r>
            <a:endParaRPr lang="en-US" dirty="0" smtClean="0"/>
          </a:p>
        </p:txBody>
      </p:sp>
      <p:sp>
        <p:nvSpPr>
          <p:cNvPr id="8" name="Slide Number Placeholder 7"/>
          <p:cNvSpPr>
            <a:spLocks noGrp="1"/>
          </p:cNvSpPr>
          <p:nvPr>
            <p:ph type="sldNum" sz="quarter" idx="12"/>
          </p:nvPr>
        </p:nvSpPr>
        <p:spPr/>
        <p:txBody>
          <a:bodyPr/>
          <a:lstStyle/>
          <a:p>
            <a:fld id="{02012106-F1AE-4C04-8E5F-85389AF4AC05}" type="slidenum">
              <a:rPr lang="en-US" smtClean="0"/>
              <a:pPr/>
              <a:t>5</a:t>
            </a:fld>
            <a:endParaRPr lang="en-US" dirty="0"/>
          </a:p>
        </p:txBody>
      </p:sp>
      <p:graphicFrame>
        <p:nvGraphicFramePr>
          <p:cNvPr id="11" name="Group 118"/>
          <p:cNvGraphicFramePr>
            <a:graphicFrameLocks noGrp="1"/>
          </p:cNvGraphicFramePr>
          <p:nvPr/>
        </p:nvGraphicFramePr>
        <p:xfrm>
          <a:off x="338138" y="1539056"/>
          <a:ext cx="8654256" cy="4325142"/>
        </p:xfrm>
        <a:graphic>
          <a:graphicData uri="http://schemas.openxmlformats.org/drawingml/2006/table">
            <a:tbl>
              <a:tblPr/>
              <a:tblGrid>
                <a:gridCol w="690024"/>
                <a:gridCol w="7964232"/>
              </a:tblGrid>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1</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chemeClr val="bg1"/>
                          </a:solidFill>
                          <a:effectLst/>
                          <a:latin typeface="Verdana" pitchFamily="34" charset="0"/>
                          <a:ea typeface="宋体" pitchFamily="2" charset="-122"/>
                          <a:cs typeface="Arial" pitchFamily="34" charset="0"/>
                        </a:rPr>
                        <a:t>The Global Automotive Industry – Our Point of View</a:t>
                      </a:r>
                      <a:endParaRPr kumimoji="0" lang="en-US" altLang="zh-CN" sz="1600" b="0" i="0" u="none" strike="noStrike" cap="none" normalizeH="0" baseline="0" dirty="0" smtClean="0">
                        <a:ln>
                          <a:noFill/>
                        </a:ln>
                        <a:solidFill>
                          <a:schemeClr val="bg1"/>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2</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Creating Growth Strategy</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3</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M&amp;A Considerations</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4</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Acquisition Integration</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5</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Supplier Network Development</a:t>
                      </a:r>
                      <a:endPar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6</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Next Steps</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994" y="1372394"/>
          <a:ext cx="8763000" cy="4394200"/>
        </p:xfrm>
        <a:graphic>
          <a:graphicData uri="http://schemas.openxmlformats.org/drawingml/2006/table">
            <a:tbl>
              <a:tblPr firstRow="1" bandRow="1">
                <a:tableStyleId>{5C22544A-7EE6-4342-B048-85BDC9FD1C3A}</a:tableStyleId>
              </a:tblPr>
              <a:tblGrid>
                <a:gridCol w="3352800"/>
                <a:gridCol w="5410200"/>
              </a:tblGrid>
              <a:tr h="370840">
                <a:tc>
                  <a:txBody>
                    <a:bodyPr/>
                    <a:lstStyle/>
                    <a:p>
                      <a:pPr algn="ctr"/>
                      <a:r>
                        <a:rPr lang="en-US" sz="1800" dirty="0" smtClean="0"/>
                        <a:t>Base Technology</a:t>
                      </a:r>
                      <a:endParaRPr lang="en-US" sz="1800" dirty="0"/>
                    </a:p>
                  </a:txBody>
                  <a:tcPr/>
                </a:tc>
                <a:tc>
                  <a:txBody>
                    <a:bodyPr/>
                    <a:lstStyle/>
                    <a:p>
                      <a:pPr algn="ctr"/>
                      <a:r>
                        <a:rPr lang="en-US" sz="1800" dirty="0" smtClean="0"/>
                        <a:t>Variations</a:t>
                      </a:r>
                      <a:endParaRPr lang="en-US" sz="1800" dirty="0"/>
                    </a:p>
                  </a:txBody>
                  <a:tcPr/>
                </a:tc>
              </a:tr>
              <a:tr h="370840">
                <a:tc>
                  <a:txBody>
                    <a:bodyPr/>
                    <a:lstStyle/>
                    <a:p>
                      <a:r>
                        <a:rPr lang="en-US" sz="1800" dirty="0" smtClean="0"/>
                        <a:t>Gasoline</a:t>
                      </a:r>
                      <a:endParaRPr lang="en-US" sz="1800" dirty="0"/>
                    </a:p>
                  </a:txBody>
                  <a:tcPr/>
                </a:tc>
                <a:tc>
                  <a:txBody>
                    <a:bodyPr/>
                    <a:lstStyle/>
                    <a:p>
                      <a:r>
                        <a:rPr lang="en-US" sz="1600" dirty="0" smtClean="0"/>
                        <a:t>Gasoline – advanced technologies</a:t>
                      </a:r>
                    </a:p>
                    <a:p>
                      <a:r>
                        <a:rPr lang="en-US" sz="1600" dirty="0" smtClean="0"/>
                        <a:t>Flex</a:t>
                      </a:r>
                      <a:r>
                        <a:rPr lang="en-US" sz="1600" baseline="0" dirty="0" smtClean="0"/>
                        <a:t> Fuel (ethanol blends)</a:t>
                      </a:r>
                    </a:p>
                    <a:p>
                      <a:r>
                        <a:rPr lang="en-US" sz="1600" baseline="0" dirty="0" smtClean="0"/>
                        <a:t>Multi Fuel (gasoline plus other hydrocarbon fuel)</a:t>
                      </a:r>
                    </a:p>
                  </a:txBody>
                  <a:tcPr/>
                </a:tc>
              </a:tr>
              <a:tr h="370840">
                <a:tc>
                  <a:txBody>
                    <a:bodyPr/>
                    <a:lstStyle/>
                    <a:p>
                      <a:r>
                        <a:rPr lang="en-US" sz="1800" dirty="0" smtClean="0"/>
                        <a:t>Diesel</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Diesel – advanced technologies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Biofuels</a:t>
                      </a:r>
                    </a:p>
                  </a:txBody>
                  <a:tcPr/>
                </a:tc>
              </a:tr>
              <a:tr h="370840">
                <a:tc>
                  <a:txBody>
                    <a:bodyPr/>
                    <a:lstStyle/>
                    <a:p>
                      <a:r>
                        <a:rPr lang="en-US" sz="1800" dirty="0" smtClean="0"/>
                        <a:t>Gasoline – Electric Hybrid</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Parallel (propulsion from gasoline and electric motors)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Serial</a:t>
                      </a:r>
                      <a:r>
                        <a:rPr lang="en-US" sz="1600" baseline="0" dirty="0" smtClean="0"/>
                        <a:t> (propulsion from electric motors)</a:t>
                      </a:r>
                      <a:endParaRPr lang="en-US" sz="16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Diesel – Electric Hybrid</a:t>
                      </a:r>
                    </a:p>
                    <a:p>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Parallel (propulsion from diesel and electric motors)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Serial</a:t>
                      </a:r>
                      <a:r>
                        <a:rPr lang="en-US" sz="1600" baseline="0" dirty="0" smtClean="0"/>
                        <a:t> (propulsion from electric motors)</a:t>
                      </a:r>
                      <a:endParaRPr lang="en-US" sz="1600" dirty="0" smtClean="0"/>
                    </a:p>
                  </a:txBody>
                  <a:tcPr/>
                </a:tc>
              </a:tr>
              <a:tr h="370840">
                <a:tc>
                  <a:txBody>
                    <a:bodyPr/>
                    <a:lstStyle/>
                    <a:p>
                      <a:r>
                        <a:rPr lang="en-US" sz="1800" dirty="0" smtClean="0"/>
                        <a:t>Electric</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Plug In Battery</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Fuel Cell / Battery</a:t>
                      </a:r>
                    </a:p>
                  </a:txBody>
                  <a:tcPr/>
                </a:tc>
              </a:tr>
              <a:tr h="370840">
                <a:tc>
                  <a:txBody>
                    <a:bodyPr/>
                    <a:lstStyle/>
                    <a:p>
                      <a:r>
                        <a:rPr lang="en-US" sz="1800" dirty="0" smtClean="0"/>
                        <a:t>Alternate Fuel Internal Combustion</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Natural</a:t>
                      </a:r>
                      <a:r>
                        <a:rPr lang="en-US" sz="1600" baseline="0" dirty="0" smtClean="0"/>
                        <a:t> Gas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LPG</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Hydrogen</a:t>
                      </a:r>
                    </a:p>
                  </a:txBody>
                  <a:tcPr/>
                </a:tc>
              </a:tr>
            </a:tbl>
          </a:graphicData>
        </a:graphic>
      </p:graphicFrame>
      <p:sp>
        <p:nvSpPr>
          <p:cNvPr id="3" name="Title 2"/>
          <p:cNvSpPr>
            <a:spLocks noGrp="1"/>
          </p:cNvSpPr>
          <p:nvPr>
            <p:ph type="title"/>
          </p:nvPr>
        </p:nvSpPr>
        <p:spPr/>
        <p:txBody>
          <a:bodyPr/>
          <a:lstStyle/>
          <a:p>
            <a:r>
              <a:rPr lang="en-US" dirty="0" smtClean="0"/>
              <a:t>Example: powertrain alternatives (cont.)</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9394" y="1067594"/>
          <a:ext cx="9613898" cy="6522720"/>
        </p:xfrm>
        <a:graphic>
          <a:graphicData uri="http://schemas.openxmlformats.org/drawingml/2006/table">
            <a:tbl>
              <a:tblPr firstRow="1" bandRow="1">
                <a:tableStyleId>{5C22544A-7EE6-4342-B048-85BDC9FD1C3A}</a:tableStyleId>
              </a:tblPr>
              <a:tblGrid>
                <a:gridCol w="1277296"/>
                <a:gridCol w="1469532"/>
                <a:gridCol w="1373414"/>
                <a:gridCol w="1373414"/>
                <a:gridCol w="1373414"/>
                <a:gridCol w="1373414"/>
                <a:gridCol w="1373414"/>
              </a:tblGrid>
              <a:tr h="370840">
                <a:tc>
                  <a:txBody>
                    <a:bodyPr/>
                    <a:lstStyle/>
                    <a:p>
                      <a:pPr algn="ctr"/>
                      <a:r>
                        <a:rPr lang="en-US" sz="1400" dirty="0" smtClean="0"/>
                        <a:t>Technology</a:t>
                      </a:r>
                      <a:endParaRPr lang="en-US" sz="1400" dirty="0"/>
                    </a:p>
                  </a:txBody>
                  <a:tcPr/>
                </a:tc>
                <a:tc>
                  <a:txBody>
                    <a:bodyPr/>
                    <a:lstStyle/>
                    <a:p>
                      <a:pPr algn="ctr"/>
                      <a:r>
                        <a:rPr lang="en-US" sz="1400" dirty="0" smtClean="0"/>
                        <a:t>Description</a:t>
                      </a:r>
                      <a:endParaRPr lang="en-US" sz="1400" dirty="0"/>
                    </a:p>
                  </a:txBody>
                  <a:tcPr/>
                </a:tc>
                <a:tc>
                  <a:txBody>
                    <a:bodyPr/>
                    <a:lstStyle/>
                    <a:p>
                      <a:pPr algn="ctr"/>
                      <a:r>
                        <a:rPr lang="en-US" sz="1400" dirty="0" smtClean="0"/>
                        <a:t>Supporting</a:t>
                      </a:r>
                      <a:r>
                        <a:rPr lang="en-US" sz="1400" baseline="0" dirty="0" smtClean="0"/>
                        <a:t> Technologies</a:t>
                      </a:r>
                      <a:endParaRPr lang="en-US" sz="1400" dirty="0"/>
                    </a:p>
                  </a:txBody>
                  <a:tcPr/>
                </a:tc>
                <a:tc>
                  <a:txBody>
                    <a:bodyPr/>
                    <a:lstStyle/>
                    <a:p>
                      <a:pPr algn="ctr"/>
                      <a:r>
                        <a:rPr lang="en-US" sz="1400" dirty="0" smtClean="0"/>
                        <a:t>Advantages</a:t>
                      </a:r>
                      <a:endParaRPr lang="en-US" sz="1400" dirty="0"/>
                    </a:p>
                  </a:txBody>
                  <a:tcPr/>
                </a:tc>
                <a:tc>
                  <a:txBody>
                    <a:bodyPr/>
                    <a:lstStyle/>
                    <a:p>
                      <a:pPr algn="ctr"/>
                      <a:r>
                        <a:rPr lang="en-US" sz="1400" dirty="0" smtClean="0"/>
                        <a:t>Dis-advantages</a:t>
                      </a:r>
                      <a:endParaRPr lang="en-US" sz="1400" dirty="0"/>
                    </a:p>
                  </a:txBody>
                  <a:tcPr/>
                </a:tc>
                <a:tc>
                  <a:txBody>
                    <a:bodyPr/>
                    <a:lstStyle/>
                    <a:p>
                      <a:pPr algn="ctr"/>
                      <a:r>
                        <a:rPr lang="en-US" sz="1400" dirty="0" smtClean="0"/>
                        <a:t>Players </a:t>
                      </a:r>
                      <a:r>
                        <a:rPr lang="en-US" sz="1200" dirty="0" smtClean="0"/>
                        <a:t>(Examples)</a:t>
                      </a:r>
                      <a:endParaRPr lang="en-US" sz="1400" dirty="0"/>
                    </a:p>
                  </a:txBody>
                  <a:tcPr/>
                </a:tc>
                <a:tc>
                  <a:txBody>
                    <a:bodyPr/>
                    <a:lstStyle/>
                    <a:p>
                      <a:pPr algn="ctr"/>
                      <a:r>
                        <a:rPr lang="en-US" sz="1400" dirty="0" smtClean="0"/>
                        <a:t>Prospects </a:t>
                      </a:r>
                      <a:r>
                        <a:rPr lang="en-US" sz="1200" dirty="0" smtClean="0"/>
                        <a:t>(Deloitte Point</a:t>
                      </a:r>
                      <a:r>
                        <a:rPr lang="en-US" sz="1200" baseline="0" dirty="0" smtClean="0"/>
                        <a:t> of View)</a:t>
                      </a:r>
                      <a:endParaRPr lang="en-US" sz="1400" dirty="0"/>
                    </a:p>
                  </a:txBody>
                  <a:tcPr/>
                </a:tc>
              </a:tr>
              <a:tr h="370840">
                <a:tc>
                  <a:txBody>
                    <a:bodyPr/>
                    <a:lstStyle/>
                    <a:p>
                      <a:r>
                        <a:rPr lang="en-US" sz="1400" dirty="0" smtClean="0"/>
                        <a:t>Gasoline</a:t>
                      </a:r>
                      <a:endParaRPr lang="en-US" sz="1400" dirty="0"/>
                    </a:p>
                  </a:txBody>
                  <a:tcPr/>
                </a:tc>
                <a:tc>
                  <a:txBody>
                    <a:bodyPr/>
                    <a:lstStyle/>
                    <a:p>
                      <a:r>
                        <a:rPr lang="en-US" sz="1200" dirty="0" smtClean="0"/>
                        <a:t>Continuing improvements to conventional gasoline engines to improve efficiency and mileage</a:t>
                      </a:r>
                      <a:endParaRPr lang="en-US" sz="1200" dirty="0"/>
                    </a:p>
                  </a:txBody>
                  <a:tcPr/>
                </a:tc>
                <a:tc>
                  <a:txBody>
                    <a:bodyPr/>
                    <a:lstStyle/>
                    <a:p>
                      <a:pPr marL="109538" indent="-109538">
                        <a:buFont typeface="Arial" pitchFamily="34" charset="0"/>
                        <a:buChar char="•"/>
                      </a:pPr>
                      <a:r>
                        <a:rPr lang="en-US" sz="1200" dirty="0" smtClean="0"/>
                        <a:t>Variab</a:t>
                      </a:r>
                      <a:r>
                        <a:rPr lang="en-US" sz="1200" baseline="0" dirty="0" smtClean="0"/>
                        <a:t>le valve actuation</a:t>
                      </a:r>
                    </a:p>
                    <a:p>
                      <a:pPr marL="109538" indent="-109538">
                        <a:buFont typeface="Arial" pitchFamily="34" charset="0"/>
                        <a:buChar char="•"/>
                      </a:pPr>
                      <a:r>
                        <a:rPr lang="en-US" sz="1200" baseline="0" dirty="0" smtClean="0"/>
                        <a:t>Multiple displacement</a:t>
                      </a:r>
                    </a:p>
                    <a:p>
                      <a:pPr marL="109538" indent="-109538">
                        <a:buFont typeface="Arial" pitchFamily="34" charset="0"/>
                        <a:buChar char="•"/>
                      </a:pPr>
                      <a:r>
                        <a:rPr lang="en-US" sz="1200" baseline="0" dirty="0" smtClean="0"/>
                        <a:t>Turbo / supercharging</a:t>
                      </a:r>
                    </a:p>
                    <a:p>
                      <a:pPr marL="109538" indent="-109538">
                        <a:buFont typeface="Arial" pitchFamily="34" charset="0"/>
                        <a:buChar char="•"/>
                      </a:pPr>
                      <a:r>
                        <a:rPr lang="en-US" sz="1200" baseline="0" dirty="0" smtClean="0"/>
                        <a:t>Fuel stratified injection</a:t>
                      </a:r>
                    </a:p>
                    <a:p>
                      <a:pPr marL="109538" indent="-109538">
                        <a:buFont typeface="Arial" pitchFamily="34" charset="0"/>
                        <a:buChar char="•"/>
                      </a:pPr>
                      <a:r>
                        <a:rPr lang="en-US" sz="1200" baseline="0" dirty="0" smtClean="0"/>
                        <a:t>HCCI</a:t>
                      </a:r>
                    </a:p>
                    <a:p>
                      <a:pPr marL="109538" indent="-109538">
                        <a:buFont typeface="Arial" pitchFamily="34" charset="0"/>
                        <a:buChar char="•"/>
                      </a:pPr>
                      <a:r>
                        <a:rPr lang="en-US" sz="1200" baseline="0" dirty="0" smtClean="0"/>
                        <a:t>CVT</a:t>
                      </a:r>
                    </a:p>
                    <a:p>
                      <a:pPr marL="109538" indent="-109538">
                        <a:buFont typeface="Arial" pitchFamily="34" charset="0"/>
                        <a:buChar char="•"/>
                      </a:pPr>
                      <a:r>
                        <a:rPr lang="en-US" sz="1200" baseline="0" dirty="0" smtClean="0"/>
                        <a:t>DCT</a:t>
                      </a:r>
                    </a:p>
                    <a:p>
                      <a:pPr marL="109538" indent="-109538">
                        <a:buFont typeface="Arial" pitchFamily="34" charset="0"/>
                        <a:buChar char="•"/>
                      </a:pPr>
                      <a:r>
                        <a:rPr lang="en-US" sz="1200" baseline="0" dirty="0" smtClean="0"/>
                        <a:t>Advanced electronic engine controls</a:t>
                      </a:r>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Builds on existing technologies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No major new infrastructure investment</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More certain / positive economics</a:t>
                      </a:r>
                    </a:p>
                    <a:p>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Continued reliance on fossil fuels / vulnerability to oil prices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Continued CO2 emissions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Trade-offs around complexity, reliability, certain emissions</a:t>
                      </a:r>
                    </a:p>
                    <a:p>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All OEM’s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Aisin</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Bosch</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Borg Warner</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Continental</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Magneti Marelli</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Eaton</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Honeywell </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Etc.</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p>
                      <a:endParaRPr lang="en-US" sz="1200" dirty="0"/>
                    </a:p>
                  </a:txBody>
                  <a:tcPr/>
                </a:tc>
                <a:tc>
                  <a:txBody>
                    <a:bodyPr/>
                    <a:lstStyle/>
                    <a:p>
                      <a:r>
                        <a:rPr lang="en-US" sz="1100" dirty="0" smtClean="0"/>
                        <a:t>Baring</a:t>
                      </a:r>
                      <a:r>
                        <a:rPr lang="en-US" sz="1100" baseline="0" dirty="0" smtClean="0"/>
                        <a:t> major disruption  in oil supplies, gasoline  will continue to be the dominate passenger vehicle engine option in US and Asia for the next 10 years.  Efficiency improvements of up to 20% are likely.</a:t>
                      </a:r>
                      <a:endParaRPr lang="en-US" sz="1100" dirty="0"/>
                    </a:p>
                  </a:txBody>
                  <a:tcPr/>
                </a:tc>
              </a:tr>
              <a:tr h="370840">
                <a:tc>
                  <a:txBody>
                    <a:bodyPr/>
                    <a:lstStyle/>
                    <a:p>
                      <a:r>
                        <a:rPr lang="en-US" sz="1400" dirty="0" smtClean="0"/>
                        <a:t>Diesel</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Continuing improvements to conventional diesel engines to improve efficiency and mileage</a:t>
                      </a:r>
                    </a:p>
                  </a:txBody>
                  <a:tcPr/>
                </a:tc>
                <a:tc>
                  <a:txBody>
                    <a:bodyPr/>
                    <a:lstStyle/>
                    <a:p>
                      <a:pPr marL="109538" indent="-109538">
                        <a:buFont typeface="Arial" pitchFamily="34" charset="0"/>
                        <a:buChar char="•"/>
                      </a:pPr>
                      <a:r>
                        <a:rPr lang="en-US" sz="1200" dirty="0" smtClean="0"/>
                        <a:t>Piezoelectric</a:t>
                      </a:r>
                      <a:r>
                        <a:rPr lang="en-US" sz="1200" baseline="0" dirty="0" smtClean="0"/>
                        <a:t>  injectors</a:t>
                      </a:r>
                    </a:p>
                    <a:p>
                      <a:pPr marL="109538" indent="-109538">
                        <a:buFont typeface="Arial" pitchFamily="34" charset="0"/>
                        <a:buChar char="•"/>
                      </a:pPr>
                      <a:r>
                        <a:rPr lang="en-US" sz="1200" baseline="0" dirty="0" smtClean="0"/>
                        <a:t>Variable geometry turbochargers</a:t>
                      </a:r>
                      <a:endParaRPr lang="en-US" sz="1200" dirty="0" smtClean="0"/>
                    </a:p>
                    <a:p>
                      <a:pPr marL="109538" indent="-109538">
                        <a:buFont typeface="Arial" pitchFamily="34" charset="0"/>
                        <a:buChar char="•"/>
                      </a:pPr>
                      <a:r>
                        <a:rPr lang="en-US" sz="1200" dirty="0" smtClean="0"/>
                        <a:t>Exhaust scrubbing</a:t>
                      </a:r>
                    </a:p>
                    <a:p>
                      <a:pPr marL="109538" indent="-109538">
                        <a:buFont typeface="Arial" pitchFamily="34" charset="0"/>
                        <a:buChar char="•"/>
                      </a:pPr>
                      <a:r>
                        <a:rPr lang="en-US" sz="1200" dirty="0" smtClean="0"/>
                        <a:t>HCCI</a:t>
                      </a:r>
                    </a:p>
                    <a:p>
                      <a:pPr marL="109538" indent="-109538">
                        <a:buFont typeface="Arial" pitchFamily="34" charset="0"/>
                        <a:buChar char="•"/>
                      </a:pPr>
                      <a:r>
                        <a:rPr lang="en-US" sz="1200" dirty="0" smtClean="0"/>
                        <a:t>CVT</a:t>
                      </a:r>
                    </a:p>
                    <a:p>
                      <a:pPr marL="109538" indent="-109538">
                        <a:buFont typeface="Arial" pitchFamily="34" charset="0"/>
                        <a:buChar char="•"/>
                      </a:pPr>
                      <a:r>
                        <a:rPr lang="en-US" sz="1200" dirty="0" smtClean="0"/>
                        <a:t>DCT</a:t>
                      </a:r>
                    </a:p>
                    <a:p>
                      <a:pPr marL="109538" indent="-109538">
                        <a:buFont typeface="Arial" pitchFamily="34" charset="0"/>
                        <a:buChar char="•"/>
                      </a:pPr>
                      <a:r>
                        <a:rPr lang="en-US" sz="1200" dirty="0" smtClean="0"/>
                        <a:t>Advanced electronic engine controls</a:t>
                      </a:r>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Higher level of efficiency compared to gasoline</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Builds on existing technologies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No major new infrastructure investment</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More certain / positive economics</a:t>
                      </a:r>
                    </a:p>
                    <a:p>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Higher build cost than gasoline</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Continued reliance on fossil fuels / vulnerability to oil prices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Continued CO2 emissions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Trade-offs around complexity, reliability, certain emissions</a:t>
                      </a:r>
                    </a:p>
                    <a:p>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Automobile Manufacturer #1,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Daimler, BMW, Peugeot, etc. </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Bosch</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Continental</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Valeo</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BorgWarner</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Tenneco</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Etc.</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Baring</a:t>
                      </a:r>
                      <a:r>
                        <a:rPr lang="en-US" sz="1100" baseline="0" dirty="0" smtClean="0"/>
                        <a:t> major disruption  in oil supplies, diesel will continue to be a major passenger vehicle engine option in Europe for the next 10 years, while gaining some share in the US. Continued efficiency improvements, though not to the extent of basic gasoline engines.</a:t>
                      </a:r>
                      <a:endParaRPr lang="en-US" sz="1100" dirty="0" smtClean="0"/>
                    </a:p>
                    <a:p>
                      <a:endParaRPr lang="en-US" sz="1100" dirty="0"/>
                    </a:p>
                  </a:txBody>
                  <a:tcPr/>
                </a:tc>
              </a:tr>
            </a:tbl>
          </a:graphicData>
        </a:graphic>
      </p:graphicFrame>
      <p:sp>
        <p:nvSpPr>
          <p:cNvPr id="3" name="Title 2"/>
          <p:cNvSpPr>
            <a:spLocks noGrp="1"/>
          </p:cNvSpPr>
          <p:nvPr>
            <p:ph type="title"/>
          </p:nvPr>
        </p:nvSpPr>
        <p:spPr/>
        <p:txBody>
          <a:bodyPr/>
          <a:lstStyle/>
          <a:p>
            <a:r>
              <a:rPr lang="en-US" dirty="0" smtClean="0"/>
              <a:t>Example: </a:t>
            </a:r>
            <a:r>
              <a:rPr lang="en-US" dirty="0" err="1" smtClean="0"/>
              <a:t>powertrain</a:t>
            </a:r>
            <a:r>
              <a:rPr lang="en-US" dirty="0" smtClean="0"/>
              <a:t> alternatives (cont.)</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9394" y="1067594"/>
          <a:ext cx="9613898" cy="6347154"/>
        </p:xfrm>
        <a:graphic>
          <a:graphicData uri="http://schemas.openxmlformats.org/drawingml/2006/table">
            <a:tbl>
              <a:tblPr firstRow="1" bandRow="1">
                <a:tableStyleId>{5C22544A-7EE6-4342-B048-85BDC9FD1C3A}</a:tableStyleId>
              </a:tblPr>
              <a:tblGrid>
                <a:gridCol w="1277296"/>
                <a:gridCol w="1313504"/>
                <a:gridCol w="1447800"/>
                <a:gridCol w="1455056"/>
                <a:gridCol w="1373414"/>
                <a:gridCol w="1286330"/>
                <a:gridCol w="1460498"/>
              </a:tblGrid>
              <a:tr h="370840">
                <a:tc>
                  <a:txBody>
                    <a:bodyPr/>
                    <a:lstStyle/>
                    <a:p>
                      <a:pPr algn="ctr"/>
                      <a:r>
                        <a:rPr lang="en-US" sz="1400" dirty="0" smtClean="0"/>
                        <a:t>Technology</a:t>
                      </a:r>
                      <a:endParaRPr lang="en-US" sz="1400" dirty="0"/>
                    </a:p>
                  </a:txBody>
                  <a:tcPr/>
                </a:tc>
                <a:tc>
                  <a:txBody>
                    <a:bodyPr/>
                    <a:lstStyle/>
                    <a:p>
                      <a:pPr algn="ctr"/>
                      <a:r>
                        <a:rPr lang="en-US" sz="1400" dirty="0" smtClean="0"/>
                        <a:t>Description</a:t>
                      </a:r>
                      <a:endParaRPr lang="en-US" sz="1400" dirty="0"/>
                    </a:p>
                  </a:txBody>
                  <a:tcPr/>
                </a:tc>
                <a:tc>
                  <a:txBody>
                    <a:bodyPr/>
                    <a:lstStyle/>
                    <a:p>
                      <a:pPr algn="ctr"/>
                      <a:r>
                        <a:rPr lang="en-US" sz="1400" dirty="0" smtClean="0"/>
                        <a:t>Supporting</a:t>
                      </a:r>
                      <a:r>
                        <a:rPr lang="en-US" sz="1400" baseline="0" dirty="0" smtClean="0"/>
                        <a:t> Technologies</a:t>
                      </a:r>
                      <a:endParaRPr lang="en-US" sz="1400" dirty="0"/>
                    </a:p>
                  </a:txBody>
                  <a:tcPr/>
                </a:tc>
                <a:tc>
                  <a:txBody>
                    <a:bodyPr/>
                    <a:lstStyle/>
                    <a:p>
                      <a:pPr algn="ctr"/>
                      <a:r>
                        <a:rPr lang="en-US" sz="1400" dirty="0" smtClean="0"/>
                        <a:t>Advantages</a:t>
                      </a:r>
                      <a:endParaRPr lang="en-US" sz="1400" dirty="0"/>
                    </a:p>
                  </a:txBody>
                  <a:tcPr/>
                </a:tc>
                <a:tc>
                  <a:txBody>
                    <a:bodyPr/>
                    <a:lstStyle/>
                    <a:p>
                      <a:pPr algn="ctr"/>
                      <a:r>
                        <a:rPr lang="en-US" sz="1400" dirty="0" smtClean="0"/>
                        <a:t>Dis-advantages</a:t>
                      </a:r>
                      <a:endParaRPr lang="en-US" sz="1400" dirty="0"/>
                    </a:p>
                  </a:txBody>
                  <a:tcPr/>
                </a:tc>
                <a:tc>
                  <a:txBody>
                    <a:bodyPr/>
                    <a:lstStyle/>
                    <a:p>
                      <a:pPr algn="ctr"/>
                      <a:r>
                        <a:rPr lang="en-US" sz="1400" dirty="0" smtClean="0"/>
                        <a:t>Players </a:t>
                      </a:r>
                      <a:r>
                        <a:rPr lang="en-US" sz="1200" dirty="0" smtClean="0"/>
                        <a:t>(Examples)</a:t>
                      </a:r>
                      <a:endParaRPr lang="en-US" sz="1400" dirty="0"/>
                    </a:p>
                  </a:txBody>
                  <a:tcPr/>
                </a:tc>
                <a:tc>
                  <a:txBody>
                    <a:bodyPr/>
                    <a:lstStyle/>
                    <a:p>
                      <a:pPr algn="ctr"/>
                      <a:r>
                        <a:rPr lang="en-US" sz="1400" dirty="0" smtClean="0"/>
                        <a:t>Prospects </a:t>
                      </a:r>
                      <a:r>
                        <a:rPr lang="en-US" sz="1200" dirty="0" smtClean="0"/>
                        <a:t>(Deloitte Point</a:t>
                      </a:r>
                      <a:r>
                        <a:rPr lang="en-US" sz="1200" baseline="0" dirty="0" smtClean="0"/>
                        <a:t> of View)</a:t>
                      </a:r>
                      <a:endParaRPr lang="en-US" sz="1400" dirty="0"/>
                    </a:p>
                  </a:txBody>
                  <a:tcPr/>
                </a:tc>
              </a:tr>
              <a:tr h="3207714">
                <a:tc>
                  <a:txBody>
                    <a:bodyPr/>
                    <a:lstStyle/>
                    <a:p>
                      <a:r>
                        <a:rPr lang="en-US" sz="1400" dirty="0" smtClean="0"/>
                        <a:t>Gasoline Plus</a:t>
                      </a:r>
                      <a:r>
                        <a:rPr lang="en-US" sz="1400" baseline="0" dirty="0" smtClean="0"/>
                        <a:t> Other Hydrocarbon Fuels</a:t>
                      </a:r>
                      <a:endParaRPr lang="en-US" sz="1400" dirty="0"/>
                    </a:p>
                  </a:txBody>
                  <a:tcPr/>
                </a:tc>
                <a:tc>
                  <a:txBody>
                    <a:bodyPr/>
                    <a:lstStyle/>
                    <a:p>
                      <a:r>
                        <a:rPr lang="en-US" sz="1200" dirty="0" smtClean="0"/>
                        <a:t>Burn</a:t>
                      </a:r>
                      <a:r>
                        <a:rPr lang="en-US" sz="1200" baseline="0" dirty="0" smtClean="0"/>
                        <a:t> gasoline and other fuels in same engine.</a:t>
                      </a:r>
                      <a:endParaRPr lang="en-US" sz="1200" dirty="0"/>
                    </a:p>
                  </a:txBody>
                  <a:tcPr/>
                </a:tc>
                <a:tc>
                  <a:txBody>
                    <a:bodyPr/>
                    <a:lstStyle/>
                    <a:p>
                      <a:pPr marL="109538" indent="-109538">
                        <a:buFont typeface="Arial" pitchFamily="34" charset="0"/>
                        <a:buChar char="•"/>
                      </a:pPr>
                      <a:r>
                        <a:rPr lang="en-US" sz="1200" dirty="0" smtClean="0"/>
                        <a:t>Flex fuel – gasoline / ethanol blend</a:t>
                      </a:r>
                    </a:p>
                    <a:p>
                      <a:pPr marL="109538" indent="-109538">
                        <a:buFont typeface="Arial" pitchFamily="34" charset="0"/>
                        <a:buChar char="•"/>
                      </a:pPr>
                      <a:r>
                        <a:rPr lang="en-US" sz="1200" dirty="0" smtClean="0"/>
                        <a:t>Multi fuel</a:t>
                      </a:r>
                      <a:r>
                        <a:rPr lang="en-US" sz="1200" baseline="0" dirty="0" smtClean="0"/>
                        <a:t> – burn gasoline or natural gas / LPG / other (separate tanks and feeds).</a:t>
                      </a:r>
                    </a:p>
                    <a:p>
                      <a:pPr marL="109538" indent="-109538">
                        <a:buFont typeface="Arial" pitchFamily="34" charset="0"/>
                        <a:buChar char="•"/>
                      </a:pPr>
                      <a:r>
                        <a:rPr lang="en-US" sz="1200" baseline="0" dirty="0" smtClean="0"/>
                        <a:t>Engine control systems</a:t>
                      </a:r>
                    </a:p>
                    <a:p>
                      <a:pPr marL="109538" indent="-109538">
                        <a:buFont typeface="Arial" pitchFamily="34" charset="0"/>
                        <a:buChar char="•"/>
                      </a:pPr>
                      <a:r>
                        <a:rPr lang="en-US" sz="1200" baseline="0" dirty="0" smtClean="0"/>
                        <a:t>Emissions control systems – sensors, catalytic converters</a:t>
                      </a:r>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Extension of existing technologies.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Ability to take advantage of varying pricing/ availability of different fuels in different markets.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Ethanol: renewable, reduced net greenhouse gases.</a:t>
                      </a:r>
                    </a:p>
                    <a:p>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Ethanol: vehicle performance issues (e.g., lower mileage per volume, cold starting), infrastructure investment, impact on food costs.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Multifuel: complexity, vehicle cost, infrastructure requirements (fueling, service).</a:t>
                      </a:r>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Fiat, GM,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Automobile Manufacturer #5, Automobile Manufacturer #7,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Honda, BMW,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Acquired Company..., Automobile Manufacturer #3,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etc.</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Bosch</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Etc.</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p>
                      <a:endParaRPr lang="en-US" sz="1200" dirty="0"/>
                    </a:p>
                  </a:txBody>
                  <a:tcPr/>
                </a:tc>
                <a:tc>
                  <a:txBody>
                    <a:bodyPr/>
                    <a:lstStyle/>
                    <a:p>
                      <a:r>
                        <a:rPr lang="en-US" sz="1050" dirty="0" smtClean="0"/>
                        <a:t>Ethanol: US economics</a:t>
                      </a:r>
                      <a:r>
                        <a:rPr lang="en-US" sz="1050" baseline="0" dirty="0" smtClean="0"/>
                        <a:t> driven by government incentives, </a:t>
                      </a:r>
                      <a:r>
                        <a:rPr lang="en-US" sz="1050" dirty="0" smtClean="0"/>
                        <a:t>break-through required in cellulosic ethanol</a:t>
                      </a:r>
                      <a:r>
                        <a:rPr lang="en-US" sz="1050" baseline="0" dirty="0" smtClean="0"/>
                        <a:t> commercialization.  High potential in markets with </a:t>
                      </a:r>
                      <a:r>
                        <a:rPr lang="en-US" sz="1050" baseline="0" dirty="0" err="1" smtClean="0"/>
                        <a:t>appro-priate</a:t>
                      </a:r>
                      <a:r>
                        <a:rPr lang="en-US" sz="1050" baseline="0" dirty="0" smtClean="0"/>
                        <a:t> agriculture conditions and no oil (e.g., Brazil).</a:t>
                      </a:r>
                    </a:p>
                    <a:p>
                      <a:r>
                        <a:rPr lang="en-US" sz="1050" baseline="0" dirty="0" smtClean="0"/>
                        <a:t>Multifuel: This will remain a niche application in markets with high petroleum costs or uncertain gasoline/ diesel supplies.</a:t>
                      </a:r>
                      <a:endParaRPr lang="en-US" sz="1050" dirty="0"/>
                    </a:p>
                  </a:txBody>
                  <a:tcPr/>
                </a:tc>
              </a:tr>
              <a:tr h="370840">
                <a:tc>
                  <a:txBody>
                    <a:bodyPr/>
                    <a:lstStyle/>
                    <a:p>
                      <a:r>
                        <a:rPr lang="en-US" sz="1400" dirty="0" smtClean="0"/>
                        <a:t>Diesel Biofuels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Burn crop-</a:t>
                      </a:r>
                      <a:r>
                        <a:rPr lang="en-US" sz="1200" baseline="0" dirty="0" smtClean="0"/>
                        <a:t>derived or other organic fuels with petroleum-based diesel.</a:t>
                      </a:r>
                      <a:endParaRPr lang="en-US" sz="1200" dirty="0" smtClean="0"/>
                    </a:p>
                  </a:txBody>
                  <a:tcPr/>
                </a:tc>
                <a:tc>
                  <a:txBody>
                    <a:bodyPr/>
                    <a:lstStyle/>
                    <a:p>
                      <a:pPr marL="109538" indent="-109538">
                        <a:buFont typeface="Arial" pitchFamily="34" charset="0"/>
                        <a:buChar char="•"/>
                      </a:pPr>
                      <a:r>
                        <a:rPr lang="en-US" sz="1200" dirty="0" smtClean="0"/>
                        <a:t>Injectors</a:t>
                      </a:r>
                    </a:p>
                    <a:p>
                      <a:pPr marL="109538" indent="-109538">
                        <a:buFont typeface="Arial" pitchFamily="34" charset="0"/>
                        <a:buChar char="•"/>
                      </a:pPr>
                      <a:r>
                        <a:rPr lang="en-US" sz="1200" dirty="0" smtClean="0"/>
                        <a:t>Engine control systems</a:t>
                      </a:r>
                    </a:p>
                    <a:p>
                      <a:pPr marL="109538" indent="-109538">
                        <a:buFont typeface="Arial" pitchFamily="34" charset="0"/>
                        <a:buChar char="•"/>
                      </a:pPr>
                      <a:r>
                        <a:rPr lang="en-US" sz="1200" dirty="0" smtClean="0"/>
                        <a:t>Catalytic</a:t>
                      </a:r>
                      <a:r>
                        <a:rPr lang="en-US" sz="1200" baseline="0" dirty="0" smtClean="0"/>
                        <a:t> converters / scrubbers, sensors</a:t>
                      </a:r>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Extension of existing technologies.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Reduce dependence on imported oil.</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Reduced emissions (with some exceptions).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Leverage existing infrastructure</a:t>
                      </a:r>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Limits on the mix % (currently 5% in most engines).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Potential impact on engine wear and performance.</a:t>
                      </a:r>
                    </a:p>
                    <a:p>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Most / all diesel OEM’s and suppliers.</a:t>
                      </a:r>
                      <a:endParaRPr lang="en-US" sz="1200" dirty="0"/>
                    </a:p>
                  </a:txBody>
                  <a:tcPr/>
                </a:tc>
                <a:tc>
                  <a:txBody>
                    <a:bodyPr/>
                    <a:lstStyle/>
                    <a:p>
                      <a:r>
                        <a:rPr lang="en-US" sz="1100" dirty="0" smtClean="0"/>
                        <a:t>Widespread adoption likely, but limited impact due to practical</a:t>
                      </a:r>
                      <a:r>
                        <a:rPr lang="en-US" sz="1100" baseline="0" dirty="0" smtClean="0"/>
                        <a:t> limits on the percent of the fuel mix derived from biofuels.</a:t>
                      </a:r>
                      <a:endParaRPr lang="en-US" sz="1100" dirty="0"/>
                    </a:p>
                  </a:txBody>
                  <a:tcPr/>
                </a:tc>
              </a:tr>
            </a:tbl>
          </a:graphicData>
        </a:graphic>
      </p:graphicFrame>
      <p:sp>
        <p:nvSpPr>
          <p:cNvPr id="3" name="Title 2"/>
          <p:cNvSpPr>
            <a:spLocks noGrp="1"/>
          </p:cNvSpPr>
          <p:nvPr>
            <p:ph type="title"/>
          </p:nvPr>
        </p:nvSpPr>
        <p:spPr/>
        <p:txBody>
          <a:bodyPr/>
          <a:lstStyle/>
          <a:p>
            <a:r>
              <a:rPr lang="en-US" dirty="0" smtClean="0"/>
              <a:t>Example: powertrain alternatives (cont.)</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9394" y="1067594"/>
          <a:ext cx="9613898" cy="5334000"/>
        </p:xfrm>
        <a:graphic>
          <a:graphicData uri="http://schemas.openxmlformats.org/drawingml/2006/table">
            <a:tbl>
              <a:tblPr firstRow="1" bandRow="1">
                <a:tableStyleId>{5C22544A-7EE6-4342-B048-85BDC9FD1C3A}</a:tableStyleId>
              </a:tblPr>
              <a:tblGrid>
                <a:gridCol w="1277296"/>
                <a:gridCol w="1469532"/>
                <a:gridCol w="1373414"/>
                <a:gridCol w="1373414"/>
                <a:gridCol w="1373414"/>
                <a:gridCol w="1373414"/>
                <a:gridCol w="1373414"/>
              </a:tblGrid>
              <a:tr h="370840">
                <a:tc>
                  <a:txBody>
                    <a:bodyPr/>
                    <a:lstStyle/>
                    <a:p>
                      <a:pPr algn="ctr"/>
                      <a:r>
                        <a:rPr lang="en-US" sz="1400" dirty="0" smtClean="0"/>
                        <a:t>Technology</a:t>
                      </a:r>
                      <a:endParaRPr lang="en-US" sz="1400" dirty="0"/>
                    </a:p>
                  </a:txBody>
                  <a:tcPr/>
                </a:tc>
                <a:tc>
                  <a:txBody>
                    <a:bodyPr/>
                    <a:lstStyle/>
                    <a:p>
                      <a:pPr algn="ctr"/>
                      <a:r>
                        <a:rPr lang="en-US" sz="1400" dirty="0" smtClean="0"/>
                        <a:t>Description</a:t>
                      </a:r>
                      <a:endParaRPr lang="en-US" sz="1400" dirty="0"/>
                    </a:p>
                  </a:txBody>
                  <a:tcPr/>
                </a:tc>
                <a:tc>
                  <a:txBody>
                    <a:bodyPr/>
                    <a:lstStyle/>
                    <a:p>
                      <a:pPr algn="ctr"/>
                      <a:r>
                        <a:rPr lang="en-US" sz="1400" dirty="0" smtClean="0"/>
                        <a:t>Supporting</a:t>
                      </a:r>
                      <a:r>
                        <a:rPr lang="en-US" sz="1400" baseline="0" dirty="0" smtClean="0"/>
                        <a:t> Technologies</a:t>
                      </a:r>
                      <a:endParaRPr lang="en-US" sz="1400" dirty="0"/>
                    </a:p>
                  </a:txBody>
                  <a:tcPr/>
                </a:tc>
                <a:tc>
                  <a:txBody>
                    <a:bodyPr/>
                    <a:lstStyle/>
                    <a:p>
                      <a:pPr algn="ctr"/>
                      <a:r>
                        <a:rPr lang="en-US" sz="1400" dirty="0" smtClean="0"/>
                        <a:t>Advantages</a:t>
                      </a:r>
                      <a:endParaRPr lang="en-US" sz="1400" dirty="0"/>
                    </a:p>
                  </a:txBody>
                  <a:tcPr/>
                </a:tc>
                <a:tc>
                  <a:txBody>
                    <a:bodyPr/>
                    <a:lstStyle/>
                    <a:p>
                      <a:pPr algn="ctr"/>
                      <a:r>
                        <a:rPr lang="en-US" sz="1400" dirty="0" smtClean="0"/>
                        <a:t>Dis-advantages</a:t>
                      </a:r>
                      <a:endParaRPr lang="en-US" sz="1400" dirty="0"/>
                    </a:p>
                  </a:txBody>
                  <a:tcPr/>
                </a:tc>
                <a:tc>
                  <a:txBody>
                    <a:bodyPr/>
                    <a:lstStyle/>
                    <a:p>
                      <a:pPr algn="ctr"/>
                      <a:r>
                        <a:rPr lang="en-US" sz="1400" dirty="0" smtClean="0"/>
                        <a:t>Players </a:t>
                      </a:r>
                      <a:r>
                        <a:rPr lang="en-US" sz="1200" dirty="0" smtClean="0"/>
                        <a:t>(Examples)</a:t>
                      </a:r>
                      <a:endParaRPr lang="en-US" sz="1400" dirty="0"/>
                    </a:p>
                  </a:txBody>
                  <a:tcPr/>
                </a:tc>
                <a:tc>
                  <a:txBody>
                    <a:bodyPr/>
                    <a:lstStyle/>
                    <a:p>
                      <a:pPr algn="ctr"/>
                      <a:r>
                        <a:rPr lang="en-US" sz="1400" dirty="0" smtClean="0"/>
                        <a:t>Prospects </a:t>
                      </a:r>
                      <a:r>
                        <a:rPr lang="en-US" sz="1200" dirty="0" smtClean="0"/>
                        <a:t>(Deloitte Point</a:t>
                      </a:r>
                      <a:r>
                        <a:rPr lang="en-US" sz="1200" baseline="0" dirty="0" smtClean="0"/>
                        <a:t> of View)</a:t>
                      </a:r>
                      <a:endParaRPr lang="en-US" sz="1400" dirty="0"/>
                    </a:p>
                  </a:txBody>
                  <a:tcPr/>
                </a:tc>
              </a:tr>
              <a:tr h="370840">
                <a:tc>
                  <a:txBody>
                    <a:bodyPr/>
                    <a:lstStyle/>
                    <a:p>
                      <a:r>
                        <a:rPr lang="en-US" sz="1400" dirty="0" smtClean="0"/>
                        <a:t>Gasoline</a:t>
                      </a:r>
                      <a:r>
                        <a:rPr lang="en-US" sz="1400" baseline="0" dirty="0" smtClean="0"/>
                        <a:t> – Electric Hybrids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Gasoline engine works with batteries and electric motor,</a:t>
                      </a:r>
                      <a:r>
                        <a:rPr lang="en-US" sz="1200" baseline="0" dirty="0" smtClean="0"/>
                        <a:t> either in series or parallel, to provide propulsion.</a:t>
                      </a:r>
                      <a:endParaRPr lang="en-US" sz="1200" dirty="0"/>
                    </a:p>
                  </a:txBody>
                  <a:tcPr/>
                </a:tc>
                <a:tc>
                  <a:txBody>
                    <a:bodyPr/>
                    <a:lstStyle/>
                    <a:p>
                      <a:pPr marL="109538" indent="-109538">
                        <a:buFont typeface="Arial" pitchFamily="34" charset="0"/>
                        <a:buChar char="•"/>
                      </a:pPr>
                      <a:r>
                        <a:rPr lang="en-US" sz="1200" baseline="0" dirty="0" smtClean="0"/>
                        <a:t>Parallel – gasoline and electric motors can both provide propulsion.</a:t>
                      </a:r>
                    </a:p>
                    <a:p>
                      <a:pPr marL="109538" indent="-109538">
                        <a:buFont typeface="Arial" pitchFamily="34" charset="0"/>
                        <a:buChar char="•"/>
                      </a:pPr>
                      <a:r>
                        <a:rPr lang="en-US" sz="1200" baseline="0" dirty="0" smtClean="0"/>
                        <a:t>Series – electric motor(s) provide propulsion, gas motor drives a generator.</a:t>
                      </a:r>
                    </a:p>
                    <a:p>
                      <a:pPr marL="109538" indent="-109538">
                        <a:buFont typeface="Arial" pitchFamily="34" charset="0"/>
                        <a:buChar char="•"/>
                      </a:pPr>
                      <a:r>
                        <a:rPr lang="en-US" sz="1200" dirty="0" smtClean="0"/>
                        <a:t>Batteries</a:t>
                      </a:r>
                    </a:p>
                    <a:p>
                      <a:pPr marL="109538" indent="-109538">
                        <a:buFont typeface="Arial" pitchFamily="34" charset="0"/>
                        <a:buChar char="•"/>
                      </a:pPr>
                      <a:r>
                        <a:rPr lang="en-US" sz="1200" dirty="0" smtClean="0"/>
                        <a:t>Electric motors</a:t>
                      </a:r>
                    </a:p>
                    <a:p>
                      <a:pPr marL="109538" indent="-109538">
                        <a:buFont typeface="Arial" pitchFamily="34" charset="0"/>
                        <a:buChar char="•"/>
                      </a:pPr>
                      <a:r>
                        <a:rPr lang="en-US" sz="1200" dirty="0" smtClean="0"/>
                        <a:t>Regenerative braking</a:t>
                      </a:r>
                    </a:p>
                    <a:p>
                      <a:pPr marL="109538" indent="-109538">
                        <a:buFont typeface="Arial" pitchFamily="34" charset="0"/>
                        <a:buChar char="•"/>
                      </a:pPr>
                      <a:r>
                        <a:rPr lang="en-US" sz="1200" dirty="0" smtClean="0"/>
                        <a:t>High current electrical</a:t>
                      </a:r>
                      <a:r>
                        <a:rPr lang="en-US" sz="1200" baseline="0" dirty="0" smtClean="0"/>
                        <a:t> </a:t>
                      </a:r>
                      <a:r>
                        <a:rPr lang="en-US" sz="1200" dirty="0" smtClean="0"/>
                        <a:t>systems</a:t>
                      </a:r>
                    </a:p>
                    <a:p>
                      <a:pPr marL="109538" indent="-109538">
                        <a:buFont typeface="Arial" pitchFamily="34" charset="0"/>
                        <a:buChar char="•"/>
                      </a:pPr>
                      <a:r>
                        <a:rPr lang="en-US" sz="1200" dirty="0" smtClean="0"/>
                        <a:t>Drive</a:t>
                      </a:r>
                      <a:r>
                        <a:rPr lang="en-US" sz="1200" baseline="0" dirty="0" smtClean="0"/>
                        <a:t> controls</a:t>
                      </a:r>
                    </a:p>
                    <a:p>
                      <a:pPr marL="109538" indent="-109538">
                        <a:buFont typeface="Arial" pitchFamily="34" charset="0"/>
                        <a:buChar char="•"/>
                      </a:pPr>
                      <a:r>
                        <a:rPr lang="en-US" sz="1200" baseline="0" dirty="0" smtClean="0"/>
                        <a:t>Auto shutoff / start (ignition systems)</a:t>
                      </a:r>
                    </a:p>
                    <a:p>
                      <a:pPr marL="109538" indent="-109538">
                        <a:buFont typeface="Arial" pitchFamily="34" charset="0"/>
                        <a:buChar char="•"/>
                      </a:pPr>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Increased efficiency / mileage.</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Reduce emissions.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Utilize existing infrastructure.</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p>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Cost, economics.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Advantages primarily in urban driving.</a:t>
                      </a:r>
                    </a:p>
                    <a:p>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Automobile Manufacturer #6,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Honda,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Automobile Manufacturer, Automobile Manufacturer #7, Automobile Manufacturer #5,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GM, Chrysler, Daimler,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Automobile Manufacturer #3,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etc.</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Battery suppliers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Electric motor suppliers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p>
                      <a:endParaRPr lang="en-US" sz="1200" dirty="0"/>
                    </a:p>
                  </a:txBody>
                  <a:tcPr/>
                </a:tc>
                <a:tc>
                  <a:txBody>
                    <a:bodyPr/>
                    <a:lstStyle/>
                    <a:p>
                      <a:r>
                        <a:rPr lang="en-US" sz="1100" dirty="0" smtClean="0"/>
                        <a:t>Hybrids currently</a:t>
                      </a:r>
                      <a:r>
                        <a:rPr lang="en-US" sz="1100" baseline="0" dirty="0" smtClean="0"/>
                        <a:t> represent about 1% of global sales.  Within 10 years this may approach 10%, but unlikely to be much higher (barring major oil supply disruption or regulatory change).  Economics and diminishing efficiency advantage over advanced gasoline and diesel will inhibit growth.</a:t>
                      </a:r>
                      <a:endParaRPr lang="en-US" sz="1100" dirty="0"/>
                    </a:p>
                  </a:txBody>
                  <a:tcPr/>
                </a:tc>
              </a:tr>
            </a:tbl>
          </a:graphicData>
        </a:graphic>
      </p:graphicFrame>
      <p:sp>
        <p:nvSpPr>
          <p:cNvPr id="3" name="Title 2"/>
          <p:cNvSpPr>
            <a:spLocks noGrp="1"/>
          </p:cNvSpPr>
          <p:nvPr>
            <p:ph type="title"/>
          </p:nvPr>
        </p:nvSpPr>
        <p:spPr/>
        <p:txBody>
          <a:bodyPr/>
          <a:lstStyle/>
          <a:p>
            <a:r>
              <a:rPr lang="en-US" dirty="0" smtClean="0"/>
              <a:t>Example: powertrain alternatives (cont.)</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9394" y="1067594"/>
          <a:ext cx="9613898" cy="5774386"/>
        </p:xfrm>
        <a:graphic>
          <a:graphicData uri="http://schemas.openxmlformats.org/drawingml/2006/table">
            <a:tbl>
              <a:tblPr firstRow="1" bandRow="1">
                <a:tableStyleId>{5C22544A-7EE6-4342-B048-85BDC9FD1C3A}</a:tableStyleId>
              </a:tblPr>
              <a:tblGrid>
                <a:gridCol w="1277296"/>
                <a:gridCol w="1469532"/>
                <a:gridCol w="1373414"/>
                <a:gridCol w="1373414"/>
                <a:gridCol w="1373414"/>
                <a:gridCol w="1373414"/>
                <a:gridCol w="1373414"/>
              </a:tblGrid>
              <a:tr h="729946">
                <a:tc>
                  <a:txBody>
                    <a:bodyPr/>
                    <a:lstStyle/>
                    <a:p>
                      <a:pPr algn="ctr"/>
                      <a:r>
                        <a:rPr lang="en-US" sz="1400" dirty="0" smtClean="0"/>
                        <a:t>Technology</a:t>
                      </a:r>
                      <a:endParaRPr lang="en-US" sz="1400" dirty="0"/>
                    </a:p>
                  </a:txBody>
                  <a:tcPr/>
                </a:tc>
                <a:tc>
                  <a:txBody>
                    <a:bodyPr/>
                    <a:lstStyle/>
                    <a:p>
                      <a:pPr algn="ctr"/>
                      <a:r>
                        <a:rPr lang="en-US" sz="1400" dirty="0" smtClean="0"/>
                        <a:t>Description</a:t>
                      </a:r>
                      <a:endParaRPr lang="en-US" sz="1400" dirty="0"/>
                    </a:p>
                  </a:txBody>
                  <a:tcPr/>
                </a:tc>
                <a:tc>
                  <a:txBody>
                    <a:bodyPr/>
                    <a:lstStyle/>
                    <a:p>
                      <a:pPr algn="ctr"/>
                      <a:r>
                        <a:rPr lang="en-US" sz="1400" dirty="0" smtClean="0"/>
                        <a:t>Supporting</a:t>
                      </a:r>
                      <a:r>
                        <a:rPr lang="en-US" sz="1400" baseline="0" dirty="0" smtClean="0"/>
                        <a:t> Technologies</a:t>
                      </a:r>
                      <a:endParaRPr lang="en-US" sz="1400" dirty="0"/>
                    </a:p>
                  </a:txBody>
                  <a:tcPr/>
                </a:tc>
                <a:tc>
                  <a:txBody>
                    <a:bodyPr/>
                    <a:lstStyle/>
                    <a:p>
                      <a:pPr algn="ctr"/>
                      <a:r>
                        <a:rPr lang="en-US" sz="1400" dirty="0" smtClean="0"/>
                        <a:t>Advantages</a:t>
                      </a:r>
                      <a:endParaRPr lang="en-US" sz="1400" dirty="0"/>
                    </a:p>
                  </a:txBody>
                  <a:tcPr/>
                </a:tc>
                <a:tc>
                  <a:txBody>
                    <a:bodyPr/>
                    <a:lstStyle/>
                    <a:p>
                      <a:pPr algn="ctr"/>
                      <a:r>
                        <a:rPr lang="en-US" sz="1400" dirty="0" smtClean="0"/>
                        <a:t>Dis-advantages</a:t>
                      </a:r>
                      <a:endParaRPr lang="en-US" sz="1400" dirty="0"/>
                    </a:p>
                  </a:txBody>
                  <a:tcPr/>
                </a:tc>
                <a:tc>
                  <a:txBody>
                    <a:bodyPr/>
                    <a:lstStyle/>
                    <a:p>
                      <a:pPr algn="ctr"/>
                      <a:r>
                        <a:rPr lang="en-US" sz="1400" dirty="0" smtClean="0"/>
                        <a:t>Players </a:t>
                      </a:r>
                      <a:r>
                        <a:rPr lang="en-US" sz="1200" dirty="0" smtClean="0"/>
                        <a:t>(Examples)</a:t>
                      </a:r>
                      <a:endParaRPr lang="en-US" sz="1400" dirty="0"/>
                    </a:p>
                  </a:txBody>
                  <a:tcPr/>
                </a:tc>
                <a:tc>
                  <a:txBody>
                    <a:bodyPr/>
                    <a:lstStyle/>
                    <a:p>
                      <a:pPr algn="ctr"/>
                      <a:r>
                        <a:rPr lang="en-US" sz="1400" dirty="0" smtClean="0"/>
                        <a:t>Prospects </a:t>
                      </a:r>
                      <a:r>
                        <a:rPr lang="en-US" sz="1200" dirty="0" smtClean="0"/>
                        <a:t>(Deloitte Point</a:t>
                      </a:r>
                      <a:r>
                        <a:rPr lang="en-US" sz="1200" baseline="0" dirty="0" smtClean="0"/>
                        <a:t> of View)</a:t>
                      </a:r>
                      <a:endParaRPr lang="en-US" sz="1400" dirty="0"/>
                    </a:p>
                  </a:txBody>
                  <a:tcPr/>
                </a:tc>
              </a:tr>
              <a:tr h="3765854">
                <a:tc>
                  <a:txBody>
                    <a:bodyPr/>
                    <a:lstStyle/>
                    <a:p>
                      <a:r>
                        <a:rPr lang="en-US" sz="1400" dirty="0" smtClean="0"/>
                        <a:t>Electric</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Electric</a:t>
                      </a:r>
                      <a:r>
                        <a:rPr lang="en-US" sz="1200" baseline="0" dirty="0" smtClean="0"/>
                        <a:t> drive, driven by batteries or batteries + fuel cell or other  power source.  (Better Place is developing a removable battery which allows “filling station-style” replace-</a:t>
                      </a:r>
                      <a:r>
                        <a:rPr lang="en-US" sz="1200" baseline="0" dirty="0" err="1" smtClean="0"/>
                        <a:t>ment</a:t>
                      </a:r>
                      <a:r>
                        <a:rPr lang="en-US" sz="1200" baseline="0" dirty="0" smtClean="0"/>
                        <a:t>.)</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pPr marL="109538" indent="-109538">
                        <a:buFont typeface="Arial" pitchFamily="34" charset="0"/>
                        <a:buChar char="•"/>
                      </a:pPr>
                      <a:r>
                        <a:rPr lang="en-US" sz="1200" dirty="0" smtClean="0"/>
                        <a:t>Batteries</a:t>
                      </a:r>
                    </a:p>
                    <a:p>
                      <a:pPr marL="109538" indent="-109538">
                        <a:buFont typeface="Arial" pitchFamily="34" charset="0"/>
                        <a:buChar char="•"/>
                      </a:pPr>
                      <a:r>
                        <a:rPr lang="en-US" sz="1200" dirty="0" smtClean="0"/>
                        <a:t>Electric motors</a:t>
                      </a:r>
                    </a:p>
                    <a:p>
                      <a:pPr marL="109538" indent="-109538">
                        <a:buFont typeface="Arial" pitchFamily="34" charset="0"/>
                        <a:buChar char="•"/>
                      </a:pPr>
                      <a:r>
                        <a:rPr lang="en-US" sz="1200" dirty="0" smtClean="0"/>
                        <a:t>Regenerative braking</a:t>
                      </a:r>
                    </a:p>
                    <a:p>
                      <a:pPr marL="109538" indent="-109538">
                        <a:buFont typeface="Arial" pitchFamily="34" charset="0"/>
                        <a:buChar char="•"/>
                      </a:pPr>
                      <a:r>
                        <a:rPr lang="en-US" sz="1200" dirty="0" smtClean="0"/>
                        <a:t>CVT</a:t>
                      </a:r>
                    </a:p>
                    <a:p>
                      <a:pPr marL="109538" indent="-109538">
                        <a:buFont typeface="Arial" pitchFamily="34" charset="0"/>
                        <a:buChar char="•"/>
                      </a:pPr>
                      <a:r>
                        <a:rPr lang="en-US" sz="1200" dirty="0" smtClean="0"/>
                        <a:t>Drive</a:t>
                      </a:r>
                      <a:r>
                        <a:rPr lang="en-US" sz="1200" baseline="0" dirty="0" smtClean="0"/>
                        <a:t> controls</a:t>
                      </a:r>
                    </a:p>
                    <a:p>
                      <a:pPr marL="109538" indent="-109538">
                        <a:buFont typeface="Arial" pitchFamily="34" charset="0"/>
                        <a:buChar char="•"/>
                      </a:pPr>
                      <a:r>
                        <a:rPr lang="en-US" sz="1200" baseline="0" dirty="0" smtClean="0"/>
                        <a:t>Power management systems</a:t>
                      </a:r>
                    </a:p>
                    <a:p>
                      <a:pPr marL="109538" indent="-109538">
                        <a:buFont typeface="Arial" pitchFamily="34" charset="0"/>
                        <a:buChar char="•"/>
                      </a:pPr>
                      <a:r>
                        <a:rPr lang="en-US" sz="1200" baseline="0" dirty="0" smtClean="0"/>
                        <a:t>High current electrical systems</a:t>
                      </a:r>
                      <a:endParaRPr lang="en-US" sz="1200" dirty="0" smtClean="0"/>
                    </a:p>
                    <a:p>
                      <a:pPr marL="109538" indent="-109538">
                        <a:buFont typeface="Arial" pitchFamily="34" charset="0"/>
                        <a:buChar char="•"/>
                      </a:pPr>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Zero vehicle emissions.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Reduced dependence on oil.</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mn-lt"/>
                        <a:ea typeface="+mn-ea"/>
                        <a:cs typeface="+mn-cs"/>
                      </a:endParaRPr>
                    </a:p>
                    <a:p>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Vehicle performance – range, driving</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Charge time.</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Battery life, replacement costs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High cost, economics.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Infrastructure investments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Impact on power grid.</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Battery disposal.</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LI sources.</a:t>
                      </a:r>
                      <a:endParaRPr lang="en-US" sz="1200" dirty="0"/>
                    </a:p>
                  </a:txBody>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Automobile Manufacturer/Renault </a:t>
                      </a:r>
                      <a:r>
                        <a:rPr lang="en-US" sz="1100" dirty="0" smtClean="0"/>
                        <a:t>(with Better Place)</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err="1" smtClean="0"/>
                        <a:t>Aptera</a:t>
                      </a:r>
                      <a:endParaRPr lang="en-US" sz="1100" dirty="0" smtClean="0"/>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BYD</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Commuter Cars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Dynasty Electric Car (Canada)</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ElBil Norge (Norway)</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Fly Bo (China)</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Fisker (US)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Lightning Car Co. (UK)</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Miles Electric Vehicles (China mfg)</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Myers Motors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Reva (India)</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Think (Norway)</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Twike (Switz)</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Tesla (US)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Zap (US)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Battery</a:t>
                      </a:r>
                      <a:r>
                        <a:rPr lang="en-US" sz="1200" baseline="0" dirty="0" smtClean="0"/>
                        <a:t> makers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Electric motor manufacturers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PE / VC firms</a:t>
                      </a:r>
                    </a:p>
                    <a:p>
                      <a:pPr marL="109538" marR="0" lvl="0" indent="-109538"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a:p>
                  </a:txBody>
                  <a:tcPr/>
                </a:tc>
                <a:tc>
                  <a:txBody>
                    <a:bodyPr/>
                    <a:lstStyle/>
                    <a:p>
                      <a:r>
                        <a:rPr lang="en-US" sz="1100" dirty="0" smtClean="0"/>
                        <a:t>Economics and battery performance issues will continue to be major hurdles.</a:t>
                      </a:r>
                    </a:p>
                    <a:p>
                      <a:r>
                        <a:rPr lang="en-US" sz="1100" dirty="0" smtClean="0"/>
                        <a:t>Not a significant factor within the next 10 years.  Limited to niche  urban markets,</a:t>
                      </a:r>
                      <a:r>
                        <a:rPr lang="en-US" sz="1100" baseline="0" dirty="0" smtClean="0"/>
                        <a:t> areas / groups that are highly environmentally sensitive.  More uses in commercial / mass transit applications.</a:t>
                      </a:r>
                      <a:endParaRPr lang="en-US" sz="1100" dirty="0"/>
                    </a:p>
                  </a:txBody>
                  <a:tcPr/>
                </a:tc>
              </a:tr>
            </a:tbl>
          </a:graphicData>
        </a:graphic>
      </p:graphicFrame>
      <p:sp>
        <p:nvSpPr>
          <p:cNvPr id="3" name="Title 2"/>
          <p:cNvSpPr>
            <a:spLocks noGrp="1"/>
          </p:cNvSpPr>
          <p:nvPr>
            <p:ph type="title"/>
          </p:nvPr>
        </p:nvSpPr>
        <p:spPr/>
        <p:txBody>
          <a:bodyPr/>
          <a:lstStyle/>
          <a:p>
            <a:r>
              <a:rPr lang="en-US" dirty="0" smtClean="0"/>
              <a:t>Example: powertrain alternatives (cont.)</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8042" y="1474916"/>
          <a:ext cx="8915400" cy="4953000"/>
        </p:xfrm>
        <a:graphic>
          <a:graphicData uri="http://schemas.openxmlformats.org/drawingml/2006/table">
            <a:tbl>
              <a:tblPr firstRow="1" bandRow="1">
                <a:tableStyleId>{5C22544A-7EE6-4342-B048-85BDC9FD1C3A}</a:tableStyleId>
              </a:tblPr>
              <a:tblGrid>
                <a:gridCol w="1374456"/>
                <a:gridCol w="1902144"/>
                <a:gridCol w="939800"/>
                <a:gridCol w="939800"/>
                <a:gridCol w="939800"/>
                <a:gridCol w="939800"/>
                <a:gridCol w="939800"/>
                <a:gridCol w="939800"/>
              </a:tblGrid>
              <a:tr h="370840">
                <a:tc>
                  <a:txBody>
                    <a:bodyPr/>
                    <a:lstStyle/>
                    <a:p>
                      <a:pPr algn="ctr"/>
                      <a:r>
                        <a:rPr lang="en-US" sz="1400" dirty="0" smtClean="0"/>
                        <a:t>Base Technology</a:t>
                      </a:r>
                      <a:endParaRPr lang="en-US" sz="1400" dirty="0"/>
                    </a:p>
                  </a:txBody>
                  <a:tcPr/>
                </a:tc>
                <a:tc>
                  <a:txBody>
                    <a:bodyPr/>
                    <a:lstStyle/>
                    <a:p>
                      <a:pPr algn="ctr"/>
                      <a:r>
                        <a:rPr lang="en-US" sz="1400" dirty="0" smtClean="0"/>
                        <a:t>Variations</a:t>
                      </a:r>
                      <a:endParaRPr lang="en-US" sz="1400" dirty="0"/>
                    </a:p>
                  </a:txBody>
                  <a:tcPr/>
                </a:tc>
                <a:tc>
                  <a:txBody>
                    <a:bodyPr/>
                    <a:lstStyle/>
                    <a:p>
                      <a:pPr algn="ctr"/>
                      <a:r>
                        <a:rPr lang="en-US" sz="1400" dirty="0" smtClean="0"/>
                        <a:t>Power-train</a:t>
                      </a:r>
                      <a:endParaRPr lang="en-US" sz="1400" dirty="0"/>
                    </a:p>
                  </a:txBody>
                  <a:tcPr/>
                </a:tc>
                <a:tc>
                  <a:txBody>
                    <a:bodyPr/>
                    <a:lstStyle/>
                    <a:p>
                      <a:pPr algn="ctr"/>
                      <a:r>
                        <a:rPr lang="en-US" sz="1400" dirty="0" smtClean="0"/>
                        <a:t>Chassis</a:t>
                      </a:r>
                      <a:endParaRPr lang="en-US" sz="1400" dirty="0"/>
                    </a:p>
                  </a:txBody>
                  <a:tcPr/>
                </a:tc>
                <a:tc>
                  <a:txBody>
                    <a:bodyPr/>
                    <a:lstStyle/>
                    <a:p>
                      <a:pPr algn="ctr"/>
                      <a:r>
                        <a:rPr lang="en-US" sz="1400" dirty="0" smtClean="0"/>
                        <a:t>Interior</a:t>
                      </a:r>
                      <a:endParaRPr lang="en-US" sz="1400" dirty="0"/>
                    </a:p>
                  </a:txBody>
                  <a:tcPr/>
                </a:tc>
                <a:tc>
                  <a:txBody>
                    <a:bodyPr/>
                    <a:lstStyle/>
                    <a:p>
                      <a:pPr algn="ctr"/>
                      <a:r>
                        <a:rPr lang="en-US" sz="1400" dirty="0" smtClean="0"/>
                        <a:t>Exterior</a:t>
                      </a:r>
                      <a:endParaRPr lang="en-US" sz="1400" dirty="0"/>
                    </a:p>
                  </a:txBody>
                  <a:tcPr/>
                </a:tc>
                <a:tc>
                  <a:txBody>
                    <a:bodyPr/>
                    <a:lstStyle/>
                    <a:p>
                      <a:pPr algn="ctr"/>
                      <a:r>
                        <a:rPr lang="en-US" sz="1400" dirty="0" smtClean="0"/>
                        <a:t>Electronics</a:t>
                      </a:r>
                      <a:endParaRPr lang="en-US" sz="1400" dirty="0"/>
                    </a:p>
                  </a:txBody>
                  <a:tcPr/>
                </a:tc>
                <a:tc>
                  <a:txBody>
                    <a:bodyPr/>
                    <a:lstStyle/>
                    <a:p>
                      <a:pPr algn="ctr"/>
                      <a:r>
                        <a:rPr lang="en-US" sz="1400" dirty="0" smtClean="0"/>
                        <a:t>Climate</a:t>
                      </a:r>
                      <a:endParaRPr lang="en-US" sz="1400" dirty="0"/>
                    </a:p>
                  </a:txBody>
                  <a:tcPr/>
                </a:tc>
              </a:tr>
              <a:tr h="370840">
                <a:tc>
                  <a:txBody>
                    <a:bodyPr/>
                    <a:lstStyle/>
                    <a:p>
                      <a:r>
                        <a:rPr lang="en-US" sz="1400" dirty="0" smtClean="0"/>
                        <a:t>Gasoline</a:t>
                      </a:r>
                      <a:endParaRPr lang="en-US" sz="1400" dirty="0"/>
                    </a:p>
                  </a:txBody>
                  <a:tcPr/>
                </a:tc>
                <a:tc>
                  <a:txBody>
                    <a:bodyPr/>
                    <a:lstStyle/>
                    <a:p>
                      <a:r>
                        <a:rPr lang="en-US" sz="1400" dirty="0" smtClean="0"/>
                        <a:t>Gasoline (advanced)</a:t>
                      </a:r>
                    </a:p>
                  </a:txBody>
                  <a:tcPr/>
                </a:tc>
                <a:tc>
                  <a:txBody>
                    <a:bodyPr/>
                    <a:lstStyle/>
                    <a:p>
                      <a:pPr algn="ctr"/>
                      <a:endParaRPr lang="en-US" sz="1600" dirty="0" smtClean="0"/>
                    </a:p>
                  </a:txBody>
                  <a:tcPr/>
                </a:tc>
                <a:tc>
                  <a:txBody>
                    <a:bodyPr/>
                    <a:lstStyle/>
                    <a:p>
                      <a:pPr algn="ctr"/>
                      <a:endParaRPr lang="en-US" sz="1600" dirty="0" smtClean="0"/>
                    </a:p>
                  </a:txBody>
                  <a:tcPr/>
                </a:tc>
                <a:tc>
                  <a:txBody>
                    <a:bodyPr/>
                    <a:lstStyle/>
                    <a:p>
                      <a:pPr algn="ctr"/>
                      <a:endParaRPr lang="en-US" sz="1600" dirty="0" smtClean="0"/>
                    </a:p>
                  </a:txBody>
                  <a:tcPr/>
                </a:tc>
                <a:tc>
                  <a:txBody>
                    <a:bodyPr/>
                    <a:lstStyle/>
                    <a:p>
                      <a:pPr algn="ctr"/>
                      <a:endParaRPr lang="en-US" sz="1600" dirty="0" smtClean="0"/>
                    </a:p>
                  </a:txBody>
                  <a:tcPr/>
                </a:tc>
                <a:tc>
                  <a:txBody>
                    <a:bodyPr/>
                    <a:lstStyle/>
                    <a:p>
                      <a:pPr algn="ctr"/>
                      <a:endParaRPr lang="en-US" sz="1600" dirty="0" smtClean="0"/>
                    </a:p>
                  </a:txBody>
                  <a:tcPr/>
                </a:tc>
                <a:tc>
                  <a:txBody>
                    <a:bodyPr/>
                    <a:lstStyle/>
                    <a:p>
                      <a:pPr algn="ctr"/>
                      <a:endParaRPr lang="en-US" sz="1600" dirty="0" smtClean="0"/>
                    </a:p>
                  </a:txBody>
                  <a:tcPr/>
                </a:tc>
              </a:tr>
              <a:tr h="370840">
                <a:tc>
                  <a:txBody>
                    <a:bodyPr/>
                    <a:lstStyle/>
                    <a:p>
                      <a:endParaRPr lang="en-US" sz="1400" dirty="0"/>
                    </a:p>
                  </a:txBody>
                  <a:tcPr/>
                </a:tc>
                <a:tc>
                  <a:txBody>
                    <a:bodyPr/>
                    <a:lstStyle/>
                    <a:p>
                      <a:r>
                        <a:rPr lang="en-US" sz="1400" dirty="0" smtClean="0"/>
                        <a:t>Flex</a:t>
                      </a:r>
                      <a:r>
                        <a:rPr lang="en-US" sz="1400" baseline="0" dirty="0" smtClean="0"/>
                        <a:t> Fuel </a:t>
                      </a:r>
                    </a:p>
                    <a:p>
                      <a:r>
                        <a:rPr lang="en-US" sz="1400" baseline="0" dirty="0" smtClean="0"/>
                        <a:t>Multi Fuel</a:t>
                      </a:r>
                    </a:p>
                  </a:txBody>
                  <a:tcPr/>
                </a:tc>
                <a:tc>
                  <a:txBody>
                    <a:bodyPr/>
                    <a:lstStyle/>
                    <a:p>
                      <a:pPr algn="ctr"/>
                      <a:endParaRPr lang="en-US" sz="1600" baseline="0" dirty="0" smtClean="0"/>
                    </a:p>
                  </a:txBody>
                  <a:tcPr/>
                </a:tc>
                <a:tc>
                  <a:txBody>
                    <a:bodyPr/>
                    <a:lstStyle/>
                    <a:p>
                      <a:pPr algn="ctr"/>
                      <a:endParaRPr lang="en-US" sz="1600" baseline="0" dirty="0" smtClean="0"/>
                    </a:p>
                  </a:txBody>
                  <a:tcPr/>
                </a:tc>
                <a:tc>
                  <a:txBody>
                    <a:bodyPr/>
                    <a:lstStyle/>
                    <a:p>
                      <a:pPr algn="ctr"/>
                      <a:endParaRPr lang="en-US" sz="1600" baseline="0" dirty="0" smtClean="0"/>
                    </a:p>
                  </a:txBody>
                  <a:tcPr/>
                </a:tc>
                <a:tc>
                  <a:txBody>
                    <a:bodyPr/>
                    <a:lstStyle/>
                    <a:p>
                      <a:pPr algn="ctr"/>
                      <a:endParaRPr lang="en-US" sz="1600" baseline="0" dirty="0" smtClean="0"/>
                    </a:p>
                  </a:txBody>
                  <a:tcPr/>
                </a:tc>
                <a:tc>
                  <a:txBody>
                    <a:bodyPr/>
                    <a:lstStyle/>
                    <a:p>
                      <a:pPr algn="ctr"/>
                      <a:endParaRPr lang="en-US" sz="1600" baseline="0" dirty="0" smtClean="0"/>
                    </a:p>
                  </a:txBody>
                  <a:tcPr/>
                </a:tc>
                <a:tc>
                  <a:txBody>
                    <a:bodyPr/>
                    <a:lstStyle/>
                    <a:p>
                      <a:pPr algn="ctr"/>
                      <a:endParaRPr lang="en-US" sz="1600" baseline="0" dirty="0" smtClean="0"/>
                    </a:p>
                  </a:txBody>
                  <a:tcPr/>
                </a:tc>
              </a:tr>
              <a:tr h="370840">
                <a:tc>
                  <a:txBody>
                    <a:bodyPr/>
                    <a:lstStyle/>
                    <a:p>
                      <a:r>
                        <a:rPr lang="en-US" sz="1400" dirty="0" smtClean="0"/>
                        <a:t>Diesel</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Diesel (advanced)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Biofuels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r h="370840">
                <a:tc>
                  <a:txBody>
                    <a:bodyPr/>
                    <a:lstStyle/>
                    <a:p>
                      <a:r>
                        <a:rPr lang="en-US" sz="1400" dirty="0" smtClean="0"/>
                        <a:t>Gasoline – Electric Hybrid</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Parallel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r h="370840">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Serial</a:t>
                      </a:r>
                      <a:r>
                        <a:rPr lang="en-US" sz="1400" baseline="0" dirty="0" smtClean="0"/>
                        <a:t> </a:t>
                      </a:r>
                      <a:endParaRPr lang="en-US"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Diesel – Electric Hybrid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Parallel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r h="370840">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Serial</a:t>
                      </a:r>
                      <a:r>
                        <a:rPr lang="en-US" sz="1400" baseline="0" dirty="0" smtClean="0"/>
                        <a:t> </a:t>
                      </a:r>
                      <a:endParaRPr lang="en-US"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r h="370840">
                <a:tc>
                  <a:txBody>
                    <a:bodyPr/>
                    <a:lstStyle/>
                    <a:p>
                      <a:r>
                        <a:rPr lang="en-US" sz="1400" dirty="0" smtClean="0"/>
                        <a:t>Electric</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Plug In Battery</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Fuel Cell / Battery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r h="370840">
                <a:tc>
                  <a:txBody>
                    <a:bodyPr/>
                    <a:lstStyle/>
                    <a:p>
                      <a:r>
                        <a:rPr lang="en-US" sz="1400" dirty="0" smtClean="0"/>
                        <a:t>Alternate Fuel Internal Combustion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Natural</a:t>
                      </a:r>
                      <a:r>
                        <a:rPr lang="en-US" sz="1400" baseline="0" dirty="0" smtClean="0"/>
                        <a:t> Gas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LPG</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Hydrogen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bl>
          </a:graphicData>
        </a:graphic>
      </p:graphicFrame>
      <p:sp>
        <p:nvSpPr>
          <p:cNvPr id="3" name="Title 2"/>
          <p:cNvSpPr>
            <a:spLocks noGrp="1"/>
          </p:cNvSpPr>
          <p:nvPr>
            <p:ph type="title"/>
          </p:nvPr>
        </p:nvSpPr>
        <p:spPr/>
        <p:txBody>
          <a:bodyPr/>
          <a:lstStyle/>
          <a:p>
            <a:r>
              <a:rPr lang="en-US" dirty="0" smtClean="0"/>
              <a:t>In scenario planning we consider cross-impacts</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55</a:t>
            </a:fld>
            <a:endParaRPr lang="en-US" dirty="0"/>
          </a:p>
        </p:txBody>
      </p:sp>
      <p:grpSp>
        <p:nvGrpSpPr>
          <p:cNvPr id="2" name="Group 63"/>
          <p:cNvGrpSpPr/>
          <p:nvPr/>
        </p:nvGrpSpPr>
        <p:grpSpPr>
          <a:xfrm>
            <a:off x="3602816" y="1078676"/>
            <a:ext cx="5846826" cy="5153052"/>
            <a:chOff x="3450368" y="1219994"/>
            <a:chExt cx="5846826" cy="5153052"/>
          </a:xfrm>
        </p:grpSpPr>
        <p:sp>
          <p:nvSpPr>
            <p:cNvPr id="6" name="TextBox 5"/>
            <p:cNvSpPr txBox="1"/>
            <p:nvPr/>
          </p:nvSpPr>
          <p:spPr>
            <a:xfrm>
              <a:off x="3450368" y="1219994"/>
              <a:ext cx="5846826" cy="338554"/>
            </a:xfrm>
            <a:prstGeom prst="rect">
              <a:avLst/>
            </a:prstGeom>
            <a:noFill/>
          </p:spPr>
          <p:txBody>
            <a:bodyPr wrap="square" rtlCol="0">
              <a:spAutoFit/>
            </a:bodyPr>
            <a:lstStyle/>
            <a:p>
              <a:r>
                <a:rPr lang="en-US" sz="1600" b="1" dirty="0" smtClean="0">
                  <a:solidFill>
                    <a:srgbClr val="002776"/>
                  </a:solidFill>
                </a:rPr>
                <a:t>Disruption Potential on Current Technologies &amp; Segments</a:t>
              </a:r>
            </a:p>
          </p:txBody>
        </p:sp>
        <p:sp>
          <p:nvSpPr>
            <p:cNvPr id="7" name="Pie 6"/>
            <p:cNvSpPr/>
            <p:nvPr/>
          </p:nvSpPr>
          <p:spPr>
            <a:xfrm>
              <a:off x="3866348" y="2201054"/>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Pie 7"/>
            <p:cNvSpPr/>
            <p:nvPr/>
          </p:nvSpPr>
          <p:spPr>
            <a:xfrm>
              <a:off x="3866348" y="2615396"/>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Pie 9"/>
            <p:cNvSpPr/>
            <p:nvPr/>
          </p:nvSpPr>
          <p:spPr>
            <a:xfrm>
              <a:off x="3866348" y="5406248"/>
              <a:ext cx="368304" cy="304800"/>
            </a:xfrm>
            <a:prstGeom prst="pie">
              <a:avLst>
                <a:gd name="adj1" fmla="val 16441012"/>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ie 10"/>
            <p:cNvSpPr/>
            <p:nvPr/>
          </p:nvSpPr>
          <p:spPr>
            <a:xfrm>
              <a:off x="3866348" y="3628232"/>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ie 11"/>
            <p:cNvSpPr/>
            <p:nvPr/>
          </p:nvSpPr>
          <p:spPr>
            <a:xfrm>
              <a:off x="3866348" y="4088612"/>
              <a:ext cx="322266" cy="276228"/>
            </a:xfrm>
            <a:prstGeom prst="pie">
              <a:avLst>
                <a:gd name="adj1" fmla="val 215177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Pie 12"/>
            <p:cNvSpPr/>
            <p:nvPr/>
          </p:nvSpPr>
          <p:spPr>
            <a:xfrm>
              <a:off x="3866348" y="4548992"/>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Pie 13"/>
            <p:cNvSpPr/>
            <p:nvPr/>
          </p:nvSpPr>
          <p:spPr>
            <a:xfrm>
              <a:off x="3866348" y="4991906"/>
              <a:ext cx="322266" cy="276228"/>
            </a:xfrm>
            <a:prstGeom prst="pie">
              <a:avLst>
                <a:gd name="adj1" fmla="val 215177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Pie 14"/>
            <p:cNvSpPr/>
            <p:nvPr/>
          </p:nvSpPr>
          <p:spPr>
            <a:xfrm>
              <a:off x="3866348" y="6068246"/>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Pie 15"/>
            <p:cNvSpPr/>
            <p:nvPr/>
          </p:nvSpPr>
          <p:spPr>
            <a:xfrm>
              <a:off x="4833146" y="5406248"/>
              <a:ext cx="368304" cy="304800"/>
            </a:xfrm>
            <a:prstGeom prst="pie">
              <a:avLst>
                <a:gd name="adj1" fmla="val 16441012"/>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Pie 16"/>
            <p:cNvSpPr/>
            <p:nvPr/>
          </p:nvSpPr>
          <p:spPr>
            <a:xfrm>
              <a:off x="4833146" y="2201054"/>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Pie 17"/>
            <p:cNvSpPr/>
            <p:nvPr/>
          </p:nvSpPr>
          <p:spPr>
            <a:xfrm>
              <a:off x="5799944" y="2201054"/>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Pie 18"/>
            <p:cNvSpPr/>
            <p:nvPr/>
          </p:nvSpPr>
          <p:spPr>
            <a:xfrm>
              <a:off x="6720704" y="2201054"/>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Pie 19"/>
            <p:cNvSpPr/>
            <p:nvPr/>
          </p:nvSpPr>
          <p:spPr>
            <a:xfrm>
              <a:off x="7654160" y="2201054"/>
              <a:ext cx="381000" cy="304800"/>
            </a:xfrm>
            <a:prstGeom prst="pie">
              <a:avLst>
                <a:gd name="adj1" fmla="val 10759256"/>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Pie 20"/>
            <p:cNvSpPr/>
            <p:nvPr/>
          </p:nvSpPr>
          <p:spPr>
            <a:xfrm>
              <a:off x="8620958" y="2201054"/>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Pie 21"/>
            <p:cNvSpPr/>
            <p:nvPr/>
          </p:nvSpPr>
          <p:spPr>
            <a:xfrm>
              <a:off x="3866348" y="3121814"/>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Pie 22"/>
            <p:cNvSpPr/>
            <p:nvPr/>
          </p:nvSpPr>
          <p:spPr>
            <a:xfrm>
              <a:off x="4833146" y="3121814"/>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Pie 23"/>
            <p:cNvSpPr/>
            <p:nvPr/>
          </p:nvSpPr>
          <p:spPr>
            <a:xfrm>
              <a:off x="5799944" y="3121814"/>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Pie 24"/>
            <p:cNvSpPr/>
            <p:nvPr/>
          </p:nvSpPr>
          <p:spPr>
            <a:xfrm>
              <a:off x="6720704" y="3121814"/>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Pie 25"/>
            <p:cNvSpPr/>
            <p:nvPr/>
          </p:nvSpPr>
          <p:spPr>
            <a:xfrm>
              <a:off x="7654160" y="3121814"/>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Pie 26"/>
            <p:cNvSpPr/>
            <p:nvPr/>
          </p:nvSpPr>
          <p:spPr>
            <a:xfrm>
              <a:off x="8620958" y="3121814"/>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Pie 27"/>
            <p:cNvSpPr/>
            <p:nvPr/>
          </p:nvSpPr>
          <p:spPr>
            <a:xfrm>
              <a:off x="7654160" y="5406248"/>
              <a:ext cx="368304" cy="304800"/>
            </a:xfrm>
            <a:prstGeom prst="pie">
              <a:avLst>
                <a:gd name="adj1" fmla="val 16441012"/>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Pie 28"/>
            <p:cNvSpPr/>
            <p:nvPr/>
          </p:nvSpPr>
          <p:spPr>
            <a:xfrm>
              <a:off x="8620958" y="5406248"/>
              <a:ext cx="381000" cy="304800"/>
            </a:xfrm>
            <a:prstGeom prst="pie">
              <a:avLst>
                <a:gd name="adj1" fmla="val 21532312"/>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Pie 29"/>
            <p:cNvSpPr/>
            <p:nvPr/>
          </p:nvSpPr>
          <p:spPr>
            <a:xfrm>
              <a:off x="5799944" y="5406248"/>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Pie 30"/>
            <p:cNvSpPr/>
            <p:nvPr/>
          </p:nvSpPr>
          <p:spPr>
            <a:xfrm>
              <a:off x="6720704" y="5406248"/>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Pie 31"/>
            <p:cNvSpPr/>
            <p:nvPr/>
          </p:nvSpPr>
          <p:spPr>
            <a:xfrm>
              <a:off x="4833146" y="3628232"/>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Pie 32"/>
            <p:cNvSpPr/>
            <p:nvPr/>
          </p:nvSpPr>
          <p:spPr>
            <a:xfrm>
              <a:off x="4833146" y="4088612"/>
              <a:ext cx="381000" cy="304800"/>
            </a:xfrm>
            <a:prstGeom prst="pie">
              <a:avLst>
                <a:gd name="adj1" fmla="val 2153946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Pie 33"/>
            <p:cNvSpPr/>
            <p:nvPr/>
          </p:nvSpPr>
          <p:spPr>
            <a:xfrm>
              <a:off x="4833146" y="4548992"/>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Pie 34"/>
            <p:cNvSpPr/>
            <p:nvPr/>
          </p:nvSpPr>
          <p:spPr>
            <a:xfrm>
              <a:off x="4833146" y="4991906"/>
              <a:ext cx="381000" cy="304800"/>
            </a:xfrm>
            <a:prstGeom prst="pie">
              <a:avLst>
                <a:gd name="adj1" fmla="val 164299"/>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Pie 35"/>
            <p:cNvSpPr/>
            <p:nvPr/>
          </p:nvSpPr>
          <p:spPr>
            <a:xfrm>
              <a:off x="4833146" y="2615396"/>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Pie 36"/>
            <p:cNvSpPr/>
            <p:nvPr/>
          </p:nvSpPr>
          <p:spPr>
            <a:xfrm>
              <a:off x="4833146" y="6068246"/>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Pie 37"/>
            <p:cNvSpPr/>
            <p:nvPr/>
          </p:nvSpPr>
          <p:spPr>
            <a:xfrm>
              <a:off x="5799944" y="2615396"/>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Pie 38"/>
            <p:cNvSpPr/>
            <p:nvPr/>
          </p:nvSpPr>
          <p:spPr>
            <a:xfrm>
              <a:off x="5799944" y="3628232"/>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Pie 39"/>
            <p:cNvSpPr/>
            <p:nvPr/>
          </p:nvSpPr>
          <p:spPr>
            <a:xfrm>
              <a:off x="5799944" y="4088612"/>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Pie 40"/>
            <p:cNvSpPr/>
            <p:nvPr/>
          </p:nvSpPr>
          <p:spPr>
            <a:xfrm>
              <a:off x="5799944" y="4548992"/>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Pie 41"/>
            <p:cNvSpPr/>
            <p:nvPr/>
          </p:nvSpPr>
          <p:spPr>
            <a:xfrm>
              <a:off x="5799944" y="4991906"/>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Pie 42"/>
            <p:cNvSpPr/>
            <p:nvPr/>
          </p:nvSpPr>
          <p:spPr>
            <a:xfrm>
              <a:off x="5799944" y="6068246"/>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Pie 43"/>
            <p:cNvSpPr/>
            <p:nvPr/>
          </p:nvSpPr>
          <p:spPr>
            <a:xfrm>
              <a:off x="6720704" y="2615396"/>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Pie 44"/>
            <p:cNvSpPr/>
            <p:nvPr/>
          </p:nvSpPr>
          <p:spPr>
            <a:xfrm>
              <a:off x="6720704" y="3628232"/>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Pie 45"/>
            <p:cNvSpPr/>
            <p:nvPr/>
          </p:nvSpPr>
          <p:spPr>
            <a:xfrm>
              <a:off x="6720704" y="4088612"/>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Pie 46"/>
            <p:cNvSpPr/>
            <p:nvPr/>
          </p:nvSpPr>
          <p:spPr>
            <a:xfrm>
              <a:off x="6720704" y="4548992"/>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Pie 47"/>
            <p:cNvSpPr/>
            <p:nvPr/>
          </p:nvSpPr>
          <p:spPr>
            <a:xfrm>
              <a:off x="6720704" y="4991906"/>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Pie 48"/>
            <p:cNvSpPr/>
            <p:nvPr/>
          </p:nvSpPr>
          <p:spPr>
            <a:xfrm>
              <a:off x="6720704" y="6068246"/>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ie 50"/>
            <p:cNvSpPr/>
            <p:nvPr/>
          </p:nvSpPr>
          <p:spPr>
            <a:xfrm>
              <a:off x="7654160" y="3628232"/>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Pie 51"/>
            <p:cNvSpPr/>
            <p:nvPr/>
          </p:nvSpPr>
          <p:spPr>
            <a:xfrm>
              <a:off x="7654160" y="4088612"/>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Pie 52"/>
            <p:cNvSpPr/>
            <p:nvPr/>
          </p:nvSpPr>
          <p:spPr>
            <a:xfrm>
              <a:off x="7654160" y="4548992"/>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Pie 54"/>
            <p:cNvSpPr/>
            <p:nvPr/>
          </p:nvSpPr>
          <p:spPr>
            <a:xfrm>
              <a:off x="7654160" y="4991906"/>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Pie 55"/>
            <p:cNvSpPr/>
            <p:nvPr/>
          </p:nvSpPr>
          <p:spPr>
            <a:xfrm>
              <a:off x="7654160" y="6068246"/>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Pie 56"/>
            <p:cNvSpPr/>
            <p:nvPr/>
          </p:nvSpPr>
          <p:spPr>
            <a:xfrm>
              <a:off x="8620958" y="3628232"/>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Pie 57"/>
            <p:cNvSpPr/>
            <p:nvPr/>
          </p:nvSpPr>
          <p:spPr>
            <a:xfrm>
              <a:off x="8620958" y="4088612"/>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Pie 58"/>
            <p:cNvSpPr/>
            <p:nvPr/>
          </p:nvSpPr>
          <p:spPr>
            <a:xfrm>
              <a:off x="8620958" y="4548992"/>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Pie 59"/>
            <p:cNvSpPr/>
            <p:nvPr/>
          </p:nvSpPr>
          <p:spPr>
            <a:xfrm>
              <a:off x="8620958" y="4991906"/>
              <a:ext cx="381000" cy="304800"/>
            </a:xfrm>
            <a:prstGeom prst="pie">
              <a:avLst>
                <a:gd name="adj1" fmla="val 541240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Pie 60"/>
            <p:cNvSpPr/>
            <p:nvPr/>
          </p:nvSpPr>
          <p:spPr>
            <a:xfrm>
              <a:off x="7654160" y="2615396"/>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Pie 61"/>
            <p:cNvSpPr/>
            <p:nvPr/>
          </p:nvSpPr>
          <p:spPr>
            <a:xfrm>
              <a:off x="8620958" y="2615396"/>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Pie 62"/>
            <p:cNvSpPr/>
            <p:nvPr/>
          </p:nvSpPr>
          <p:spPr>
            <a:xfrm>
              <a:off x="8620958" y="6068246"/>
              <a:ext cx="381000" cy="304800"/>
            </a:xfrm>
            <a:prstGeom prst="pie">
              <a:avLst>
                <a:gd name="adj1" fmla="val 109205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5" name="TextBox 64"/>
          <p:cNvSpPr txBox="1"/>
          <p:nvPr/>
        </p:nvSpPr>
        <p:spPr>
          <a:xfrm>
            <a:off x="380156" y="6590875"/>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rgbClr val="002776"/>
                </a:solidFill>
                <a:latin typeface="Calibri" pitchFamily="34" charset="0"/>
              </a:rPr>
              <a:t>Changes in base powertrain technology will impact other auto systems.   Understanding these correlations is important in crafting your overall growth / investment strategy for parts.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53194" y="991394"/>
          <a:ext cx="5879305"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Fundamental physics will affect technology evolution</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56</a:t>
            </a:fld>
            <a:endParaRPr lang="en-US" dirty="0"/>
          </a:p>
        </p:txBody>
      </p:sp>
      <p:graphicFrame>
        <p:nvGraphicFramePr>
          <p:cNvPr id="6" name="Content Placeholder 4"/>
          <p:cNvGraphicFramePr>
            <a:graphicFrameLocks/>
          </p:cNvGraphicFramePr>
          <p:nvPr/>
        </p:nvGraphicFramePr>
        <p:xfrm>
          <a:off x="5410994" y="1067594"/>
          <a:ext cx="4495800" cy="5029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944394" y="6249194"/>
            <a:ext cx="3581400" cy="933892"/>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Physical factors suggest the continued dominance of fossil fuels for the next 10+ years.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1524794" y="2123505"/>
            <a:ext cx="7336971" cy="3320142"/>
          </a:xfrm>
          <a:prstGeom prst="rect">
            <a:avLst/>
          </a:prstGeom>
          <a:solidFill>
            <a:srgbClr val="FFFFFF">
              <a:lumMod val="95000"/>
            </a:srgbClr>
          </a:solidFill>
          <a:ln w="9525" cap="flat" cmpd="sng" algn="ctr">
            <a:solidFill>
              <a:srgbClr val="091D5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091D5D"/>
              </a:solidFill>
              <a:effectLst/>
              <a:uLnTx/>
              <a:uFillTx/>
              <a:latin typeface="Verdana" pitchFamily="34" charset="0"/>
            </a:endParaRPr>
          </a:p>
        </p:txBody>
      </p:sp>
      <p:sp>
        <p:nvSpPr>
          <p:cNvPr id="2" name="Title 1"/>
          <p:cNvSpPr>
            <a:spLocks noGrp="1"/>
          </p:cNvSpPr>
          <p:nvPr>
            <p:ph type="title"/>
          </p:nvPr>
        </p:nvSpPr>
        <p:spPr/>
        <p:txBody>
          <a:bodyPr/>
          <a:lstStyle/>
          <a:p>
            <a:r>
              <a:rPr lang="en-US" dirty="0" smtClean="0"/>
              <a:t>Technology Example: maturity analysis</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57</a:t>
            </a:fld>
            <a:endParaRPr lang="en-US" dirty="0"/>
          </a:p>
        </p:txBody>
      </p:sp>
      <p:cxnSp>
        <p:nvCxnSpPr>
          <p:cNvPr id="22" name="Straight Arrow Connector 21"/>
          <p:cNvCxnSpPr/>
          <p:nvPr/>
        </p:nvCxnSpPr>
        <p:spPr bwMode="auto">
          <a:xfrm>
            <a:off x="1296194" y="5628708"/>
            <a:ext cx="7554686" cy="12474"/>
          </a:xfrm>
          <a:prstGeom prst="straightConnector1">
            <a:avLst/>
          </a:prstGeom>
          <a:solidFill>
            <a:srgbClr val="9966FF"/>
          </a:solidFill>
          <a:ln w="9525" cap="flat" cmpd="sng" algn="ctr">
            <a:solidFill>
              <a:srgbClr val="091D5D"/>
            </a:solidFill>
            <a:prstDash val="solid"/>
            <a:round/>
            <a:headEnd type="none" w="med" len="med"/>
            <a:tailEnd type="triangle" w="med" len="med"/>
          </a:ln>
          <a:effectLst/>
        </p:spPr>
      </p:cxnSp>
      <p:sp>
        <p:nvSpPr>
          <p:cNvPr id="23" name="TextBox 22"/>
          <p:cNvSpPr txBox="1"/>
          <p:nvPr/>
        </p:nvSpPr>
        <p:spPr>
          <a:xfrm>
            <a:off x="3922985" y="5650475"/>
            <a:ext cx="2311659" cy="276999"/>
          </a:xfrm>
          <a:prstGeom prst="rect">
            <a:avLst/>
          </a:prstGeom>
          <a:noFill/>
        </p:spPr>
        <p:txBody>
          <a:bodyPr wrap="none" rtlCol="0">
            <a:spAutoFit/>
          </a:bodyPr>
          <a:lstStyle/>
          <a:p>
            <a:pPr algn="ctr"/>
            <a:r>
              <a:rPr lang="en-US" sz="1200" b="1" dirty="0" smtClean="0">
                <a:latin typeface="Arial" pitchFamily="34" charset="0"/>
                <a:cs typeface="Arial" pitchFamily="34" charset="0"/>
              </a:rPr>
              <a:t>Relative Technology Maturity</a:t>
            </a:r>
            <a:endParaRPr lang="en-US" sz="1200" b="1" dirty="0">
              <a:latin typeface="Arial" pitchFamily="34" charset="0"/>
              <a:cs typeface="Arial" pitchFamily="34" charset="0"/>
            </a:endParaRPr>
          </a:p>
        </p:txBody>
      </p:sp>
      <p:cxnSp>
        <p:nvCxnSpPr>
          <p:cNvPr id="24" name="Straight Arrow Connector 23"/>
          <p:cNvCxnSpPr/>
          <p:nvPr/>
        </p:nvCxnSpPr>
        <p:spPr bwMode="auto">
          <a:xfrm rot="5400000" flipH="1" flipV="1">
            <a:off x="-461849" y="3859780"/>
            <a:ext cx="3537857" cy="1588"/>
          </a:xfrm>
          <a:prstGeom prst="straightConnector1">
            <a:avLst/>
          </a:prstGeom>
          <a:solidFill>
            <a:srgbClr val="9966FF"/>
          </a:solidFill>
          <a:ln w="9525" cap="flat" cmpd="sng" algn="ctr">
            <a:solidFill>
              <a:srgbClr val="091D5D"/>
            </a:solidFill>
            <a:prstDash val="solid"/>
            <a:round/>
            <a:headEnd type="none" w="med" len="med"/>
            <a:tailEnd type="triangle" w="med" len="med"/>
          </a:ln>
          <a:effectLst/>
        </p:spPr>
      </p:cxnSp>
      <p:sp>
        <p:nvSpPr>
          <p:cNvPr id="25" name="TextBox 24"/>
          <p:cNvSpPr txBox="1"/>
          <p:nvPr/>
        </p:nvSpPr>
        <p:spPr>
          <a:xfrm rot="16200000">
            <a:off x="12943" y="3701935"/>
            <a:ext cx="2294026" cy="276999"/>
          </a:xfrm>
          <a:prstGeom prst="rect">
            <a:avLst/>
          </a:prstGeom>
          <a:noFill/>
        </p:spPr>
        <p:txBody>
          <a:bodyPr wrap="none" rtlCol="0">
            <a:spAutoFit/>
          </a:bodyPr>
          <a:lstStyle/>
          <a:p>
            <a:pPr algn="ctr"/>
            <a:r>
              <a:rPr lang="en-US" sz="1200" b="1" dirty="0" smtClean="0">
                <a:latin typeface="Arial" pitchFamily="34" charset="0"/>
                <a:cs typeface="Arial" pitchFamily="34" charset="0"/>
              </a:rPr>
              <a:t>Business and Technical Risk</a:t>
            </a:r>
            <a:endParaRPr lang="en-US" sz="1200" b="1" dirty="0">
              <a:latin typeface="Arial" pitchFamily="34" charset="0"/>
              <a:cs typeface="Arial" pitchFamily="34" charset="0"/>
            </a:endParaRPr>
          </a:p>
        </p:txBody>
      </p:sp>
      <p:sp>
        <p:nvSpPr>
          <p:cNvPr id="26" name="Oval 25"/>
          <p:cNvSpPr/>
          <p:nvPr/>
        </p:nvSpPr>
        <p:spPr bwMode="auto">
          <a:xfrm>
            <a:off x="1600994" y="2275908"/>
            <a:ext cx="822960" cy="822960"/>
          </a:xfrm>
          <a:prstGeom prst="ellipse">
            <a:avLst/>
          </a:prstGeom>
          <a:solidFill>
            <a:srgbClr val="06174E"/>
          </a:solidFill>
          <a:ln w="9525" cap="flat" cmpd="sng" algn="ctr">
            <a:solidFill>
              <a:srgbClr val="091D5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FFFF"/>
                </a:solidFill>
                <a:effectLst/>
                <a:uLnTx/>
                <a:uFillTx/>
                <a:latin typeface="Arial" pitchFamily="34" charset="0"/>
                <a:cs typeface="Arial" pitchFamily="34" charset="0"/>
              </a:rPr>
              <a:t>Fuel Cell / H2</a:t>
            </a:r>
            <a:endParaRPr kumimoji="0" lang="en-US" sz="105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27" name="Oval 26"/>
          <p:cNvSpPr/>
          <p:nvPr/>
        </p:nvSpPr>
        <p:spPr bwMode="auto">
          <a:xfrm>
            <a:off x="7773192" y="4235336"/>
            <a:ext cx="822960" cy="822960"/>
          </a:xfrm>
          <a:prstGeom prst="ellipse">
            <a:avLst/>
          </a:prstGeom>
          <a:solidFill>
            <a:srgbClr val="06174E"/>
          </a:solidFill>
          <a:ln w="9525" cap="flat" cmpd="sng" algn="ctr">
            <a:solidFill>
              <a:srgbClr val="091D5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FFFF"/>
                </a:solidFill>
                <a:effectLst/>
                <a:uLnTx/>
                <a:uFillTx/>
                <a:latin typeface="Arial" pitchFamily="34" charset="0"/>
                <a:cs typeface="Arial" pitchFamily="34" charset="0"/>
              </a:rPr>
              <a:t>Electric Steering</a:t>
            </a:r>
            <a:endParaRPr kumimoji="0" lang="en-US" sz="105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28" name="Oval 27"/>
          <p:cNvSpPr/>
          <p:nvPr/>
        </p:nvSpPr>
        <p:spPr bwMode="auto">
          <a:xfrm>
            <a:off x="6749950" y="3908766"/>
            <a:ext cx="822960" cy="822960"/>
          </a:xfrm>
          <a:prstGeom prst="ellipse">
            <a:avLst/>
          </a:prstGeom>
          <a:solidFill>
            <a:srgbClr val="06174E"/>
          </a:solidFill>
          <a:ln w="9525" cap="flat" cmpd="sng" algn="ctr">
            <a:solidFill>
              <a:srgbClr val="091D5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FFFF"/>
                </a:solidFill>
                <a:effectLst/>
                <a:uLnTx/>
                <a:uFillTx/>
                <a:latin typeface="Arial" pitchFamily="34" charset="0"/>
                <a:cs typeface="Arial" pitchFamily="34" charset="0"/>
              </a:rPr>
              <a:t>Regener-ative Braking</a:t>
            </a:r>
            <a:endParaRPr kumimoji="0" lang="en-US" sz="105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29" name="Rectangle 28"/>
          <p:cNvSpPr/>
          <p:nvPr/>
        </p:nvSpPr>
        <p:spPr bwMode="auto">
          <a:xfrm>
            <a:off x="1524794" y="1829594"/>
            <a:ext cx="2377440" cy="250371"/>
          </a:xfrm>
          <a:prstGeom prst="rect">
            <a:avLst/>
          </a:prstGeom>
          <a:solidFill>
            <a:srgbClr val="9966FF"/>
          </a:solidFill>
          <a:ln w="9525" cap="flat" cmpd="sng" algn="ctr">
            <a:solidFill>
              <a:srgbClr val="091D5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pitchFamily="34" charset="0"/>
                <a:cs typeface="Arial" pitchFamily="34" charset="0"/>
              </a:rPr>
              <a:t>Venture Capital</a:t>
            </a:r>
          </a:p>
        </p:txBody>
      </p:sp>
      <p:sp>
        <p:nvSpPr>
          <p:cNvPr id="30" name="Rectangle 29"/>
          <p:cNvSpPr/>
          <p:nvPr/>
        </p:nvSpPr>
        <p:spPr bwMode="auto">
          <a:xfrm>
            <a:off x="4006740" y="1829594"/>
            <a:ext cx="2377440" cy="250371"/>
          </a:xfrm>
          <a:prstGeom prst="rect">
            <a:avLst/>
          </a:prstGeom>
          <a:solidFill>
            <a:srgbClr val="9966FF"/>
          </a:solidFill>
          <a:ln w="9525" cap="flat" cmpd="sng" algn="ctr">
            <a:solidFill>
              <a:srgbClr val="091D5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pitchFamily="34" charset="0"/>
                <a:cs typeface="Arial" pitchFamily="34" charset="0"/>
              </a:rPr>
              <a:t>Development Partnership</a:t>
            </a:r>
          </a:p>
        </p:txBody>
      </p:sp>
      <p:sp>
        <p:nvSpPr>
          <p:cNvPr id="31" name="Rectangle 30"/>
          <p:cNvSpPr/>
          <p:nvPr/>
        </p:nvSpPr>
        <p:spPr bwMode="auto">
          <a:xfrm>
            <a:off x="6488687" y="1829594"/>
            <a:ext cx="2377440" cy="250371"/>
          </a:xfrm>
          <a:prstGeom prst="rect">
            <a:avLst/>
          </a:prstGeom>
          <a:solidFill>
            <a:srgbClr val="9966FF"/>
          </a:solidFill>
          <a:ln w="9525" cap="flat" cmpd="sng" algn="ctr">
            <a:solidFill>
              <a:srgbClr val="091D5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pitchFamily="34" charset="0"/>
                <a:cs typeface="Arial" pitchFamily="34" charset="0"/>
              </a:rPr>
              <a:t>Supplier Acquisition</a:t>
            </a:r>
          </a:p>
        </p:txBody>
      </p:sp>
      <p:cxnSp>
        <p:nvCxnSpPr>
          <p:cNvPr id="32" name="Straight Connector 31"/>
          <p:cNvCxnSpPr/>
          <p:nvPr/>
        </p:nvCxnSpPr>
        <p:spPr bwMode="auto">
          <a:xfrm>
            <a:off x="1524794" y="1753394"/>
            <a:ext cx="7326086" cy="0"/>
          </a:xfrm>
          <a:prstGeom prst="line">
            <a:avLst/>
          </a:prstGeom>
          <a:solidFill>
            <a:srgbClr val="9966FF"/>
          </a:solidFill>
          <a:ln w="9525" cap="flat" cmpd="sng" algn="ctr">
            <a:solidFill>
              <a:srgbClr val="091D5D"/>
            </a:solidFill>
            <a:prstDash val="solid"/>
            <a:round/>
            <a:headEnd type="none" w="med" len="med"/>
            <a:tailEnd type="none" w="med" len="med"/>
          </a:ln>
          <a:effectLst/>
        </p:spPr>
      </p:cxnSp>
      <p:sp>
        <p:nvSpPr>
          <p:cNvPr id="33" name="TextBox 32"/>
          <p:cNvSpPr txBox="1"/>
          <p:nvPr/>
        </p:nvSpPr>
        <p:spPr>
          <a:xfrm>
            <a:off x="3342584" y="1358531"/>
            <a:ext cx="3682996" cy="307777"/>
          </a:xfrm>
          <a:prstGeom prst="rect">
            <a:avLst/>
          </a:prstGeom>
          <a:noFill/>
        </p:spPr>
        <p:txBody>
          <a:bodyPr wrap="none" rtlCol="0">
            <a:spAutoFit/>
          </a:bodyPr>
          <a:lstStyle/>
          <a:p>
            <a:pPr algn="ctr"/>
            <a:r>
              <a:rPr lang="en-US" sz="1400" b="1" dirty="0" smtClean="0">
                <a:latin typeface="Arial" pitchFamily="34" charset="0"/>
                <a:cs typeface="Arial" pitchFamily="34" charset="0"/>
              </a:rPr>
              <a:t>Typical Sources of Leading Technologies</a:t>
            </a:r>
            <a:endParaRPr lang="en-US" sz="1400" b="1" dirty="0">
              <a:latin typeface="Arial" pitchFamily="34" charset="0"/>
              <a:cs typeface="Arial" pitchFamily="34" charset="0"/>
            </a:endParaRPr>
          </a:p>
        </p:txBody>
      </p:sp>
      <p:cxnSp>
        <p:nvCxnSpPr>
          <p:cNvPr id="34" name="Straight Connector 33"/>
          <p:cNvCxnSpPr/>
          <p:nvPr/>
        </p:nvCxnSpPr>
        <p:spPr bwMode="auto">
          <a:xfrm rot="16200000" flipH="1">
            <a:off x="2297680" y="3778136"/>
            <a:ext cx="3320143" cy="10886"/>
          </a:xfrm>
          <a:prstGeom prst="line">
            <a:avLst/>
          </a:prstGeom>
          <a:solidFill>
            <a:srgbClr val="9966FF"/>
          </a:solidFill>
          <a:ln w="9525" cap="flat" cmpd="sng" algn="ctr">
            <a:solidFill>
              <a:srgbClr val="091D5D"/>
            </a:solidFill>
            <a:prstDash val="sysDot"/>
            <a:round/>
            <a:headEnd type="none" w="med" len="med"/>
            <a:tailEnd type="none" w="med" len="med"/>
          </a:ln>
          <a:effectLst/>
        </p:spPr>
      </p:cxnSp>
      <p:cxnSp>
        <p:nvCxnSpPr>
          <p:cNvPr id="35" name="Straight Connector 34"/>
          <p:cNvCxnSpPr/>
          <p:nvPr/>
        </p:nvCxnSpPr>
        <p:spPr bwMode="auto">
          <a:xfrm rot="16200000" flipH="1">
            <a:off x="4790570" y="3778132"/>
            <a:ext cx="3320143" cy="10886"/>
          </a:xfrm>
          <a:prstGeom prst="line">
            <a:avLst/>
          </a:prstGeom>
          <a:solidFill>
            <a:srgbClr val="9966FF"/>
          </a:solidFill>
          <a:ln w="9525" cap="flat" cmpd="sng" algn="ctr">
            <a:solidFill>
              <a:srgbClr val="091D5D"/>
            </a:solidFill>
            <a:prstDash val="sysDot"/>
            <a:round/>
            <a:headEnd type="none" w="med" len="med"/>
            <a:tailEnd type="none" w="med" len="med"/>
          </a:ln>
          <a:effectLst/>
        </p:spPr>
      </p:cxnSp>
      <p:sp>
        <p:nvSpPr>
          <p:cNvPr id="36" name="Oval 35"/>
          <p:cNvSpPr/>
          <p:nvPr/>
        </p:nvSpPr>
        <p:spPr bwMode="auto">
          <a:xfrm>
            <a:off x="3560401" y="2824548"/>
            <a:ext cx="822960" cy="822960"/>
          </a:xfrm>
          <a:prstGeom prst="ellipse">
            <a:avLst/>
          </a:prstGeom>
          <a:solidFill>
            <a:srgbClr val="06174E"/>
          </a:solidFill>
          <a:ln w="9525" cap="flat" cmpd="sng" algn="ctr">
            <a:solidFill>
              <a:srgbClr val="091D5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FFFF"/>
                </a:solidFill>
                <a:effectLst/>
                <a:uLnTx/>
                <a:uFillTx/>
                <a:latin typeface="Arial" pitchFamily="34" charset="0"/>
                <a:cs typeface="Arial" pitchFamily="34" charset="0"/>
              </a:rPr>
              <a:t>New Battery Technol-ogies</a:t>
            </a:r>
            <a:endParaRPr kumimoji="0" lang="en-US" sz="105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37" name="Oval 36"/>
          <p:cNvSpPr/>
          <p:nvPr/>
        </p:nvSpPr>
        <p:spPr bwMode="auto">
          <a:xfrm>
            <a:off x="6107680" y="3053148"/>
            <a:ext cx="822960" cy="822960"/>
          </a:xfrm>
          <a:prstGeom prst="ellipse">
            <a:avLst/>
          </a:prstGeom>
          <a:solidFill>
            <a:srgbClr val="06174E"/>
          </a:solidFill>
          <a:ln w="9525" cap="flat" cmpd="sng" algn="ctr">
            <a:solidFill>
              <a:srgbClr val="091D5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FFFF"/>
                </a:solidFill>
                <a:effectLst/>
                <a:uLnTx/>
                <a:uFillTx/>
                <a:latin typeface="Arial" pitchFamily="34" charset="0"/>
                <a:cs typeface="Arial" pitchFamily="34" charset="0"/>
              </a:rPr>
              <a:t>Li-ion Batteries</a:t>
            </a:r>
            <a:endParaRPr kumimoji="0" lang="en-US" sz="105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38" name="Oval 37"/>
          <p:cNvSpPr/>
          <p:nvPr/>
        </p:nvSpPr>
        <p:spPr bwMode="auto">
          <a:xfrm>
            <a:off x="4801394" y="3190308"/>
            <a:ext cx="822960" cy="822960"/>
          </a:xfrm>
          <a:prstGeom prst="ellipse">
            <a:avLst/>
          </a:prstGeom>
          <a:solidFill>
            <a:srgbClr val="06174E"/>
          </a:solidFill>
          <a:ln w="9525" cap="flat" cmpd="sng" algn="ctr">
            <a:solidFill>
              <a:srgbClr val="091D5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FFFF"/>
                </a:solidFill>
                <a:effectLst/>
                <a:uLnTx/>
                <a:uFillTx/>
                <a:latin typeface="Arial" pitchFamily="34" charset="0"/>
                <a:cs typeface="Arial" pitchFamily="34" charset="0"/>
              </a:rPr>
              <a:t>Organic Batteries</a:t>
            </a:r>
            <a:endParaRPr kumimoji="0" lang="en-US" sz="105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39" name="Oval 38"/>
          <p:cNvSpPr/>
          <p:nvPr/>
        </p:nvSpPr>
        <p:spPr bwMode="auto">
          <a:xfrm>
            <a:off x="2515394" y="2580708"/>
            <a:ext cx="822960" cy="822960"/>
          </a:xfrm>
          <a:prstGeom prst="ellipse">
            <a:avLst/>
          </a:prstGeom>
          <a:solidFill>
            <a:srgbClr val="06174E"/>
          </a:solidFill>
          <a:ln w="9525" cap="flat" cmpd="sng" algn="ctr">
            <a:solidFill>
              <a:srgbClr val="091D5D"/>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FFFF"/>
                </a:solidFill>
                <a:effectLst/>
                <a:uLnTx/>
                <a:uFillTx/>
                <a:latin typeface="Arial" pitchFamily="34" charset="0"/>
                <a:cs typeface="Arial" pitchFamily="34" charset="0"/>
              </a:rPr>
              <a:t>New Combus-tion Technol-ogies</a:t>
            </a:r>
            <a:endParaRPr kumimoji="0" lang="en-US" sz="105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40" name="TextBox 39"/>
          <p:cNvSpPr txBox="1"/>
          <p:nvPr/>
        </p:nvSpPr>
        <p:spPr>
          <a:xfrm>
            <a:off x="457994" y="6096794"/>
            <a:ext cx="9199077" cy="933892"/>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rgbClr val="002776"/>
                </a:solidFill>
                <a:latin typeface="Calibri" pitchFamily="34" charset="0"/>
              </a:rPr>
              <a:t>Different technologies at different stages of maturity carry different risks and investment requirements.  New technologies may require different approaches to building or acquiring capabilities .</a:t>
            </a:r>
          </a:p>
        </p:txBody>
      </p:sp>
      <p:sp>
        <p:nvSpPr>
          <p:cNvPr id="41" name="TextBox 40"/>
          <p:cNvSpPr txBox="1"/>
          <p:nvPr/>
        </p:nvSpPr>
        <p:spPr>
          <a:xfrm>
            <a:off x="5715794" y="5029994"/>
            <a:ext cx="1981200" cy="338554"/>
          </a:xfrm>
          <a:prstGeom prst="rect">
            <a:avLst/>
          </a:prstGeom>
          <a:solidFill>
            <a:schemeClr val="bg1"/>
          </a:solidFill>
        </p:spPr>
        <p:txBody>
          <a:bodyPr wrap="square" rtlCol="0">
            <a:spAutoFit/>
          </a:bodyPr>
          <a:lstStyle/>
          <a:p>
            <a:pPr algn="ctr"/>
            <a:r>
              <a:rPr lang="en-US" sz="1600" b="1" dirty="0" smtClean="0">
                <a:solidFill>
                  <a:srgbClr val="002776"/>
                </a:solidFill>
              </a:rPr>
              <a:t>“Traditional”</a:t>
            </a:r>
          </a:p>
        </p:txBody>
      </p:sp>
      <p:sp>
        <p:nvSpPr>
          <p:cNvPr id="42" name="TextBox 41"/>
          <p:cNvSpPr txBox="1"/>
          <p:nvPr/>
        </p:nvSpPr>
        <p:spPr>
          <a:xfrm>
            <a:off x="1829594" y="5029994"/>
            <a:ext cx="1981200" cy="338554"/>
          </a:xfrm>
          <a:prstGeom prst="rect">
            <a:avLst/>
          </a:prstGeom>
          <a:solidFill>
            <a:schemeClr val="bg1"/>
          </a:solidFill>
        </p:spPr>
        <p:txBody>
          <a:bodyPr wrap="square" rtlCol="0">
            <a:spAutoFit/>
          </a:bodyPr>
          <a:lstStyle/>
          <a:p>
            <a:pPr algn="ctr"/>
            <a:r>
              <a:rPr lang="en-US" sz="1600" b="1" dirty="0" smtClean="0">
                <a:solidFill>
                  <a:srgbClr val="002776"/>
                </a:solidFill>
              </a:rPr>
              <a:t>“Non-Traditional”</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smtClean="0"/>
              <a:t>Table of contents</a:t>
            </a:r>
            <a:endParaRPr lang="en-US" dirty="0" smtClean="0"/>
          </a:p>
        </p:txBody>
      </p:sp>
      <p:sp>
        <p:nvSpPr>
          <p:cNvPr id="8" name="Slide Number Placeholder 7"/>
          <p:cNvSpPr>
            <a:spLocks noGrp="1"/>
          </p:cNvSpPr>
          <p:nvPr>
            <p:ph type="sldNum" sz="quarter" idx="12"/>
          </p:nvPr>
        </p:nvSpPr>
        <p:spPr/>
        <p:txBody>
          <a:bodyPr/>
          <a:lstStyle/>
          <a:p>
            <a:fld id="{02012106-F1AE-4C04-8E5F-85389AF4AC05}" type="slidenum">
              <a:rPr lang="en-US" smtClean="0"/>
              <a:pPr/>
              <a:t>58</a:t>
            </a:fld>
            <a:endParaRPr lang="en-US" dirty="0"/>
          </a:p>
        </p:txBody>
      </p:sp>
      <p:graphicFrame>
        <p:nvGraphicFramePr>
          <p:cNvPr id="11" name="Group 118"/>
          <p:cNvGraphicFramePr>
            <a:graphicFrameLocks noGrp="1"/>
          </p:cNvGraphicFramePr>
          <p:nvPr/>
        </p:nvGraphicFramePr>
        <p:xfrm>
          <a:off x="338138" y="1539056"/>
          <a:ext cx="8654256" cy="4325142"/>
        </p:xfrm>
        <a:graphic>
          <a:graphicData uri="http://schemas.openxmlformats.org/drawingml/2006/table">
            <a:tbl>
              <a:tblPr/>
              <a:tblGrid>
                <a:gridCol w="690024"/>
                <a:gridCol w="7964232"/>
              </a:tblGrid>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1</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0066"/>
                          </a:solidFill>
                          <a:effectLst/>
                          <a:latin typeface="Verdana" pitchFamily="34" charset="0"/>
                          <a:ea typeface="宋体" pitchFamily="2" charset="-122"/>
                          <a:cs typeface="Arial" pitchFamily="34" charset="0"/>
                        </a:rPr>
                        <a:t>The Global Automotive Industry – Our Point of View</a:t>
                      </a:r>
                      <a:endParaRPr kumimoji="0" lang="en-US" altLang="zh-CN" sz="1600" b="0" i="0" u="none" strike="noStrike" cap="none" normalizeH="0" baseline="0" dirty="0" smtClean="0">
                        <a:ln>
                          <a:noFill/>
                        </a:ln>
                        <a:solidFill>
                          <a:srgbClr val="00006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2</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Creating Growth Strategy</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3</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chemeClr val="bg1"/>
                          </a:solidFill>
                          <a:effectLst/>
                          <a:latin typeface="Verdana" pitchFamily="34" charset="0"/>
                          <a:ea typeface="宋体" pitchFamily="2" charset="-122"/>
                          <a:cs typeface="Arial" pitchFamily="34" charset="0"/>
                        </a:rPr>
                        <a:t>M&amp;A Considerations</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00066"/>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4</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0066"/>
                          </a:solidFill>
                          <a:effectLst/>
                          <a:latin typeface="Verdana" pitchFamily="34" charset="0"/>
                          <a:ea typeface="宋体" pitchFamily="2" charset="-122"/>
                          <a:cs typeface="Arial" pitchFamily="34" charset="0"/>
                        </a:rPr>
                        <a:t>Acquisition Integration</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5</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Supplier Network Development</a:t>
                      </a:r>
                      <a:endPar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6</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Next Steps</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to create value via M&amp;A – OEM level</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59</a:t>
            </a:fld>
            <a:endParaRPr lang="en-US" dirty="0"/>
          </a:p>
        </p:txBody>
      </p:sp>
      <p:sp>
        <p:nvSpPr>
          <p:cNvPr id="5" name="Rectangle 11"/>
          <p:cNvSpPr>
            <a:spLocks noChangeArrowheads="1"/>
          </p:cNvSpPr>
          <p:nvPr/>
        </p:nvSpPr>
        <p:spPr bwMode="auto">
          <a:xfrm>
            <a:off x="412432" y="1178598"/>
            <a:ext cx="9233881" cy="452014"/>
          </a:xfrm>
          <a:prstGeom prst="rect">
            <a:avLst/>
          </a:prstGeom>
          <a:noFill/>
          <a:ln w="9525">
            <a:noFill/>
            <a:miter lim="800000"/>
            <a:headEnd/>
            <a:tailEnd/>
          </a:ln>
          <a:effectLst/>
        </p:spPr>
        <p:txBody>
          <a:bodyPr wrap="square" lIns="101901" tIns="101901" rIns="101901" bIns="101901">
            <a:spAutoFit/>
          </a:bodyPr>
          <a:lstStyle/>
          <a:p>
            <a:pPr>
              <a:spcBef>
                <a:spcPct val="20000"/>
              </a:spcBef>
              <a:tabLst>
                <a:tab pos="4198099" algn="l"/>
                <a:tab pos="4396239" algn="l"/>
              </a:tabLst>
            </a:pPr>
            <a:r>
              <a:rPr lang="en-US" sz="1600" b="1" dirty="0" smtClean="0">
                <a:solidFill>
                  <a:srgbClr val="002776"/>
                </a:solidFill>
                <a:latin typeface="Verdana" pitchFamily="34" charset="0"/>
                <a:ea typeface="Verdana" pitchFamily="34" charset="0"/>
                <a:cs typeface="Verdana" pitchFamily="34" charset="0"/>
              </a:rPr>
              <a:t>Many OEM cross-border acquisitions of brands have been unsuccessful</a:t>
            </a:r>
            <a:endParaRPr lang="en-US" sz="1600" b="1" dirty="0">
              <a:solidFill>
                <a:srgbClr val="002776"/>
              </a:solidFill>
              <a:latin typeface="Verdana" pitchFamily="34" charset="0"/>
              <a:ea typeface="Verdana" pitchFamily="34" charset="0"/>
              <a:cs typeface="Verdana" pitchFamily="34" charset="0"/>
            </a:endParaRPr>
          </a:p>
        </p:txBody>
      </p:sp>
      <p:graphicFrame>
        <p:nvGraphicFramePr>
          <p:cNvPr id="6" name="Content Placeholder 4"/>
          <p:cNvGraphicFramePr>
            <a:graphicFrameLocks/>
          </p:cNvGraphicFramePr>
          <p:nvPr/>
        </p:nvGraphicFramePr>
        <p:xfrm>
          <a:off x="457994" y="1753394"/>
          <a:ext cx="9272002" cy="5900121"/>
        </p:xfrm>
        <a:graphic>
          <a:graphicData uri="http://schemas.openxmlformats.org/drawingml/2006/table">
            <a:tbl>
              <a:tblPr firstRow="1" bandRow="1">
                <a:tableStyleId>{5C22544A-7EE6-4342-B048-85BDC9FD1C3A}</a:tableStyleId>
              </a:tblPr>
              <a:tblGrid>
                <a:gridCol w="804799"/>
                <a:gridCol w="905399"/>
                <a:gridCol w="502999"/>
                <a:gridCol w="2129411"/>
                <a:gridCol w="4929394"/>
              </a:tblGrid>
              <a:tr h="196941">
                <a:tc>
                  <a:txBody>
                    <a:bodyPr/>
                    <a:lstStyle/>
                    <a:p>
                      <a:pPr algn="ctr"/>
                      <a:r>
                        <a:rPr lang="en-US" sz="1000" dirty="0" smtClean="0">
                          <a:latin typeface="Arial" pitchFamily="34" charset="0"/>
                          <a:cs typeface="Arial" pitchFamily="34" charset="0"/>
                        </a:rPr>
                        <a:t>Buyer</a:t>
                      </a:r>
                      <a:endParaRPr lang="en-US" sz="1000" dirty="0">
                        <a:latin typeface="Arial" pitchFamily="34" charset="0"/>
                        <a:cs typeface="Arial" pitchFamily="34" charset="0"/>
                      </a:endParaRPr>
                    </a:p>
                  </a:txBody>
                  <a:tcPr marL="50300" marR="50300" marT="20731" marB="20731" anchor="b"/>
                </a:tc>
                <a:tc>
                  <a:txBody>
                    <a:bodyPr/>
                    <a:lstStyle/>
                    <a:p>
                      <a:pPr algn="ctr"/>
                      <a:r>
                        <a:rPr lang="en-US" sz="1000" dirty="0" smtClean="0">
                          <a:latin typeface="Arial" pitchFamily="34" charset="0"/>
                          <a:cs typeface="Arial" pitchFamily="34" charset="0"/>
                        </a:rPr>
                        <a:t>Acquisition</a:t>
                      </a:r>
                      <a:endParaRPr lang="en-US" sz="1000" dirty="0">
                        <a:latin typeface="Arial" pitchFamily="34" charset="0"/>
                        <a:cs typeface="Arial" pitchFamily="34" charset="0"/>
                      </a:endParaRPr>
                    </a:p>
                  </a:txBody>
                  <a:tcPr marL="50300" marR="50300" marT="20731" marB="20731" anchor="b"/>
                </a:tc>
                <a:tc>
                  <a:txBody>
                    <a:bodyPr/>
                    <a:lstStyle/>
                    <a:p>
                      <a:pPr algn="ctr"/>
                      <a:r>
                        <a:rPr lang="en-US" sz="1000" baseline="0" dirty="0" smtClean="0">
                          <a:latin typeface="Arial" pitchFamily="34" charset="0"/>
                          <a:cs typeface="Arial" pitchFamily="34" charset="0"/>
                        </a:rPr>
                        <a:t> Date</a:t>
                      </a:r>
                      <a:endParaRPr lang="en-US" sz="1000" dirty="0">
                        <a:latin typeface="Arial" pitchFamily="34" charset="0"/>
                        <a:cs typeface="Arial" pitchFamily="34" charset="0"/>
                      </a:endParaRPr>
                    </a:p>
                  </a:txBody>
                  <a:tcPr marL="50300" marR="50300" marT="20731" marB="20731" anchor="b"/>
                </a:tc>
                <a:tc>
                  <a:txBody>
                    <a:bodyPr/>
                    <a:lstStyle/>
                    <a:p>
                      <a:pPr algn="ctr"/>
                      <a:r>
                        <a:rPr lang="en-US" sz="1000" dirty="0" smtClean="0">
                          <a:latin typeface="Arial" pitchFamily="34" charset="0"/>
                          <a:cs typeface="Arial" pitchFamily="34" charset="0"/>
                        </a:rPr>
                        <a:t>Current Status</a:t>
                      </a:r>
                      <a:endParaRPr lang="en-US" sz="1000" dirty="0">
                        <a:latin typeface="Arial" pitchFamily="34" charset="0"/>
                        <a:cs typeface="Arial" pitchFamily="34" charset="0"/>
                      </a:endParaRPr>
                    </a:p>
                  </a:txBody>
                  <a:tcPr marL="50300" marR="50300" marT="20731" marB="20731" anchor="b"/>
                </a:tc>
                <a:tc>
                  <a:txBody>
                    <a:bodyPr/>
                    <a:lstStyle/>
                    <a:p>
                      <a:pPr algn="ctr"/>
                      <a:r>
                        <a:rPr lang="en-US" sz="1000" dirty="0" smtClean="0">
                          <a:latin typeface="Arial" pitchFamily="34" charset="0"/>
                          <a:cs typeface="Arial" pitchFamily="34" charset="0"/>
                        </a:rPr>
                        <a:t>Assessment</a:t>
                      </a:r>
                      <a:endParaRPr lang="en-US" sz="1000" dirty="0">
                        <a:latin typeface="Arial" pitchFamily="34" charset="0"/>
                        <a:cs typeface="Arial" pitchFamily="34" charset="0"/>
                      </a:endParaRPr>
                    </a:p>
                  </a:txBody>
                  <a:tcPr marL="50300" marR="50300" marT="20731" marB="20731" anchor="b"/>
                </a:tc>
              </a:tr>
              <a:tr h="196941">
                <a:tc gridSpan="5">
                  <a:txBody>
                    <a:bodyPr/>
                    <a:lstStyle/>
                    <a:p>
                      <a:pPr algn="ctr"/>
                      <a:r>
                        <a:rPr lang="en-US" sz="1000" b="1" dirty="0" smtClean="0">
                          <a:solidFill>
                            <a:schemeClr val="bg1"/>
                          </a:solidFill>
                          <a:latin typeface="Arial" pitchFamily="34" charset="0"/>
                          <a:cs typeface="Arial" pitchFamily="34" charset="0"/>
                        </a:rPr>
                        <a:t>Successful Acquisitions</a:t>
                      </a:r>
                      <a:endParaRPr lang="en-US" sz="1000" b="1" dirty="0">
                        <a:solidFill>
                          <a:schemeClr val="bg1"/>
                        </a:solidFill>
                        <a:latin typeface="Arial" pitchFamily="34" charset="0"/>
                        <a:cs typeface="Arial" pitchFamily="34" charset="0"/>
                      </a:endParaRPr>
                    </a:p>
                  </a:txBody>
                  <a:tcPr marL="50300" marR="50300" marT="20731" marB="20731">
                    <a:solidFill>
                      <a:schemeClr val="tx1"/>
                    </a:solidFill>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sz="1200" dirty="0">
                        <a:latin typeface="Arial" pitchFamily="34" charset="0"/>
                        <a:cs typeface="Arial" pitchFamily="34" charset="0"/>
                      </a:endParaRPr>
                    </a:p>
                  </a:txBody>
                  <a:tcPr/>
                </a:tc>
                <a:tc hMerge="1">
                  <a:txBody>
                    <a:bodyPr/>
                    <a:lstStyle/>
                    <a:p>
                      <a:endParaRPr lang="en-US"/>
                    </a:p>
                  </a:txBody>
                  <a:tcPr/>
                </a:tc>
              </a:tr>
              <a:tr h="352421">
                <a:tc>
                  <a:txBody>
                    <a:bodyPr/>
                    <a:lstStyle/>
                    <a:p>
                      <a:r>
                        <a:rPr lang="en-US" sz="1000" dirty="0" smtClean="0">
                          <a:latin typeface="Arial" pitchFamily="34" charset="0"/>
                          <a:cs typeface="Arial" pitchFamily="34" charset="0"/>
                        </a:rPr>
                        <a:t>Automobile Manufacturer #1</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Acquired Company...</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19XX</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Integrated</a:t>
                      </a:r>
                      <a:r>
                        <a:rPr lang="en-US" sz="1000" baseline="0" dirty="0" smtClean="0">
                          <a:latin typeface="Arial" pitchFamily="34" charset="0"/>
                          <a:cs typeface="Arial" pitchFamily="34" charset="0"/>
                        </a:rPr>
                        <a:t> into </a:t>
                      </a:r>
                      <a:r>
                        <a:rPr lang="en-US" sz="1000" baseline="0" dirty="0" smtClean="0">
                          <a:latin typeface="Arial" pitchFamily="34" charset="0"/>
                          <a:cs typeface="Arial" pitchFamily="34" charset="0"/>
                        </a:rPr>
                        <a:t>Automobile Manufacturer #1 </a:t>
                      </a:r>
                      <a:r>
                        <a:rPr lang="en-US" sz="1000" baseline="0" dirty="0" smtClean="0">
                          <a:latin typeface="Arial" pitchFamily="34" charset="0"/>
                          <a:cs typeface="Arial" pitchFamily="34" charset="0"/>
                        </a:rPr>
                        <a:t>Group</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Highly successful, </a:t>
                      </a:r>
                      <a:r>
                        <a:rPr lang="en-US" sz="1000" dirty="0" smtClean="0">
                          <a:latin typeface="Arial" pitchFamily="34" charset="0"/>
                          <a:cs typeface="Arial" pitchFamily="34" charset="0"/>
                        </a:rPr>
                        <a:t>Acquired Company... </a:t>
                      </a:r>
                      <a:r>
                        <a:rPr lang="en-US" sz="1000" dirty="0" smtClean="0">
                          <a:latin typeface="Arial" pitchFamily="34" charset="0"/>
                          <a:cs typeface="Arial" pitchFamily="34" charset="0"/>
                        </a:rPr>
                        <a:t>retains own HQ and identity but shares</a:t>
                      </a:r>
                      <a:r>
                        <a:rPr lang="en-US" sz="1000" baseline="0" dirty="0" smtClean="0">
                          <a:latin typeface="Arial" pitchFamily="34" charset="0"/>
                          <a:cs typeface="Arial" pitchFamily="34" charset="0"/>
                        </a:rPr>
                        <a:t> product platforms with </a:t>
                      </a:r>
                      <a:r>
                        <a:rPr lang="en-US" sz="1000" baseline="0" dirty="0" smtClean="0">
                          <a:latin typeface="Arial" pitchFamily="34" charset="0"/>
                          <a:cs typeface="Arial" pitchFamily="34" charset="0"/>
                        </a:rPr>
                        <a:t>Automobile Manufacturer #1</a:t>
                      </a:r>
                      <a:endParaRPr lang="en-US" sz="1000" dirty="0">
                        <a:latin typeface="Arial" pitchFamily="34" charset="0"/>
                        <a:cs typeface="Arial" pitchFamily="34" charset="0"/>
                      </a:endParaRPr>
                    </a:p>
                  </a:txBody>
                  <a:tcPr marL="50300" marR="50300" marT="20731" marB="20731"/>
                </a:tc>
              </a:tr>
              <a:tr h="352421">
                <a:tc>
                  <a:txBody>
                    <a:bodyPr/>
                    <a:lstStyle/>
                    <a:p>
                      <a:r>
                        <a:rPr lang="en-US" sz="1000" dirty="0" smtClean="0">
                          <a:latin typeface="Arial" pitchFamily="34" charset="0"/>
                          <a:cs typeface="Arial" pitchFamily="34" charset="0"/>
                        </a:rPr>
                        <a:t>BMW</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Mini (part of Rover Group)</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1994</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Integrated into BMW in 2000 and operated as a sister brand</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Became successful after the brand was brought into the BMW engineering and management processes</a:t>
                      </a:r>
                      <a:endParaRPr lang="en-US" sz="1000" dirty="0">
                        <a:latin typeface="Arial" pitchFamily="34" charset="0"/>
                        <a:cs typeface="Arial" pitchFamily="34" charset="0"/>
                      </a:endParaRPr>
                    </a:p>
                  </a:txBody>
                  <a:tcPr marL="50300" marR="50300" marT="20731" marB="20731"/>
                </a:tc>
              </a:tr>
              <a:tr h="352421">
                <a:tc>
                  <a:txBody>
                    <a:bodyPr/>
                    <a:lstStyle/>
                    <a:p>
                      <a:r>
                        <a:rPr lang="en-US" sz="1000" dirty="0" smtClean="0">
                          <a:latin typeface="Arial" pitchFamily="34" charset="0"/>
                          <a:cs typeface="Arial" pitchFamily="34" charset="0"/>
                        </a:rPr>
                        <a:t>Daimler</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smart</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1994</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Integrated</a:t>
                      </a:r>
                      <a:r>
                        <a:rPr lang="en-US" sz="1000" baseline="0" dirty="0" smtClean="0">
                          <a:latin typeface="Arial" pitchFamily="34" charset="0"/>
                          <a:cs typeface="Arial" pitchFamily="34" charset="0"/>
                        </a:rPr>
                        <a:t> into Mercedes Car Group</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Started as a standalone JV with swatch;</a:t>
                      </a:r>
                      <a:r>
                        <a:rPr lang="en-US" sz="1000" baseline="0" dirty="0" smtClean="0">
                          <a:latin typeface="Arial" pitchFamily="34" charset="0"/>
                          <a:cs typeface="Arial" pitchFamily="34" charset="0"/>
                        </a:rPr>
                        <a:t> not successful until integrated into Mercedes in 2006</a:t>
                      </a:r>
                      <a:endParaRPr lang="en-US" sz="1000" dirty="0">
                        <a:latin typeface="Arial" pitchFamily="34" charset="0"/>
                        <a:cs typeface="Arial" pitchFamily="34" charset="0"/>
                      </a:endParaRPr>
                    </a:p>
                  </a:txBody>
                  <a:tcPr marL="50300" marR="50300" marT="20731" marB="20731"/>
                </a:tc>
              </a:tr>
              <a:tr h="196941">
                <a:tc>
                  <a:txBody>
                    <a:bodyPr/>
                    <a:lstStyle/>
                    <a:p>
                      <a:r>
                        <a:rPr lang="en-US" sz="1000" dirty="0" smtClean="0">
                          <a:latin typeface="Arial" pitchFamily="34" charset="0"/>
                          <a:cs typeface="Arial" pitchFamily="34" charset="0"/>
                        </a:rPr>
                        <a:t>Renault</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Dacia</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1999</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Integrated into Renault</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Maintains</a:t>
                      </a:r>
                      <a:r>
                        <a:rPr lang="en-US" sz="1000" baseline="0" dirty="0" smtClean="0">
                          <a:latin typeface="Arial" pitchFamily="34" charset="0"/>
                          <a:cs typeface="Arial" pitchFamily="34" charset="0"/>
                        </a:rPr>
                        <a:t> own HQ and identity, but shares Logan platform globally with Renault</a:t>
                      </a:r>
                      <a:endParaRPr lang="en-US" sz="1000" dirty="0">
                        <a:latin typeface="Arial" pitchFamily="34" charset="0"/>
                        <a:cs typeface="Arial" pitchFamily="34" charset="0"/>
                      </a:endParaRPr>
                    </a:p>
                  </a:txBody>
                  <a:tcPr marL="50300" marR="50300" marT="20731" marB="20731"/>
                </a:tc>
              </a:tr>
              <a:tr h="352421">
                <a:tc>
                  <a:txBody>
                    <a:bodyPr/>
                    <a:lstStyle/>
                    <a:p>
                      <a:r>
                        <a:rPr lang="en-US" sz="1000" dirty="0" smtClean="0">
                          <a:latin typeface="Arial" pitchFamily="34" charset="0"/>
                          <a:cs typeface="Arial" pitchFamily="34" charset="0"/>
                        </a:rPr>
                        <a:t>GM/ SAIC/ Suzuki</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Daewoo Auto</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2002</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Integrated into GM Asia-Pacific</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Integral</a:t>
                      </a:r>
                      <a:r>
                        <a:rPr lang="en-US" sz="1000" baseline="0" dirty="0" smtClean="0">
                          <a:latin typeface="Arial" pitchFamily="34" charset="0"/>
                          <a:cs typeface="Arial" pitchFamily="34" charset="0"/>
                        </a:rPr>
                        <a:t> to GM global product development and production networks;  Daewoo brand generally discontinued outside Korea</a:t>
                      </a:r>
                      <a:endParaRPr lang="en-US" sz="1000" dirty="0">
                        <a:latin typeface="Arial" pitchFamily="34" charset="0"/>
                        <a:cs typeface="Arial" pitchFamily="34" charset="0"/>
                      </a:endParaRPr>
                    </a:p>
                  </a:txBody>
                  <a:tcPr marL="50300" marR="50300" marT="20731" marB="20731"/>
                </a:tc>
              </a:tr>
              <a:tr h="196941">
                <a:tc gridSpan="5">
                  <a:txBody>
                    <a:bodyPr/>
                    <a:lstStyle/>
                    <a:p>
                      <a:pPr algn="ctr"/>
                      <a:r>
                        <a:rPr lang="en-US" sz="1000" b="1" dirty="0" smtClean="0">
                          <a:solidFill>
                            <a:schemeClr val="bg1"/>
                          </a:solidFill>
                          <a:latin typeface="Arial" pitchFamily="34" charset="0"/>
                          <a:cs typeface="Arial" pitchFamily="34" charset="0"/>
                        </a:rPr>
                        <a:t>Mixed</a:t>
                      </a:r>
                      <a:r>
                        <a:rPr lang="en-US" sz="1000" b="1" baseline="0" dirty="0" smtClean="0">
                          <a:solidFill>
                            <a:schemeClr val="bg1"/>
                          </a:solidFill>
                          <a:latin typeface="Arial" pitchFamily="34" charset="0"/>
                          <a:cs typeface="Arial" pitchFamily="34" charset="0"/>
                        </a:rPr>
                        <a:t> Success or Unsuccessful</a:t>
                      </a:r>
                      <a:endParaRPr lang="en-US" sz="1000" b="1" dirty="0">
                        <a:solidFill>
                          <a:schemeClr val="bg1"/>
                        </a:solidFill>
                        <a:latin typeface="Arial" pitchFamily="34" charset="0"/>
                        <a:cs typeface="Arial" pitchFamily="34" charset="0"/>
                      </a:endParaRPr>
                    </a:p>
                  </a:txBody>
                  <a:tcPr marL="50300" marR="50300" marT="20731" marB="20731">
                    <a:solidFill>
                      <a:schemeClr val="tx1"/>
                    </a:solidFill>
                  </a:tcPr>
                </a:tc>
                <a:tc hMerge="1">
                  <a:txBody>
                    <a:bodyPr/>
                    <a:lstStyle/>
                    <a:p>
                      <a:endParaRPr lang="en-US" sz="1200" dirty="0">
                        <a:latin typeface="Arial" pitchFamily="34" charset="0"/>
                        <a:cs typeface="Arial" pitchFamily="34" charset="0"/>
                      </a:endParaRPr>
                    </a:p>
                  </a:txBody>
                  <a:tcPr marL="45720" marR="45720" marT="27432" marB="27432"/>
                </a:tc>
                <a:tc hMerge="1">
                  <a:txBody>
                    <a:bodyPr/>
                    <a:lstStyle/>
                    <a:p>
                      <a:endParaRPr lang="en-US" sz="1200" dirty="0">
                        <a:latin typeface="Arial" pitchFamily="34" charset="0"/>
                        <a:cs typeface="Arial" pitchFamily="34" charset="0"/>
                      </a:endParaRPr>
                    </a:p>
                  </a:txBody>
                  <a:tcPr marL="45720" marR="45720" marT="27432" marB="27432"/>
                </a:tc>
                <a:tc hMerge="1">
                  <a:txBody>
                    <a:bodyPr/>
                    <a:lstStyle/>
                    <a:p>
                      <a:endParaRPr lang="en-US" sz="1200" dirty="0">
                        <a:latin typeface="Arial" pitchFamily="34" charset="0"/>
                        <a:cs typeface="Arial" pitchFamily="34" charset="0"/>
                      </a:endParaRPr>
                    </a:p>
                  </a:txBody>
                  <a:tcPr marL="45720" marR="45720" marT="27432" marB="27432"/>
                </a:tc>
                <a:tc hMerge="1">
                  <a:txBody>
                    <a:bodyPr/>
                    <a:lstStyle/>
                    <a:p>
                      <a:endParaRPr lang="en-US"/>
                    </a:p>
                  </a:txBody>
                  <a:tcPr/>
                </a:tc>
              </a:tr>
              <a:tr h="196941">
                <a:tc>
                  <a:txBody>
                    <a:bodyPr/>
                    <a:lstStyle/>
                    <a:p>
                      <a:r>
                        <a:rPr lang="en-US" sz="1000" dirty="0" smtClean="0">
                          <a:latin typeface="Arial" pitchFamily="34" charset="0"/>
                          <a:cs typeface="Arial" pitchFamily="34" charset="0"/>
                        </a:rPr>
                        <a:t>Automobile Manufacturer #1</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Acquired Company...</a:t>
                      </a:r>
                      <a:endParaRPr lang="en-US" sz="1000" dirty="0">
                        <a:latin typeface="Arial" pitchFamily="34" charset="0"/>
                        <a:cs typeface="Arial" pitchFamily="34" charset="0"/>
                      </a:endParaRPr>
                    </a:p>
                  </a:txBody>
                  <a:tcPr marL="50300" marR="50300" marT="20731" marB="20731"/>
                </a:tc>
                <a:tc>
                  <a:txBody>
                    <a:bodyPr/>
                    <a:lstStyle/>
                    <a:p>
                      <a:pPr algn="ctr"/>
                      <a:r>
                        <a:rPr lang="en-US" sz="1000" smtClean="0">
                          <a:latin typeface="Arial" pitchFamily="34" charset="0"/>
                          <a:cs typeface="Arial" pitchFamily="34" charset="0"/>
                        </a:rPr>
                        <a:t>19XX</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Integrated into </a:t>
                      </a:r>
                      <a:r>
                        <a:rPr lang="en-US" sz="1000" dirty="0" smtClean="0">
                          <a:latin typeface="Arial" pitchFamily="34" charset="0"/>
                          <a:cs typeface="Arial" pitchFamily="34" charset="0"/>
                        </a:rPr>
                        <a:t>Automobile Manufacturer #1 </a:t>
                      </a:r>
                      <a:r>
                        <a:rPr lang="en-US" sz="1000" dirty="0" smtClean="0">
                          <a:latin typeface="Arial" pitchFamily="34" charset="0"/>
                          <a:cs typeface="Arial" pitchFamily="34" charset="0"/>
                        </a:rPr>
                        <a:t>Group</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Difficulty establishing brand outside Spain, relatively high cost base</a:t>
                      </a:r>
                      <a:endParaRPr lang="en-US" sz="1000" dirty="0">
                        <a:latin typeface="Arial" pitchFamily="34" charset="0"/>
                        <a:cs typeface="Arial" pitchFamily="34" charset="0"/>
                      </a:endParaRPr>
                    </a:p>
                  </a:txBody>
                  <a:tcPr marL="50300" marR="50300" marT="20731" marB="20731"/>
                </a:tc>
              </a:tr>
              <a:tr h="352421">
                <a:tc>
                  <a:txBody>
                    <a:bodyPr/>
                    <a:lstStyle/>
                    <a:p>
                      <a:r>
                        <a:rPr lang="en-US" sz="1000" dirty="0" smtClean="0">
                          <a:latin typeface="Arial" pitchFamily="34" charset="0"/>
                          <a:cs typeface="Arial" pitchFamily="34" charset="0"/>
                        </a:rPr>
                        <a:t>GM</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Saab</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1989</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Insolvent; agreement to sell</a:t>
                      </a:r>
                      <a:endParaRPr lang="en-US" sz="1000" dirty="0">
                        <a:latin typeface="Arial" pitchFamily="34" charset="0"/>
                        <a:cs typeface="Arial" pitchFamily="34" charset="0"/>
                      </a:endParaRPr>
                    </a:p>
                  </a:txBody>
                  <a:tcPr marL="50300" marR="50300" marT="20731" marB="20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cs typeface="Arial" pitchFamily="34" charset="0"/>
                        </a:rPr>
                        <a:t>Maintains own HQ and identify, shares platforms with GM/Opel, but cost structure/</a:t>
                      </a:r>
                      <a:r>
                        <a:rPr lang="en-US" sz="1000" baseline="0" dirty="0" smtClean="0">
                          <a:latin typeface="Arial" pitchFamily="34" charset="0"/>
                          <a:cs typeface="Arial" pitchFamily="34" charset="0"/>
                        </a:rPr>
                        <a:t> exchange rate has limited success</a:t>
                      </a:r>
                      <a:endParaRPr lang="en-US" sz="1000" dirty="0" smtClean="0">
                        <a:latin typeface="Arial" pitchFamily="34" charset="0"/>
                        <a:cs typeface="Arial" pitchFamily="34" charset="0"/>
                      </a:endParaRPr>
                    </a:p>
                  </a:txBody>
                  <a:tcPr marL="50300" marR="50300" marT="20731" marB="20731"/>
                </a:tc>
              </a:tr>
              <a:tr h="352421">
                <a:tc>
                  <a:txBody>
                    <a:bodyPr/>
                    <a:lstStyle/>
                    <a:p>
                      <a:r>
                        <a:rPr lang="en-US" sz="1000" dirty="0" smtClean="0">
                          <a:latin typeface="Arial" pitchFamily="34" charset="0"/>
                          <a:cs typeface="Arial" pitchFamily="34" charset="0"/>
                        </a:rPr>
                        <a:t>BMW</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Rover Group</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1994</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Sold Land Rover to Ford and</a:t>
                      </a:r>
                      <a:r>
                        <a:rPr lang="en-US" sz="1000" baseline="0" dirty="0" smtClean="0">
                          <a:latin typeface="Arial" pitchFamily="34" charset="0"/>
                          <a:cs typeface="Arial" pitchFamily="34" charset="0"/>
                        </a:rPr>
                        <a:t> MG </a:t>
                      </a:r>
                      <a:r>
                        <a:rPr lang="en-US" sz="1000" dirty="0" smtClean="0">
                          <a:latin typeface="Arial" pitchFamily="34" charset="0"/>
                          <a:cs typeface="Arial" pitchFamily="34" charset="0"/>
                        </a:rPr>
                        <a:t>Rover to investors</a:t>
                      </a:r>
                      <a:r>
                        <a:rPr lang="en-US" sz="1000" baseline="0" dirty="0" smtClean="0">
                          <a:latin typeface="Arial" pitchFamily="34" charset="0"/>
                          <a:cs typeface="Arial" pitchFamily="34" charset="0"/>
                        </a:rPr>
                        <a:t> in 2000</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BMW</a:t>
                      </a:r>
                      <a:r>
                        <a:rPr lang="en-US" sz="1000" baseline="0" dirty="0" smtClean="0">
                          <a:latin typeface="Arial" pitchFamily="34" charset="0"/>
                          <a:cs typeface="Arial" pitchFamily="34" charset="0"/>
                        </a:rPr>
                        <a:t> was not able to overcome past brand problems and did not integrate Rover</a:t>
                      </a:r>
                      <a:endParaRPr lang="en-US" sz="1000" dirty="0">
                        <a:latin typeface="Arial" pitchFamily="34" charset="0"/>
                        <a:cs typeface="Arial" pitchFamily="34" charset="0"/>
                      </a:endParaRPr>
                    </a:p>
                  </a:txBody>
                  <a:tcPr marL="50300" marR="50300" marT="20731" marB="20731"/>
                </a:tc>
              </a:tr>
              <a:tr h="196941">
                <a:tc>
                  <a:txBody>
                    <a:bodyPr/>
                    <a:lstStyle/>
                    <a:p>
                      <a:r>
                        <a:rPr lang="en-US" sz="1000" dirty="0" smtClean="0">
                          <a:latin typeface="Arial" pitchFamily="34" charset="0"/>
                          <a:cs typeface="Arial" pitchFamily="34" charset="0"/>
                        </a:rPr>
                        <a:t>Daimler</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Chrysler</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1998</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Chrysler sold to Cerberus in 2007</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Never achieved synergies due to limited shared</a:t>
                      </a:r>
                      <a:r>
                        <a:rPr lang="en-US" sz="1000" baseline="0" dirty="0" smtClean="0">
                          <a:latin typeface="Arial" pitchFamily="34" charset="0"/>
                          <a:cs typeface="Arial" pitchFamily="34" charset="0"/>
                        </a:rPr>
                        <a:t> platforms or functions</a:t>
                      </a:r>
                      <a:endParaRPr lang="en-US" sz="1000" dirty="0">
                        <a:latin typeface="Arial" pitchFamily="34" charset="0"/>
                        <a:cs typeface="Arial" pitchFamily="34" charset="0"/>
                      </a:endParaRPr>
                    </a:p>
                  </a:txBody>
                  <a:tcPr marL="50300" marR="50300" marT="20731" marB="20731"/>
                </a:tc>
              </a:tr>
              <a:tr h="352421">
                <a:tc>
                  <a:txBody>
                    <a:bodyPr/>
                    <a:lstStyle/>
                    <a:p>
                      <a:r>
                        <a:rPr lang="en-US" sz="1000" dirty="0" smtClean="0">
                          <a:latin typeface="Arial" pitchFamily="34" charset="0"/>
                          <a:cs typeface="Arial" pitchFamily="34" charset="0"/>
                        </a:rPr>
                        <a:t>Ford</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Volvo Cars</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1999</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Attempting to sell</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Maintains own HQ and identify, shares platform with Ford, but cost structure/</a:t>
                      </a:r>
                      <a:r>
                        <a:rPr lang="en-US" sz="1000" baseline="0" dirty="0" smtClean="0">
                          <a:latin typeface="Arial" pitchFamily="34" charset="0"/>
                          <a:cs typeface="Arial" pitchFamily="34" charset="0"/>
                        </a:rPr>
                        <a:t> exchange rate has limited profitability</a:t>
                      </a:r>
                      <a:endParaRPr lang="en-US" sz="1000" dirty="0">
                        <a:latin typeface="Arial" pitchFamily="34" charset="0"/>
                        <a:cs typeface="Arial" pitchFamily="34" charset="0"/>
                      </a:endParaRPr>
                    </a:p>
                  </a:txBody>
                  <a:tcPr marL="50300" marR="50300" marT="20731" marB="20731"/>
                </a:tc>
              </a:tr>
              <a:tr h="352421">
                <a:tc>
                  <a:txBody>
                    <a:bodyPr/>
                    <a:lstStyle/>
                    <a:p>
                      <a:r>
                        <a:rPr lang="en-US" sz="1000" dirty="0" smtClean="0">
                          <a:latin typeface="Arial" pitchFamily="34" charset="0"/>
                          <a:cs typeface="Arial" pitchFamily="34" charset="0"/>
                        </a:rPr>
                        <a:t>SAIC</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Ssangyong</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2004</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Insolvent;  plant closed due to strike</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After initial turnaround success, limited product range of large vehicles and poor</a:t>
                      </a:r>
                      <a:r>
                        <a:rPr lang="en-US" sz="1000" baseline="0" dirty="0" smtClean="0">
                          <a:latin typeface="Arial" pitchFamily="34" charset="0"/>
                          <a:cs typeface="Arial" pitchFamily="34" charset="0"/>
                        </a:rPr>
                        <a:t> labor relations have caused major disruption</a:t>
                      </a:r>
                      <a:endParaRPr lang="en-US" sz="1000" dirty="0">
                        <a:latin typeface="Arial" pitchFamily="34" charset="0"/>
                        <a:cs typeface="Arial" pitchFamily="34" charset="0"/>
                      </a:endParaRPr>
                    </a:p>
                  </a:txBody>
                  <a:tcPr marL="50300" marR="50300" marT="20731" marB="20731"/>
                </a:tc>
              </a:tr>
              <a:tr h="196941">
                <a:tc gridSpan="5">
                  <a:txBody>
                    <a:bodyPr/>
                    <a:lstStyle/>
                    <a:p>
                      <a:pPr algn="ctr"/>
                      <a:r>
                        <a:rPr lang="en-US" sz="1000" b="1" dirty="0" smtClean="0">
                          <a:solidFill>
                            <a:schemeClr val="bg1"/>
                          </a:solidFill>
                          <a:latin typeface="Arial" pitchFamily="34" charset="0"/>
                          <a:cs typeface="Arial" pitchFamily="34" charset="0"/>
                        </a:rPr>
                        <a:t>Too Soon to Tell</a:t>
                      </a:r>
                      <a:endParaRPr lang="en-US" sz="1000" b="1" dirty="0">
                        <a:solidFill>
                          <a:schemeClr val="bg1"/>
                        </a:solidFill>
                        <a:latin typeface="Arial" pitchFamily="34" charset="0"/>
                        <a:cs typeface="Arial" pitchFamily="34" charset="0"/>
                      </a:endParaRPr>
                    </a:p>
                  </a:txBody>
                  <a:tcPr marL="50300" marR="50300" marT="20731" marB="20731">
                    <a:solidFill>
                      <a:schemeClr val="tx1"/>
                    </a:solidFill>
                  </a:tcPr>
                </a:tc>
                <a:tc hMerge="1">
                  <a:txBody>
                    <a:bodyPr/>
                    <a:lstStyle/>
                    <a:p>
                      <a:endParaRPr lang="en-US" dirty="0"/>
                    </a:p>
                  </a:txBody>
                  <a:tcPr marL="45720" marR="45720" marT="27432" marB="27432"/>
                </a:tc>
                <a:tc hMerge="1">
                  <a:txBody>
                    <a:bodyPr/>
                    <a:lstStyle/>
                    <a:p>
                      <a:endParaRPr lang="en-US" dirty="0"/>
                    </a:p>
                  </a:txBody>
                  <a:tcPr marL="45720" marR="45720" marT="27432" marB="27432"/>
                </a:tc>
                <a:tc hMerge="1">
                  <a:txBody>
                    <a:bodyPr/>
                    <a:lstStyle/>
                    <a:p>
                      <a:endParaRPr lang="en-US" dirty="0"/>
                    </a:p>
                  </a:txBody>
                  <a:tcPr marL="45720" marR="45720" marT="27432" marB="27432"/>
                </a:tc>
                <a:tc hMerge="1">
                  <a:txBody>
                    <a:bodyPr/>
                    <a:lstStyle/>
                    <a:p>
                      <a:endParaRPr lang="en-US"/>
                    </a:p>
                  </a:txBody>
                  <a:tcPr/>
                </a:tc>
              </a:tr>
              <a:tr h="352421">
                <a:tc>
                  <a:txBody>
                    <a:bodyPr/>
                    <a:lstStyle/>
                    <a:p>
                      <a:r>
                        <a:rPr lang="en-US" sz="1000" dirty="0" smtClean="0">
                          <a:latin typeface="Arial" pitchFamily="34" charset="0"/>
                          <a:cs typeface="Arial" pitchFamily="34" charset="0"/>
                        </a:rPr>
                        <a:t>Nanjing</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MG Rover</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2005</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MG production re-started; Rover platform basis for Roewe</a:t>
                      </a:r>
                      <a:r>
                        <a:rPr lang="en-US" sz="1000" baseline="0" dirty="0" smtClean="0">
                          <a:latin typeface="Arial" pitchFamily="34" charset="0"/>
                          <a:cs typeface="Arial" pitchFamily="34" charset="0"/>
                        </a:rPr>
                        <a:t> brand</a:t>
                      </a:r>
                      <a:endParaRPr lang="en-US" sz="1000" dirty="0">
                        <a:latin typeface="Arial" pitchFamily="34" charset="0"/>
                        <a:cs typeface="Arial" pitchFamily="34" charset="0"/>
                      </a:endParaRPr>
                    </a:p>
                  </a:txBody>
                  <a:tcPr marL="50300" marR="50300" marT="20731" marB="20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cs typeface="Arial" pitchFamily="34" charset="0"/>
                        </a:rPr>
                        <a:t>SAIC appears to be using MG Rover to expand internationally</a:t>
                      </a:r>
                    </a:p>
                    <a:p>
                      <a:endParaRPr lang="en-US" sz="1000" dirty="0">
                        <a:latin typeface="Arial" pitchFamily="34" charset="0"/>
                        <a:cs typeface="Arial" pitchFamily="34" charset="0"/>
                      </a:endParaRPr>
                    </a:p>
                  </a:txBody>
                  <a:tcPr marL="50300" marR="50300" marT="20731" marB="20731"/>
                </a:tc>
              </a:tr>
              <a:tr h="352421">
                <a:tc>
                  <a:txBody>
                    <a:bodyPr/>
                    <a:lstStyle/>
                    <a:p>
                      <a:r>
                        <a:rPr lang="en-US" sz="1000" dirty="0" smtClean="0">
                          <a:latin typeface="Arial" pitchFamily="34" charset="0"/>
                          <a:cs typeface="Arial" pitchFamily="34" charset="0"/>
                        </a:rPr>
                        <a:t>Tata</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Jaguar/Land</a:t>
                      </a:r>
                      <a:r>
                        <a:rPr lang="en-US" sz="1000" baseline="0" dirty="0" smtClean="0">
                          <a:latin typeface="Arial" pitchFamily="34" charset="0"/>
                          <a:cs typeface="Arial" pitchFamily="34" charset="0"/>
                        </a:rPr>
                        <a:t> Rover</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2008</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Operating</a:t>
                      </a:r>
                      <a:r>
                        <a:rPr lang="en-US" sz="1000" baseline="0" dirty="0" smtClean="0">
                          <a:latin typeface="Arial" pitchFamily="34" charset="0"/>
                          <a:cs typeface="Arial" pitchFamily="34" charset="0"/>
                        </a:rPr>
                        <a:t> as an independent subsidiary</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Difficult timing for Tata</a:t>
                      </a:r>
                      <a:r>
                        <a:rPr lang="en-US" sz="1000" baseline="0" dirty="0" smtClean="0">
                          <a:latin typeface="Arial" pitchFamily="34" charset="0"/>
                          <a:cs typeface="Arial" pitchFamily="34" charset="0"/>
                        </a:rPr>
                        <a:t> with the downturn, but brands may strengthen with new products and technology transfer may be valuable</a:t>
                      </a:r>
                      <a:endParaRPr lang="en-US" sz="1000" dirty="0">
                        <a:latin typeface="Arial" pitchFamily="34" charset="0"/>
                        <a:cs typeface="Arial" pitchFamily="34" charset="0"/>
                      </a:endParaRPr>
                    </a:p>
                  </a:txBody>
                  <a:tcPr marL="50300" marR="50300" marT="20731" marB="20731"/>
                </a:tc>
              </a:tr>
              <a:tr h="352421">
                <a:tc>
                  <a:txBody>
                    <a:bodyPr/>
                    <a:lstStyle/>
                    <a:p>
                      <a:r>
                        <a:rPr lang="en-US" sz="1000" dirty="0" smtClean="0">
                          <a:latin typeface="Arial" pitchFamily="34" charset="0"/>
                          <a:cs typeface="Arial" pitchFamily="34" charset="0"/>
                        </a:rPr>
                        <a:t>Fiat</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Chrysler</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2009</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Fiat acquired a 35% ownership</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Fiat and Chrysler intend</a:t>
                      </a:r>
                      <a:r>
                        <a:rPr lang="en-US" sz="1000" baseline="0" dirty="0" smtClean="0">
                          <a:latin typeface="Arial" pitchFamily="34" charset="0"/>
                          <a:cs typeface="Arial" pitchFamily="34" charset="0"/>
                        </a:rPr>
                        <a:t> to introduce Fiat platforms and products into NAFTA as soon as possible</a:t>
                      </a:r>
                      <a:endParaRPr lang="en-US" sz="1000" dirty="0">
                        <a:latin typeface="Arial" pitchFamily="34" charset="0"/>
                        <a:cs typeface="Arial" pitchFamily="34" charset="0"/>
                      </a:endParaRPr>
                    </a:p>
                  </a:txBody>
                  <a:tcPr marL="50300" marR="50300" marT="20731" marB="20731"/>
                </a:tc>
              </a:tr>
              <a:tr h="196941">
                <a:tc>
                  <a:txBody>
                    <a:bodyPr/>
                    <a:lstStyle/>
                    <a:p>
                      <a:r>
                        <a:rPr lang="en-US" sz="1000" dirty="0" smtClean="0">
                          <a:latin typeface="Arial" pitchFamily="34" charset="0"/>
                          <a:cs typeface="Arial" pitchFamily="34" charset="0"/>
                        </a:rPr>
                        <a:t>Koenigsegg</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Saab</a:t>
                      </a:r>
                      <a:endParaRPr lang="en-US" sz="1000" dirty="0">
                        <a:latin typeface="Arial" pitchFamily="34" charset="0"/>
                        <a:cs typeface="Arial" pitchFamily="34" charset="0"/>
                      </a:endParaRPr>
                    </a:p>
                  </a:txBody>
                  <a:tcPr marL="50300" marR="50300" marT="20731" marB="20731"/>
                </a:tc>
                <a:tc>
                  <a:txBody>
                    <a:bodyPr/>
                    <a:lstStyle/>
                    <a:p>
                      <a:pPr algn="ctr"/>
                      <a:r>
                        <a:rPr lang="en-US" sz="1000" dirty="0" smtClean="0">
                          <a:latin typeface="Arial" pitchFamily="34" charset="0"/>
                          <a:cs typeface="Arial" pitchFamily="34" charset="0"/>
                        </a:rPr>
                        <a:t>2009</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Transaction</a:t>
                      </a:r>
                      <a:r>
                        <a:rPr lang="en-US" sz="1000" baseline="0" dirty="0" smtClean="0">
                          <a:latin typeface="Arial" pitchFamily="34" charset="0"/>
                          <a:cs typeface="Arial" pitchFamily="34" charset="0"/>
                        </a:rPr>
                        <a:t> being finalized</a:t>
                      </a:r>
                      <a:endParaRPr lang="en-US" sz="1000" dirty="0">
                        <a:latin typeface="Arial" pitchFamily="34" charset="0"/>
                        <a:cs typeface="Arial" pitchFamily="34" charset="0"/>
                      </a:endParaRPr>
                    </a:p>
                  </a:txBody>
                  <a:tcPr marL="50300" marR="50300" marT="20731" marB="20731"/>
                </a:tc>
                <a:tc>
                  <a:txBody>
                    <a:bodyPr/>
                    <a:lstStyle/>
                    <a:p>
                      <a:r>
                        <a:rPr lang="en-US" sz="1000" dirty="0" smtClean="0">
                          <a:latin typeface="Arial" pitchFamily="34" charset="0"/>
                          <a:cs typeface="Arial" pitchFamily="34" charset="0"/>
                        </a:rPr>
                        <a:t>Business</a:t>
                      </a:r>
                      <a:r>
                        <a:rPr lang="en-US" sz="1000" baseline="0" dirty="0" smtClean="0">
                          <a:latin typeface="Arial" pitchFamily="34" charset="0"/>
                          <a:cs typeface="Arial" pitchFamily="34" charset="0"/>
                        </a:rPr>
                        <a:t> plans not known</a:t>
                      </a:r>
                      <a:endParaRPr lang="en-US" sz="1000" dirty="0">
                        <a:latin typeface="Arial" pitchFamily="34" charset="0"/>
                        <a:cs typeface="Arial" pitchFamily="34" charset="0"/>
                      </a:endParaRPr>
                    </a:p>
                  </a:txBody>
                  <a:tcPr marL="50300" marR="50300" marT="20731" marB="20731"/>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46088" y="1312730"/>
          <a:ext cx="9266238" cy="5139220"/>
        </p:xfrm>
        <a:graphic>
          <a:graphicData uri="http://schemas.openxmlformats.org/drawingml/2006/table">
            <a:tbl>
              <a:tblPr>
                <a:tableStyleId>{5C22544A-7EE6-4342-B048-85BDC9FD1C3A}</a:tableStyleId>
              </a:tblPr>
              <a:tblGrid>
                <a:gridCol w="3985412"/>
                <a:gridCol w="5280826"/>
              </a:tblGrid>
              <a:tr h="2159922">
                <a:tc>
                  <a:txBody>
                    <a:bodyPr/>
                    <a:lstStyle/>
                    <a:p>
                      <a:r>
                        <a:rPr lang="en-US" dirty="0" smtClean="0"/>
                        <a:t>Dramatic</a:t>
                      </a:r>
                      <a:r>
                        <a:rPr lang="en-US" baseline="0" dirty="0" smtClean="0"/>
                        <a:t> Structural Change Due To The Global Downturn</a:t>
                      </a:r>
                      <a:endParaRPr lang="en-US" dirty="0"/>
                    </a:p>
                  </a:txBody>
                  <a:tcPr/>
                </a:tc>
                <a:tc>
                  <a:txBody>
                    <a:bodyPr/>
                    <a:lstStyle/>
                    <a:p>
                      <a:pPr marL="177800" indent="-177800">
                        <a:buFont typeface="Arial" pitchFamily="34" charset="0"/>
                        <a:buChar char="•"/>
                      </a:pPr>
                      <a:r>
                        <a:rPr lang="en-US" sz="1400" dirty="0" smtClean="0"/>
                        <a:t>Poor capacity utilization and lack of manufacturing flexibility</a:t>
                      </a:r>
                    </a:p>
                    <a:p>
                      <a:pPr marL="177800" indent="-177800">
                        <a:buFont typeface="Arial" pitchFamily="34" charset="0"/>
                        <a:buChar char="•"/>
                      </a:pPr>
                      <a:r>
                        <a:rPr lang="en-US" sz="1400" dirty="0" smtClean="0"/>
                        <a:t>Non-viable OEMs and suppliers requiring dramatic restructuring – insufficient capital to operate and invest for the future</a:t>
                      </a:r>
                    </a:p>
                    <a:p>
                      <a:pPr marL="177800" indent="-177800">
                        <a:buFont typeface="Arial" pitchFamily="34" charset="0"/>
                        <a:buChar char="•"/>
                      </a:pPr>
                      <a:r>
                        <a:rPr lang="en-US" sz="1400" dirty="0" smtClean="0"/>
                        <a:t>Brands lacking identity and customer emotion</a:t>
                      </a:r>
                    </a:p>
                    <a:p>
                      <a:pPr marL="177800" indent="-177800">
                        <a:buFont typeface="Arial" pitchFamily="34" charset="0"/>
                        <a:buChar char="•"/>
                      </a:pPr>
                      <a:r>
                        <a:rPr lang="en-US" sz="1400" dirty="0" smtClean="0"/>
                        <a:t>Bankruptcies, mergers and acquisitions</a:t>
                      </a:r>
                    </a:p>
                    <a:p>
                      <a:pPr marL="177800" indent="-177800">
                        <a:buFont typeface="Arial" pitchFamily="34" charset="0"/>
                        <a:buChar char="•"/>
                      </a:pPr>
                      <a:r>
                        <a:rPr lang="en-US" sz="1400" dirty="0" smtClean="0"/>
                        <a:t>New global combinations (e.g., Fiat and Chrysler, </a:t>
                      </a:r>
                      <a:r>
                        <a:rPr lang="en-US" sz="1400" dirty="0" smtClean="0"/>
                        <a:t>Acquired Company... </a:t>
                      </a:r>
                      <a:r>
                        <a:rPr lang="en-US" sz="1400" dirty="0" smtClean="0"/>
                        <a:t>and ??)</a:t>
                      </a:r>
                    </a:p>
                    <a:p>
                      <a:pPr marL="177800" indent="-177800">
                        <a:buFont typeface="Arial" pitchFamily="34" charset="0"/>
                        <a:buChar char="•"/>
                      </a:pPr>
                      <a:r>
                        <a:rPr lang="en-US" sz="1400" dirty="0" smtClean="0"/>
                        <a:t>New players (e.g., Penske and Saturn)</a:t>
                      </a:r>
                    </a:p>
                  </a:txBody>
                  <a:tcPr/>
                </a:tc>
              </a:tr>
              <a:tr h="1276390">
                <a:tc>
                  <a:txBody>
                    <a:bodyPr/>
                    <a:lstStyle/>
                    <a:p>
                      <a:r>
                        <a:rPr lang="en-US" dirty="0" smtClean="0"/>
                        <a:t>Changing Customer Needs</a:t>
                      </a:r>
                      <a:r>
                        <a:rPr lang="en-US" baseline="0" dirty="0" smtClean="0"/>
                        <a:t> and Preferences</a:t>
                      </a:r>
                      <a:endParaRPr lang="en-US" dirty="0"/>
                    </a:p>
                  </a:txBody>
                  <a:tcPr/>
                </a:tc>
                <a:tc>
                  <a:txBody>
                    <a:bodyPr/>
                    <a:lstStyle/>
                    <a:p>
                      <a:pPr marL="177800" indent="-177800">
                        <a:buFont typeface="Arial" pitchFamily="34" charset="0"/>
                        <a:buChar char="•"/>
                      </a:pPr>
                      <a:r>
                        <a:rPr lang="en-US" sz="1400" dirty="0" smtClean="0"/>
                        <a:t>Desire for “green” vehicles (without paying more)</a:t>
                      </a:r>
                    </a:p>
                    <a:p>
                      <a:pPr marL="177800" indent="-177800">
                        <a:buFont typeface="Arial" pitchFamily="34" charset="0"/>
                        <a:buChar char="•"/>
                      </a:pPr>
                      <a:r>
                        <a:rPr lang="en-US" sz="1400" dirty="0" smtClean="0"/>
                        <a:t>Higher levels of urbanization shifting markets to smaller, more utilitarian segments</a:t>
                      </a:r>
                    </a:p>
                    <a:p>
                      <a:pPr marL="177800" indent="-177800">
                        <a:buFont typeface="Arial" pitchFamily="34" charset="0"/>
                        <a:buChar char="•"/>
                      </a:pPr>
                      <a:r>
                        <a:rPr lang="en-US" sz="1400" dirty="0" smtClean="0"/>
                        <a:t>Desire for “individualization”</a:t>
                      </a:r>
                    </a:p>
                    <a:p>
                      <a:pPr marL="177800" indent="-177800">
                        <a:buFont typeface="Arial" pitchFamily="34" charset="0"/>
                        <a:buChar char="•"/>
                      </a:pPr>
                      <a:r>
                        <a:rPr lang="en-US" sz="1400" dirty="0" smtClean="0"/>
                        <a:t>Unique requirements in many emerging markets</a:t>
                      </a:r>
                    </a:p>
                  </a:txBody>
                  <a:tcPr/>
                </a:tc>
              </a:tr>
              <a:tr h="1702908">
                <a:tc>
                  <a:txBody>
                    <a:bodyPr/>
                    <a:lstStyle/>
                    <a:p>
                      <a:r>
                        <a:rPr lang="en-US" dirty="0" smtClean="0"/>
                        <a:t>Uncertainty Over</a:t>
                      </a:r>
                      <a:r>
                        <a:rPr lang="en-US" baseline="0" dirty="0" smtClean="0"/>
                        <a:t> Future</a:t>
                      </a:r>
                      <a:r>
                        <a:rPr lang="en-US" dirty="0" smtClean="0"/>
                        <a:t> </a:t>
                      </a:r>
                      <a:r>
                        <a:rPr lang="en-US" dirty="0" err="1" smtClean="0"/>
                        <a:t>Powertrain</a:t>
                      </a:r>
                      <a:r>
                        <a:rPr lang="en-US" dirty="0" smtClean="0"/>
                        <a:t> and Other Technologies</a:t>
                      </a:r>
                      <a:endParaRPr lang="en-US" dirty="0"/>
                    </a:p>
                  </a:txBody>
                  <a:tcPr/>
                </a:tc>
                <a:tc>
                  <a:txBody>
                    <a:bodyPr/>
                    <a:lstStyle/>
                    <a:p>
                      <a:pPr marL="177800" indent="-177800">
                        <a:buFont typeface="Arial" pitchFamily="34" charset="0"/>
                        <a:buChar char="•"/>
                      </a:pPr>
                      <a:r>
                        <a:rPr lang="en-US" sz="1400" dirty="0" smtClean="0"/>
                        <a:t>Diverse greenhouse gas and safety requirements are being enacted in most markets</a:t>
                      </a:r>
                    </a:p>
                    <a:p>
                      <a:pPr marL="177800" indent="-177800">
                        <a:buFont typeface="Arial" pitchFamily="34" charset="0"/>
                        <a:buChar char="•"/>
                      </a:pPr>
                      <a:r>
                        <a:rPr lang="en-US" sz="1400" dirty="0" smtClean="0"/>
                        <a:t>Fossil fuel prices have become unstable, but are generally expected to rise</a:t>
                      </a:r>
                    </a:p>
                    <a:p>
                      <a:pPr marL="177800" indent="-177800">
                        <a:buFont typeface="Arial" pitchFamily="34" charset="0"/>
                        <a:buChar char="•"/>
                      </a:pPr>
                      <a:r>
                        <a:rPr lang="en-US" sz="1400" dirty="0" smtClean="0"/>
                        <a:t>Alternative </a:t>
                      </a:r>
                      <a:r>
                        <a:rPr lang="en-US" sz="1400" dirty="0" err="1" smtClean="0"/>
                        <a:t>powertrain</a:t>
                      </a:r>
                      <a:r>
                        <a:rPr lang="en-US" sz="1400" dirty="0" smtClean="0"/>
                        <a:t> and fuel developments have been unpredictable, but require long-lead-time infrastructure development</a:t>
                      </a:r>
                    </a:p>
                  </a:txBody>
                  <a:tcPr/>
                </a:tc>
              </a:tr>
            </a:tbl>
          </a:graphicData>
        </a:graphic>
      </p:graphicFrame>
      <p:sp>
        <p:nvSpPr>
          <p:cNvPr id="3" name="Title 2"/>
          <p:cNvSpPr>
            <a:spLocks noGrp="1"/>
          </p:cNvSpPr>
          <p:nvPr>
            <p:ph type="title"/>
          </p:nvPr>
        </p:nvSpPr>
        <p:spPr/>
        <p:txBody>
          <a:bodyPr/>
          <a:lstStyle/>
          <a:p>
            <a:r>
              <a:rPr lang="en-US" dirty="0" smtClean="0"/>
              <a:t>Current assessment of the global auto industry</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to create value - OEMs</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60</a:t>
            </a:fld>
            <a:endParaRPr lang="en-US" dirty="0"/>
          </a:p>
        </p:txBody>
      </p:sp>
      <p:sp>
        <p:nvSpPr>
          <p:cNvPr id="4" name="Rectangle 11"/>
          <p:cNvSpPr>
            <a:spLocks noChangeArrowheads="1"/>
          </p:cNvSpPr>
          <p:nvPr/>
        </p:nvSpPr>
        <p:spPr bwMode="auto">
          <a:xfrm>
            <a:off x="412432" y="1178597"/>
            <a:ext cx="9233881" cy="759790"/>
          </a:xfrm>
          <a:prstGeom prst="rect">
            <a:avLst/>
          </a:prstGeom>
          <a:noFill/>
          <a:ln w="9525">
            <a:noFill/>
            <a:miter lim="800000"/>
            <a:headEnd/>
            <a:tailEnd/>
          </a:ln>
          <a:effectLst/>
        </p:spPr>
        <p:txBody>
          <a:bodyPr wrap="square" lIns="101901" tIns="101901" rIns="101901" bIns="101901">
            <a:spAutoFit/>
          </a:bodyPr>
          <a:lstStyle/>
          <a:p>
            <a:pPr>
              <a:spcBef>
                <a:spcPct val="20000"/>
              </a:spcBef>
              <a:tabLst>
                <a:tab pos="4198099" algn="l"/>
                <a:tab pos="4396239" algn="l"/>
              </a:tabLst>
            </a:pPr>
            <a:r>
              <a:rPr lang="en-US" sz="1800" b="1" dirty="0" smtClean="0">
                <a:solidFill>
                  <a:srgbClr val="002776"/>
                </a:solidFill>
                <a:latin typeface="Verdana" pitchFamily="34" charset="0"/>
                <a:ea typeface="Verdana" pitchFamily="34" charset="0"/>
                <a:cs typeface="Verdana" pitchFamily="34" charset="0"/>
              </a:rPr>
              <a:t>Cross-border brand acquisitions have typically fulfilled one or more of four strategic objectives for the buyer</a:t>
            </a:r>
            <a:endParaRPr lang="en-US" sz="1800" b="1" dirty="0">
              <a:solidFill>
                <a:srgbClr val="002776"/>
              </a:solidFill>
              <a:latin typeface="Verdana" pitchFamily="34" charset="0"/>
              <a:ea typeface="Verdana" pitchFamily="34" charset="0"/>
              <a:cs typeface="Verdana" pitchFamily="34" charset="0"/>
            </a:endParaRPr>
          </a:p>
        </p:txBody>
      </p:sp>
      <p:sp>
        <p:nvSpPr>
          <p:cNvPr id="5" name="Rectangle 4"/>
          <p:cNvSpPr/>
          <p:nvPr/>
        </p:nvSpPr>
        <p:spPr bwMode="auto">
          <a:xfrm>
            <a:off x="1006004" y="2504961"/>
            <a:ext cx="1810798" cy="1036532"/>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none" lIns="101901" tIns="50950" rIns="101901" bIns="50950" numCol="1" rtlCol="0" anchor="ctr" anchorCtr="0" compatLnSpc="1">
            <a:prstTxWarp prst="textNoShape">
              <a:avLst/>
            </a:prstTxWarp>
          </a:bodyPr>
          <a:lstStyle/>
          <a:p>
            <a:pPr algn="ctr" defTabSz="1019007"/>
            <a:r>
              <a:rPr lang="en-US" sz="1600" b="1" dirty="0" smtClean="0">
                <a:solidFill>
                  <a:schemeClr val="bg1"/>
                </a:solidFill>
                <a:latin typeface="Arial" pitchFamily="34" charset="0"/>
                <a:cs typeface="Arial" pitchFamily="34" charset="0"/>
              </a:rPr>
              <a:t>Access</a:t>
            </a:r>
          </a:p>
          <a:p>
            <a:pPr algn="ctr" defTabSz="1019007"/>
            <a:r>
              <a:rPr lang="en-US" sz="1600" b="1" dirty="0" smtClean="0">
                <a:solidFill>
                  <a:schemeClr val="bg1"/>
                </a:solidFill>
                <a:latin typeface="Arial" pitchFamily="34" charset="0"/>
                <a:cs typeface="Arial" pitchFamily="34" charset="0"/>
              </a:rPr>
              <a:t>New Market</a:t>
            </a:r>
          </a:p>
        </p:txBody>
      </p:sp>
      <p:sp>
        <p:nvSpPr>
          <p:cNvPr id="6" name="Rectangle 5"/>
          <p:cNvSpPr/>
          <p:nvPr/>
        </p:nvSpPr>
        <p:spPr bwMode="auto">
          <a:xfrm>
            <a:off x="1006004" y="3784172"/>
            <a:ext cx="1810798" cy="1036532"/>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none" lIns="101901" tIns="50950" rIns="101901" bIns="50950" numCol="1" rtlCol="0" anchor="ctr" anchorCtr="0" compatLnSpc="1">
            <a:prstTxWarp prst="textNoShape">
              <a:avLst/>
            </a:prstTxWarp>
          </a:bodyPr>
          <a:lstStyle/>
          <a:p>
            <a:pPr algn="ctr" defTabSz="1019007"/>
            <a:r>
              <a:rPr lang="en-US" sz="1600" b="1" dirty="0" smtClean="0">
                <a:solidFill>
                  <a:schemeClr val="bg1"/>
                </a:solidFill>
                <a:latin typeface="Arial" pitchFamily="34" charset="0"/>
                <a:cs typeface="Arial" pitchFamily="34" charset="0"/>
              </a:rPr>
              <a:t>Acquire</a:t>
            </a:r>
          </a:p>
          <a:p>
            <a:pPr algn="ctr" defTabSz="1019007"/>
            <a:r>
              <a:rPr lang="en-US" sz="1600" b="1" dirty="0" smtClean="0">
                <a:solidFill>
                  <a:schemeClr val="bg1"/>
                </a:solidFill>
                <a:latin typeface="Arial" pitchFamily="34" charset="0"/>
                <a:cs typeface="Arial" pitchFamily="34" charset="0"/>
              </a:rPr>
              <a:t>Technology</a:t>
            </a:r>
          </a:p>
        </p:txBody>
      </p:sp>
      <p:sp>
        <p:nvSpPr>
          <p:cNvPr id="7" name="Rectangle 6"/>
          <p:cNvSpPr/>
          <p:nvPr/>
        </p:nvSpPr>
        <p:spPr bwMode="auto">
          <a:xfrm>
            <a:off x="1006004" y="5063383"/>
            <a:ext cx="1810798" cy="1036532"/>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none" lIns="101901" tIns="50950" rIns="101901" bIns="50950" numCol="1" rtlCol="0" anchor="ctr" anchorCtr="0" compatLnSpc="1">
            <a:prstTxWarp prst="textNoShape">
              <a:avLst/>
            </a:prstTxWarp>
          </a:bodyPr>
          <a:lstStyle/>
          <a:p>
            <a:pPr algn="ctr" defTabSz="1019007"/>
            <a:r>
              <a:rPr lang="en-US" sz="1600" b="1" dirty="0" smtClean="0">
                <a:solidFill>
                  <a:schemeClr val="bg1"/>
                </a:solidFill>
                <a:latin typeface="Arial" pitchFamily="34" charset="0"/>
                <a:cs typeface="Arial" pitchFamily="34" charset="0"/>
              </a:rPr>
              <a:t>Acquire a</a:t>
            </a:r>
          </a:p>
          <a:p>
            <a:pPr algn="ctr" defTabSz="1019007"/>
            <a:r>
              <a:rPr lang="en-US" sz="1600" b="1" dirty="0" smtClean="0">
                <a:solidFill>
                  <a:schemeClr val="bg1"/>
                </a:solidFill>
                <a:latin typeface="Arial" pitchFamily="34" charset="0"/>
                <a:cs typeface="Arial" pitchFamily="34" charset="0"/>
              </a:rPr>
              <a:t>Strong Brand</a:t>
            </a:r>
          </a:p>
        </p:txBody>
      </p:sp>
      <p:sp>
        <p:nvSpPr>
          <p:cNvPr id="8" name="Rectangle 7"/>
          <p:cNvSpPr/>
          <p:nvPr/>
        </p:nvSpPr>
        <p:spPr bwMode="auto">
          <a:xfrm>
            <a:off x="1006004" y="6342592"/>
            <a:ext cx="1810798" cy="1036532"/>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none" lIns="101901" tIns="50950" rIns="101901" bIns="50950" numCol="1" rtlCol="0" anchor="ctr" anchorCtr="0" compatLnSpc="1">
            <a:prstTxWarp prst="textNoShape">
              <a:avLst/>
            </a:prstTxWarp>
          </a:bodyPr>
          <a:lstStyle/>
          <a:p>
            <a:pPr algn="ctr" defTabSz="1019007"/>
            <a:r>
              <a:rPr lang="en-US" sz="1600" b="1" dirty="0" smtClean="0">
                <a:solidFill>
                  <a:schemeClr val="bg1"/>
                </a:solidFill>
                <a:latin typeface="Arial" pitchFamily="34" charset="0"/>
                <a:cs typeface="Arial" pitchFamily="34" charset="0"/>
              </a:rPr>
              <a:t>Build Scale</a:t>
            </a:r>
          </a:p>
        </p:txBody>
      </p:sp>
      <p:sp>
        <p:nvSpPr>
          <p:cNvPr id="9" name="TextBox 8"/>
          <p:cNvSpPr txBox="1"/>
          <p:nvPr/>
        </p:nvSpPr>
        <p:spPr>
          <a:xfrm>
            <a:off x="2970088" y="2504961"/>
            <a:ext cx="6035993" cy="1036532"/>
          </a:xfrm>
          <a:prstGeom prst="rect">
            <a:avLst/>
          </a:prstGeom>
          <a:solidFill>
            <a:schemeClr val="bg1">
              <a:lumMod val="95000"/>
            </a:schemeClr>
          </a:solidFill>
        </p:spPr>
        <p:txBody>
          <a:bodyPr wrap="none" lIns="101901" tIns="101901" rIns="101901" bIns="101901" rtlCol="0" anchor="ctr" anchorCtr="0">
            <a:noAutofit/>
          </a:bodyPr>
          <a:lstStyle/>
          <a:p>
            <a:pPr marL="132684" indent="-132684"/>
            <a:r>
              <a:rPr lang="en-US" sz="1300" dirty="0" smtClean="0">
                <a:latin typeface="Arial" pitchFamily="34" charset="0"/>
                <a:cs typeface="Arial" pitchFamily="34" charset="0"/>
              </a:rPr>
              <a:t>“Cleansed ECC Client”</a:t>
            </a:r>
            <a:endParaRPr lang="en-US" sz="1300" dirty="0" smtClean="0">
              <a:latin typeface="Arial" pitchFamily="34" charset="0"/>
              <a:cs typeface="Arial" pitchFamily="34" charset="0"/>
            </a:endParaRPr>
          </a:p>
        </p:txBody>
      </p:sp>
      <p:sp>
        <p:nvSpPr>
          <p:cNvPr id="10" name="TextBox 9"/>
          <p:cNvSpPr txBox="1"/>
          <p:nvPr/>
        </p:nvSpPr>
        <p:spPr>
          <a:xfrm>
            <a:off x="2994042" y="3784172"/>
            <a:ext cx="6035993" cy="1036532"/>
          </a:xfrm>
          <a:prstGeom prst="rect">
            <a:avLst/>
          </a:prstGeom>
          <a:solidFill>
            <a:schemeClr val="bg1">
              <a:lumMod val="95000"/>
            </a:schemeClr>
          </a:solidFill>
        </p:spPr>
        <p:txBody>
          <a:bodyPr wrap="none" lIns="101901" tIns="101901" rIns="101901" bIns="101901" rtlCol="0" anchor="ctr" anchorCtr="0">
            <a:noAutofit/>
          </a:bodyPr>
          <a:lstStyle/>
          <a:p>
            <a:pPr marL="132684" indent="-132684">
              <a:buFont typeface="Arial" pitchFamily="34" charset="0"/>
              <a:buChar char="•"/>
            </a:pPr>
            <a:r>
              <a:rPr lang="en-US" sz="1300" dirty="0" smtClean="0">
                <a:latin typeface="Arial" pitchFamily="34" charset="0"/>
                <a:cs typeface="Arial" pitchFamily="34" charset="0"/>
              </a:rPr>
              <a:t>GM/ Suzuki/ SAIC – Daewoo Auto:  low-cost small car design</a:t>
            </a:r>
          </a:p>
          <a:p>
            <a:pPr marL="132684" indent="-132684">
              <a:buFont typeface="Arial" pitchFamily="34" charset="0"/>
              <a:buChar char="•"/>
            </a:pPr>
            <a:r>
              <a:rPr lang="en-US" sz="1300" dirty="0" smtClean="0">
                <a:latin typeface="Arial" pitchFamily="34" charset="0"/>
                <a:cs typeface="Arial" pitchFamily="34" charset="0"/>
              </a:rPr>
              <a:t>Tata – Jaguar/Land Rover:  premium vehicle design</a:t>
            </a:r>
          </a:p>
          <a:p>
            <a:pPr marL="132684" indent="-132684">
              <a:buFont typeface="Arial" pitchFamily="34" charset="0"/>
              <a:buChar char="•"/>
            </a:pPr>
            <a:r>
              <a:rPr lang="en-US" sz="1300" dirty="0" smtClean="0">
                <a:latin typeface="Arial" pitchFamily="34" charset="0"/>
                <a:cs typeface="Arial" pitchFamily="34" charset="0"/>
              </a:rPr>
              <a:t>SAIC – Ssangyong:  SUV and premium car design</a:t>
            </a:r>
          </a:p>
          <a:p>
            <a:pPr marL="132684" indent="-132684">
              <a:buFont typeface="Arial" pitchFamily="34" charset="0"/>
              <a:buChar char="•"/>
            </a:pPr>
            <a:r>
              <a:rPr lang="en-US" sz="1300" dirty="0" smtClean="0">
                <a:latin typeface="Arial" pitchFamily="34" charset="0"/>
                <a:cs typeface="Arial" pitchFamily="34" charset="0"/>
              </a:rPr>
              <a:t>Nanjing – MG Rover:  volume vehicle </a:t>
            </a:r>
            <a:r>
              <a:rPr lang="en-US" sz="1300" dirty="0" smtClean="0">
                <a:latin typeface="Arial" pitchFamily="34" charset="0"/>
                <a:cs typeface="Arial" pitchFamily="34" charset="0"/>
              </a:rPr>
              <a:t>design</a:t>
            </a:r>
            <a:endParaRPr lang="en-US" sz="1300" dirty="0" smtClean="0">
              <a:latin typeface="Arial" pitchFamily="34" charset="0"/>
              <a:cs typeface="Arial" pitchFamily="34" charset="0"/>
            </a:endParaRPr>
          </a:p>
        </p:txBody>
      </p:sp>
      <p:sp>
        <p:nvSpPr>
          <p:cNvPr id="11" name="TextBox 10"/>
          <p:cNvSpPr txBox="1"/>
          <p:nvPr/>
        </p:nvSpPr>
        <p:spPr>
          <a:xfrm>
            <a:off x="2994042" y="5063383"/>
            <a:ext cx="6035993" cy="1036532"/>
          </a:xfrm>
          <a:prstGeom prst="rect">
            <a:avLst/>
          </a:prstGeom>
          <a:solidFill>
            <a:schemeClr val="bg1">
              <a:lumMod val="95000"/>
            </a:schemeClr>
          </a:solidFill>
        </p:spPr>
        <p:txBody>
          <a:bodyPr wrap="none" lIns="101901" tIns="101901" rIns="101901" bIns="101901" rtlCol="0" anchor="ctr" anchorCtr="0">
            <a:noAutofit/>
          </a:bodyPr>
          <a:lstStyle/>
          <a:p>
            <a:pPr marL="132684" indent="-132684">
              <a:buFont typeface="Arial" pitchFamily="34" charset="0"/>
              <a:buChar char="•"/>
            </a:pPr>
            <a:r>
              <a:rPr lang="en-US" sz="1300" dirty="0" smtClean="0">
                <a:latin typeface="Arial" pitchFamily="34" charset="0"/>
                <a:cs typeface="Arial" pitchFamily="34" charset="0"/>
              </a:rPr>
              <a:t>Tata – Jaguar/Land Rover:  luxury car and SUV brands</a:t>
            </a:r>
          </a:p>
          <a:p>
            <a:pPr marL="132684" indent="-132684">
              <a:buFont typeface="Arial" pitchFamily="34" charset="0"/>
              <a:buChar char="•"/>
            </a:pPr>
            <a:r>
              <a:rPr lang="en-US" sz="1300" dirty="0" smtClean="0">
                <a:latin typeface="Arial" pitchFamily="34" charset="0"/>
                <a:cs typeface="Arial" pitchFamily="34" charset="0"/>
              </a:rPr>
              <a:t>Automobile Manufacturer #5 </a:t>
            </a:r>
            <a:r>
              <a:rPr lang="en-US" sz="1300" dirty="0" smtClean="0">
                <a:latin typeface="Arial" pitchFamily="34" charset="0"/>
                <a:cs typeface="Arial" pitchFamily="34" charset="0"/>
              </a:rPr>
              <a:t>– </a:t>
            </a:r>
            <a:r>
              <a:rPr lang="en-US" sz="1300" dirty="0" smtClean="0">
                <a:latin typeface="Arial" pitchFamily="34" charset="0"/>
                <a:cs typeface="Arial" pitchFamily="34" charset="0"/>
              </a:rPr>
              <a:t>Acquired Company...:  </a:t>
            </a:r>
            <a:r>
              <a:rPr lang="en-US" sz="1300" dirty="0" smtClean="0">
                <a:latin typeface="Arial" pitchFamily="34" charset="0"/>
                <a:cs typeface="Arial" pitchFamily="34" charset="0"/>
              </a:rPr>
              <a:t>premium brand</a:t>
            </a:r>
          </a:p>
          <a:p>
            <a:pPr marL="132684" indent="-132684">
              <a:buFont typeface="Arial" pitchFamily="34" charset="0"/>
              <a:buChar char="•"/>
            </a:pPr>
            <a:r>
              <a:rPr lang="en-US" sz="1300" dirty="0" smtClean="0">
                <a:latin typeface="Arial" pitchFamily="34" charset="0"/>
                <a:cs typeface="Arial" pitchFamily="34" charset="0"/>
              </a:rPr>
              <a:t>GM – Saab:  premium brand</a:t>
            </a:r>
          </a:p>
        </p:txBody>
      </p:sp>
      <p:sp>
        <p:nvSpPr>
          <p:cNvPr id="12" name="TextBox 11"/>
          <p:cNvSpPr txBox="1"/>
          <p:nvPr/>
        </p:nvSpPr>
        <p:spPr>
          <a:xfrm>
            <a:off x="2982067" y="6342592"/>
            <a:ext cx="6035993" cy="1036532"/>
          </a:xfrm>
          <a:prstGeom prst="rect">
            <a:avLst/>
          </a:prstGeom>
          <a:solidFill>
            <a:schemeClr val="bg1">
              <a:lumMod val="95000"/>
            </a:schemeClr>
          </a:solidFill>
        </p:spPr>
        <p:txBody>
          <a:bodyPr wrap="none" lIns="101901" tIns="101901" rIns="101901" bIns="101901" rtlCol="0" anchor="ctr" anchorCtr="0">
            <a:noAutofit/>
          </a:bodyPr>
          <a:lstStyle/>
          <a:p>
            <a:pPr marL="132684" indent="-132684">
              <a:buFont typeface="Arial" pitchFamily="34" charset="0"/>
              <a:buChar char="•"/>
            </a:pPr>
            <a:r>
              <a:rPr lang="en-US" sz="1300" dirty="0" smtClean="0">
                <a:latin typeface="Arial" pitchFamily="34" charset="0"/>
                <a:cs typeface="Arial" pitchFamily="34" charset="0"/>
              </a:rPr>
              <a:t>Automobile Manufacturer #1 </a:t>
            </a:r>
            <a:r>
              <a:rPr lang="en-US" sz="1300" dirty="0" smtClean="0">
                <a:latin typeface="Arial" pitchFamily="34" charset="0"/>
                <a:cs typeface="Arial" pitchFamily="34" charset="0"/>
              </a:rPr>
              <a:t>– </a:t>
            </a:r>
            <a:r>
              <a:rPr lang="en-US" sz="1300" dirty="0" smtClean="0">
                <a:latin typeface="Arial" pitchFamily="34" charset="0"/>
                <a:cs typeface="Arial" pitchFamily="34" charset="0"/>
              </a:rPr>
              <a:t>Acquired Company...:  </a:t>
            </a:r>
            <a:r>
              <a:rPr lang="en-US" sz="1300" dirty="0" smtClean="0">
                <a:latin typeface="Arial" pitchFamily="34" charset="0"/>
                <a:cs typeface="Arial" pitchFamily="34" charset="0"/>
              </a:rPr>
              <a:t>add volume to existing platforms</a:t>
            </a:r>
          </a:p>
          <a:p>
            <a:pPr marL="132684" indent="-132684">
              <a:buFont typeface="Arial" pitchFamily="34" charset="0"/>
              <a:buChar char="•"/>
            </a:pPr>
            <a:r>
              <a:rPr lang="en-US" sz="1300" dirty="0" smtClean="0">
                <a:latin typeface="Arial" pitchFamily="34" charset="0"/>
                <a:cs typeface="Arial" pitchFamily="34" charset="0"/>
              </a:rPr>
              <a:t>Renault – Dacia:  build volume for a new low-cost platform</a:t>
            </a:r>
          </a:p>
          <a:p>
            <a:pPr marL="132684" indent="-132684">
              <a:buFont typeface="Arial" pitchFamily="34" charset="0"/>
              <a:buChar char="•"/>
            </a:pPr>
            <a:r>
              <a:rPr lang="en-US" sz="1300" dirty="0" smtClean="0">
                <a:latin typeface="Arial" pitchFamily="34" charset="0"/>
                <a:cs typeface="Arial" pitchFamily="34" charset="0"/>
              </a:rPr>
              <a:t>Fiat – Chrysler:  bring Chrysler products onto Fiat platforms</a:t>
            </a:r>
          </a:p>
        </p:txBody>
      </p:sp>
      <p:sp>
        <p:nvSpPr>
          <p:cNvPr id="13" name="TextBox 12"/>
          <p:cNvSpPr txBox="1"/>
          <p:nvPr/>
        </p:nvSpPr>
        <p:spPr>
          <a:xfrm>
            <a:off x="970070" y="2058194"/>
            <a:ext cx="2357022" cy="410672"/>
          </a:xfrm>
          <a:prstGeom prst="rect">
            <a:avLst/>
          </a:prstGeom>
          <a:noFill/>
        </p:spPr>
        <p:txBody>
          <a:bodyPr wrap="none" lIns="101901" tIns="50950" rIns="101901" bIns="50950" rtlCol="0">
            <a:spAutoFit/>
          </a:bodyPr>
          <a:lstStyle/>
          <a:p>
            <a:r>
              <a:rPr lang="en-US" u="sng" dirty="0" smtClean="0">
                <a:solidFill>
                  <a:srgbClr val="002776"/>
                </a:solidFill>
                <a:latin typeface="Arial" pitchFamily="34" charset="0"/>
                <a:cs typeface="Arial" pitchFamily="34" charset="0"/>
              </a:rPr>
              <a:t>Strategic Objective</a:t>
            </a:r>
            <a:endParaRPr lang="en-US" u="sng" dirty="0">
              <a:solidFill>
                <a:srgbClr val="002776"/>
              </a:solidFill>
              <a:latin typeface="Arial" pitchFamily="34" charset="0"/>
              <a:cs typeface="Arial" pitchFamily="34" charset="0"/>
            </a:endParaRPr>
          </a:p>
        </p:txBody>
      </p:sp>
      <p:sp>
        <p:nvSpPr>
          <p:cNvPr id="14" name="TextBox 13"/>
          <p:cNvSpPr txBox="1"/>
          <p:nvPr/>
        </p:nvSpPr>
        <p:spPr>
          <a:xfrm>
            <a:off x="4284882" y="2058194"/>
            <a:ext cx="2733857" cy="410672"/>
          </a:xfrm>
          <a:prstGeom prst="rect">
            <a:avLst/>
          </a:prstGeom>
          <a:noFill/>
        </p:spPr>
        <p:txBody>
          <a:bodyPr wrap="none" lIns="101901" tIns="50950" rIns="101901" bIns="50950" rtlCol="0">
            <a:spAutoFit/>
          </a:bodyPr>
          <a:lstStyle/>
          <a:p>
            <a:pPr algn="ctr"/>
            <a:r>
              <a:rPr lang="en-US" u="sng" dirty="0" smtClean="0">
                <a:solidFill>
                  <a:srgbClr val="002776"/>
                </a:solidFill>
                <a:latin typeface="Arial" pitchFamily="34" charset="0"/>
                <a:cs typeface="Arial" pitchFamily="34" charset="0"/>
              </a:rPr>
              <a:t>Transaction Examples</a:t>
            </a:r>
            <a:endParaRPr lang="en-US" u="sng" dirty="0">
              <a:solidFill>
                <a:srgbClr val="00277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to create value - OEMs</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61</a:t>
            </a:fld>
            <a:endParaRPr lang="en-US" dirty="0"/>
          </a:p>
        </p:txBody>
      </p:sp>
      <p:sp>
        <p:nvSpPr>
          <p:cNvPr id="4" name="Rectangle 11"/>
          <p:cNvSpPr>
            <a:spLocks noChangeArrowheads="1"/>
          </p:cNvSpPr>
          <p:nvPr/>
        </p:nvSpPr>
        <p:spPr bwMode="auto">
          <a:xfrm>
            <a:off x="412432" y="1313049"/>
            <a:ext cx="9233881" cy="759790"/>
          </a:xfrm>
          <a:prstGeom prst="rect">
            <a:avLst/>
          </a:prstGeom>
          <a:noFill/>
          <a:ln w="9525">
            <a:noFill/>
            <a:miter lim="800000"/>
            <a:headEnd/>
            <a:tailEnd/>
          </a:ln>
          <a:effectLst/>
        </p:spPr>
        <p:txBody>
          <a:bodyPr wrap="square" lIns="101901" tIns="101901" rIns="101901" bIns="101901">
            <a:spAutoFit/>
          </a:bodyPr>
          <a:lstStyle/>
          <a:p>
            <a:pPr>
              <a:spcBef>
                <a:spcPct val="20000"/>
              </a:spcBef>
              <a:tabLst>
                <a:tab pos="4198099" algn="l"/>
                <a:tab pos="4396239" algn="l"/>
              </a:tabLst>
            </a:pPr>
            <a:r>
              <a:rPr lang="en-US" sz="1800" b="1" dirty="0" smtClean="0">
                <a:solidFill>
                  <a:srgbClr val="002776"/>
                </a:solidFill>
                <a:latin typeface="Verdana" pitchFamily="34" charset="0"/>
                <a:ea typeface="Verdana" pitchFamily="34" charset="0"/>
                <a:cs typeface="Verdana" pitchFamily="34" charset="0"/>
              </a:rPr>
              <a:t>There have been some general patterns of success and failure in the examples of cross-border automotive brand acquisitions</a:t>
            </a:r>
            <a:endParaRPr lang="en-US" sz="1800" b="1" dirty="0">
              <a:solidFill>
                <a:srgbClr val="002776"/>
              </a:solidFill>
              <a:latin typeface="Verdana" pitchFamily="34" charset="0"/>
              <a:ea typeface="Verdana" pitchFamily="34" charset="0"/>
              <a:cs typeface="Verdana" pitchFamily="34" charset="0"/>
            </a:endParaRPr>
          </a:p>
        </p:txBody>
      </p:sp>
      <p:graphicFrame>
        <p:nvGraphicFramePr>
          <p:cNvPr id="5" name="Table 4"/>
          <p:cNvGraphicFramePr>
            <a:graphicFrameLocks noGrp="1"/>
          </p:cNvGraphicFramePr>
          <p:nvPr/>
        </p:nvGraphicFramePr>
        <p:xfrm>
          <a:off x="838332" y="2657135"/>
          <a:ext cx="8287514" cy="4199787"/>
        </p:xfrm>
        <a:graphic>
          <a:graphicData uri="http://schemas.openxmlformats.org/drawingml/2006/table">
            <a:tbl>
              <a:tblPr firstRow="1" bandRow="1">
                <a:tableStyleId>{00A15C55-8517-42AA-B614-E9B94910E393}</a:tableStyleId>
              </a:tblPr>
              <a:tblGrid>
                <a:gridCol w="4143757"/>
                <a:gridCol w="4143757"/>
              </a:tblGrid>
              <a:tr h="469630">
                <a:tc>
                  <a:txBody>
                    <a:bodyPr/>
                    <a:lstStyle/>
                    <a:p>
                      <a:pPr algn="ctr"/>
                      <a:r>
                        <a:rPr lang="en-US" sz="1600" dirty="0" smtClean="0">
                          <a:latin typeface="Arial" pitchFamily="34" charset="0"/>
                          <a:cs typeface="Arial" pitchFamily="34" charset="0"/>
                        </a:rPr>
                        <a:t>Success</a:t>
                      </a:r>
                      <a:r>
                        <a:rPr lang="en-US" sz="1600" baseline="0" dirty="0" smtClean="0">
                          <a:latin typeface="Arial" pitchFamily="34" charset="0"/>
                          <a:cs typeface="Arial" pitchFamily="34" charset="0"/>
                        </a:rPr>
                        <a:t> patterns</a:t>
                      </a:r>
                      <a:endParaRPr lang="en-US" sz="1600" b="0" dirty="0">
                        <a:latin typeface="Arial" pitchFamily="34" charset="0"/>
                        <a:cs typeface="Arial" pitchFamily="34" charset="0"/>
                      </a:endParaRPr>
                    </a:p>
                  </a:txBody>
                  <a:tcPr marL="100600" marR="100600" marT="51827" marB="51827" anchor="ctr">
                    <a:solidFill>
                      <a:srgbClr val="002060"/>
                    </a:solidFill>
                  </a:tcPr>
                </a:tc>
                <a:tc>
                  <a:txBody>
                    <a:bodyPr/>
                    <a:lstStyle/>
                    <a:p>
                      <a:pPr algn="ctr"/>
                      <a:r>
                        <a:rPr lang="en-US" sz="1600" dirty="0" smtClean="0">
                          <a:latin typeface="Arial" pitchFamily="34" charset="0"/>
                          <a:cs typeface="Arial" pitchFamily="34" charset="0"/>
                        </a:rPr>
                        <a:t>Failure patterns</a:t>
                      </a:r>
                      <a:endParaRPr lang="en-US" sz="1600" b="0" dirty="0">
                        <a:latin typeface="Arial" pitchFamily="34" charset="0"/>
                        <a:cs typeface="Arial" pitchFamily="34" charset="0"/>
                      </a:endParaRPr>
                    </a:p>
                  </a:txBody>
                  <a:tcPr marL="100600" marR="100600" marT="51827" marB="51827" anchor="ctr">
                    <a:solidFill>
                      <a:srgbClr val="002060"/>
                    </a:solidFill>
                  </a:tcPr>
                </a:tc>
              </a:tr>
              <a:tr h="656196">
                <a:tc>
                  <a:txBody>
                    <a:bodyPr/>
                    <a:lstStyle/>
                    <a:p>
                      <a:r>
                        <a:rPr lang="en-US" sz="1600" dirty="0" smtClean="0">
                          <a:latin typeface="Arial" pitchFamily="34" charset="0"/>
                          <a:cs typeface="Arial" pitchFamily="34" charset="0"/>
                        </a:rPr>
                        <a:t>Effectively shared product platforms and leveraged procurement across brands</a:t>
                      </a:r>
                      <a:endParaRPr lang="en-US" sz="1600" b="0" dirty="0">
                        <a:latin typeface="Arial" pitchFamily="34" charset="0"/>
                        <a:cs typeface="Arial" pitchFamily="34" charset="0"/>
                      </a:endParaRPr>
                    </a:p>
                  </a:txBody>
                  <a:tcPr marL="100600" marR="100600" marT="51827" marB="51827" anchor="ctr"/>
                </a:tc>
                <a:tc>
                  <a:txBody>
                    <a:bodyPr/>
                    <a:lstStyle/>
                    <a:p>
                      <a:r>
                        <a:rPr lang="en-US" sz="1600" dirty="0" smtClean="0">
                          <a:latin typeface="Arial" pitchFamily="34" charset="0"/>
                          <a:cs typeface="Arial" pitchFamily="34" charset="0"/>
                        </a:rPr>
                        <a:t>Maintained a high cost structure relative</a:t>
                      </a:r>
                      <a:r>
                        <a:rPr lang="en-US" sz="1600" baseline="0" dirty="0" smtClean="0">
                          <a:latin typeface="Arial" pitchFamily="34" charset="0"/>
                          <a:cs typeface="Arial" pitchFamily="34" charset="0"/>
                        </a:rPr>
                        <a:t> to</a:t>
                      </a:r>
                      <a:r>
                        <a:rPr lang="en-US" sz="1600" dirty="0" smtClean="0">
                          <a:latin typeface="Arial" pitchFamily="34" charset="0"/>
                          <a:cs typeface="Arial" pitchFamily="34" charset="0"/>
                        </a:rPr>
                        <a:t> brand price positioning</a:t>
                      </a:r>
                      <a:endParaRPr lang="en-US" sz="1600" b="0" dirty="0">
                        <a:latin typeface="Arial" pitchFamily="34" charset="0"/>
                        <a:cs typeface="Arial" pitchFamily="34" charset="0"/>
                      </a:endParaRPr>
                    </a:p>
                  </a:txBody>
                  <a:tcPr marL="100600" marR="100600" marT="51827" marB="51827" anchor="ctr"/>
                </a:tc>
              </a:tr>
              <a:tr h="656196">
                <a:tc>
                  <a:txBody>
                    <a:bodyPr/>
                    <a:lstStyle/>
                    <a:p>
                      <a:r>
                        <a:rPr lang="en-US" sz="1600" dirty="0" smtClean="0">
                          <a:latin typeface="Arial" pitchFamily="34" charset="0"/>
                          <a:cs typeface="Arial" pitchFamily="34" charset="0"/>
                        </a:rPr>
                        <a:t>Maintained sufficient brand uniqueness and a strong identity with the acquired brand</a:t>
                      </a:r>
                      <a:endParaRPr lang="en-US" sz="1600" b="0" dirty="0">
                        <a:latin typeface="Arial" pitchFamily="34" charset="0"/>
                        <a:cs typeface="Arial" pitchFamily="34" charset="0"/>
                      </a:endParaRPr>
                    </a:p>
                  </a:txBody>
                  <a:tcPr marL="100600" marR="100600" marT="51827" marB="51827" anchor="ctr"/>
                </a:tc>
                <a:tc>
                  <a:txBody>
                    <a:bodyPr/>
                    <a:lstStyle/>
                    <a:p>
                      <a:r>
                        <a:rPr lang="en-US" sz="1600" dirty="0" smtClean="0">
                          <a:latin typeface="Arial" pitchFamily="34" charset="0"/>
                          <a:cs typeface="Arial" pitchFamily="34" charset="0"/>
                        </a:rPr>
                        <a:t>Were unable to build upon and strengthen the brand</a:t>
                      </a:r>
                      <a:endParaRPr lang="en-US" sz="1600" b="0" dirty="0">
                        <a:latin typeface="Arial" pitchFamily="34" charset="0"/>
                        <a:cs typeface="Arial" pitchFamily="34" charset="0"/>
                      </a:endParaRPr>
                    </a:p>
                  </a:txBody>
                  <a:tcPr marL="100600" marR="100600" marT="51827" marB="51827" anchor="ctr"/>
                </a:tc>
              </a:tr>
              <a:tr h="926395">
                <a:tc>
                  <a:txBody>
                    <a:bodyPr/>
                    <a:lstStyle/>
                    <a:p>
                      <a:r>
                        <a:rPr lang="en-US" sz="1600" dirty="0" smtClean="0">
                          <a:latin typeface="Arial" pitchFamily="34" charset="0"/>
                          <a:cs typeface="Arial" pitchFamily="34" charset="0"/>
                        </a:rPr>
                        <a:t>Were able to leverage the acquired brand into new markets</a:t>
                      </a:r>
                      <a:endParaRPr lang="en-US" sz="1600" b="0" dirty="0">
                        <a:latin typeface="Arial" pitchFamily="34" charset="0"/>
                        <a:cs typeface="Arial" pitchFamily="34" charset="0"/>
                      </a:endParaRPr>
                    </a:p>
                  </a:txBody>
                  <a:tcPr marL="100600" marR="100600" marT="51827" marB="518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Exposure to currency</a:t>
                      </a:r>
                      <a:r>
                        <a:rPr lang="en-US" sz="1600" baseline="0" dirty="0" smtClean="0">
                          <a:latin typeface="Arial" pitchFamily="34" charset="0"/>
                          <a:cs typeface="Arial" pitchFamily="34" charset="0"/>
                        </a:rPr>
                        <a:t> fluctuations for high proportion of exports eroded margins for extended periods</a:t>
                      </a:r>
                      <a:endParaRPr lang="en-US" sz="1600" b="0" dirty="0" smtClean="0">
                        <a:latin typeface="Arial" pitchFamily="34" charset="0"/>
                        <a:cs typeface="Arial" pitchFamily="34" charset="0"/>
                      </a:endParaRPr>
                    </a:p>
                  </a:txBody>
                  <a:tcPr marL="100600" marR="100600" marT="51827" marB="51827" anchor="ctr"/>
                </a:tc>
              </a:tr>
              <a:tr h="656196">
                <a:tc>
                  <a:txBody>
                    <a:bodyPr/>
                    <a:lstStyle/>
                    <a:p>
                      <a:r>
                        <a:rPr lang="en-US" sz="1600" b="0" dirty="0" smtClean="0">
                          <a:latin typeface="Arial" pitchFamily="34" charset="0"/>
                          <a:cs typeface="Arial" pitchFamily="34" charset="0"/>
                        </a:rPr>
                        <a:t>Developed</a:t>
                      </a:r>
                      <a:r>
                        <a:rPr lang="en-US" sz="1600" b="0" baseline="0" dirty="0" smtClean="0">
                          <a:latin typeface="Arial" pitchFamily="34" charset="0"/>
                          <a:cs typeface="Arial" pitchFamily="34" charset="0"/>
                        </a:rPr>
                        <a:t> a cost structure which supported brand price positioning</a:t>
                      </a:r>
                      <a:endParaRPr lang="en-US" sz="1600" b="0" dirty="0">
                        <a:latin typeface="Arial" pitchFamily="34" charset="0"/>
                        <a:cs typeface="Arial" pitchFamily="34" charset="0"/>
                      </a:endParaRPr>
                    </a:p>
                  </a:txBody>
                  <a:tcPr marL="100600" marR="100600" marT="51827" marB="51827" anchor="ctr"/>
                </a:tc>
                <a:tc>
                  <a:txBody>
                    <a:bodyPr/>
                    <a:lstStyle/>
                    <a:p>
                      <a:r>
                        <a:rPr lang="en-US" sz="1600" b="0" dirty="0" smtClean="0">
                          <a:latin typeface="Arial" pitchFamily="34" charset="0"/>
                          <a:cs typeface="Arial" pitchFamily="34" charset="0"/>
                        </a:rPr>
                        <a:t>Cultural challenges limited ability to work together and achieve synergies</a:t>
                      </a:r>
                      <a:endParaRPr lang="en-US" sz="1600" b="0" dirty="0">
                        <a:latin typeface="Arial" pitchFamily="34" charset="0"/>
                        <a:cs typeface="Arial" pitchFamily="34" charset="0"/>
                      </a:endParaRPr>
                    </a:p>
                  </a:txBody>
                  <a:tcPr marL="100600" marR="100600" marT="51827" marB="51827" anchor="ctr"/>
                </a:tc>
              </a:tr>
              <a:tr h="829225">
                <a:tc>
                  <a:txBody>
                    <a:bodyPr/>
                    <a:lstStyle/>
                    <a:p>
                      <a:r>
                        <a:rPr lang="en-US" sz="1600" b="0" dirty="0" smtClean="0">
                          <a:latin typeface="Arial" pitchFamily="34" charset="0"/>
                          <a:cs typeface="Arial" pitchFamily="34" charset="0"/>
                        </a:rPr>
                        <a:t>Successfully</a:t>
                      </a:r>
                      <a:r>
                        <a:rPr lang="en-US" sz="1600" b="0" baseline="0" dirty="0" smtClean="0">
                          <a:latin typeface="Arial" pitchFamily="34" charset="0"/>
                          <a:cs typeface="Arial" pitchFamily="34" charset="0"/>
                        </a:rPr>
                        <a:t> m</a:t>
                      </a:r>
                      <a:r>
                        <a:rPr lang="en-US" sz="1600" b="0" dirty="0" smtClean="0">
                          <a:latin typeface="Arial" pitchFamily="34" charset="0"/>
                          <a:cs typeface="Arial" pitchFamily="34" charset="0"/>
                        </a:rPr>
                        <a:t>atched leadership and management style and structure to the culture and needs of the business</a:t>
                      </a:r>
                      <a:endParaRPr lang="en-US" sz="1600" b="0" dirty="0">
                        <a:latin typeface="Arial" pitchFamily="34" charset="0"/>
                        <a:cs typeface="Arial" pitchFamily="34" charset="0"/>
                      </a:endParaRPr>
                    </a:p>
                  </a:txBody>
                  <a:tcPr marL="100600" marR="100600" marT="51827" marB="51827" anchor="ctr"/>
                </a:tc>
                <a:tc>
                  <a:txBody>
                    <a:bodyPr/>
                    <a:lstStyle/>
                    <a:p>
                      <a:r>
                        <a:rPr lang="en-US" sz="1600" b="0" dirty="0" smtClean="0">
                          <a:latin typeface="Arial" pitchFamily="34" charset="0"/>
                          <a:cs typeface="Arial" pitchFamily="34" charset="0"/>
                        </a:rPr>
                        <a:t>Were</a:t>
                      </a:r>
                      <a:r>
                        <a:rPr lang="en-US" sz="1600" b="0" baseline="0" dirty="0" smtClean="0">
                          <a:latin typeface="Arial" pitchFamily="34" charset="0"/>
                          <a:cs typeface="Arial" pitchFamily="34" charset="0"/>
                        </a:rPr>
                        <a:t> unsuccessful in developing a management structure and process which achieved objectives</a:t>
                      </a:r>
                      <a:endParaRPr lang="en-US" sz="1600" b="0" dirty="0">
                        <a:latin typeface="Arial" pitchFamily="34" charset="0"/>
                        <a:cs typeface="Arial" pitchFamily="34" charset="0"/>
                      </a:endParaRPr>
                    </a:p>
                  </a:txBody>
                  <a:tcPr marL="100600" marR="100600" marT="51827" marB="51827" anchor="ct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to create value - OEMs</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62</a:t>
            </a:fld>
            <a:endParaRPr lang="en-US" dirty="0"/>
          </a:p>
        </p:txBody>
      </p:sp>
      <p:sp>
        <p:nvSpPr>
          <p:cNvPr id="6" name="Rectangle 11"/>
          <p:cNvSpPr>
            <a:spLocks noChangeArrowheads="1"/>
          </p:cNvSpPr>
          <p:nvPr/>
        </p:nvSpPr>
        <p:spPr bwMode="auto">
          <a:xfrm>
            <a:off x="412432" y="1067594"/>
            <a:ext cx="9233881" cy="944456"/>
          </a:xfrm>
          <a:prstGeom prst="rect">
            <a:avLst/>
          </a:prstGeom>
          <a:noFill/>
          <a:ln w="9525">
            <a:noFill/>
            <a:miter lim="800000"/>
            <a:headEnd/>
            <a:tailEnd/>
          </a:ln>
          <a:effectLst/>
        </p:spPr>
        <p:txBody>
          <a:bodyPr wrap="square" lIns="101901" tIns="101901" rIns="101901" bIns="101901">
            <a:spAutoFit/>
          </a:bodyPr>
          <a:lstStyle/>
          <a:p>
            <a:pPr>
              <a:spcBef>
                <a:spcPct val="20000"/>
              </a:spcBef>
              <a:tabLst>
                <a:tab pos="4198099" algn="l"/>
                <a:tab pos="4396239" algn="l"/>
              </a:tabLst>
            </a:pPr>
            <a:r>
              <a:rPr lang="en-US" sz="1600" b="1" dirty="0" smtClean="0">
                <a:solidFill>
                  <a:srgbClr val="002776"/>
                </a:solidFill>
                <a:latin typeface="Verdana" pitchFamily="34" charset="0"/>
                <a:ea typeface="Verdana" pitchFamily="34" charset="0"/>
                <a:cs typeface="Verdana" pitchFamily="34" charset="0"/>
              </a:rPr>
              <a:t>Today, there are three primary alternatives for building a global automotive brand – they will all require significant investment and risk, and acquisition success is unknown</a:t>
            </a:r>
            <a:endParaRPr lang="en-US" sz="1600" b="1" dirty="0">
              <a:solidFill>
                <a:srgbClr val="002776"/>
              </a:solidFill>
              <a:latin typeface="Verdana" pitchFamily="34" charset="0"/>
              <a:ea typeface="Verdana" pitchFamily="34" charset="0"/>
              <a:cs typeface="Verdana" pitchFamily="34" charset="0"/>
            </a:endParaRPr>
          </a:p>
        </p:txBody>
      </p:sp>
      <p:graphicFrame>
        <p:nvGraphicFramePr>
          <p:cNvPr id="7" name="Table 6"/>
          <p:cNvGraphicFramePr>
            <a:graphicFrameLocks noGrp="1"/>
          </p:cNvGraphicFramePr>
          <p:nvPr/>
        </p:nvGraphicFramePr>
        <p:xfrm>
          <a:off x="229395" y="2058194"/>
          <a:ext cx="9601198" cy="5260936"/>
        </p:xfrm>
        <a:graphic>
          <a:graphicData uri="http://schemas.openxmlformats.org/drawingml/2006/table">
            <a:tbl>
              <a:tblPr firstRow="1" bandRow="1">
                <a:tableStyleId>{5C22544A-7EE6-4342-B048-85BDC9FD1C3A}</a:tableStyleId>
              </a:tblPr>
              <a:tblGrid>
                <a:gridCol w="236995"/>
                <a:gridCol w="3121401"/>
                <a:gridCol w="3121401"/>
                <a:gridCol w="3121401"/>
              </a:tblGrid>
              <a:tr h="587368">
                <a:tc>
                  <a:txBody>
                    <a:bodyPr/>
                    <a:lstStyle/>
                    <a:p>
                      <a:pPr algn="ctr"/>
                      <a:endParaRPr lang="en-US" sz="1600" b="1" dirty="0">
                        <a:latin typeface="Arial" pitchFamily="34" charset="0"/>
                        <a:cs typeface="Arial" pitchFamily="34" charset="0"/>
                      </a:endParaRPr>
                    </a:p>
                  </a:txBody>
                  <a:tcPr marL="100600" marR="100600" marT="51827" marB="51827" anchor="ctr"/>
                </a:tc>
                <a:tc>
                  <a:txBody>
                    <a:bodyPr/>
                    <a:lstStyle/>
                    <a:p>
                      <a:pPr algn="ctr"/>
                      <a:r>
                        <a:rPr lang="en-US" sz="1600" b="1" dirty="0" smtClean="0">
                          <a:latin typeface="Arial" pitchFamily="34" charset="0"/>
                          <a:cs typeface="Arial" pitchFamily="34" charset="0"/>
                        </a:rPr>
                        <a:t>Acquire Standalone OEM (e.g., </a:t>
                      </a:r>
                      <a:r>
                        <a:rPr lang="en-US" sz="1600" b="1" dirty="0" smtClean="0">
                          <a:latin typeface="Arial" pitchFamily="34" charset="0"/>
                          <a:cs typeface="Arial" pitchFamily="34" charset="0"/>
                        </a:rPr>
                        <a:t>Acquired Company...)</a:t>
                      </a:r>
                      <a:endParaRPr lang="en-US" sz="1600" b="1" dirty="0">
                        <a:latin typeface="Arial" pitchFamily="34" charset="0"/>
                        <a:cs typeface="Arial" pitchFamily="34" charset="0"/>
                      </a:endParaRPr>
                    </a:p>
                  </a:txBody>
                  <a:tcPr marL="100600" marR="100600" marT="51827" marB="51827" anchor="ctr"/>
                </a:tc>
                <a:tc>
                  <a:txBody>
                    <a:bodyPr/>
                    <a:lstStyle/>
                    <a:p>
                      <a:pPr algn="ctr"/>
                      <a:r>
                        <a:rPr lang="en-US" sz="1600" b="1" dirty="0" smtClean="0">
                          <a:latin typeface="Arial" pitchFamily="34" charset="0"/>
                          <a:cs typeface="Arial" pitchFamily="34" charset="0"/>
                        </a:rPr>
                        <a:t>Acquire Dependent Brand (e.g., Hummer)</a:t>
                      </a:r>
                      <a:endParaRPr lang="en-US" sz="1600" b="1" dirty="0">
                        <a:latin typeface="Arial" pitchFamily="34" charset="0"/>
                        <a:cs typeface="Arial" pitchFamily="34" charset="0"/>
                      </a:endParaRPr>
                    </a:p>
                  </a:txBody>
                  <a:tcPr marL="100600" marR="100600" marT="51827" marB="51827" anchor="ctr"/>
                </a:tc>
                <a:tc>
                  <a:txBody>
                    <a:bodyPr/>
                    <a:lstStyle/>
                    <a:p>
                      <a:pPr algn="ctr"/>
                      <a:r>
                        <a:rPr lang="en-US" sz="1600" b="1" dirty="0" smtClean="0">
                          <a:latin typeface="Arial" pitchFamily="34" charset="0"/>
                          <a:cs typeface="Arial" pitchFamily="34" charset="0"/>
                        </a:rPr>
                        <a:t>Build New Global Brand</a:t>
                      </a:r>
                      <a:endParaRPr lang="en-US" sz="1600" b="1" dirty="0">
                        <a:latin typeface="Arial" pitchFamily="34" charset="0"/>
                        <a:cs typeface="Arial" pitchFamily="34" charset="0"/>
                      </a:endParaRPr>
                    </a:p>
                  </a:txBody>
                  <a:tcPr marL="100600" marR="100600" marT="51827" marB="51827" anchor="ctr"/>
                </a:tc>
              </a:tr>
              <a:tr h="2816602">
                <a:tc>
                  <a:txBody>
                    <a:bodyPr/>
                    <a:lstStyle/>
                    <a:p>
                      <a:pPr marL="119063" indent="-119063">
                        <a:spcAft>
                          <a:spcPts val="300"/>
                        </a:spcAft>
                        <a:buFont typeface="Arial" pitchFamily="34" charset="0"/>
                        <a:buChar char="•"/>
                      </a:pPr>
                      <a:endParaRPr lang="en-US" sz="1400" dirty="0">
                        <a:latin typeface="Arial" pitchFamily="34" charset="0"/>
                        <a:cs typeface="Arial" pitchFamily="34" charset="0"/>
                      </a:endParaRPr>
                    </a:p>
                  </a:txBody>
                  <a:tcPr marL="100600" marR="100600" marT="51827" marB="51827"/>
                </a:tc>
                <a:tc>
                  <a:txBody>
                    <a:bodyPr/>
                    <a:lstStyle/>
                    <a:p>
                      <a:pPr marL="119063" indent="-119063">
                        <a:spcAft>
                          <a:spcPts val="300"/>
                        </a:spcAft>
                        <a:buFont typeface="Arial" pitchFamily="34" charset="0"/>
                        <a:buChar char="•"/>
                      </a:pPr>
                      <a:r>
                        <a:rPr lang="en-US" sz="1400" dirty="0" smtClean="0">
                          <a:latin typeface="Arial" pitchFamily="34" charset="0"/>
                          <a:cs typeface="Arial" pitchFamily="34" charset="0"/>
                        </a:rPr>
                        <a:t>Consolidate</a:t>
                      </a:r>
                      <a:r>
                        <a:rPr lang="en-US" sz="1400" baseline="0" dirty="0" smtClean="0">
                          <a:latin typeface="Arial" pitchFamily="34" charset="0"/>
                          <a:cs typeface="Arial" pitchFamily="34" charset="0"/>
                        </a:rPr>
                        <a:t> position in existing markets</a:t>
                      </a:r>
                    </a:p>
                    <a:p>
                      <a:pPr marL="119063" indent="-119063">
                        <a:spcAft>
                          <a:spcPts val="300"/>
                        </a:spcAft>
                        <a:buFont typeface="Arial" pitchFamily="34" charset="0"/>
                        <a:buChar char="•"/>
                      </a:pPr>
                      <a:r>
                        <a:rPr lang="en-US" sz="1400" baseline="0" dirty="0" smtClean="0">
                          <a:latin typeface="Arial" pitchFamily="34" charset="0"/>
                          <a:cs typeface="Arial" pitchFamily="34" charset="0"/>
                        </a:rPr>
                        <a:t>Introduce/grow brand in China market</a:t>
                      </a:r>
                    </a:p>
                    <a:p>
                      <a:pPr marL="119063" indent="-119063">
                        <a:spcAft>
                          <a:spcPts val="300"/>
                        </a:spcAft>
                        <a:buFont typeface="Arial" pitchFamily="34" charset="0"/>
                        <a:buChar char="•"/>
                      </a:pPr>
                      <a:r>
                        <a:rPr lang="en-US" sz="1400" baseline="0" dirty="0" smtClean="0">
                          <a:latin typeface="Arial" pitchFamily="34" charset="0"/>
                          <a:cs typeface="Arial" pitchFamily="34" charset="0"/>
                        </a:rPr>
                        <a:t>Develop low-cost production footprint</a:t>
                      </a:r>
                    </a:p>
                    <a:p>
                      <a:pPr marL="119063" indent="-119063">
                        <a:spcAft>
                          <a:spcPts val="300"/>
                        </a:spcAft>
                        <a:buFont typeface="Arial" pitchFamily="34" charset="0"/>
                        <a:buChar char="•"/>
                      </a:pPr>
                      <a:r>
                        <a:rPr lang="en-US" sz="1400" baseline="0" dirty="0" smtClean="0">
                          <a:latin typeface="Arial" pitchFamily="34" charset="0"/>
                          <a:cs typeface="Arial" pitchFamily="34" charset="0"/>
                        </a:rPr>
                        <a:t>Extend brand into new markets</a:t>
                      </a:r>
                      <a:endParaRPr lang="en-US" sz="1400" dirty="0">
                        <a:latin typeface="Arial" pitchFamily="34" charset="0"/>
                        <a:cs typeface="Arial" pitchFamily="34" charset="0"/>
                      </a:endParaRPr>
                    </a:p>
                  </a:txBody>
                  <a:tcPr marL="100600" marR="100600" marT="51827" marB="51827"/>
                </a:tc>
                <a:tc>
                  <a:txBody>
                    <a:bodyPr/>
                    <a:lstStyle/>
                    <a:p>
                      <a:pPr marL="119063" indent="-119063">
                        <a:spcAft>
                          <a:spcPts val="300"/>
                        </a:spcAft>
                        <a:buFont typeface="Arial" pitchFamily="34" charset="0"/>
                        <a:buChar char="•"/>
                      </a:pPr>
                      <a:r>
                        <a:rPr lang="en-US" sz="1400" dirty="0" smtClean="0">
                          <a:latin typeface="Arial" pitchFamily="34" charset="0"/>
                          <a:cs typeface="Arial" pitchFamily="34" charset="0"/>
                        </a:rPr>
                        <a:t>Secure transition production support from seller</a:t>
                      </a:r>
                    </a:p>
                    <a:p>
                      <a:pPr marL="119063" indent="-119063">
                        <a:spcAft>
                          <a:spcPts val="300"/>
                        </a:spcAft>
                        <a:buFont typeface="Arial" pitchFamily="34" charset="0"/>
                        <a:buChar char="•"/>
                      </a:pPr>
                      <a:r>
                        <a:rPr lang="en-US" sz="1400" dirty="0" smtClean="0">
                          <a:latin typeface="Arial" pitchFamily="34" charset="0"/>
                          <a:cs typeface="Arial" pitchFamily="34" charset="0"/>
                        </a:rPr>
                        <a:t>Acquire technology and hire/ contract product</a:t>
                      </a:r>
                      <a:r>
                        <a:rPr lang="en-US" sz="1400" baseline="0" dirty="0" smtClean="0">
                          <a:latin typeface="Arial" pitchFamily="34" charset="0"/>
                          <a:cs typeface="Arial" pitchFamily="34" charset="0"/>
                        </a:rPr>
                        <a:t> development capabilities</a:t>
                      </a:r>
                      <a:endParaRPr lang="en-US" sz="1400" dirty="0" smtClean="0">
                        <a:latin typeface="Arial" pitchFamily="34" charset="0"/>
                        <a:cs typeface="Arial" pitchFamily="34" charset="0"/>
                      </a:endParaRPr>
                    </a:p>
                    <a:p>
                      <a:pPr marL="119063" indent="-119063">
                        <a:spcAft>
                          <a:spcPts val="300"/>
                        </a:spcAft>
                        <a:buFont typeface="Arial" pitchFamily="34" charset="0"/>
                        <a:buChar char="•"/>
                      </a:pPr>
                      <a:r>
                        <a:rPr lang="en-US" sz="1400" dirty="0" smtClean="0">
                          <a:latin typeface="Arial" pitchFamily="34" charset="0"/>
                          <a:cs typeface="Arial" pitchFamily="34" charset="0"/>
                        </a:rPr>
                        <a:t>Develop models and prepare production for export</a:t>
                      </a:r>
                    </a:p>
                    <a:p>
                      <a:pPr marL="119063" indent="-119063">
                        <a:spcAft>
                          <a:spcPts val="300"/>
                        </a:spcAft>
                        <a:buFont typeface="Arial" pitchFamily="34" charset="0"/>
                        <a:buChar char="•"/>
                      </a:pPr>
                      <a:r>
                        <a:rPr lang="en-US" sz="1400" dirty="0" smtClean="0">
                          <a:latin typeface="Arial" pitchFamily="34" charset="0"/>
                          <a:cs typeface="Arial" pitchFamily="34" charset="0"/>
                        </a:rPr>
                        <a:t>Develop low-cost production footprint</a:t>
                      </a:r>
                    </a:p>
                    <a:p>
                      <a:pPr marL="119063" indent="-119063">
                        <a:spcAft>
                          <a:spcPts val="300"/>
                        </a:spcAft>
                        <a:buFont typeface="Arial" pitchFamily="34" charset="0"/>
                        <a:buChar char="•"/>
                      </a:pPr>
                      <a:r>
                        <a:rPr lang="en-US" sz="1400" dirty="0" smtClean="0">
                          <a:latin typeface="Arial" pitchFamily="34" charset="0"/>
                          <a:cs typeface="Arial" pitchFamily="34" charset="0"/>
                        </a:rPr>
                        <a:t>Extend brand into new markets</a:t>
                      </a:r>
                      <a:endParaRPr lang="en-US" sz="1400" dirty="0">
                        <a:latin typeface="Arial" pitchFamily="34" charset="0"/>
                        <a:cs typeface="Arial" pitchFamily="34" charset="0"/>
                      </a:endParaRPr>
                    </a:p>
                  </a:txBody>
                  <a:tcPr marL="100600" marR="100600" marT="51827" marB="51827"/>
                </a:tc>
                <a:tc>
                  <a:txBody>
                    <a:bodyPr/>
                    <a:lstStyle/>
                    <a:p>
                      <a:pPr marL="119063" indent="-119063">
                        <a:spcAft>
                          <a:spcPts val="300"/>
                        </a:spcAft>
                        <a:buFont typeface="Arial" pitchFamily="34" charset="0"/>
                        <a:buChar char="•"/>
                      </a:pPr>
                      <a:r>
                        <a:rPr lang="en-US" sz="1400" dirty="0" smtClean="0">
                          <a:latin typeface="Arial" pitchFamily="34" charset="0"/>
                          <a:cs typeface="Arial" pitchFamily="34" charset="0"/>
                        </a:rPr>
                        <a:t>Acquire technology and hire/ contract product</a:t>
                      </a:r>
                      <a:r>
                        <a:rPr lang="en-US" sz="1400" baseline="0" dirty="0" smtClean="0">
                          <a:latin typeface="Arial" pitchFamily="34" charset="0"/>
                          <a:cs typeface="Arial" pitchFamily="34" charset="0"/>
                        </a:rPr>
                        <a:t> development capabilities</a:t>
                      </a:r>
                    </a:p>
                    <a:p>
                      <a:pPr marL="119063" indent="-119063">
                        <a:spcAft>
                          <a:spcPts val="300"/>
                        </a:spcAft>
                        <a:buFont typeface="Arial" pitchFamily="34" charset="0"/>
                        <a:buChar char="•"/>
                      </a:pPr>
                      <a:r>
                        <a:rPr lang="en-US" sz="1400" baseline="0" dirty="0" smtClean="0">
                          <a:latin typeface="Arial" pitchFamily="34" charset="0"/>
                          <a:cs typeface="Arial" pitchFamily="34" charset="0"/>
                        </a:rPr>
                        <a:t>Establish/grow brand in China market</a:t>
                      </a:r>
                      <a:endParaRPr lang="en-US" sz="1400" dirty="0" smtClean="0">
                        <a:latin typeface="Arial" pitchFamily="34" charset="0"/>
                        <a:cs typeface="Arial" pitchFamily="34" charset="0"/>
                      </a:endParaRPr>
                    </a:p>
                    <a:p>
                      <a:pPr marL="119063" marR="0" indent="-119063" algn="l" defTabSz="914400" rtl="0" eaLnBrk="1" fontAlgn="auto" latinLnBrk="0" hangingPunct="1">
                        <a:lnSpc>
                          <a:spcPct val="100000"/>
                        </a:lnSpc>
                        <a:spcBef>
                          <a:spcPts val="0"/>
                        </a:spcBef>
                        <a:spcAft>
                          <a:spcPts val="300"/>
                        </a:spcAft>
                        <a:buClrTx/>
                        <a:buSzTx/>
                        <a:buFont typeface="Arial" pitchFamily="34" charset="0"/>
                        <a:buChar char="•"/>
                        <a:tabLst/>
                        <a:defRPr/>
                      </a:pPr>
                      <a:r>
                        <a:rPr lang="en-US" sz="1400" dirty="0" smtClean="0">
                          <a:latin typeface="Arial" pitchFamily="34" charset="0"/>
                          <a:cs typeface="Arial" pitchFamily="34" charset="0"/>
                        </a:rPr>
                        <a:t>Contract with distributors</a:t>
                      </a:r>
                      <a:r>
                        <a:rPr lang="en-US" sz="1400" baseline="0" dirty="0" smtClean="0">
                          <a:latin typeface="Arial" pitchFamily="34" charset="0"/>
                          <a:cs typeface="Arial" pitchFamily="34" charset="0"/>
                        </a:rPr>
                        <a:t> for export markets</a:t>
                      </a:r>
                      <a:endParaRPr lang="en-US" sz="1400" dirty="0" smtClean="0">
                        <a:latin typeface="Arial" pitchFamily="34" charset="0"/>
                        <a:cs typeface="Arial" pitchFamily="34" charset="0"/>
                      </a:endParaRPr>
                    </a:p>
                    <a:p>
                      <a:pPr marL="119063" indent="-119063">
                        <a:spcAft>
                          <a:spcPts val="300"/>
                        </a:spcAft>
                        <a:buFont typeface="Arial" pitchFamily="34" charset="0"/>
                        <a:buChar char="•"/>
                      </a:pPr>
                      <a:r>
                        <a:rPr lang="en-US" sz="1400" dirty="0" smtClean="0">
                          <a:latin typeface="Arial" pitchFamily="34" charset="0"/>
                          <a:cs typeface="Arial" pitchFamily="34" charset="0"/>
                        </a:rPr>
                        <a:t>Develop models and prepare production for export</a:t>
                      </a:r>
                    </a:p>
                    <a:p>
                      <a:pPr marL="119063" indent="-119063">
                        <a:spcAft>
                          <a:spcPts val="300"/>
                        </a:spcAft>
                        <a:buFont typeface="Arial" pitchFamily="34" charset="0"/>
                        <a:buChar char="•"/>
                      </a:pPr>
                      <a:r>
                        <a:rPr lang="en-US" sz="1400" dirty="0" smtClean="0">
                          <a:latin typeface="Arial" pitchFamily="34" charset="0"/>
                          <a:cs typeface="Arial" pitchFamily="34" charset="0"/>
                        </a:rPr>
                        <a:t>Develop low-cost production footprint</a:t>
                      </a:r>
                    </a:p>
                    <a:p>
                      <a:pPr marL="119063" indent="-119063">
                        <a:spcAft>
                          <a:spcPts val="300"/>
                        </a:spcAft>
                        <a:buFont typeface="Arial" pitchFamily="34" charset="0"/>
                        <a:buChar char="•"/>
                      </a:pPr>
                      <a:r>
                        <a:rPr lang="en-US" sz="1400" dirty="0" smtClean="0">
                          <a:latin typeface="Arial" pitchFamily="34" charset="0"/>
                          <a:cs typeface="Arial" pitchFamily="34" charset="0"/>
                        </a:rPr>
                        <a:t>Extend brand into new markets</a:t>
                      </a:r>
                    </a:p>
                  </a:txBody>
                  <a:tcPr marL="100600" marR="100600" marT="51827" marB="51827"/>
                </a:tc>
              </a:tr>
              <a:tr h="768761">
                <a:tc>
                  <a:txBody>
                    <a:bodyPr/>
                    <a:lstStyle/>
                    <a:p>
                      <a:pPr marL="119063" indent="-119063">
                        <a:spcAft>
                          <a:spcPts val="300"/>
                        </a:spcAft>
                        <a:buFont typeface="Arial" pitchFamily="34" charset="0"/>
                        <a:buNone/>
                      </a:pPr>
                      <a:r>
                        <a:rPr lang="en-US" sz="1400" b="1" dirty="0" smtClean="0">
                          <a:latin typeface="Arial" pitchFamily="34" charset="0"/>
                          <a:cs typeface="Arial" pitchFamily="34" charset="0"/>
                        </a:rPr>
                        <a:t>Pros</a:t>
                      </a:r>
                      <a:endParaRPr lang="en-US" sz="1400" b="1" dirty="0">
                        <a:latin typeface="Arial" pitchFamily="34" charset="0"/>
                        <a:cs typeface="Arial" pitchFamily="34" charset="0"/>
                      </a:endParaRPr>
                    </a:p>
                  </a:txBody>
                  <a:tcPr marL="0" marR="0" marT="0" marB="0" vert="vert270" anchor="ctr" anchorCtr="1"/>
                </a:tc>
                <a:tc>
                  <a:txBody>
                    <a:bodyPr/>
                    <a:lstStyle/>
                    <a:p>
                      <a:pPr marL="119063" indent="-119063">
                        <a:spcAft>
                          <a:spcPts val="300"/>
                        </a:spcAft>
                        <a:buFont typeface="Arial" pitchFamily="34" charset="0"/>
                        <a:buChar char="•"/>
                      </a:pPr>
                      <a:r>
                        <a:rPr lang="en-US" sz="1400" dirty="0" smtClean="0">
                          <a:latin typeface="Arial" pitchFamily="34" charset="0"/>
                          <a:cs typeface="Arial" pitchFamily="34" charset="0"/>
                        </a:rPr>
                        <a:t>Fastest route to growth</a:t>
                      </a:r>
                    </a:p>
                    <a:p>
                      <a:pPr marL="119063" indent="-119063">
                        <a:spcAft>
                          <a:spcPts val="300"/>
                        </a:spcAft>
                        <a:buFont typeface="Arial" pitchFamily="34" charset="0"/>
                        <a:buChar char="•"/>
                      </a:pPr>
                      <a:r>
                        <a:rPr lang="en-US" sz="1400" dirty="0" smtClean="0">
                          <a:latin typeface="Arial" pitchFamily="34" charset="0"/>
                          <a:cs typeface="Arial" pitchFamily="34" charset="0"/>
                        </a:rPr>
                        <a:t>Brand and</a:t>
                      </a:r>
                      <a:r>
                        <a:rPr lang="en-US" sz="1400" baseline="0" dirty="0" smtClean="0">
                          <a:latin typeface="Arial" pitchFamily="34" charset="0"/>
                          <a:cs typeface="Arial" pitchFamily="34" charset="0"/>
                        </a:rPr>
                        <a:t> products are known quantities</a:t>
                      </a:r>
                      <a:endParaRPr lang="en-US" sz="1400" dirty="0">
                        <a:latin typeface="Arial" pitchFamily="34" charset="0"/>
                        <a:cs typeface="Arial" pitchFamily="34" charset="0"/>
                      </a:endParaRPr>
                    </a:p>
                  </a:txBody>
                  <a:tcPr marL="100600" marR="100600" marT="51827" marB="51827"/>
                </a:tc>
                <a:tc>
                  <a:txBody>
                    <a:bodyPr/>
                    <a:lstStyle/>
                    <a:p>
                      <a:pPr marL="119063" indent="-119063">
                        <a:spcAft>
                          <a:spcPts val="300"/>
                        </a:spcAft>
                        <a:buFont typeface="Arial" pitchFamily="34" charset="0"/>
                        <a:buChar char="•"/>
                      </a:pPr>
                      <a:r>
                        <a:rPr lang="en-US" sz="1400" dirty="0" smtClean="0">
                          <a:latin typeface="Arial" pitchFamily="34" charset="0"/>
                          <a:cs typeface="Arial" pitchFamily="34" charset="0"/>
                        </a:rPr>
                        <a:t>Faster entry into</a:t>
                      </a:r>
                      <a:r>
                        <a:rPr lang="en-US" sz="1400" baseline="0" dirty="0" smtClean="0">
                          <a:latin typeface="Arial" pitchFamily="34" charset="0"/>
                          <a:cs typeface="Arial" pitchFamily="34" charset="0"/>
                        </a:rPr>
                        <a:t> existing markets</a:t>
                      </a:r>
                    </a:p>
                    <a:p>
                      <a:pPr marL="119063" indent="-119063">
                        <a:spcAft>
                          <a:spcPts val="300"/>
                        </a:spcAft>
                        <a:buFont typeface="Arial" pitchFamily="34" charset="0"/>
                        <a:buChar char="•"/>
                      </a:pPr>
                      <a:r>
                        <a:rPr lang="en-US" sz="1400" baseline="0" dirty="0" smtClean="0">
                          <a:latin typeface="Arial" pitchFamily="34" charset="0"/>
                          <a:cs typeface="Arial" pitchFamily="34" charset="0"/>
                        </a:rPr>
                        <a:t>Brand is known and established</a:t>
                      </a:r>
                      <a:endParaRPr lang="en-US" sz="1400" dirty="0">
                        <a:latin typeface="Arial" pitchFamily="34" charset="0"/>
                        <a:cs typeface="Arial" pitchFamily="34" charset="0"/>
                      </a:endParaRPr>
                    </a:p>
                  </a:txBody>
                  <a:tcPr marL="100600" marR="100600" marT="51827" marB="51827"/>
                </a:tc>
                <a:tc>
                  <a:txBody>
                    <a:bodyPr/>
                    <a:lstStyle/>
                    <a:p>
                      <a:pPr marL="119063" indent="-119063">
                        <a:spcAft>
                          <a:spcPts val="300"/>
                        </a:spcAft>
                        <a:buFont typeface="Arial" pitchFamily="34" charset="0"/>
                        <a:buChar char="•"/>
                      </a:pPr>
                      <a:r>
                        <a:rPr lang="en-US" sz="1400" dirty="0" smtClean="0">
                          <a:latin typeface="Arial" pitchFamily="34" charset="0"/>
                          <a:cs typeface="Arial" pitchFamily="34" charset="0"/>
                        </a:rPr>
                        <a:t>Can “design” brand and image</a:t>
                      </a:r>
                    </a:p>
                    <a:p>
                      <a:pPr marL="119063" indent="-119063">
                        <a:spcAft>
                          <a:spcPts val="300"/>
                        </a:spcAft>
                        <a:buFont typeface="Arial" pitchFamily="34" charset="0"/>
                        <a:buChar char="•"/>
                      </a:pPr>
                      <a:endParaRPr lang="en-US" sz="1400" dirty="0" smtClean="0">
                        <a:latin typeface="Arial" pitchFamily="34" charset="0"/>
                        <a:cs typeface="Arial" pitchFamily="34" charset="0"/>
                      </a:endParaRPr>
                    </a:p>
                  </a:txBody>
                  <a:tcPr marL="100600" marR="100600" marT="51827" marB="51827"/>
                </a:tc>
              </a:tr>
              <a:tr h="1019256">
                <a:tc>
                  <a:txBody>
                    <a:bodyPr/>
                    <a:lstStyle/>
                    <a:p>
                      <a:pPr marL="119063" indent="-119063">
                        <a:spcAft>
                          <a:spcPts val="300"/>
                        </a:spcAft>
                        <a:buFont typeface="Arial" pitchFamily="34" charset="0"/>
                        <a:buNone/>
                      </a:pPr>
                      <a:r>
                        <a:rPr lang="en-US" sz="1400" b="1" dirty="0" smtClean="0">
                          <a:latin typeface="Arial" pitchFamily="34" charset="0"/>
                          <a:cs typeface="Arial" pitchFamily="34" charset="0"/>
                        </a:rPr>
                        <a:t>Cons</a:t>
                      </a:r>
                      <a:endParaRPr lang="en-US" sz="1400" b="1" dirty="0">
                        <a:latin typeface="Arial" pitchFamily="34" charset="0"/>
                        <a:cs typeface="Arial" pitchFamily="34" charset="0"/>
                      </a:endParaRPr>
                    </a:p>
                  </a:txBody>
                  <a:tcPr marL="0" marR="0" marT="0" marB="0" vert="vert270" anchor="ctr" anchorCtr="1"/>
                </a:tc>
                <a:tc>
                  <a:txBody>
                    <a:bodyPr/>
                    <a:lstStyle/>
                    <a:p>
                      <a:pPr marL="119063" indent="-119063">
                        <a:spcAft>
                          <a:spcPts val="300"/>
                        </a:spcAft>
                        <a:buFont typeface="Arial" pitchFamily="34" charset="0"/>
                        <a:buChar char="•"/>
                      </a:pPr>
                      <a:r>
                        <a:rPr lang="en-US" sz="1400" dirty="0" smtClean="0">
                          <a:latin typeface="Arial" pitchFamily="34" charset="0"/>
                          <a:cs typeface="Arial" pitchFamily="34" charset="0"/>
                        </a:rPr>
                        <a:t>Could be prohibitively expensive</a:t>
                      </a:r>
                    </a:p>
                    <a:p>
                      <a:pPr marL="119063" indent="-119063">
                        <a:spcAft>
                          <a:spcPts val="300"/>
                        </a:spcAft>
                        <a:buFont typeface="Arial" pitchFamily="34" charset="0"/>
                        <a:buChar char="•"/>
                      </a:pPr>
                      <a:r>
                        <a:rPr lang="en-US" sz="1400" dirty="0" smtClean="0">
                          <a:latin typeface="Arial" pitchFamily="34" charset="0"/>
                          <a:cs typeface="Arial" pitchFamily="34" charset="0"/>
                        </a:rPr>
                        <a:t>Potential cultural/political issues</a:t>
                      </a:r>
                    </a:p>
                    <a:p>
                      <a:pPr marL="119063" indent="-119063">
                        <a:spcAft>
                          <a:spcPts val="300"/>
                        </a:spcAft>
                        <a:buFont typeface="Arial" pitchFamily="34" charset="0"/>
                        <a:buChar char="•"/>
                      </a:pPr>
                      <a:r>
                        <a:rPr lang="en-US" sz="1400" dirty="0" smtClean="0">
                          <a:latin typeface="Arial" pitchFamily="34" charset="0"/>
                          <a:cs typeface="Arial" pitchFamily="34" charset="0"/>
                        </a:rPr>
                        <a:t>Acquire</a:t>
                      </a:r>
                      <a:r>
                        <a:rPr lang="en-US" sz="1400" baseline="0" dirty="0" smtClean="0">
                          <a:latin typeface="Arial" pitchFamily="34" charset="0"/>
                          <a:cs typeface="Arial" pitchFamily="34" charset="0"/>
                        </a:rPr>
                        <a:t> legacy problems (e.g., contingent liabilities, image issues)</a:t>
                      </a:r>
                      <a:endParaRPr lang="en-US" sz="1400" dirty="0">
                        <a:latin typeface="Arial" pitchFamily="34" charset="0"/>
                        <a:cs typeface="Arial" pitchFamily="34" charset="0"/>
                      </a:endParaRPr>
                    </a:p>
                  </a:txBody>
                  <a:tcPr marL="100600" marR="100600" marT="51827" marB="51827"/>
                </a:tc>
                <a:tc>
                  <a:txBody>
                    <a:bodyPr/>
                    <a:lstStyle/>
                    <a:p>
                      <a:pPr marL="119063" indent="-119063">
                        <a:spcAft>
                          <a:spcPts val="300"/>
                        </a:spcAft>
                        <a:buFont typeface="Arial" pitchFamily="34" charset="0"/>
                        <a:buChar char="•"/>
                      </a:pPr>
                      <a:r>
                        <a:rPr lang="en-US" sz="1400" dirty="0" smtClean="0">
                          <a:latin typeface="Arial" pitchFamily="34" charset="0"/>
                          <a:cs typeface="Arial" pitchFamily="34" charset="0"/>
                        </a:rPr>
                        <a:t>Need to develop vehicles</a:t>
                      </a:r>
                    </a:p>
                    <a:p>
                      <a:pPr marL="119063" indent="-119063">
                        <a:spcAft>
                          <a:spcPts val="300"/>
                        </a:spcAft>
                        <a:buFont typeface="Arial" pitchFamily="34" charset="0"/>
                        <a:buChar char="•"/>
                      </a:pPr>
                      <a:r>
                        <a:rPr lang="en-US" sz="1400" dirty="0" smtClean="0">
                          <a:latin typeface="Arial" pitchFamily="34" charset="0"/>
                          <a:cs typeface="Arial" pitchFamily="34" charset="0"/>
                        </a:rPr>
                        <a:t>Requires investment in brand, engineering  and facilities</a:t>
                      </a:r>
                    </a:p>
                    <a:p>
                      <a:pPr marL="119063" indent="-119063">
                        <a:spcAft>
                          <a:spcPts val="300"/>
                        </a:spcAft>
                        <a:buFont typeface="Arial" pitchFamily="34" charset="0"/>
                        <a:buChar char="•"/>
                      </a:pPr>
                      <a:r>
                        <a:rPr lang="en-US" sz="1400" dirty="0" smtClean="0">
                          <a:latin typeface="Arial" pitchFamily="34" charset="0"/>
                          <a:cs typeface="Arial" pitchFamily="34" charset="0"/>
                        </a:rPr>
                        <a:t>Potential cultural/political issues</a:t>
                      </a:r>
                      <a:endParaRPr lang="en-US" sz="1400" dirty="0">
                        <a:latin typeface="Arial" pitchFamily="34" charset="0"/>
                        <a:cs typeface="Arial" pitchFamily="34" charset="0"/>
                      </a:endParaRPr>
                    </a:p>
                  </a:txBody>
                  <a:tcPr marL="100600" marR="100600" marT="51827" marB="51827"/>
                </a:tc>
                <a:tc>
                  <a:txBody>
                    <a:bodyPr/>
                    <a:lstStyle/>
                    <a:p>
                      <a:pPr marL="119063" indent="-119063">
                        <a:spcAft>
                          <a:spcPts val="300"/>
                        </a:spcAft>
                        <a:buFont typeface="Arial" pitchFamily="34" charset="0"/>
                        <a:buChar char="•"/>
                      </a:pPr>
                      <a:r>
                        <a:rPr lang="en-US" sz="1400" dirty="0" smtClean="0">
                          <a:latin typeface="Arial" pitchFamily="34" charset="0"/>
                          <a:cs typeface="Arial" pitchFamily="34" charset="0"/>
                        </a:rPr>
                        <a:t>Will take significant time to grow</a:t>
                      </a:r>
                    </a:p>
                    <a:p>
                      <a:pPr marL="119063" indent="-119063">
                        <a:spcAft>
                          <a:spcPts val="300"/>
                        </a:spcAft>
                        <a:buFont typeface="Arial" pitchFamily="34" charset="0"/>
                        <a:buChar char="•"/>
                      </a:pPr>
                      <a:r>
                        <a:rPr lang="en-US" sz="1400" dirty="0" smtClean="0">
                          <a:latin typeface="Arial" pitchFamily="34" charset="0"/>
                          <a:cs typeface="Arial" pitchFamily="34" charset="0"/>
                        </a:rPr>
                        <a:t>May</a:t>
                      </a:r>
                      <a:r>
                        <a:rPr lang="en-US" sz="1400" baseline="0" dirty="0" smtClean="0">
                          <a:latin typeface="Arial" pitchFamily="34" charset="0"/>
                          <a:cs typeface="Arial" pitchFamily="34" charset="0"/>
                        </a:rPr>
                        <a:t> not own distribution channels</a:t>
                      </a:r>
                    </a:p>
                    <a:p>
                      <a:pPr marL="119063" indent="-119063">
                        <a:spcAft>
                          <a:spcPts val="300"/>
                        </a:spcAft>
                        <a:buFont typeface="Arial" pitchFamily="34" charset="0"/>
                        <a:buChar char="•"/>
                      </a:pPr>
                      <a:r>
                        <a:rPr lang="en-US" sz="1400" baseline="0" dirty="0" smtClean="0">
                          <a:latin typeface="Arial" pitchFamily="34" charset="0"/>
                          <a:cs typeface="Arial" pitchFamily="34" charset="0"/>
                        </a:rPr>
                        <a:t>Requires investment in brand, engineering, facilities</a:t>
                      </a:r>
                      <a:endParaRPr lang="en-US" sz="1400" dirty="0" smtClean="0">
                        <a:latin typeface="Arial" pitchFamily="34" charset="0"/>
                        <a:cs typeface="Arial" pitchFamily="34" charset="0"/>
                      </a:endParaRPr>
                    </a:p>
                  </a:txBody>
                  <a:tcPr marL="100600" marR="100600" marT="51827" marB="51827"/>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to create value - OEMs</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63</a:t>
            </a:fld>
            <a:endParaRPr lang="en-US" dirty="0"/>
          </a:p>
        </p:txBody>
      </p:sp>
      <p:sp>
        <p:nvSpPr>
          <p:cNvPr id="8" name="Rectangle 11"/>
          <p:cNvSpPr>
            <a:spLocks noChangeArrowheads="1"/>
          </p:cNvSpPr>
          <p:nvPr/>
        </p:nvSpPr>
        <p:spPr bwMode="auto">
          <a:xfrm>
            <a:off x="412432" y="1366848"/>
            <a:ext cx="9233881" cy="759790"/>
          </a:xfrm>
          <a:prstGeom prst="rect">
            <a:avLst/>
          </a:prstGeom>
          <a:noFill/>
          <a:ln w="9525">
            <a:noFill/>
            <a:miter lim="800000"/>
            <a:headEnd/>
            <a:tailEnd/>
          </a:ln>
          <a:effectLst/>
        </p:spPr>
        <p:txBody>
          <a:bodyPr wrap="square" lIns="101901" tIns="101901" rIns="101901" bIns="101901">
            <a:spAutoFit/>
          </a:bodyPr>
          <a:lstStyle/>
          <a:p>
            <a:pPr>
              <a:spcBef>
                <a:spcPct val="20000"/>
              </a:spcBef>
              <a:tabLst>
                <a:tab pos="4198099" algn="l"/>
                <a:tab pos="4396239" algn="l"/>
              </a:tabLst>
            </a:pPr>
            <a:r>
              <a:rPr lang="en-US" sz="1800" b="1" dirty="0" smtClean="0">
                <a:solidFill>
                  <a:srgbClr val="002776"/>
                </a:solidFill>
                <a:latin typeface="Verdana" pitchFamily="34" charset="0"/>
                <a:ea typeface="Verdana" pitchFamily="34" charset="0"/>
                <a:cs typeface="Verdana" pitchFamily="34" charset="0"/>
              </a:rPr>
              <a:t>There are a very limited number of OEMs or brands which can be considered as potential targets for acquisition</a:t>
            </a:r>
            <a:endParaRPr lang="en-US" sz="1800" b="1" dirty="0">
              <a:solidFill>
                <a:srgbClr val="002776"/>
              </a:solidFill>
              <a:latin typeface="Verdana" pitchFamily="34" charset="0"/>
              <a:ea typeface="Verdana" pitchFamily="34" charset="0"/>
              <a:cs typeface="Verdana" pitchFamily="34" charset="0"/>
            </a:endParaRPr>
          </a:p>
        </p:txBody>
      </p:sp>
      <p:graphicFrame>
        <p:nvGraphicFramePr>
          <p:cNvPr id="9" name="Table 8"/>
          <p:cNvGraphicFramePr>
            <a:graphicFrameLocks noGrp="1"/>
          </p:cNvGraphicFramePr>
          <p:nvPr/>
        </p:nvGraphicFramePr>
        <p:xfrm>
          <a:off x="1748510" y="2718854"/>
          <a:ext cx="6275525" cy="4553954"/>
        </p:xfrm>
        <a:graphic>
          <a:graphicData uri="http://schemas.openxmlformats.org/drawingml/2006/table">
            <a:tbl>
              <a:tblPr firstRow="1" bandRow="1">
                <a:tableStyleId>{5C22544A-7EE6-4342-B048-85BDC9FD1C3A}</a:tableStyleId>
              </a:tblPr>
              <a:tblGrid>
                <a:gridCol w="1399178"/>
                <a:gridCol w="955875"/>
                <a:gridCol w="1316060"/>
                <a:gridCol w="1302206"/>
                <a:gridCol w="1302206"/>
              </a:tblGrid>
              <a:tr h="518266">
                <a:tc>
                  <a:txBody>
                    <a:bodyPr/>
                    <a:lstStyle/>
                    <a:p>
                      <a:pPr algn="ctr"/>
                      <a:r>
                        <a:rPr lang="en-US" sz="1400" dirty="0" smtClean="0">
                          <a:latin typeface="Arial" pitchFamily="34" charset="0"/>
                          <a:cs typeface="Arial" pitchFamily="34" charset="0"/>
                        </a:rPr>
                        <a:t>Potential Target</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Stand-alone</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Market Cap</a:t>
                      </a:r>
                    </a:p>
                    <a:p>
                      <a:pPr algn="ctr"/>
                      <a:r>
                        <a:rPr lang="en-US" sz="1400" dirty="0" smtClean="0">
                          <a:latin typeface="Arial" pitchFamily="34" charset="0"/>
                          <a:cs typeface="Arial" pitchFamily="34" charset="0"/>
                        </a:rPr>
                        <a:t>($US billion)</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Geographic</a:t>
                      </a:r>
                      <a:r>
                        <a:rPr lang="en-US" sz="1400" baseline="0" dirty="0" smtClean="0">
                          <a:latin typeface="Arial" pitchFamily="34" charset="0"/>
                          <a:cs typeface="Arial" pitchFamily="34" charset="0"/>
                        </a:rPr>
                        <a:t> Breadth</a:t>
                      </a:r>
                      <a:endParaRPr lang="en-US" sz="1400" dirty="0" smtClean="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2007 Vehicle Sales (Mils)</a:t>
                      </a:r>
                      <a:endParaRPr lang="en-US" sz="1400" dirty="0">
                        <a:latin typeface="Arial" pitchFamily="34" charset="0"/>
                        <a:cs typeface="Arial" pitchFamily="34" charset="0"/>
                      </a:endParaRPr>
                    </a:p>
                  </a:txBody>
                  <a:tcPr marL="100600" marR="100600" marT="51827" marB="51827"/>
                </a:tc>
              </a:tr>
              <a:tr h="310960">
                <a:tc>
                  <a:txBody>
                    <a:bodyPr/>
                    <a:lstStyle/>
                    <a:p>
                      <a:r>
                        <a:rPr lang="en-US" sz="1400" dirty="0" smtClean="0">
                          <a:latin typeface="Arial" pitchFamily="34" charset="0"/>
                          <a:cs typeface="Arial" pitchFamily="34" charset="0"/>
                        </a:rPr>
                        <a:t>Holden</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Partial</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NA</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Australia</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0.2</a:t>
                      </a:r>
                      <a:endParaRPr lang="en-US" sz="1400" dirty="0">
                        <a:latin typeface="Arial" pitchFamily="34" charset="0"/>
                        <a:cs typeface="Arial" pitchFamily="34" charset="0"/>
                      </a:endParaRPr>
                    </a:p>
                  </a:txBody>
                  <a:tcPr marL="100600" marR="100600" marT="51827" marB="51827"/>
                </a:tc>
              </a:tr>
              <a:tr h="310960">
                <a:tc>
                  <a:txBody>
                    <a:bodyPr/>
                    <a:lstStyle/>
                    <a:p>
                      <a:r>
                        <a:rPr lang="en-US" sz="1400" dirty="0" smtClean="0">
                          <a:latin typeface="Arial" pitchFamily="34" charset="0"/>
                          <a:cs typeface="Arial" pitchFamily="34" charset="0"/>
                        </a:rPr>
                        <a:t>Hummer*</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No</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NA</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NAFTA</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0.1</a:t>
                      </a:r>
                      <a:endParaRPr lang="en-US" sz="1400" dirty="0">
                        <a:latin typeface="Arial" pitchFamily="34" charset="0"/>
                        <a:cs typeface="Arial" pitchFamily="34" charset="0"/>
                      </a:endParaRPr>
                    </a:p>
                  </a:txBody>
                  <a:tcPr marL="100600" marR="100600" marT="51827" marB="51827"/>
                </a:tc>
              </a:tr>
              <a:tr h="310960">
                <a:tc>
                  <a:txBody>
                    <a:bodyPr/>
                    <a:lstStyle/>
                    <a:p>
                      <a:r>
                        <a:rPr lang="en-US" sz="1400" dirty="0" smtClean="0">
                          <a:latin typeface="Arial" pitchFamily="34" charset="0"/>
                          <a:cs typeface="Arial" pitchFamily="34" charset="0"/>
                        </a:rPr>
                        <a:t>Automobile Manufacturer #7</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Yes</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$3.7</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Global</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1.3</a:t>
                      </a:r>
                      <a:endParaRPr lang="en-US" sz="1400" dirty="0">
                        <a:latin typeface="Arial" pitchFamily="34" charset="0"/>
                        <a:cs typeface="Arial" pitchFamily="34" charset="0"/>
                      </a:endParaRPr>
                    </a:p>
                  </a:txBody>
                  <a:tcPr marL="100600" marR="100600" marT="51827" marB="51827"/>
                </a:tc>
              </a:tr>
              <a:tr h="310960">
                <a:tc>
                  <a:txBody>
                    <a:bodyPr/>
                    <a:lstStyle/>
                    <a:p>
                      <a:r>
                        <a:rPr lang="en-US" sz="1400" dirty="0" smtClean="0">
                          <a:latin typeface="Arial" pitchFamily="34" charset="0"/>
                          <a:cs typeface="Arial" pitchFamily="34" charset="0"/>
                        </a:rPr>
                        <a:t>Mitsubishi</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Yes</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$10.7</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Global</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1.3</a:t>
                      </a:r>
                      <a:endParaRPr lang="en-US" sz="1400" dirty="0">
                        <a:latin typeface="Arial" pitchFamily="34" charset="0"/>
                        <a:cs typeface="Arial" pitchFamily="34" charset="0"/>
                      </a:endParaRPr>
                    </a:p>
                  </a:txBody>
                  <a:tcPr marL="100600" marR="100600" marT="51827" marB="51827"/>
                </a:tc>
              </a:tr>
              <a:tr h="310960">
                <a:tc>
                  <a:txBody>
                    <a:bodyPr/>
                    <a:lstStyle/>
                    <a:p>
                      <a:r>
                        <a:rPr lang="en-US" sz="1400" dirty="0" smtClean="0">
                          <a:latin typeface="Arial" pitchFamily="34" charset="0"/>
                          <a:cs typeface="Arial" pitchFamily="34" charset="0"/>
                        </a:rPr>
                        <a:t>Opel (Europe)*</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Yes</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NA</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EU</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1.3</a:t>
                      </a:r>
                      <a:endParaRPr lang="en-US" sz="1400" dirty="0">
                        <a:latin typeface="Arial" pitchFamily="34" charset="0"/>
                        <a:cs typeface="Arial" pitchFamily="34" charset="0"/>
                      </a:endParaRPr>
                    </a:p>
                  </a:txBody>
                  <a:tcPr marL="100600" marR="100600" marT="51827" marB="51827"/>
                </a:tc>
              </a:tr>
              <a:tr h="310960">
                <a:tc>
                  <a:txBody>
                    <a:bodyPr/>
                    <a:lstStyle/>
                    <a:p>
                      <a:r>
                        <a:rPr lang="en-US" sz="1400" dirty="0" smtClean="0">
                          <a:latin typeface="Arial" pitchFamily="34" charset="0"/>
                          <a:cs typeface="Arial" pitchFamily="34" charset="0"/>
                        </a:rPr>
                        <a:t>Saturn*</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No</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NA</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US/Canada</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0.3</a:t>
                      </a:r>
                      <a:endParaRPr lang="en-US" sz="1400" dirty="0">
                        <a:latin typeface="Arial" pitchFamily="34" charset="0"/>
                        <a:cs typeface="Arial" pitchFamily="34" charset="0"/>
                      </a:endParaRPr>
                    </a:p>
                  </a:txBody>
                  <a:tcPr marL="100600" marR="100600" marT="51827" marB="51827"/>
                </a:tc>
              </a:tr>
              <a:tr h="310960">
                <a:tc>
                  <a:txBody>
                    <a:bodyPr/>
                    <a:lstStyle/>
                    <a:p>
                      <a:r>
                        <a:rPr lang="en-US" sz="1400" dirty="0" smtClean="0">
                          <a:latin typeface="Arial" pitchFamily="34" charset="0"/>
                          <a:cs typeface="Arial" pitchFamily="34" charset="0"/>
                        </a:rPr>
                        <a:t>Acquired Company...</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Partial</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NA</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EU</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0.4</a:t>
                      </a:r>
                      <a:endParaRPr lang="en-US" sz="1400" dirty="0">
                        <a:latin typeface="Arial" pitchFamily="34" charset="0"/>
                        <a:cs typeface="Arial" pitchFamily="34" charset="0"/>
                      </a:endParaRPr>
                    </a:p>
                  </a:txBody>
                  <a:tcPr marL="100600" marR="100600" marT="51827" marB="51827"/>
                </a:tc>
              </a:tr>
              <a:tr h="310960">
                <a:tc>
                  <a:txBody>
                    <a:bodyPr/>
                    <a:lstStyle/>
                    <a:p>
                      <a:r>
                        <a:rPr lang="en-US" sz="1400" dirty="0" smtClean="0">
                          <a:latin typeface="Arial" pitchFamily="34" charset="0"/>
                          <a:cs typeface="Arial" pitchFamily="34" charset="0"/>
                        </a:rPr>
                        <a:t>Subaru</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Yes</a:t>
                      </a:r>
                      <a:endParaRPr lang="en-US" sz="1400" dirty="0">
                        <a:latin typeface="Arial" pitchFamily="34" charset="0"/>
                        <a:cs typeface="Arial" pitchFamily="34" charset="0"/>
                      </a:endParaRPr>
                    </a:p>
                  </a:txBody>
                  <a:tcPr marL="100600" marR="100600" marT="51827" marB="518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NA</a:t>
                      </a:r>
                    </a:p>
                  </a:txBody>
                  <a:tcPr marL="100600" marR="100600" marT="51827" marB="51827"/>
                </a:tc>
                <a:tc>
                  <a:txBody>
                    <a:bodyPr/>
                    <a:lstStyle/>
                    <a:p>
                      <a:pPr algn="ctr"/>
                      <a:r>
                        <a:rPr lang="en-US" sz="1400" dirty="0" smtClean="0">
                          <a:latin typeface="Arial" pitchFamily="34" charset="0"/>
                          <a:cs typeface="Arial" pitchFamily="34" charset="0"/>
                        </a:rPr>
                        <a:t>Global</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0.6</a:t>
                      </a:r>
                      <a:endParaRPr lang="en-US" sz="1400" dirty="0">
                        <a:latin typeface="Arial" pitchFamily="34" charset="0"/>
                        <a:cs typeface="Arial" pitchFamily="34" charset="0"/>
                      </a:endParaRPr>
                    </a:p>
                  </a:txBody>
                  <a:tcPr marL="100600" marR="100600" marT="51827" marB="51827"/>
                </a:tc>
              </a:tr>
              <a:tr h="310960">
                <a:tc>
                  <a:txBody>
                    <a:bodyPr/>
                    <a:lstStyle/>
                    <a:p>
                      <a:r>
                        <a:rPr lang="en-US" sz="1400" dirty="0" smtClean="0">
                          <a:latin typeface="Arial" pitchFamily="34" charset="0"/>
                          <a:cs typeface="Arial" pitchFamily="34" charset="0"/>
                        </a:rPr>
                        <a:t>Suzuki</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Yes</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$11.4</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Global</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2.4</a:t>
                      </a:r>
                      <a:endParaRPr lang="en-US" sz="1400" dirty="0">
                        <a:latin typeface="Arial" pitchFamily="34" charset="0"/>
                        <a:cs typeface="Arial" pitchFamily="34" charset="0"/>
                      </a:endParaRPr>
                    </a:p>
                  </a:txBody>
                  <a:tcPr marL="100600" marR="100600" marT="51827" marB="51827"/>
                </a:tc>
              </a:tr>
              <a:tr h="310960">
                <a:tc>
                  <a:txBody>
                    <a:bodyPr/>
                    <a:lstStyle/>
                    <a:p>
                      <a:r>
                        <a:rPr lang="en-US" sz="1400" dirty="0" smtClean="0">
                          <a:latin typeface="Arial" pitchFamily="34" charset="0"/>
                          <a:cs typeface="Arial" pitchFamily="34" charset="0"/>
                        </a:rPr>
                        <a:t>Acquired Company...*</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Partial</a:t>
                      </a:r>
                      <a:endParaRPr lang="en-US" sz="1400" dirty="0">
                        <a:latin typeface="Arial" pitchFamily="34" charset="0"/>
                        <a:cs typeface="Arial" pitchFamily="34" charset="0"/>
                      </a:endParaRPr>
                    </a:p>
                  </a:txBody>
                  <a:tcPr marL="100600" marR="100600" marT="51827" marB="518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NA</a:t>
                      </a:r>
                    </a:p>
                  </a:txBody>
                  <a:tcPr marL="100600" marR="100600" marT="51827" marB="51827"/>
                </a:tc>
                <a:tc>
                  <a:txBody>
                    <a:bodyPr/>
                    <a:lstStyle/>
                    <a:p>
                      <a:pPr algn="ctr"/>
                      <a:r>
                        <a:rPr lang="en-US" sz="1400" dirty="0" smtClean="0">
                          <a:latin typeface="Arial" pitchFamily="34" charset="0"/>
                          <a:cs typeface="Arial" pitchFamily="34" charset="0"/>
                        </a:rPr>
                        <a:t>Global</a:t>
                      </a:r>
                      <a:endParaRPr lang="en-US" sz="1400" dirty="0">
                        <a:latin typeface="Arial" pitchFamily="34" charset="0"/>
                        <a:cs typeface="Arial" pitchFamily="34" charset="0"/>
                      </a:endParaRPr>
                    </a:p>
                  </a:txBody>
                  <a:tcPr marL="100600" marR="100600" marT="51827" marB="51827"/>
                </a:tc>
                <a:tc>
                  <a:txBody>
                    <a:bodyPr/>
                    <a:lstStyle/>
                    <a:p>
                      <a:pPr algn="ctr"/>
                      <a:r>
                        <a:rPr lang="en-US" sz="1400" dirty="0" smtClean="0">
                          <a:latin typeface="Arial" pitchFamily="34" charset="0"/>
                          <a:cs typeface="Arial" pitchFamily="34" charset="0"/>
                        </a:rPr>
                        <a:t>0.5</a:t>
                      </a:r>
                      <a:endParaRPr lang="en-US" sz="1400" dirty="0">
                        <a:latin typeface="Arial" pitchFamily="34" charset="0"/>
                        <a:cs typeface="Arial" pitchFamily="34" charset="0"/>
                      </a:endParaRPr>
                    </a:p>
                  </a:txBody>
                  <a:tcPr marL="100600" marR="100600" marT="51827" marB="51827"/>
                </a:tc>
              </a:tr>
            </a:tbl>
          </a:graphicData>
        </a:graphic>
      </p:graphicFrame>
      <p:sp>
        <p:nvSpPr>
          <p:cNvPr id="10" name="TextBox 9"/>
          <p:cNvSpPr txBox="1"/>
          <p:nvPr/>
        </p:nvSpPr>
        <p:spPr>
          <a:xfrm>
            <a:off x="534194" y="6858794"/>
            <a:ext cx="6858000" cy="246221"/>
          </a:xfrm>
          <a:prstGeom prst="rect">
            <a:avLst/>
          </a:prstGeom>
          <a:noFill/>
        </p:spPr>
        <p:txBody>
          <a:bodyPr wrap="square" rtlCol="0">
            <a:spAutoFit/>
          </a:bodyPr>
          <a:lstStyle/>
          <a:p>
            <a:r>
              <a:rPr lang="en-US" sz="1000" dirty="0" smtClean="0">
                <a:solidFill>
                  <a:srgbClr val="002776"/>
                </a:solidFill>
              </a:rPr>
              <a:t>*Deal announced or pending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39"/>
          <p:cNvSpPr>
            <a:spLocks noGrp="1"/>
          </p:cNvSpPr>
          <p:nvPr>
            <p:ph idx="1"/>
          </p:nvPr>
        </p:nvSpPr>
        <p:spPr>
          <a:xfrm>
            <a:off x="446088" y="1143795"/>
            <a:ext cx="9266237" cy="6122194"/>
          </a:xfrm>
        </p:spPr>
        <p:txBody>
          <a:bodyPr/>
          <a:lstStyle/>
          <a:p>
            <a:r>
              <a:rPr lang="en-US" dirty="0" smtClean="0"/>
              <a:t>Evaluation and prioritization of external market opportunities should consider each product segment and balance potential value creation with your company’s needs</a:t>
            </a:r>
          </a:p>
          <a:p>
            <a:endParaRPr lang="en-US" dirty="0"/>
          </a:p>
        </p:txBody>
      </p:sp>
      <p:sp>
        <p:nvSpPr>
          <p:cNvPr id="14338" name="Rectangle 4"/>
          <p:cNvSpPr>
            <a:spLocks noGrp="1" noChangeArrowheads="1"/>
          </p:cNvSpPr>
          <p:nvPr>
            <p:ph type="title"/>
          </p:nvPr>
        </p:nvSpPr>
        <p:spPr/>
        <p:txBody>
          <a:bodyPr/>
          <a:lstStyle/>
          <a:p>
            <a:r>
              <a:rPr lang="en-US" dirty="0" smtClean="0"/>
              <a:t>Developing a parts investment / acquisition strategy</a:t>
            </a:r>
          </a:p>
        </p:txBody>
      </p:sp>
      <p:sp>
        <p:nvSpPr>
          <p:cNvPr id="41" name="Rectangle 5"/>
          <p:cNvSpPr txBox="1">
            <a:spLocks noChangeArrowheads="1"/>
          </p:cNvSpPr>
          <p:nvPr/>
        </p:nvSpPr>
        <p:spPr>
          <a:xfrm>
            <a:off x="334118" y="2183588"/>
            <a:ext cx="4399765" cy="3785652"/>
          </a:xfrm>
          <a:prstGeom prst="rect">
            <a:avLst/>
          </a:prstGeom>
        </p:spPr>
        <p:txBody>
          <a:bodyPr lIns="73152" rIns="73152">
            <a:spAutoFit/>
          </a:bodyPr>
          <a:lstStyle/>
          <a:p>
            <a:pPr marL="203200" marR="0" lvl="1" indent="-203200" algn="l" defTabSz="1019175" rtl="0" eaLnBrk="0" fontAlgn="base" latinLnBrk="0" hangingPunct="0">
              <a:lnSpc>
                <a:spcPct val="100000"/>
              </a:lnSpc>
              <a:spcBef>
                <a:spcPts val="600"/>
              </a:spcBef>
              <a:spcAft>
                <a:spcPts val="300"/>
              </a:spcAft>
              <a:buClrTx/>
              <a:buSzTx/>
              <a:buFont typeface="Arial" charset="0"/>
              <a:buChar char="•"/>
              <a:tabLst/>
              <a:defRPr/>
            </a:pPr>
            <a:r>
              <a:rPr kumimoji="0" lang="en-US" sz="1800" b="0" i="0" u="sng" strike="noStrike" kern="1200" cap="none" spc="0" normalizeH="0" baseline="0" noProof="0" dirty="0" smtClean="0">
                <a:ln>
                  <a:noFill/>
                </a:ln>
                <a:solidFill>
                  <a:schemeClr val="tx2"/>
                </a:solidFill>
                <a:effectLst/>
                <a:uLnTx/>
                <a:uFillTx/>
                <a:latin typeface="+mn-lt"/>
                <a:ea typeface="+mj-ea"/>
                <a:cs typeface="+mj-cs"/>
              </a:rPr>
              <a:t>Segment-Based Strategy Questions</a:t>
            </a:r>
          </a:p>
          <a:p>
            <a:pPr marL="398463" marR="0" lvl="2" indent="-195263" algn="l" defTabSz="1019175" rtl="0" eaLnBrk="0" fontAlgn="base" latinLnBrk="0" hangingPunct="0">
              <a:lnSpc>
                <a:spcPct val="100000"/>
              </a:lnSpc>
              <a:spcBef>
                <a:spcPts val="300"/>
              </a:spcBef>
              <a:spcAft>
                <a:spcPts val="300"/>
              </a:spcAft>
              <a:buClrTx/>
              <a:buSzTx/>
              <a:buFont typeface="Arial" charset="0"/>
              <a:buChar char="‒"/>
              <a:tabLst/>
              <a:defRPr/>
            </a:pPr>
            <a:r>
              <a:rPr kumimoji="0" lang="en-US" sz="1600" b="0" i="0" u="none" strike="noStrike" kern="1200" cap="none" spc="0" normalizeH="0" baseline="0" noProof="0" dirty="0" smtClean="0">
                <a:ln>
                  <a:noFill/>
                </a:ln>
                <a:solidFill>
                  <a:schemeClr val="tx2"/>
                </a:solidFill>
                <a:effectLst/>
                <a:uLnTx/>
                <a:uFillTx/>
                <a:latin typeface="+mn-lt"/>
                <a:ea typeface="+mj-ea"/>
                <a:cs typeface="+mj-cs"/>
              </a:rPr>
              <a:t>Which product segments are most attractive?</a:t>
            </a:r>
          </a:p>
          <a:p>
            <a:pPr marL="398463" marR="0" lvl="2" indent="-195263" algn="l" defTabSz="1019175" rtl="0" eaLnBrk="0" fontAlgn="base" latinLnBrk="0" hangingPunct="0">
              <a:lnSpc>
                <a:spcPct val="100000"/>
              </a:lnSpc>
              <a:spcBef>
                <a:spcPts val="300"/>
              </a:spcBef>
              <a:spcAft>
                <a:spcPts val="300"/>
              </a:spcAft>
              <a:buClrTx/>
              <a:buSzTx/>
              <a:buFont typeface="Arial" charset="0"/>
              <a:buChar char="‒"/>
              <a:tabLst/>
              <a:defRPr/>
            </a:pPr>
            <a:r>
              <a:rPr kumimoji="0" lang="en-US" sz="1600" b="0" i="0" u="none" strike="noStrike" kern="1200" cap="none" spc="0" normalizeH="0" baseline="0" noProof="0" dirty="0" smtClean="0">
                <a:ln>
                  <a:noFill/>
                </a:ln>
                <a:solidFill>
                  <a:schemeClr val="tx2"/>
                </a:solidFill>
                <a:effectLst/>
                <a:uLnTx/>
                <a:uFillTx/>
                <a:latin typeface="+mn-lt"/>
                <a:ea typeface="+mj-ea"/>
                <a:cs typeface="+mj-cs"/>
              </a:rPr>
              <a:t>How and where will value be created in each product segment?</a:t>
            </a:r>
          </a:p>
          <a:p>
            <a:pPr marL="398463" marR="0" lvl="2" indent="-195263" algn="l" defTabSz="1019175" rtl="0" eaLnBrk="0" fontAlgn="base" latinLnBrk="0" hangingPunct="0">
              <a:lnSpc>
                <a:spcPct val="100000"/>
              </a:lnSpc>
              <a:spcBef>
                <a:spcPts val="300"/>
              </a:spcBef>
              <a:spcAft>
                <a:spcPts val="300"/>
              </a:spcAft>
              <a:buClrTx/>
              <a:buSzTx/>
              <a:buFont typeface="Arial" charset="0"/>
              <a:buChar char="‒"/>
              <a:tabLst/>
              <a:defRPr/>
            </a:pPr>
            <a:r>
              <a:rPr kumimoji="0" lang="en-US" sz="1600" b="0" i="0" u="none" strike="noStrike" kern="1200" cap="none" spc="0" normalizeH="0" baseline="0" noProof="0" dirty="0" smtClean="0">
                <a:ln>
                  <a:noFill/>
                </a:ln>
                <a:solidFill>
                  <a:schemeClr val="tx2"/>
                </a:solidFill>
                <a:effectLst/>
                <a:uLnTx/>
                <a:uFillTx/>
                <a:latin typeface="+mn-lt"/>
                <a:ea typeface="+mj-ea"/>
                <a:cs typeface="+mj-cs"/>
              </a:rPr>
              <a:t>What level of scale is needed to be competitive in the long term?</a:t>
            </a:r>
          </a:p>
          <a:p>
            <a:pPr marL="398463" marR="0" lvl="2" indent="-195263" algn="l" defTabSz="1019175" rtl="0" eaLnBrk="0" fontAlgn="base" latinLnBrk="0" hangingPunct="0">
              <a:lnSpc>
                <a:spcPct val="100000"/>
              </a:lnSpc>
              <a:spcBef>
                <a:spcPts val="300"/>
              </a:spcBef>
              <a:spcAft>
                <a:spcPts val="300"/>
              </a:spcAft>
              <a:buClrTx/>
              <a:buSzTx/>
              <a:buFont typeface="Arial" charset="0"/>
              <a:buChar char="‒"/>
              <a:tabLst/>
              <a:defRPr/>
            </a:pPr>
            <a:r>
              <a:rPr kumimoji="0" lang="en-US" sz="1600" b="0" i="0" u="none" strike="noStrike" kern="1200" cap="none" spc="0" normalizeH="0" baseline="0" noProof="0" dirty="0" smtClean="0">
                <a:ln>
                  <a:noFill/>
                </a:ln>
                <a:solidFill>
                  <a:schemeClr val="tx2"/>
                </a:solidFill>
                <a:effectLst/>
                <a:uLnTx/>
                <a:uFillTx/>
                <a:latin typeface="+mn-lt"/>
                <a:ea typeface="+mj-ea"/>
                <a:cs typeface="+mj-cs"/>
              </a:rPr>
              <a:t>What is the optimal global footprint?</a:t>
            </a:r>
          </a:p>
          <a:p>
            <a:pPr marL="398463" lvl="2" indent="-195263" defTabSz="1019175" eaLnBrk="0" hangingPunct="0">
              <a:spcBef>
                <a:spcPts val="300"/>
              </a:spcBef>
              <a:spcAft>
                <a:spcPts val="300"/>
              </a:spcAft>
              <a:buFont typeface="Arial" charset="0"/>
              <a:buChar char="‒"/>
              <a:defRPr/>
            </a:pPr>
            <a:r>
              <a:rPr lang="en-US" sz="1600" dirty="0" smtClean="0">
                <a:solidFill>
                  <a:schemeClr val="tx2"/>
                </a:solidFill>
              </a:rPr>
              <a:t>Which companies are most at-risk?  Will their customers continue to support them? Are they an attractive candidate? Should  we be interested?</a:t>
            </a:r>
          </a:p>
          <a:p>
            <a:pPr marL="398463" marR="0" lvl="2" indent="-195263" algn="l" defTabSz="1019175" rtl="0" eaLnBrk="0" fontAlgn="base" latinLnBrk="0" hangingPunct="0">
              <a:lnSpc>
                <a:spcPct val="100000"/>
              </a:lnSpc>
              <a:spcBef>
                <a:spcPts val="300"/>
              </a:spcBef>
              <a:spcAft>
                <a:spcPts val="300"/>
              </a:spcAft>
              <a:buClrTx/>
              <a:buSzTx/>
              <a:buFont typeface="Arial" charset="0"/>
              <a:buChar char="‒"/>
              <a:tabLst/>
              <a:defRPr/>
            </a:pPr>
            <a:r>
              <a:rPr kumimoji="0" lang="en-US" sz="1600" b="0" i="0" u="none" strike="noStrike" kern="1200" cap="none" spc="0" normalizeH="0" baseline="0" noProof="0" dirty="0" smtClean="0">
                <a:ln>
                  <a:noFill/>
                </a:ln>
                <a:solidFill>
                  <a:schemeClr val="tx2"/>
                </a:solidFill>
                <a:effectLst/>
                <a:uLnTx/>
                <a:uFillTx/>
                <a:latin typeface="+mn-lt"/>
                <a:ea typeface="+mj-ea"/>
                <a:cs typeface="+mj-cs"/>
              </a:rPr>
              <a:t>Do I need/want deal partners?</a:t>
            </a:r>
            <a:endParaRPr kumimoji="0" lang="en-US" sz="1600" b="0" i="0" u="none" strike="noStrike" kern="1200" cap="none" spc="0" normalizeH="0" baseline="0" noProof="0" dirty="0">
              <a:ln>
                <a:noFill/>
              </a:ln>
              <a:solidFill>
                <a:schemeClr val="tx2"/>
              </a:solidFill>
              <a:effectLst/>
              <a:uLnTx/>
              <a:uFillTx/>
              <a:latin typeface="+mn-lt"/>
              <a:ea typeface="+mj-ea"/>
              <a:cs typeface="+mj-cs"/>
            </a:endParaRPr>
          </a:p>
        </p:txBody>
      </p:sp>
      <p:sp>
        <p:nvSpPr>
          <p:cNvPr id="42" name="Content Placeholder 5"/>
          <p:cNvSpPr txBox="1">
            <a:spLocks/>
          </p:cNvSpPr>
          <p:nvPr/>
        </p:nvSpPr>
        <p:spPr>
          <a:xfrm>
            <a:off x="4891880" y="2183588"/>
            <a:ext cx="4986390" cy="4216539"/>
          </a:xfrm>
          <a:prstGeom prst="rect">
            <a:avLst/>
          </a:prstGeom>
        </p:spPr>
        <p:txBody>
          <a:bodyPr wrap="square" lIns="73152" rIns="73152">
            <a:spAutoFit/>
          </a:bodyPr>
          <a:lstStyle/>
          <a:p>
            <a:pPr marL="203200" marR="0" lvl="1" indent="-203200" algn="l" defTabSz="1019175" rtl="0" eaLnBrk="0" fontAlgn="base" latinLnBrk="0" hangingPunct="0">
              <a:lnSpc>
                <a:spcPct val="100000"/>
              </a:lnSpc>
              <a:spcBef>
                <a:spcPts val="600"/>
              </a:spcBef>
              <a:spcAft>
                <a:spcPts val="300"/>
              </a:spcAft>
              <a:buClrTx/>
              <a:buSzTx/>
              <a:buFont typeface="Arial" charset="0"/>
              <a:buChar char="•"/>
              <a:tabLst/>
              <a:defRPr/>
            </a:pPr>
            <a:r>
              <a:rPr kumimoji="0" lang="en-US" sz="1800" b="0" i="0" u="sng" strike="noStrike" kern="1200" cap="none" spc="0" normalizeH="0" baseline="0" noProof="0" dirty="0" smtClean="0">
                <a:ln>
                  <a:noFill/>
                </a:ln>
                <a:solidFill>
                  <a:schemeClr val="tx2"/>
                </a:solidFill>
                <a:effectLst/>
                <a:uLnTx/>
                <a:uFillTx/>
                <a:latin typeface="+mn-lt"/>
                <a:ea typeface="+mj-ea"/>
                <a:cs typeface="+mj-cs"/>
              </a:rPr>
              <a:t>Risks and Issues Specific to </a:t>
            </a:r>
            <a:r>
              <a:rPr lang="en-US" sz="1800" u="sng" dirty="0" smtClean="0">
                <a:solidFill>
                  <a:schemeClr val="tx2"/>
                </a:solidFill>
                <a:latin typeface="+mn-lt"/>
                <a:ea typeface="+mj-ea"/>
                <a:cs typeface="+mj-cs"/>
              </a:rPr>
              <a:t>Your Company</a:t>
            </a:r>
            <a:r>
              <a:rPr kumimoji="0" lang="en-US" sz="1800" b="0" i="0" u="sng" strike="noStrike" kern="1200" cap="none" spc="0" normalizeH="0" baseline="0" noProof="0" dirty="0" smtClean="0">
                <a:ln>
                  <a:noFill/>
                </a:ln>
                <a:solidFill>
                  <a:schemeClr val="tx2"/>
                </a:solidFill>
                <a:effectLst/>
                <a:uLnTx/>
                <a:uFillTx/>
                <a:latin typeface="+mn-lt"/>
                <a:ea typeface="+mj-ea"/>
                <a:cs typeface="+mj-cs"/>
              </a:rPr>
              <a:t> </a:t>
            </a:r>
          </a:p>
          <a:p>
            <a:pPr marL="398463" lvl="2" indent="-195263" defTabSz="1019175" eaLnBrk="0" hangingPunct="0">
              <a:spcBef>
                <a:spcPts val="300"/>
              </a:spcBef>
              <a:spcAft>
                <a:spcPts val="300"/>
              </a:spcAft>
              <a:buFont typeface="Arial" charset="0"/>
              <a:buChar char="‒"/>
              <a:defRPr/>
            </a:pPr>
            <a:r>
              <a:rPr lang="en-US" sz="1600" dirty="0" smtClean="0">
                <a:solidFill>
                  <a:schemeClr val="tx2"/>
                </a:solidFill>
              </a:rPr>
              <a:t>Globalization and your plans to expand outside China (or focus on China market)</a:t>
            </a:r>
          </a:p>
          <a:p>
            <a:pPr marL="627063" lvl="3" indent="-285750" defTabSz="1019175" eaLnBrk="0" hangingPunct="0">
              <a:spcBef>
                <a:spcPts val="300"/>
              </a:spcBef>
              <a:spcAft>
                <a:spcPts val="300"/>
              </a:spcAft>
              <a:buFont typeface="Courier New" pitchFamily="49" charset="0"/>
              <a:buChar char="o"/>
              <a:defRPr/>
            </a:pPr>
            <a:r>
              <a:rPr lang="en-US" sz="1400" dirty="0" smtClean="0">
                <a:solidFill>
                  <a:schemeClr val="tx2"/>
                </a:solidFill>
              </a:rPr>
              <a:t>Access to new or expanded markets through your existing channels – U.S./Europe/ Latin America/Asia</a:t>
            </a:r>
          </a:p>
          <a:p>
            <a:pPr marL="398463" lvl="2" indent="-195263" defTabSz="1019175" eaLnBrk="0" hangingPunct="0">
              <a:spcBef>
                <a:spcPts val="300"/>
              </a:spcBef>
              <a:spcAft>
                <a:spcPts val="300"/>
              </a:spcAft>
              <a:buFont typeface="Arial" charset="0"/>
              <a:buChar char="‒"/>
              <a:defRPr/>
            </a:pPr>
            <a:r>
              <a:rPr lang="en-US" sz="1600" dirty="0" smtClean="0">
                <a:solidFill>
                  <a:schemeClr val="tx2"/>
                </a:solidFill>
              </a:rPr>
              <a:t>Importing and integrating technology (e.g. transmissions) back to Chinese market – your current R&amp;D efforts / know-how vs. future technology directions</a:t>
            </a:r>
          </a:p>
          <a:p>
            <a:pPr marL="398463" lvl="2" indent="-195263" defTabSz="1019175" eaLnBrk="0" hangingPunct="0">
              <a:spcBef>
                <a:spcPts val="300"/>
              </a:spcBef>
              <a:spcAft>
                <a:spcPts val="300"/>
              </a:spcAft>
              <a:buFont typeface="Arial" charset="0"/>
              <a:buChar char="‒"/>
              <a:defRPr/>
            </a:pPr>
            <a:r>
              <a:rPr lang="en-US" sz="1600" dirty="0" smtClean="0">
                <a:solidFill>
                  <a:schemeClr val="tx2"/>
                </a:solidFill>
              </a:rPr>
              <a:t>How to most efficiently capitalize on your China labor force and home market position</a:t>
            </a:r>
          </a:p>
          <a:p>
            <a:pPr marL="398463" lvl="2" indent="-195263" defTabSz="1019175" eaLnBrk="0" hangingPunct="0">
              <a:spcBef>
                <a:spcPts val="300"/>
              </a:spcBef>
              <a:spcAft>
                <a:spcPts val="300"/>
              </a:spcAft>
              <a:buFont typeface="Arial" charset="0"/>
              <a:buChar char="‒"/>
              <a:defRPr/>
            </a:pPr>
            <a:r>
              <a:rPr lang="en-US" sz="1600" dirty="0" smtClean="0">
                <a:solidFill>
                  <a:schemeClr val="tx2"/>
                </a:solidFill>
              </a:rPr>
              <a:t>Your exposure to / ability to manage currency risks</a:t>
            </a:r>
          </a:p>
          <a:p>
            <a:pPr marL="398463" lvl="2" indent="-195263" defTabSz="1019175" eaLnBrk="0" hangingPunct="0">
              <a:spcBef>
                <a:spcPts val="300"/>
              </a:spcBef>
              <a:spcAft>
                <a:spcPts val="300"/>
              </a:spcAft>
              <a:buFont typeface="Arial" charset="0"/>
              <a:buChar char="‒"/>
              <a:defRPr/>
            </a:pPr>
            <a:r>
              <a:rPr lang="en-US" sz="1600" dirty="0" smtClean="0">
                <a:solidFill>
                  <a:schemeClr val="tx2"/>
                </a:solidFill>
              </a:rPr>
              <a:t>Your capabilities to integrate acquisitions, manage offshore entities / facilities</a:t>
            </a:r>
          </a:p>
        </p:txBody>
      </p:sp>
      <p:sp>
        <p:nvSpPr>
          <p:cNvPr id="12" name="Slide Number Placeholder 11"/>
          <p:cNvSpPr>
            <a:spLocks noGrp="1"/>
          </p:cNvSpPr>
          <p:nvPr>
            <p:ph type="sldNum" sz="quarter" idx="10"/>
          </p:nvPr>
        </p:nvSpPr>
        <p:spPr/>
        <p:txBody>
          <a:bodyPr/>
          <a:lstStyle/>
          <a:p>
            <a:fld id="{02012106-F1AE-4C04-8E5F-85389AF4AC05}"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nvGraphicFramePr>
        <p:xfrm>
          <a:off x="4801394" y="2066404"/>
          <a:ext cx="4952999" cy="4702763"/>
        </p:xfrm>
        <a:graphic>
          <a:graphicData uri="http://schemas.openxmlformats.org/drawingml/2006/table">
            <a:tbl>
              <a:tblPr firstRow="1" bandRow="1">
                <a:tableStyleId>{5C22544A-7EE6-4342-B048-85BDC9FD1C3A}</a:tableStyleId>
              </a:tblPr>
              <a:tblGrid>
                <a:gridCol w="1060042"/>
                <a:gridCol w="1149758"/>
                <a:gridCol w="958063"/>
                <a:gridCol w="892568"/>
                <a:gridCol w="892568"/>
              </a:tblGrid>
              <a:tr h="591071">
                <a:tc>
                  <a:txBody>
                    <a:bodyPr/>
                    <a:lstStyle/>
                    <a:p>
                      <a:pPr algn="ctr"/>
                      <a:endParaRPr lang="en-US" sz="1000" b="1" dirty="0">
                        <a:solidFill>
                          <a:schemeClr val="bg1"/>
                        </a:solidFill>
                        <a:latin typeface="Arial" pitchFamily="34" charset="0"/>
                        <a:cs typeface="Arial" pitchFamily="34" charset="0"/>
                      </a:endParaRPr>
                    </a:p>
                  </a:txBody>
                  <a:tcPr marL="36576" marR="36576" marT="51827" marB="51827" anchorCtr="1">
                    <a:solidFill>
                      <a:schemeClr val="bg1"/>
                    </a:solidFill>
                  </a:tcPr>
                </a:tc>
                <a:tc>
                  <a:txBody>
                    <a:bodyPr/>
                    <a:lstStyle/>
                    <a:p>
                      <a:pPr algn="ctr"/>
                      <a:r>
                        <a:rPr lang="en-US" sz="1000" b="1" baseline="0" dirty="0" smtClean="0">
                          <a:solidFill>
                            <a:schemeClr val="bg1"/>
                          </a:solidFill>
                          <a:latin typeface="Arial" pitchFamily="34" charset="0"/>
                          <a:cs typeface="Arial" pitchFamily="34" charset="0"/>
                        </a:rPr>
                        <a:t>Growth </a:t>
                      </a:r>
                      <a:br>
                        <a:rPr lang="en-US" sz="1000" b="1" baseline="0" dirty="0" smtClean="0">
                          <a:solidFill>
                            <a:schemeClr val="bg1"/>
                          </a:solidFill>
                          <a:latin typeface="Arial" pitchFamily="34" charset="0"/>
                          <a:cs typeface="Arial" pitchFamily="34" charset="0"/>
                        </a:rPr>
                      </a:br>
                      <a:r>
                        <a:rPr lang="en-US" sz="1000" b="1" baseline="0" dirty="0" smtClean="0">
                          <a:solidFill>
                            <a:schemeClr val="bg1"/>
                          </a:solidFill>
                          <a:latin typeface="Arial" pitchFamily="34" charset="0"/>
                          <a:cs typeface="Arial" pitchFamily="34" charset="0"/>
                        </a:rPr>
                        <a:t>Opportunities</a:t>
                      </a:r>
                      <a:endParaRPr lang="en-US" sz="1000" b="1" dirty="0">
                        <a:solidFill>
                          <a:schemeClr val="bg1"/>
                        </a:solidFill>
                        <a:latin typeface="Arial" pitchFamily="34" charset="0"/>
                        <a:cs typeface="Arial" pitchFamily="34" charset="0"/>
                      </a:endParaRPr>
                    </a:p>
                  </a:txBody>
                  <a:tcPr marL="36576" marR="36576" marT="51827" marB="51827" anchorCtr="1">
                    <a:solidFill>
                      <a:srgbClr val="00A1DE"/>
                    </a:solidFill>
                  </a:tcPr>
                </a:tc>
                <a:tc>
                  <a:txBody>
                    <a:bodyPr/>
                    <a:lstStyle/>
                    <a:p>
                      <a:pPr algn="ctr"/>
                      <a:r>
                        <a:rPr lang="en-US" sz="1000" b="1" dirty="0" smtClean="0">
                          <a:solidFill>
                            <a:schemeClr val="bg1"/>
                          </a:solidFill>
                          <a:latin typeface="Arial" pitchFamily="34" charset="0"/>
                          <a:cs typeface="Arial" pitchFamily="34" charset="0"/>
                        </a:rPr>
                        <a:t>Consolidation Potential</a:t>
                      </a:r>
                      <a:endParaRPr lang="en-US" sz="1000" b="1" dirty="0">
                        <a:solidFill>
                          <a:schemeClr val="bg1"/>
                        </a:solidFill>
                        <a:latin typeface="Arial" pitchFamily="34" charset="0"/>
                        <a:cs typeface="Arial" pitchFamily="34" charset="0"/>
                      </a:endParaRPr>
                    </a:p>
                  </a:txBody>
                  <a:tcPr marL="36576" marR="36576" marT="51827" marB="51827" anchorCtr="1">
                    <a:solidFill>
                      <a:srgbClr val="00A1DE"/>
                    </a:solidFill>
                  </a:tcPr>
                </a:tc>
                <a:tc>
                  <a:txBody>
                    <a:bodyPr/>
                    <a:lstStyle/>
                    <a:p>
                      <a:pPr algn="ctr"/>
                      <a:r>
                        <a:rPr lang="en-US" sz="1000" b="1" dirty="0" smtClean="0">
                          <a:solidFill>
                            <a:schemeClr val="bg1"/>
                          </a:solidFill>
                          <a:latin typeface="Arial" pitchFamily="34" charset="0"/>
                          <a:cs typeface="Arial" pitchFamily="34" charset="0"/>
                        </a:rPr>
                        <a:t>Proprietary Technology Positions</a:t>
                      </a:r>
                      <a:endParaRPr lang="en-US" sz="1000" b="1" dirty="0">
                        <a:solidFill>
                          <a:schemeClr val="bg1"/>
                        </a:solidFill>
                        <a:latin typeface="Arial" pitchFamily="34" charset="0"/>
                        <a:cs typeface="Arial" pitchFamily="34" charset="0"/>
                      </a:endParaRPr>
                    </a:p>
                  </a:txBody>
                  <a:tcPr marL="36576" marR="36576" marT="51827" marB="51827" anchorCtr="1">
                    <a:solidFill>
                      <a:srgbClr val="00A1DE"/>
                    </a:solidFill>
                  </a:tcPr>
                </a:tc>
                <a:tc>
                  <a:txBody>
                    <a:bodyPr/>
                    <a:lstStyle/>
                    <a:p>
                      <a:pPr algn="ctr"/>
                      <a:r>
                        <a:rPr lang="en-US" sz="1000" b="1" dirty="0" smtClean="0">
                          <a:solidFill>
                            <a:schemeClr val="bg1"/>
                          </a:solidFill>
                          <a:latin typeface="Arial" pitchFamily="34" charset="0"/>
                          <a:cs typeface="Arial" pitchFamily="34" charset="0"/>
                        </a:rPr>
                        <a:t>Relative Market Valuations</a:t>
                      </a:r>
                      <a:endParaRPr lang="en-US" sz="1000" b="1" dirty="0">
                        <a:solidFill>
                          <a:schemeClr val="bg1"/>
                        </a:solidFill>
                        <a:latin typeface="Arial" pitchFamily="34" charset="0"/>
                        <a:cs typeface="Arial" pitchFamily="34" charset="0"/>
                      </a:endParaRPr>
                    </a:p>
                  </a:txBody>
                  <a:tcPr marL="36576" marR="36576" marT="51827" marB="51827" anchorCtr="1">
                    <a:solidFill>
                      <a:srgbClr val="00A1DE"/>
                    </a:solidFill>
                  </a:tcPr>
                </a:tc>
              </a:tr>
              <a:tr h="6852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pitchFamily="34" charset="0"/>
                          <a:cs typeface="Arial" pitchFamily="34" charset="0"/>
                        </a:rPr>
                        <a:t>Powertrain</a:t>
                      </a:r>
                    </a:p>
                  </a:txBody>
                  <a:tcPr marL="36576" marR="36576" marT="51827" marB="51827" anchor="ctr" anchorCtr="1">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B w="9525" cap="flat" cmpd="sng" algn="ctr">
                      <a:solidFill>
                        <a:srgbClr val="00A1DE"/>
                      </a:solidFill>
                      <a:prstDash val="solid"/>
                      <a:round/>
                      <a:headEnd type="none" w="med" len="med"/>
                      <a:tailEnd type="none" w="med" len="med"/>
                    </a:lnB>
                    <a:noFill/>
                  </a:tcPr>
                </a:tc>
              </a:tr>
              <a:tr h="6852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Arial" pitchFamily="34" charset="0"/>
                          <a:ea typeface="+mn-ea"/>
                          <a:cs typeface="Arial" pitchFamily="34" charset="0"/>
                        </a:rPr>
                        <a:t>Chassis/ Mechanical</a:t>
                      </a: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6852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Arial" pitchFamily="34" charset="0"/>
                          <a:ea typeface="+mn-ea"/>
                          <a:cs typeface="Arial" pitchFamily="34" charset="0"/>
                        </a:rPr>
                        <a:t>Exteriors</a:t>
                      </a: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6852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Arial" pitchFamily="34" charset="0"/>
                          <a:ea typeface="+mn-ea"/>
                          <a:cs typeface="Arial" pitchFamily="34" charset="0"/>
                        </a:rPr>
                        <a:t>Interiors</a:t>
                      </a: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latin typeface="Arial" pitchFamily="34" charset="0"/>
                          <a:cs typeface="Arial" pitchFamily="34" charset="0"/>
                          <a:sym typeface="Wingdings 2"/>
                        </a:rPr>
                        <a:t></a:t>
                      </a:r>
                      <a:endParaRPr lang="en-US" sz="3200" dirty="0" smtClean="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6852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Arial" pitchFamily="34" charset="0"/>
                          <a:ea typeface="+mn-ea"/>
                          <a:cs typeface="Arial" pitchFamily="34" charset="0"/>
                        </a:rPr>
                        <a:t>Climate Control</a:t>
                      </a: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latin typeface="Arial" pitchFamily="34" charset="0"/>
                          <a:cs typeface="Arial" pitchFamily="34" charset="0"/>
                          <a:sym typeface="Wingdings 2"/>
                        </a:rPr>
                        <a:t></a:t>
                      </a:r>
                      <a:endParaRPr lang="en-US" sz="3200" dirty="0" smtClean="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6852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pitchFamily="34" charset="0"/>
                          <a:cs typeface="Arial" pitchFamily="34" charset="0"/>
                        </a:rPr>
                        <a:t>Electronics/ Electrical</a:t>
                      </a: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latin typeface="Arial" pitchFamily="34" charset="0"/>
                          <a:cs typeface="Arial" pitchFamily="34" charset="0"/>
                          <a:sym typeface="Wingdings 2"/>
                        </a:rPr>
                        <a:t></a:t>
                      </a:r>
                      <a:endParaRPr lang="en-US" sz="3200" dirty="0" smtClean="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r>
                        <a:rPr lang="en-US" sz="3200" dirty="0" smtClean="0">
                          <a:latin typeface="Arial" pitchFamily="34" charset="0"/>
                          <a:cs typeface="Arial" pitchFamily="34" charset="0"/>
                          <a:sym typeface="Wingdings 2"/>
                        </a:rPr>
                        <a:t></a:t>
                      </a:r>
                      <a:endParaRPr lang="en-US" sz="3200" dirty="0">
                        <a:latin typeface="Arial" pitchFamily="34" charset="0"/>
                        <a:cs typeface="Arial" pitchFamily="34" charset="0"/>
                      </a:endParaRPr>
                    </a:p>
                  </a:txBody>
                  <a:tcPr marL="36576" marR="36576" marT="51827" marB="51827" anchor="ctr" anchorCtr="1">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bl>
          </a:graphicData>
        </a:graphic>
      </p:graphicFrame>
      <p:grpSp>
        <p:nvGrpSpPr>
          <p:cNvPr id="2" name="Group 42"/>
          <p:cNvGrpSpPr>
            <a:grpSpLocks/>
          </p:cNvGrpSpPr>
          <p:nvPr/>
        </p:nvGrpSpPr>
        <p:grpSpPr bwMode="auto">
          <a:xfrm>
            <a:off x="5146945" y="6866080"/>
            <a:ext cx="4081630" cy="597445"/>
            <a:chOff x="4646427" y="5800060"/>
            <a:chExt cx="3710763" cy="526312"/>
          </a:xfrm>
        </p:grpSpPr>
        <p:sp>
          <p:nvSpPr>
            <p:cNvPr id="36" name="TextBox 35"/>
            <p:cNvSpPr txBox="1"/>
            <p:nvPr/>
          </p:nvSpPr>
          <p:spPr>
            <a:xfrm>
              <a:off x="4732170" y="5800060"/>
              <a:ext cx="489961" cy="501595"/>
            </a:xfrm>
            <a:prstGeom prst="rect">
              <a:avLst/>
            </a:prstGeom>
            <a:noFill/>
          </p:spPr>
          <p:txBody>
            <a:bodyPr wrap="none">
              <a:spAutoFit/>
            </a:bodyPr>
            <a:lstStyle/>
            <a:p>
              <a:pPr>
                <a:defRPr/>
              </a:pPr>
              <a:r>
                <a:rPr lang="en-US" sz="3100" dirty="0">
                  <a:solidFill>
                    <a:srgbClr val="000000"/>
                  </a:solidFill>
                  <a:latin typeface="Arial" pitchFamily="34" charset="0"/>
                  <a:cs typeface="Arial" pitchFamily="34" charset="0"/>
                  <a:sym typeface="Wingdings 2"/>
                </a:rPr>
                <a:t></a:t>
              </a:r>
              <a:endParaRPr lang="en-US" dirty="0">
                <a:latin typeface="Arial" pitchFamily="34" charset="0"/>
                <a:cs typeface="Arial" pitchFamily="34" charset="0"/>
              </a:endParaRPr>
            </a:p>
          </p:txBody>
        </p:sp>
        <p:sp>
          <p:nvSpPr>
            <p:cNvPr id="37" name="TextBox 36"/>
            <p:cNvSpPr txBox="1"/>
            <p:nvPr/>
          </p:nvSpPr>
          <p:spPr>
            <a:xfrm>
              <a:off x="6061185" y="5800060"/>
              <a:ext cx="489961" cy="501595"/>
            </a:xfrm>
            <a:prstGeom prst="rect">
              <a:avLst/>
            </a:prstGeom>
            <a:noFill/>
          </p:spPr>
          <p:txBody>
            <a:bodyPr wrap="none">
              <a:spAutoFit/>
            </a:bodyPr>
            <a:lstStyle/>
            <a:p>
              <a:pPr>
                <a:defRPr/>
              </a:pPr>
              <a:r>
                <a:rPr lang="en-US" sz="3100" dirty="0">
                  <a:solidFill>
                    <a:srgbClr val="000000"/>
                  </a:solidFill>
                  <a:latin typeface="Arial" pitchFamily="34" charset="0"/>
                  <a:cs typeface="Arial" pitchFamily="34" charset="0"/>
                  <a:sym typeface="Wingdings 2"/>
                </a:rPr>
                <a:t></a:t>
              </a:r>
              <a:endParaRPr lang="en-US" dirty="0">
                <a:latin typeface="Arial" pitchFamily="34" charset="0"/>
                <a:cs typeface="Arial" pitchFamily="34" charset="0"/>
              </a:endParaRPr>
            </a:p>
          </p:txBody>
        </p:sp>
        <p:sp>
          <p:nvSpPr>
            <p:cNvPr id="38" name="TextBox 37"/>
            <p:cNvSpPr txBox="1"/>
            <p:nvPr/>
          </p:nvSpPr>
          <p:spPr>
            <a:xfrm>
              <a:off x="7379085" y="5800060"/>
              <a:ext cx="489961" cy="501595"/>
            </a:xfrm>
            <a:prstGeom prst="rect">
              <a:avLst/>
            </a:prstGeom>
            <a:noFill/>
          </p:spPr>
          <p:txBody>
            <a:bodyPr wrap="none">
              <a:spAutoFit/>
            </a:bodyPr>
            <a:lstStyle/>
            <a:p>
              <a:pPr>
                <a:defRPr/>
              </a:pPr>
              <a:r>
                <a:rPr lang="en-US" sz="3100" dirty="0">
                  <a:solidFill>
                    <a:srgbClr val="000000"/>
                  </a:solidFill>
                  <a:latin typeface="Arial" pitchFamily="34" charset="0"/>
                  <a:cs typeface="Arial" pitchFamily="34" charset="0"/>
                  <a:sym typeface="Wingdings 2"/>
                </a:rPr>
                <a:t></a:t>
              </a:r>
              <a:endParaRPr lang="en-US" dirty="0">
                <a:latin typeface="Arial" pitchFamily="34" charset="0"/>
                <a:cs typeface="Arial" pitchFamily="34" charset="0"/>
              </a:endParaRPr>
            </a:p>
          </p:txBody>
        </p:sp>
        <p:sp>
          <p:nvSpPr>
            <p:cNvPr id="23612" name="TextBox 38"/>
            <p:cNvSpPr txBox="1">
              <a:spLocks noChangeArrowheads="1"/>
            </p:cNvSpPr>
            <p:nvPr/>
          </p:nvSpPr>
          <p:spPr bwMode="auto">
            <a:xfrm>
              <a:off x="5082360" y="5938560"/>
              <a:ext cx="542426" cy="230462"/>
            </a:xfrm>
            <a:prstGeom prst="rect">
              <a:avLst/>
            </a:prstGeom>
            <a:noFill/>
            <a:ln w="9525">
              <a:noFill/>
              <a:miter lim="800000"/>
              <a:headEnd/>
              <a:tailEnd/>
            </a:ln>
          </p:spPr>
          <p:txBody>
            <a:bodyPr wrap="none">
              <a:spAutoFit/>
            </a:bodyPr>
            <a:lstStyle/>
            <a:p>
              <a:r>
                <a:rPr lang="en-US" sz="1100" dirty="0">
                  <a:latin typeface="Arial" pitchFamily="34" charset="0"/>
                  <a:cs typeface="Arial" pitchFamily="34" charset="0"/>
                </a:rPr>
                <a:t>= High</a:t>
              </a:r>
            </a:p>
          </p:txBody>
        </p:sp>
        <p:sp>
          <p:nvSpPr>
            <p:cNvPr id="23613" name="TextBox 39"/>
            <p:cNvSpPr txBox="1">
              <a:spLocks noChangeArrowheads="1"/>
            </p:cNvSpPr>
            <p:nvPr/>
          </p:nvSpPr>
          <p:spPr bwMode="auto">
            <a:xfrm>
              <a:off x="7712143" y="5938560"/>
              <a:ext cx="513279" cy="230462"/>
            </a:xfrm>
            <a:prstGeom prst="rect">
              <a:avLst/>
            </a:prstGeom>
            <a:noFill/>
            <a:ln w="9525">
              <a:noFill/>
              <a:miter lim="800000"/>
              <a:headEnd/>
              <a:tailEnd/>
            </a:ln>
          </p:spPr>
          <p:txBody>
            <a:bodyPr wrap="none">
              <a:spAutoFit/>
            </a:bodyPr>
            <a:lstStyle/>
            <a:p>
              <a:r>
                <a:rPr lang="en-US" sz="1100" dirty="0">
                  <a:latin typeface="Arial" pitchFamily="34" charset="0"/>
                  <a:cs typeface="Arial" pitchFamily="34" charset="0"/>
                </a:rPr>
                <a:t>= Low</a:t>
              </a:r>
            </a:p>
          </p:txBody>
        </p:sp>
        <p:sp>
          <p:nvSpPr>
            <p:cNvPr id="23614" name="TextBox 40"/>
            <p:cNvSpPr txBox="1">
              <a:spLocks noChangeArrowheads="1"/>
            </p:cNvSpPr>
            <p:nvPr/>
          </p:nvSpPr>
          <p:spPr bwMode="auto">
            <a:xfrm>
              <a:off x="6418521" y="5938560"/>
              <a:ext cx="733339" cy="230462"/>
            </a:xfrm>
            <a:prstGeom prst="rect">
              <a:avLst/>
            </a:prstGeom>
            <a:noFill/>
            <a:ln w="9525">
              <a:noFill/>
              <a:miter lim="800000"/>
              <a:headEnd/>
              <a:tailEnd/>
            </a:ln>
          </p:spPr>
          <p:txBody>
            <a:bodyPr wrap="none">
              <a:spAutoFit/>
            </a:bodyPr>
            <a:lstStyle/>
            <a:p>
              <a:r>
                <a:rPr lang="en-US" sz="1100" dirty="0">
                  <a:latin typeface="Arial" pitchFamily="34" charset="0"/>
                  <a:cs typeface="Arial" pitchFamily="34" charset="0"/>
                </a:rPr>
                <a:t>= Medium</a:t>
              </a:r>
            </a:p>
          </p:txBody>
        </p:sp>
        <p:sp>
          <p:nvSpPr>
            <p:cNvPr id="23615" name="Rectangle 41"/>
            <p:cNvSpPr>
              <a:spLocks noChangeArrowheads="1"/>
            </p:cNvSpPr>
            <p:nvPr/>
          </p:nvSpPr>
          <p:spPr bwMode="auto">
            <a:xfrm>
              <a:off x="4646427" y="5805377"/>
              <a:ext cx="3710763" cy="520995"/>
            </a:xfrm>
            <a:prstGeom prst="rect">
              <a:avLst/>
            </a:prstGeom>
            <a:noFill/>
            <a:ln w="38100" algn="ctr">
              <a:solidFill>
                <a:schemeClr val="accent1"/>
              </a:solidFill>
              <a:round/>
              <a:headEnd/>
              <a:tailEnd type="none" w="lg" len="med"/>
            </a:ln>
          </p:spPr>
          <p:txBody>
            <a:bodyPr lIns="72000" tIns="72000" rIns="72000" bIns="72000" anchor="ctr" anchorCtr="1"/>
            <a:lstStyle/>
            <a:p>
              <a:pPr algn="ctr" eaLnBrk="0" hangingPunct="0">
                <a:lnSpc>
                  <a:spcPct val="106000"/>
                </a:lnSpc>
              </a:pPr>
              <a:endParaRPr lang="en-US" dirty="0">
                <a:latin typeface="Arial" pitchFamily="34" charset="0"/>
                <a:cs typeface="Arial" pitchFamily="34" charset="0"/>
              </a:endParaRPr>
            </a:p>
          </p:txBody>
        </p:sp>
      </p:grpSp>
      <p:sp>
        <p:nvSpPr>
          <p:cNvPr id="22" name="Content Placeholder 21"/>
          <p:cNvSpPr>
            <a:spLocks noGrp="1"/>
          </p:cNvSpPr>
          <p:nvPr>
            <p:ph idx="1"/>
          </p:nvPr>
        </p:nvSpPr>
        <p:spPr>
          <a:xfrm>
            <a:off x="446088" y="1219994"/>
            <a:ext cx="9266237" cy="5916613"/>
          </a:xfrm>
        </p:spPr>
        <p:txBody>
          <a:bodyPr/>
          <a:lstStyle/>
          <a:p>
            <a:r>
              <a:rPr lang="en-US" dirty="0" smtClean="0"/>
              <a:t>Growth-by-acquisition (roll-up) strategies should focus on one or two product families and consider long-term prospects</a:t>
            </a:r>
          </a:p>
        </p:txBody>
      </p:sp>
      <p:sp>
        <p:nvSpPr>
          <p:cNvPr id="16" name="Title 1"/>
          <p:cNvSpPr>
            <a:spLocks noGrp="1"/>
          </p:cNvSpPr>
          <p:nvPr>
            <p:ph type="title"/>
          </p:nvPr>
        </p:nvSpPr>
        <p:spPr/>
        <p:txBody>
          <a:bodyPr/>
          <a:lstStyle/>
          <a:p>
            <a:r>
              <a:rPr lang="en-US" dirty="0" smtClean="0"/>
              <a:t>Assessing the market (cont.)</a:t>
            </a:r>
          </a:p>
        </p:txBody>
      </p:sp>
      <p:sp>
        <p:nvSpPr>
          <p:cNvPr id="23" name="Rectangle 5"/>
          <p:cNvSpPr txBox="1">
            <a:spLocks/>
          </p:cNvSpPr>
          <p:nvPr/>
        </p:nvSpPr>
        <p:spPr bwMode="auto">
          <a:xfrm>
            <a:off x="558800" y="2162175"/>
            <a:ext cx="3862388" cy="52077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68202" lvl="0" indent="-268202" defTabSz="1019175">
              <a:spcAft>
                <a:spcPts val="1500"/>
              </a:spcAft>
              <a:buFont typeface="Arial" charset="0"/>
              <a:buChar char="•"/>
            </a:pPr>
            <a:r>
              <a:rPr lang="en-US" sz="1600" dirty="0" smtClean="0">
                <a:solidFill>
                  <a:schemeClr val="tx2"/>
                </a:solidFill>
                <a:latin typeface="+mn-lt"/>
                <a:cs typeface="+mn-cs"/>
              </a:rPr>
              <a:t>Which product segments are most attractive?</a:t>
            </a:r>
          </a:p>
          <a:p>
            <a:pPr marL="268202" indent="-268202" defTabSz="1019175">
              <a:spcAft>
                <a:spcPts val="1500"/>
              </a:spcAft>
              <a:buFont typeface="Arial" charset="0"/>
              <a:buChar char="•"/>
            </a:pPr>
            <a:r>
              <a:rPr lang="en-US" sz="1600" dirty="0" smtClean="0">
                <a:solidFill>
                  <a:schemeClr val="tx2"/>
                </a:solidFill>
              </a:rPr>
              <a:t>How and where will value be created in each product segment?</a:t>
            </a:r>
          </a:p>
          <a:p>
            <a:pPr marL="268202" lvl="0" indent="-268202" defTabSz="1019175">
              <a:spcAft>
                <a:spcPts val="1500"/>
              </a:spcAft>
              <a:buFont typeface="Arial" charset="0"/>
              <a:buChar char="•"/>
            </a:pPr>
            <a:r>
              <a:rPr lang="en-US" sz="1600" dirty="0" smtClean="0">
                <a:solidFill>
                  <a:schemeClr val="tx2"/>
                </a:solidFill>
                <a:latin typeface="+mn-lt"/>
                <a:cs typeface="+mn-cs"/>
              </a:rPr>
              <a:t>What level of scale is needed to be competitive in the long term?</a:t>
            </a:r>
          </a:p>
          <a:p>
            <a:pPr marL="268202" lvl="0" indent="-268202" defTabSz="1019175">
              <a:spcAft>
                <a:spcPts val="1500"/>
              </a:spcAft>
              <a:buFont typeface="Arial" charset="0"/>
              <a:buChar char="•"/>
            </a:pPr>
            <a:r>
              <a:rPr lang="en-US" sz="1600" dirty="0" smtClean="0">
                <a:solidFill>
                  <a:schemeClr val="tx2"/>
                </a:solidFill>
                <a:latin typeface="+mn-lt"/>
                <a:cs typeface="+mn-cs"/>
              </a:rPr>
              <a:t>What is the optimal global footprint?</a:t>
            </a:r>
          </a:p>
          <a:p>
            <a:pPr marL="268202" indent="-268202" defTabSz="1019175">
              <a:spcAft>
                <a:spcPts val="1500"/>
              </a:spcAft>
              <a:buFont typeface="Arial" charset="0"/>
              <a:buChar char="•"/>
            </a:pPr>
            <a:r>
              <a:rPr lang="en-US" sz="1600" dirty="0" smtClean="0">
                <a:solidFill>
                  <a:schemeClr val="tx2"/>
                </a:solidFill>
              </a:rPr>
              <a:t>Which companies are most at-risk?  Will their customers continue to support them?  Are they an attractive candidate?</a:t>
            </a:r>
          </a:p>
          <a:p>
            <a:pPr marL="268202" lvl="0" indent="-268202" defTabSz="1019175">
              <a:spcAft>
                <a:spcPts val="1500"/>
              </a:spcAft>
              <a:buFont typeface="Arial" charset="0"/>
              <a:buChar char="•"/>
            </a:pPr>
            <a:r>
              <a:rPr lang="en-US" sz="1600" dirty="0" smtClean="0">
                <a:solidFill>
                  <a:schemeClr val="tx2"/>
                </a:solidFill>
                <a:latin typeface="+mn-lt"/>
                <a:cs typeface="+mn-cs"/>
              </a:rPr>
              <a:t>Do I need/want deal partners?</a:t>
            </a:r>
          </a:p>
        </p:txBody>
      </p:sp>
      <p:sp>
        <p:nvSpPr>
          <p:cNvPr id="25" name="Rectangle 24"/>
          <p:cNvSpPr/>
          <p:nvPr/>
        </p:nvSpPr>
        <p:spPr>
          <a:xfrm>
            <a:off x="457994" y="2085975"/>
            <a:ext cx="4071144" cy="685800"/>
          </a:xfrm>
          <a:prstGeom prst="rect">
            <a:avLst/>
          </a:prstGeom>
          <a:noFill/>
          <a:ln>
            <a:solidFill>
              <a:srgbClr val="92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20"/>
          <p:cNvSpPr>
            <a:spLocks noGrp="1"/>
          </p:cNvSpPr>
          <p:nvPr>
            <p:ph type="sldNum" sz="quarter" idx="10"/>
          </p:nvPr>
        </p:nvSpPr>
        <p:spPr/>
        <p:txBody>
          <a:bodyPr/>
          <a:lstStyle/>
          <a:p>
            <a:fld id="{02012106-F1AE-4C04-8E5F-85389AF4AC05}"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nvGraphicFramePr>
        <p:xfrm>
          <a:off x="4801394" y="2088629"/>
          <a:ext cx="4800600" cy="1305033"/>
        </p:xfrm>
        <a:graphic>
          <a:graphicData uri="http://schemas.openxmlformats.org/drawingml/2006/table">
            <a:tbl>
              <a:tblPr firstRow="1" bandRow="1">
                <a:tableStyleId>{5C22544A-7EE6-4342-B048-85BDC9FD1C3A}</a:tableStyleId>
              </a:tblPr>
              <a:tblGrid>
                <a:gridCol w="4800600"/>
              </a:tblGrid>
              <a:tr h="390633">
                <a:tc>
                  <a:txBody>
                    <a:bodyPr/>
                    <a:lstStyle/>
                    <a:p>
                      <a:pPr algn="ctr"/>
                      <a:r>
                        <a:rPr lang="en-US" sz="1600" b="1" dirty="0" smtClean="0">
                          <a:solidFill>
                            <a:schemeClr val="bg1"/>
                          </a:solidFill>
                          <a:latin typeface="Arial" pitchFamily="34" charset="0"/>
                          <a:cs typeface="Arial" pitchFamily="34" charset="0"/>
                        </a:rPr>
                        <a:t>Value Drivers</a:t>
                      </a:r>
                    </a:p>
                  </a:txBody>
                  <a:tcPr marL="36576" marR="36576" marT="51827" marB="51827" anchorCtr="1">
                    <a:solidFill>
                      <a:srgbClr val="00A1DE"/>
                    </a:solidFill>
                  </a:tcPr>
                </a:tc>
              </a:tr>
              <a:tr h="228600">
                <a:tc>
                  <a:txBody>
                    <a:bodyPr/>
                    <a:lstStyle/>
                    <a:p>
                      <a:pPr marL="0" marR="0" indent="-171450" algn="ctr" defTabSz="914400" rtl="0" eaLnBrk="1" fontAlgn="auto" latinLnBrk="0" hangingPunct="1">
                        <a:lnSpc>
                          <a:spcPct val="100000"/>
                        </a:lnSpc>
                        <a:spcBef>
                          <a:spcPts val="0"/>
                        </a:spcBef>
                        <a:spcAft>
                          <a:spcPts val="600"/>
                        </a:spcAft>
                        <a:buClrTx/>
                        <a:buSzTx/>
                        <a:buFont typeface="Arial" pitchFamily="34" charset="0"/>
                        <a:buNone/>
                        <a:tabLst/>
                        <a:defRPr/>
                      </a:pPr>
                      <a:r>
                        <a:rPr lang="en-US" sz="1400" b="1" kern="1200" dirty="0" smtClean="0">
                          <a:solidFill>
                            <a:schemeClr val="bg1"/>
                          </a:solidFill>
                          <a:latin typeface="Arial" pitchFamily="34" charset="0"/>
                          <a:ea typeface="+mn-ea"/>
                          <a:cs typeface="Arial" pitchFamily="34" charset="0"/>
                        </a:rPr>
                        <a:t>Technology/Innovation</a:t>
                      </a:r>
                    </a:p>
                  </a:txBody>
                  <a:tcPr marL="36576" marR="36576" marT="51827" marB="51827">
                    <a:solidFill>
                      <a:srgbClr val="92D400"/>
                    </a:solidFill>
                  </a:tcPr>
                </a:tc>
              </a:tr>
              <a:tr h="597386">
                <a:tc>
                  <a:txBody>
                    <a:bodyPr/>
                    <a:lstStyle/>
                    <a:p>
                      <a:pPr marL="171450" marR="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200" b="0" dirty="0" smtClean="0">
                          <a:latin typeface="Arial" pitchFamily="34" charset="0"/>
                          <a:cs typeface="Arial" pitchFamily="34" charset="0"/>
                        </a:rPr>
                        <a:t>Unique product or technology positioning</a:t>
                      </a:r>
                    </a:p>
                    <a:p>
                      <a:pPr marL="171450" marR="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200" b="0" dirty="0" smtClean="0">
                          <a:latin typeface="Arial" pitchFamily="34" charset="0"/>
                          <a:cs typeface="Arial" pitchFamily="34" charset="0"/>
                        </a:rPr>
                        <a:t>Overall product segment growth potential</a:t>
                      </a:r>
                    </a:p>
                  </a:txBody>
                  <a:tcPr marL="36576" marR="36576" marT="51827" marB="51827">
                    <a:lnB w="9525" cap="flat" cmpd="sng" algn="ctr">
                      <a:solidFill>
                        <a:srgbClr val="92D400"/>
                      </a:solidFill>
                      <a:prstDash val="solid"/>
                      <a:round/>
                      <a:headEnd type="none" w="med" len="med"/>
                      <a:tailEnd type="none" w="med" len="med"/>
                    </a:lnB>
                    <a:noFill/>
                  </a:tcPr>
                </a:tc>
              </a:tr>
            </a:tbl>
          </a:graphicData>
        </a:graphic>
      </p:graphicFrame>
      <p:sp>
        <p:nvSpPr>
          <p:cNvPr id="22" name="Content Placeholder 21"/>
          <p:cNvSpPr>
            <a:spLocks noGrp="1"/>
          </p:cNvSpPr>
          <p:nvPr>
            <p:ph idx="1"/>
          </p:nvPr>
        </p:nvSpPr>
        <p:spPr>
          <a:xfrm>
            <a:off x="446088" y="1219994"/>
            <a:ext cx="9266237" cy="5916613"/>
          </a:xfrm>
        </p:spPr>
        <p:txBody>
          <a:bodyPr/>
          <a:lstStyle/>
          <a:p>
            <a:r>
              <a:rPr lang="en-US" dirty="0" smtClean="0"/>
              <a:t>There can be multiple sources of value creation – this should be a key foundation for the overall business development strategy</a:t>
            </a:r>
          </a:p>
        </p:txBody>
      </p:sp>
      <p:sp>
        <p:nvSpPr>
          <p:cNvPr id="16" name="Title 1"/>
          <p:cNvSpPr>
            <a:spLocks noGrp="1"/>
          </p:cNvSpPr>
          <p:nvPr>
            <p:ph type="title"/>
          </p:nvPr>
        </p:nvSpPr>
        <p:spPr/>
        <p:txBody>
          <a:bodyPr/>
          <a:lstStyle/>
          <a:p>
            <a:r>
              <a:rPr lang="en-US" dirty="0" smtClean="0"/>
              <a:t>Assessing the market (cont.)</a:t>
            </a:r>
          </a:p>
        </p:txBody>
      </p:sp>
      <p:sp>
        <p:nvSpPr>
          <p:cNvPr id="25" name="Rectangle 24"/>
          <p:cNvSpPr/>
          <p:nvPr/>
        </p:nvSpPr>
        <p:spPr>
          <a:xfrm>
            <a:off x="457994" y="2743994"/>
            <a:ext cx="4071144" cy="685800"/>
          </a:xfrm>
          <a:prstGeom prst="rect">
            <a:avLst/>
          </a:prstGeom>
          <a:noFill/>
          <a:ln>
            <a:solidFill>
              <a:srgbClr val="92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nvGraphicFramePr>
        <p:xfrm>
          <a:off x="4801394" y="3590258"/>
          <a:ext cx="4800600" cy="960120"/>
        </p:xfrm>
        <a:graphic>
          <a:graphicData uri="http://schemas.openxmlformats.org/drawingml/2006/table">
            <a:tbl>
              <a:tblPr firstRow="1" bandRow="1">
                <a:tableStyleId>{5C22544A-7EE6-4342-B048-85BDC9FD1C3A}</a:tableStyleId>
              </a:tblPr>
              <a:tblGrid>
                <a:gridCol w="4800600"/>
              </a:tblGrid>
              <a:tr h="304800">
                <a:tc>
                  <a:txBody>
                    <a:bodyPr/>
                    <a:lstStyle/>
                    <a:p>
                      <a:pPr marL="0" marR="0" indent="-171450" algn="ctr" defTabSz="914400" rtl="0" eaLnBrk="1" fontAlgn="auto" latinLnBrk="0" hangingPunct="1">
                        <a:lnSpc>
                          <a:spcPct val="100000"/>
                        </a:lnSpc>
                        <a:spcBef>
                          <a:spcPts val="0"/>
                        </a:spcBef>
                        <a:spcAft>
                          <a:spcPts val="600"/>
                        </a:spcAft>
                        <a:buClrTx/>
                        <a:buSzTx/>
                        <a:buFont typeface="Arial" pitchFamily="34" charset="0"/>
                        <a:buNone/>
                        <a:tabLst/>
                        <a:defRPr/>
                      </a:pPr>
                      <a:r>
                        <a:rPr lang="en-US" sz="1400" b="1" kern="1200" dirty="0" smtClean="0">
                          <a:solidFill>
                            <a:schemeClr val="bg1"/>
                          </a:solidFill>
                          <a:latin typeface="Arial" pitchFamily="34" charset="0"/>
                          <a:ea typeface="+mn-ea"/>
                          <a:cs typeface="Arial" pitchFamily="34" charset="0"/>
                        </a:rPr>
                        <a:t>Capacity Utilization/Scale</a:t>
                      </a:r>
                    </a:p>
                  </a:txBody>
                  <a:tcPr marL="36576" marR="36576" marT="51827" marB="51827" anchorCtr="1">
                    <a:solidFill>
                      <a:srgbClr val="92D400"/>
                    </a:solidFill>
                  </a:tcPr>
                </a:tc>
              </a:tr>
              <a:tr h="643106">
                <a:tc>
                  <a:txBody>
                    <a:bodyPr/>
                    <a:lstStyle/>
                    <a:p>
                      <a:pPr marL="171450" marR="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200" b="0" dirty="0" smtClean="0">
                          <a:latin typeface="Arial" pitchFamily="34" charset="0"/>
                          <a:cs typeface="Arial" pitchFamily="34" charset="0"/>
                        </a:rPr>
                        <a:t>Facility consolidation potential</a:t>
                      </a:r>
                    </a:p>
                    <a:p>
                      <a:pPr marL="171450" marR="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200" b="0" dirty="0" smtClean="0">
                          <a:latin typeface="Arial" pitchFamily="34" charset="0"/>
                          <a:cs typeface="Arial" pitchFamily="34" charset="0"/>
                        </a:rPr>
                        <a:t>Product design commonization</a:t>
                      </a:r>
                    </a:p>
                  </a:txBody>
                  <a:tcPr marL="36576" marR="36576" marT="51827" marB="51827">
                    <a:lnB w="9525" cap="flat" cmpd="sng" algn="ctr">
                      <a:solidFill>
                        <a:srgbClr val="92D400"/>
                      </a:solidFill>
                      <a:prstDash val="solid"/>
                      <a:round/>
                      <a:headEnd type="none" w="med" len="med"/>
                      <a:tailEnd type="none" w="med" len="med"/>
                    </a:lnB>
                    <a:noFill/>
                  </a:tcPr>
                </a:tc>
              </a:tr>
            </a:tbl>
          </a:graphicData>
        </a:graphic>
      </p:graphicFrame>
      <p:graphicFrame>
        <p:nvGraphicFramePr>
          <p:cNvPr id="19" name="Table 18"/>
          <p:cNvGraphicFramePr>
            <a:graphicFrameLocks noGrp="1"/>
          </p:cNvGraphicFramePr>
          <p:nvPr/>
        </p:nvGraphicFramePr>
        <p:xfrm>
          <a:off x="4801394" y="4699000"/>
          <a:ext cx="4800600" cy="1002296"/>
        </p:xfrm>
        <a:graphic>
          <a:graphicData uri="http://schemas.openxmlformats.org/drawingml/2006/table">
            <a:tbl>
              <a:tblPr firstRow="1" bandRow="1">
                <a:tableStyleId>{5C22544A-7EE6-4342-B048-85BDC9FD1C3A}</a:tableStyleId>
              </a:tblPr>
              <a:tblGrid>
                <a:gridCol w="4800600"/>
              </a:tblGrid>
              <a:tr h="304800">
                <a:tc>
                  <a:txBody>
                    <a:bodyPr/>
                    <a:lstStyle/>
                    <a:p>
                      <a:pPr marL="0" marR="0" indent="-171450" algn="ctr" defTabSz="914400" rtl="0" eaLnBrk="1" fontAlgn="auto" latinLnBrk="0" hangingPunct="1">
                        <a:lnSpc>
                          <a:spcPct val="100000"/>
                        </a:lnSpc>
                        <a:spcBef>
                          <a:spcPts val="0"/>
                        </a:spcBef>
                        <a:spcAft>
                          <a:spcPts val="600"/>
                        </a:spcAft>
                        <a:buClrTx/>
                        <a:buSzTx/>
                        <a:buFont typeface="Arial" pitchFamily="34" charset="0"/>
                        <a:buNone/>
                        <a:tabLst/>
                        <a:defRPr/>
                      </a:pPr>
                      <a:r>
                        <a:rPr lang="en-US" sz="1400" b="1" kern="1200" dirty="0" smtClean="0">
                          <a:solidFill>
                            <a:schemeClr val="bg1"/>
                          </a:solidFill>
                          <a:latin typeface="Arial" pitchFamily="34" charset="0"/>
                          <a:ea typeface="+mn-ea"/>
                          <a:cs typeface="Arial" pitchFamily="34" charset="0"/>
                        </a:rPr>
                        <a:t>Pricing Leverage</a:t>
                      </a:r>
                    </a:p>
                  </a:txBody>
                  <a:tcPr marL="36576" marR="36576" marT="51827" marB="51827" anchorCtr="1">
                    <a:solidFill>
                      <a:srgbClr val="92D400"/>
                    </a:solidFill>
                  </a:tcPr>
                </a:tc>
              </a:tr>
              <a:tr h="685282">
                <a:tc>
                  <a:txBody>
                    <a:bodyPr/>
                    <a:lstStyle/>
                    <a:p>
                      <a:pPr marL="171450" marR="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200" b="0" dirty="0" smtClean="0">
                          <a:latin typeface="Arial" pitchFamily="34" charset="0"/>
                          <a:cs typeface="Arial" pitchFamily="34" charset="0"/>
                        </a:rPr>
                        <a:t>Ability to maintain/improve customer pricing</a:t>
                      </a:r>
                    </a:p>
                    <a:p>
                      <a:pPr marL="171450" marR="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200" b="0" dirty="0" smtClean="0">
                          <a:latin typeface="Arial" pitchFamily="34" charset="0"/>
                          <a:cs typeface="Arial" pitchFamily="34" charset="0"/>
                        </a:rPr>
                        <a:t>Improved sourcing leverage</a:t>
                      </a:r>
                    </a:p>
                  </a:txBody>
                  <a:tcPr marL="36576" marR="36576" marT="51827" marB="51827">
                    <a:lnB w="9525" cap="flat" cmpd="sng" algn="ctr">
                      <a:solidFill>
                        <a:srgbClr val="92D400"/>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nvGraphicFramePr>
        <p:xfrm>
          <a:off x="4801394" y="5857240"/>
          <a:ext cx="4800600" cy="1002296"/>
        </p:xfrm>
        <a:graphic>
          <a:graphicData uri="http://schemas.openxmlformats.org/drawingml/2006/table">
            <a:tbl>
              <a:tblPr firstRow="1" bandRow="1">
                <a:tableStyleId>{5C22544A-7EE6-4342-B048-85BDC9FD1C3A}</a:tableStyleId>
              </a:tblPr>
              <a:tblGrid>
                <a:gridCol w="4800600"/>
              </a:tblGrid>
              <a:tr h="304800">
                <a:tc>
                  <a:txBody>
                    <a:bodyPr/>
                    <a:lstStyle/>
                    <a:p>
                      <a:pPr marL="0" marR="0" indent="-171450" algn="ctr" defTabSz="914400" rtl="0" eaLnBrk="1" fontAlgn="auto" latinLnBrk="0" hangingPunct="1">
                        <a:lnSpc>
                          <a:spcPct val="100000"/>
                        </a:lnSpc>
                        <a:spcBef>
                          <a:spcPts val="0"/>
                        </a:spcBef>
                        <a:spcAft>
                          <a:spcPts val="600"/>
                        </a:spcAft>
                        <a:buClrTx/>
                        <a:buSzTx/>
                        <a:buFont typeface="Arial" pitchFamily="34" charset="0"/>
                        <a:buNone/>
                        <a:tabLst/>
                        <a:defRPr/>
                      </a:pPr>
                      <a:r>
                        <a:rPr lang="en-US" sz="1400" b="1" kern="1200" dirty="0" smtClean="0">
                          <a:solidFill>
                            <a:schemeClr val="bg1"/>
                          </a:solidFill>
                          <a:latin typeface="Arial" pitchFamily="34" charset="0"/>
                          <a:ea typeface="+mn-ea"/>
                          <a:cs typeface="Arial" pitchFamily="34" charset="0"/>
                        </a:rPr>
                        <a:t>Market &amp; Customer Access</a:t>
                      </a:r>
                    </a:p>
                  </a:txBody>
                  <a:tcPr marL="36576" marR="36576" marT="51827" marB="51827" anchorCtr="1">
                    <a:solidFill>
                      <a:srgbClr val="92D400"/>
                    </a:solidFill>
                  </a:tcPr>
                </a:tc>
              </a:tr>
              <a:tr h="685282">
                <a:tc>
                  <a:txBody>
                    <a:bodyPr/>
                    <a:lstStyle/>
                    <a:p>
                      <a:pPr marL="171450" marR="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200" b="0" dirty="0" smtClean="0">
                          <a:latin typeface="Arial" pitchFamily="34" charset="0"/>
                          <a:cs typeface="Arial" pitchFamily="34" charset="0"/>
                        </a:rPr>
                        <a:t>Ability to more rapidly enter new markets</a:t>
                      </a:r>
                    </a:p>
                    <a:p>
                      <a:pPr marL="171450" marR="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200" b="0" dirty="0" smtClean="0">
                          <a:latin typeface="Arial" pitchFamily="34" charset="0"/>
                          <a:cs typeface="Arial" pitchFamily="34" charset="0"/>
                        </a:rPr>
                        <a:t>Potential to leverage existing products to new customers</a:t>
                      </a:r>
                    </a:p>
                  </a:txBody>
                  <a:tcPr marL="36576" marR="36576" marT="51827" marB="51827">
                    <a:lnB w="9525" cap="flat" cmpd="sng" algn="ctr">
                      <a:solidFill>
                        <a:srgbClr val="92D400"/>
                      </a:solidFill>
                      <a:prstDash val="solid"/>
                      <a:round/>
                      <a:headEnd type="none" w="med" len="med"/>
                      <a:tailEnd type="none" w="med" len="med"/>
                    </a:lnB>
                    <a:noFill/>
                  </a:tcPr>
                </a:tc>
              </a:tr>
            </a:tbl>
          </a:graphicData>
        </a:graphic>
      </p:graphicFrame>
      <p:sp>
        <p:nvSpPr>
          <p:cNvPr id="14" name="Slide Number Placeholder 13"/>
          <p:cNvSpPr>
            <a:spLocks noGrp="1"/>
          </p:cNvSpPr>
          <p:nvPr>
            <p:ph type="sldNum" sz="quarter" idx="10"/>
          </p:nvPr>
        </p:nvSpPr>
        <p:spPr/>
        <p:txBody>
          <a:bodyPr/>
          <a:lstStyle/>
          <a:p>
            <a:fld id="{02012106-F1AE-4C04-8E5F-85389AF4AC05}" type="slidenum">
              <a:rPr lang="en-US" smtClean="0"/>
              <a:pPr/>
              <a:t>66</a:t>
            </a:fld>
            <a:endParaRPr lang="en-US" dirty="0"/>
          </a:p>
        </p:txBody>
      </p:sp>
      <p:sp>
        <p:nvSpPr>
          <p:cNvPr id="11" name="Rectangle 5"/>
          <p:cNvSpPr txBox="1">
            <a:spLocks/>
          </p:cNvSpPr>
          <p:nvPr/>
        </p:nvSpPr>
        <p:spPr bwMode="auto">
          <a:xfrm>
            <a:off x="558800" y="2162175"/>
            <a:ext cx="3862388" cy="52077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68202" lvl="0" indent="-268202" defTabSz="1019175">
              <a:spcAft>
                <a:spcPts val="1500"/>
              </a:spcAft>
              <a:buFont typeface="Arial" charset="0"/>
              <a:buChar char="•"/>
            </a:pPr>
            <a:r>
              <a:rPr lang="en-US" sz="1600" dirty="0" smtClean="0">
                <a:solidFill>
                  <a:schemeClr val="tx2"/>
                </a:solidFill>
              </a:rPr>
              <a:t>Which product segments are most attractive?</a:t>
            </a:r>
          </a:p>
          <a:p>
            <a:pPr marL="268202" indent="-268202" defTabSz="1019175">
              <a:spcAft>
                <a:spcPts val="1500"/>
              </a:spcAft>
              <a:buFont typeface="Arial" charset="0"/>
              <a:buChar char="•"/>
            </a:pPr>
            <a:r>
              <a:rPr lang="en-US" sz="1600" dirty="0" smtClean="0">
                <a:solidFill>
                  <a:schemeClr val="tx2"/>
                </a:solidFill>
              </a:rPr>
              <a:t>How and where will value be created in each product segment?</a:t>
            </a:r>
          </a:p>
          <a:p>
            <a:pPr marL="268202" lvl="0" indent="-268202" defTabSz="1019175">
              <a:spcAft>
                <a:spcPts val="1500"/>
              </a:spcAft>
              <a:buFont typeface="Arial" charset="0"/>
              <a:buChar char="•"/>
            </a:pPr>
            <a:r>
              <a:rPr lang="en-US" sz="1600" dirty="0" smtClean="0">
                <a:solidFill>
                  <a:schemeClr val="tx2"/>
                </a:solidFill>
              </a:rPr>
              <a:t>What level of scale is needed to be competitive in the long term?</a:t>
            </a:r>
          </a:p>
          <a:p>
            <a:pPr marL="268202" lvl="0" indent="-268202" defTabSz="1019175">
              <a:spcAft>
                <a:spcPts val="1500"/>
              </a:spcAft>
              <a:buFont typeface="Arial" charset="0"/>
              <a:buChar char="•"/>
            </a:pPr>
            <a:r>
              <a:rPr lang="en-US" sz="1600" dirty="0" smtClean="0">
                <a:solidFill>
                  <a:schemeClr val="tx2"/>
                </a:solidFill>
              </a:rPr>
              <a:t>What is the optimal global footprint?</a:t>
            </a:r>
          </a:p>
          <a:p>
            <a:pPr marL="268202" indent="-268202" defTabSz="1019175">
              <a:spcAft>
                <a:spcPts val="1500"/>
              </a:spcAft>
              <a:buFont typeface="Arial" charset="0"/>
              <a:buChar char="•"/>
            </a:pPr>
            <a:r>
              <a:rPr lang="en-US" sz="1600" dirty="0" smtClean="0">
                <a:solidFill>
                  <a:schemeClr val="tx2"/>
                </a:solidFill>
              </a:rPr>
              <a:t>Which companies are most at-risk?  Will their customers continue to support them?  Are they an attractive candidate?</a:t>
            </a:r>
          </a:p>
          <a:p>
            <a:pPr marL="268202" lvl="0" indent="-268202" defTabSz="1019175">
              <a:spcAft>
                <a:spcPts val="1500"/>
              </a:spcAft>
              <a:buFont typeface="Arial" charset="0"/>
              <a:buChar char="•"/>
            </a:pPr>
            <a:r>
              <a:rPr lang="en-US" sz="1600" dirty="0" smtClean="0">
                <a:solidFill>
                  <a:schemeClr val="tx2"/>
                </a:solidFill>
              </a:rPr>
              <a:t>Do I need/want deal partners?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446088" y="1067594"/>
            <a:ext cx="9266237" cy="914400"/>
          </a:xfrm>
        </p:spPr>
        <p:txBody>
          <a:bodyPr/>
          <a:lstStyle/>
          <a:p>
            <a:r>
              <a:rPr lang="en-US" sz="1900" dirty="0" smtClean="0"/>
              <a:t>For most components, there will be a limited number of dominant suppliers, each with global coverage and the ability to invest in technology development</a:t>
            </a:r>
          </a:p>
        </p:txBody>
      </p:sp>
      <p:sp>
        <p:nvSpPr>
          <p:cNvPr id="16" name="Title 1"/>
          <p:cNvSpPr>
            <a:spLocks noGrp="1"/>
          </p:cNvSpPr>
          <p:nvPr>
            <p:ph type="title"/>
          </p:nvPr>
        </p:nvSpPr>
        <p:spPr/>
        <p:txBody>
          <a:bodyPr/>
          <a:lstStyle/>
          <a:p>
            <a:r>
              <a:rPr lang="en-US" dirty="0" smtClean="0"/>
              <a:t>Assessing the market (cont.)</a:t>
            </a:r>
          </a:p>
        </p:txBody>
      </p:sp>
      <p:sp>
        <p:nvSpPr>
          <p:cNvPr id="25" name="Rectangle 24"/>
          <p:cNvSpPr/>
          <p:nvPr/>
        </p:nvSpPr>
        <p:spPr>
          <a:xfrm>
            <a:off x="457994" y="3429794"/>
            <a:ext cx="4071144" cy="685800"/>
          </a:xfrm>
          <a:prstGeom prst="rect">
            <a:avLst/>
          </a:prstGeom>
          <a:noFill/>
          <a:ln>
            <a:solidFill>
              <a:srgbClr val="92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56"/>
          <p:cNvGrpSpPr>
            <a:grpSpLocks/>
          </p:cNvGrpSpPr>
          <p:nvPr/>
        </p:nvGrpSpPr>
        <p:grpSpPr bwMode="auto">
          <a:xfrm>
            <a:off x="4722566" y="2144187"/>
            <a:ext cx="5154592" cy="4876611"/>
            <a:chOff x="4292564" y="2070100"/>
            <a:chExt cx="4685253" cy="4302014"/>
          </a:xfrm>
        </p:grpSpPr>
        <p:grpSp>
          <p:nvGrpSpPr>
            <p:cNvPr id="3" name="Group 42"/>
            <p:cNvGrpSpPr>
              <a:grpSpLocks/>
            </p:cNvGrpSpPr>
            <p:nvPr/>
          </p:nvGrpSpPr>
          <p:grpSpPr bwMode="auto">
            <a:xfrm>
              <a:off x="4891088" y="2246759"/>
              <a:ext cx="3402012" cy="82568"/>
              <a:chOff x="4901609" y="2533934"/>
              <a:chExt cx="3027740" cy="102358"/>
            </a:xfrm>
          </p:grpSpPr>
          <p:cxnSp>
            <p:nvCxnSpPr>
              <p:cNvPr id="67" name="Straight Connector 34"/>
              <p:cNvCxnSpPr>
                <a:cxnSpLocks noChangeShapeType="1"/>
              </p:cNvCxnSpPr>
              <p:nvPr/>
            </p:nvCxnSpPr>
            <p:spPr bwMode="auto">
              <a:xfrm>
                <a:off x="4901609" y="2634549"/>
                <a:ext cx="3027740" cy="1743"/>
              </a:xfrm>
              <a:prstGeom prst="line">
                <a:avLst/>
              </a:prstGeom>
              <a:noFill/>
              <a:ln w="25400" algn="ctr">
                <a:solidFill>
                  <a:schemeClr val="accent1"/>
                </a:solidFill>
                <a:round/>
                <a:headEnd/>
                <a:tailEnd type="none" w="lg" len="med"/>
              </a:ln>
            </p:spPr>
          </p:cxnSp>
          <p:cxnSp>
            <p:nvCxnSpPr>
              <p:cNvPr id="68" name="Straight Connector 40"/>
              <p:cNvCxnSpPr>
                <a:cxnSpLocks noChangeShapeType="1"/>
              </p:cNvCxnSpPr>
              <p:nvPr/>
            </p:nvCxnSpPr>
            <p:spPr bwMode="auto">
              <a:xfrm rot="5400000" flipH="1" flipV="1">
                <a:off x="4855191" y="2585113"/>
                <a:ext cx="102358" cy="0"/>
              </a:xfrm>
              <a:prstGeom prst="line">
                <a:avLst/>
              </a:prstGeom>
              <a:noFill/>
              <a:ln w="25400" algn="ctr">
                <a:solidFill>
                  <a:schemeClr val="accent1"/>
                </a:solidFill>
                <a:round/>
                <a:headEnd/>
                <a:tailEnd type="none" w="lg" len="med"/>
              </a:ln>
            </p:spPr>
          </p:cxnSp>
          <p:cxnSp>
            <p:nvCxnSpPr>
              <p:cNvPr id="69" name="Straight Connector 41"/>
              <p:cNvCxnSpPr>
                <a:cxnSpLocks noChangeShapeType="1"/>
              </p:cNvCxnSpPr>
              <p:nvPr/>
            </p:nvCxnSpPr>
            <p:spPr bwMode="auto">
              <a:xfrm rot="5400000" flipH="1" flipV="1">
                <a:off x="7878169" y="2585113"/>
                <a:ext cx="102358" cy="0"/>
              </a:xfrm>
              <a:prstGeom prst="line">
                <a:avLst/>
              </a:prstGeom>
              <a:noFill/>
              <a:ln w="25400" algn="ctr">
                <a:solidFill>
                  <a:schemeClr val="accent1"/>
                </a:solidFill>
                <a:round/>
                <a:headEnd/>
                <a:tailEnd type="none" w="lg" len="med"/>
              </a:ln>
            </p:spPr>
          </p:cxnSp>
        </p:grpSp>
        <p:grpSp>
          <p:nvGrpSpPr>
            <p:cNvPr id="4" name="Group 43"/>
            <p:cNvGrpSpPr>
              <a:grpSpLocks/>
            </p:cNvGrpSpPr>
            <p:nvPr/>
          </p:nvGrpSpPr>
          <p:grpSpPr bwMode="auto">
            <a:xfrm>
              <a:off x="4891088" y="3361233"/>
              <a:ext cx="3402012" cy="80982"/>
              <a:chOff x="4901609" y="2533934"/>
              <a:chExt cx="3027740" cy="102358"/>
            </a:xfrm>
          </p:grpSpPr>
          <p:cxnSp>
            <p:nvCxnSpPr>
              <p:cNvPr id="64" name="Straight Connector 44"/>
              <p:cNvCxnSpPr>
                <a:cxnSpLocks noChangeShapeType="1"/>
              </p:cNvCxnSpPr>
              <p:nvPr/>
            </p:nvCxnSpPr>
            <p:spPr bwMode="auto">
              <a:xfrm>
                <a:off x="4901609" y="2634549"/>
                <a:ext cx="3027740" cy="1743"/>
              </a:xfrm>
              <a:prstGeom prst="line">
                <a:avLst/>
              </a:prstGeom>
              <a:noFill/>
              <a:ln w="25400" algn="ctr">
                <a:solidFill>
                  <a:schemeClr val="accent1"/>
                </a:solidFill>
                <a:round/>
                <a:headEnd/>
                <a:tailEnd type="none" w="lg" len="med"/>
              </a:ln>
            </p:spPr>
          </p:cxnSp>
          <p:cxnSp>
            <p:nvCxnSpPr>
              <p:cNvPr id="65" name="Straight Connector 45"/>
              <p:cNvCxnSpPr>
                <a:cxnSpLocks noChangeShapeType="1"/>
              </p:cNvCxnSpPr>
              <p:nvPr/>
            </p:nvCxnSpPr>
            <p:spPr bwMode="auto">
              <a:xfrm rot="5400000" flipH="1" flipV="1">
                <a:off x="4855191" y="2585113"/>
                <a:ext cx="102358" cy="0"/>
              </a:xfrm>
              <a:prstGeom prst="line">
                <a:avLst/>
              </a:prstGeom>
              <a:noFill/>
              <a:ln w="25400" algn="ctr">
                <a:solidFill>
                  <a:schemeClr val="accent1"/>
                </a:solidFill>
                <a:round/>
                <a:headEnd/>
                <a:tailEnd type="none" w="lg" len="med"/>
              </a:ln>
            </p:spPr>
          </p:cxnSp>
          <p:cxnSp>
            <p:nvCxnSpPr>
              <p:cNvPr id="66" name="Straight Connector 46"/>
              <p:cNvCxnSpPr>
                <a:cxnSpLocks noChangeShapeType="1"/>
              </p:cNvCxnSpPr>
              <p:nvPr/>
            </p:nvCxnSpPr>
            <p:spPr bwMode="auto">
              <a:xfrm rot="5400000" flipH="1" flipV="1">
                <a:off x="7878169" y="2585113"/>
                <a:ext cx="102358" cy="0"/>
              </a:xfrm>
              <a:prstGeom prst="line">
                <a:avLst/>
              </a:prstGeom>
              <a:noFill/>
              <a:ln w="25400" algn="ctr">
                <a:solidFill>
                  <a:schemeClr val="accent1"/>
                </a:solidFill>
                <a:round/>
                <a:headEnd/>
                <a:tailEnd type="none" w="lg" len="med"/>
              </a:ln>
            </p:spPr>
          </p:cxnSp>
        </p:grpSp>
        <p:grpSp>
          <p:nvGrpSpPr>
            <p:cNvPr id="5" name="Group 47"/>
            <p:cNvGrpSpPr>
              <a:grpSpLocks/>
            </p:cNvGrpSpPr>
            <p:nvPr/>
          </p:nvGrpSpPr>
          <p:grpSpPr bwMode="auto">
            <a:xfrm>
              <a:off x="4891088" y="4474045"/>
              <a:ext cx="3402012" cy="80982"/>
              <a:chOff x="4901609" y="2533934"/>
              <a:chExt cx="3027740" cy="102358"/>
            </a:xfrm>
          </p:grpSpPr>
          <p:cxnSp>
            <p:nvCxnSpPr>
              <p:cNvPr id="61" name="Straight Connector 48"/>
              <p:cNvCxnSpPr>
                <a:cxnSpLocks noChangeShapeType="1"/>
              </p:cNvCxnSpPr>
              <p:nvPr/>
            </p:nvCxnSpPr>
            <p:spPr bwMode="auto">
              <a:xfrm>
                <a:off x="4901609" y="2634549"/>
                <a:ext cx="3027740" cy="1743"/>
              </a:xfrm>
              <a:prstGeom prst="line">
                <a:avLst/>
              </a:prstGeom>
              <a:noFill/>
              <a:ln w="25400" algn="ctr">
                <a:solidFill>
                  <a:schemeClr val="accent1"/>
                </a:solidFill>
                <a:round/>
                <a:headEnd/>
                <a:tailEnd type="none" w="lg" len="med"/>
              </a:ln>
            </p:spPr>
          </p:cxnSp>
          <p:cxnSp>
            <p:nvCxnSpPr>
              <p:cNvPr id="62" name="Straight Connector 49"/>
              <p:cNvCxnSpPr>
                <a:cxnSpLocks noChangeShapeType="1"/>
              </p:cNvCxnSpPr>
              <p:nvPr/>
            </p:nvCxnSpPr>
            <p:spPr bwMode="auto">
              <a:xfrm rot="5400000" flipH="1" flipV="1">
                <a:off x="4855191" y="2585113"/>
                <a:ext cx="102358" cy="0"/>
              </a:xfrm>
              <a:prstGeom prst="line">
                <a:avLst/>
              </a:prstGeom>
              <a:noFill/>
              <a:ln w="25400" algn="ctr">
                <a:solidFill>
                  <a:schemeClr val="accent1"/>
                </a:solidFill>
                <a:round/>
                <a:headEnd/>
                <a:tailEnd type="none" w="lg" len="med"/>
              </a:ln>
            </p:spPr>
          </p:cxnSp>
          <p:cxnSp>
            <p:nvCxnSpPr>
              <p:cNvPr id="63" name="Straight Connector 50"/>
              <p:cNvCxnSpPr>
                <a:cxnSpLocks noChangeShapeType="1"/>
              </p:cNvCxnSpPr>
              <p:nvPr/>
            </p:nvCxnSpPr>
            <p:spPr bwMode="auto">
              <a:xfrm rot="5400000" flipH="1" flipV="1">
                <a:off x="7878169" y="2585113"/>
                <a:ext cx="102358" cy="0"/>
              </a:xfrm>
              <a:prstGeom prst="line">
                <a:avLst/>
              </a:prstGeom>
              <a:noFill/>
              <a:ln w="25400" algn="ctr">
                <a:solidFill>
                  <a:schemeClr val="accent1"/>
                </a:solidFill>
                <a:round/>
                <a:headEnd/>
                <a:tailEnd type="none" w="lg" len="med"/>
              </a:ln>
            </p:spPr>
          </p:cxnSp>
        </p:grpSp>
        <p:grpSp>
          <p:nvGrpSpPr>
            <p:cNvPr id="6" name="Group 51"/>
            <p:cNvGrpSpPr>
              <a:grpSpLocks/>
            </p:cNvGrpSpPr>
            <p:nvPr/>
          </p:nvGrpSpPr>
          <p:grpSpPr bwMode="auto">
            <a:xfrm>
              <a:off x="4891088" y="5586859"/>
              <a:ext cx="3402012" cy="82568"/>
              <a:chOff x="4901609" y="2533934"/>
              <a:chExt cx="3027740" cy="102358"/>
            </a:xfrm>
          </p:grpSpPr>
          <p:cxnSp>
            <p:nvCxnSpPr>
              <p:cNvPr id="58" name="Straight Connector 52"/>
              <p:cNvCxnSpPr>
                <a:cxnSpLocks noChangeShapeType="1"/>
              </p:cNvCxnSpPr>
              <p:nvPr/>
            </p:nvCxnSpPr>
            <p:spPr bwMode="auto">
              <a:xfrm>
                <a:off x="4901609" y="2634549"/>
                <a:ext cx="3027740" cy="1743"/>
              </a:xfrm>
              <a:prstGeom prst="line">
                <a:avLst/>
              </a:prstGeom>
              <a:noFill/>
              <a:ln w="25400" algn="ctr">
                <a:solidFill>
                  <a:schemeClr val="accent1"/>
                </a:solidFill>
                <a:round/>
                <a:headEnd/>
                <a:tailEnd type="none" w="lg" len="med"/>
              </a:ln>
            </p:spPr>
          </p:cxnSp>
          <p:cxnSp>
            <p:nvCxnSpPr>
              <p:cNvPr id="59" name="Straight Connector 53"/>
              <p:cNvCxnSpPr>
                <a:cxnSpLocks noChangeShapeType="1"/>
              </p:cNvCxnSpPr>
              <p:nvPr/>
            </p:nvCxnSpPr>
            <p:spPr bwMode="auto">
              <a:xfrm rot="5400000" flipH="1" flipV="1">
                <a:off x="4855191" y="2585113"/>
                <a:ext cx="102358" cy="0"/>
              </a:xfrm>
              <a:prstGeom prst="line">
                <a:avLst/>
              </a:prstGeom>
              <a:noFill/>
              <a:ln w="25400" algn="ctr">
                <a:solidFill>
                  <a:schemeClr val="accent1"/>
                </a:solidFill>
                <a:round/>
                <a:headEnd/>
                <a:tailEnd type="none" w="lg" len="med"/>
              </a:ln>
            </p:spPr>
          </p:cxnSp>
          <p:cxnSp>
            <p:nvCxnSpPr>
              <p:cNvPr id="60" name="Straight Connector 54"/>
              <p:cNvCxnSpPr>
                <a:cxnSpLocks noChangeShapeType="1"/>
              </p:cNvCxnSpPr>
              <p:nvPr/>
            </p:nvCxnSpPr>
            <p:spPr bwMode="auto">
              <a:xfrm rot="5400000" flipH="1" flipV="1">
                <a:off x="7878169" y="2585113"/>
                <a:ext cx="102358" cy="0"/>
              </a:xfrm>
              <a:prstGeom prst="line">
                <a:avLst/>
              </a:prstGeom>
              <a:noFill/>
              <a:ln w="25400" algn="ctr">
                <a:solidFill>
                  <a:schemeClr val="accent1"/>
                </a:solidFill>
                <a:round/>
                <a:headEnd/>
                <a:tailEnd type="none" w="lg" len="med"/>
              </a:ln>
            </p:spPr>
          </p:cxnSp>
        </p:grpSp>
        <p:sp>
          <p:nvSpPr>
            <p:cNvPr id="21" name="TextBox 55"/>
            <p:cNvSpPr txBox="1">
              <a:spLocks noChangeArrowheads="1"/>
            </p:cNvSpPr>
            <p:nvPr/>
          </p:nvSpPr>
          <p:spPr bwMode="auto">
            <a:xfrm>
              <a:off x="5901754" y="2328863"/>
              <a:ext cx="1409254" cy="257937"/>
            </a:xfrm>
            <a:prstGeom prst="rect">
              <a:avLst/>
            </a:prstGeom>
            <a:noFill/>
            <a:ln w="9525">
              <a:noFill/>
              <a:miter lim="800000"/>
              <a:headEnd/>
              <a:tailEnd/>
            </a:ln>
          </p:spPr>
          <p:txBody>
            <a:bodyPr wrap="none">
              <a:spAutoFit/>
            </a:bodyPr>
            <a:lstStyle/>
            <a:p>
              <a:pPr algn="ctr"/>
              <a:r>
                <a:rPr lang="en-US" sz="1300" b="1" dirty="0">
                  <a:latin typeface="Arial" pitchFamily="34" charset="0"/>
                  <a:cs typeface="Arial" pitchFamily="34" charset="0"/>
                </a:rPr>
                <a:t>Production Scale</a:t>
              </a:r>
            </a:p>
          </p:txBody>
        </p:sp>
        <p:sp>
          <p:nvSpPr>
            <p:cNvPr id="24" name="TextBox 56"/>
            <p:cNvSpPr txBox="1">
              <a:spLocks noChangeArrowheads="1"/>
            </p:cNvSpPr>
            <p:nvPr/>
          </p:nvSpPr>
          <p:spPr bwMode="auto">
            <a:xfrm>
              <a:off x="6046002" y="3448050"/>
              <a:ext cx="1120759" cy="257937"/>
            </a:xfrm>
            <a:prstGeom prst="rect">
              <a:avLst/>
            </a:prstGeom>
            <a:noFill/>
            <a:ln w="9525">
              <a:noFill/>
              <a:miter lim="800000"/>
              <a:headEnd/>
              <a:tailEnd/>
            </a:ln>
          </p:spPr>
          <p:txBody>
            <a:bodyPr wrap="none">
              <a:spAutoFit/>
            </a:bodyPr>
            <a:lstStyle/>
            <a:p>
              <a:pPr algn="ctr"/>
              <a:r>
                <a:rPr lang="en-US" sz="1300" b="1" dirty="0">
                  <a:latin typeface="Arial" pitchFamily="34" charset="0"/>
                  <a:cs typeface="Arial" pitchFamily="34" charset="0"/>
                </a:rPr>
                <a:t>Market Share</a:t>
              </a:r>
            </a:p>
          </p:txBody>
        </p:sp>
        <p:sp>
          <p:nvSpPr>
            <p:cNvPr id="26" name="TextBox 57"/>
            <p:cNvSpPr txBox="1">
              <a:spLocks noChangeArrowheads="1"/>
            </p:cNvSpPr>
            <p:nvPr/>
          </p:nvSpPr>
          <p:spPr bwMode="auto">
            <a:xfrm>
              <a:off x="5732737" y="4546600"/>
              <a:ext cx="1747289" cy="257937"/>
            </a:xfrm>
            <a:prstGeom prst="rect">
              <a:avLst/>
            </a:prstGeom>
            <a:noFill/>
            <a:ln w="9525">
              <a:noFill/>
              <a:miter lim="800000"/>
              <a:headEnd/>
              <a:tailEnd/>
            </a:ln>
          </p:spPr>
          <p:txBody>
            <a:bodyPr wrap="none">
              <a:spAutoFit/>
            </a:bodyPr>
            <a:lstStyle/>
            <a:p>
              <a:pPr algn="ctr"/>
              <a:r>
                <a:rPr lang="en-US" sz="1300" b="1" dirty="0">
                  <a:latin typeface="Arial" pitchFamily="34" charset="0"/>
                  <a:cs typeface="Arial" pitchFamily="34" charset="0"/>
                </a:rPr>
                <a:t>Geographic Coverage</a:t>
              </a:r>
            </a:p>
          </p:txBody>
        </p:sp>
        <p:sp>
          <p:nvSpPr>
            <p:cNvPr id="27" name="TextBox 58"/>
            <p:cNvSpPr txBox="1">
              <a:spLocks noChangeArrowheads="1"/>
            </p:cNvSpPr>
            <p:nvPr/>
          </p:nvSpPr>
          <p:spPr bwMode="auto">
            <a:xfrm>
              <a:off x="6139252" y="5667375"/>
              <a:ext cx="934257" cy="257937"/>
            </a:xfrm>
            <a:prstGeom prst="rect">
              <a:avLst/>
            </a:prstGeom>
            <a:noFill/>
            <a:ln w="9525">
              <a:noFill/>
              <a:miter lim="800000"/>
              <a:headEnd/>
              <a:tailEnd/>
            </a:ln>
          </p:spPr>
          <p:txBody>
            <a:bodyPr wrap="none">
              <a:spAutoFit/>
            </a:bodyPr>
            <a:lstStyle/>
            <a:p>
              <a:pPr algn="ctr"/>
              <a:r>
                <a:rPr lang="en-US" sz="1300" b="1" dirty="0">
                  <a:latin typeface="Arial" pitchFamily="34" charset="0"/>
                  <a:cs typeface="Arial" pitchFamily="34" charset="0"/>
                </a:rPr>
                <a:t>R&amp;D Scale</a:t>
              </a:r>
            </a:p>
          </p:txBody>
        </p:sp>
        <p:sp>
          <p:nvSpPr>
            <p:cNvPr id="28" name="TextBox 59"/>
            <p:cNvSpPr txBox="1">
              <a:spLocks noChangeArrowheads="1"/>
            </p:cNvSpPr>
            <p:nvPr/>
          </p:nvSpPr>
          <p:spPr bwMode="auto">
            <a:xfrm>
              <a:off x="4507052" y="2311400"/>
              <a:ext cx="804581" cy="230785"/>
            </a:xfrm>
            <a:prstGeom prst="rect">
              <a:avLst/>
            </a:prstGeom>
            <a:noFill/>
            <a:ln w="9525">
              <a:noFill/>
              <a:miter lim="800000"/>
              <a:headEnd/>
              <a:tailEnd/>
            </a:ln>
          </p:spPr>
          <p:txBody>
            <a:bodyPr wrap="none">
              <a:spAutoFit/>
            </a:bodyPr>
            <a:lstStyle/>
            <a:p>
              <a:pPr algn="ctr"/>
              <a:r>
                <a:rPr lang="en-US" sz="1100" dirty="0">
                  <a:latin typeface="Arial" pitchFamily="34" charset="0"/>
                  <a:cs typeface="Arial" pitchFamily="34" charset="0"/>
                </a:rPr>
                <a:t>Single Line</a:t>
              </a:r>
            </a:p>
          </p:txBody>
        </p:sp>
        <p:sp>
          <p:nvSpPr>
            <p:cNvPr id="29" name="TextBox 60"/>
            <p:cNvSpPr txBox="1">
              <a:spLocks noChangeArrowheads="1"/>
            </p:cNvSpPr>
            <p:nvPr/>
          </p:nvSpPr>
          <p:spPr bwMode="auto">
            <a:xfrm>
              <a:off x="7792525" y="2311400"/>
              <a:ext cx="1002738" cy="230785"/>
            </a:xfrm>
            <a:prstGeom prst="rect">
              <a:avLst/>
            </a:prstGeom>
            <a:noFill/>
            <a:ln w="9525">
              <a:noFill/>
              <a:miter lim="800000"/>
              <a:headEnd/>
              <a:tailEnd/>
            </a:ln>
          </p:spPr>
          <p:txBody>
            <a:bodyPr wrap="none">
              <a:spAutoFit/>
            </a:bodyPr>
            <a:lstStyle/>
            <a:p>
              <a:pPr algn="ctr"/>
              <a:r>
                <a:rPr lang="en-US" sz="1100" dirty="0">
                  <a:latin typeface="Arial" pitchFamily="34" charset="0"/>
                  <a:cs typeface="Arial" pitchFamily="34" charset="0"/>
                </a:rPr>
                <a:t>Multiple Plants</a:t>
              </a:r>
            </a:p>
          </p:txBody>
        </p:sp>
        <p:sp>
          <p:nvSpPr>
            <p:cNvPr id="30" name="TextBox 61"/>
            <p:cNvSpPr txBox="1">
              <a:spLocks noChangeArrowheads="1"/>
            </p:cNvSpPr>
            <p:nvPr/>
          </p:nvSpPr>
          <p:spPr bwMode="auto">
            <a:xfrm>
              <a:off x="4571240" y="3441700"/>
              <a:ext cx="660333" cy="230785"/>
            </a:xfrm>
            <a:prstGeom prst="rect">
              <a:avLst/>
            </a:prstGeom>
            <a:noFill/>
            <a:ln w="9525">
              <a:noFill/>
              <a:miter lim="800000"/>
              <a:headEnd/>
              <a:tailEnd/>
            </a:ln>
          </p:spPr>
          <p:txBody>
            <a:bodyPr wrap="none">
              <a:spAutoFit/>
            </a:bodyPr>
            <a:lstStyle/>
            <a:p>
              <a:pPr algn="ctr"/>
              <a:r>
                <a:rPr lang="en-US" sz="1100" dirty="0">
                  <a:latin typeface="Arial" pitchFamily="34" charset="0"/>
                  <a:cs typeface="Arial" pitchFamily="34" charset="0"/>
                </a:rPr>
                <a:t>Smallest</a:t>
              </a:r>
            </a:p>
          </p:txBody>
        </p:sp>
        <p:sp>
          <p:nvSpPr>
            <p:cNvPr id="31" name="TextBox 62"/>
            <p:cNvSpPr txBox="1">
              <a:spLocks noChangeArrowheads="1"/>
            </p:cNvSpPr>
            <p:nvPr/>
          </p:nvSpPr>
          <p:spPr bwMode="auto">
            <a:xfrm>
              <a:off x="7989367" y="3441700"/>
              <a:ext cx="594765" cy="230785"/>
            </a:xfrm>
            <a:prstGeom prst="rect">
              <a:avLst/>
            </a:prstGeom>
            <a:noFill/>
            <a:ln w="9525">
              <a:noFill/>
              <a:miter lim="800000"/>
              <a:headEnd/>
              <a:tailEnd/>
            </a:ln>
          </p:spPr>
          <p:txBody>
            <a:bodyPr wrap="none">
              <a:spAutoFit/>
            </a:bodyPr>
            <a:lstStyle/>
            <a:p>
              <a:pPr algn="ctr"/>
              <a:r>
                <a:rPr lang="en-US" sz="1100" dirty="0">
                  <a:latin typeface="Arial" pitchFamily="34" charset="0"/>
                  <a:cs typeface="Arial" pitchFamily="34" charset="0"/>
                </a:rPr>
                <a:t>Largest</a:t>
              </a:r>
            </a:p>
          </p:txBody>
        </p:sp>
        <p:sp>
          <p:nvSpPr>
            <p:cNvPr id="32" name="TextBox 63"/>
            <p:cNvSpPr txBox="1">
              <a:spLocks noChangeArrowheads="1"/>
            </p:cNvSpPr>
            <p:nvPr/>
          </p:nvSpPr>
          <p:spPr bwMode="auto">
            <a:xfrm>
              <a:off x="4455002" y="4551363"/>
              <a:ext cx="900745" cy="230785"/>
            </a:xfrm>
            <a:prstGeom prst="rect">
              <a:avLst/>
            </a:prstGeom>
            <a:noFill/>
            <a:ln w="9525">
              <a:noFill/>
              <a:miter lim="800000"/>
              <a:headEnd/>
              <a:tailEnd/>
            </a:ln>
          </p:spPr>
          <p:txBody>
            <a:bodyPr wrap="none">
              <a:spAutoFit/>
            </a:bodyPr>
            <a:lstStyle/>
            <a:p>
              <a:pPr algn="ctr"/>
              <a:r>
                <a:rPr lang="en-US" sz="1100" dirty="0">
                  <a:latin typeface="Arial" pitchFamily="34" charset="0"/>
                  <a:cs typeface="Arial" pitchFamily="34" charset="0"/>
                </a:rPr>
                <a:t>Local Market</a:t>
              </a:r>
            </a:p>
          </p:txBody>
        </p:sp>
        <p:sp>
          <p:nvSpPr>
            <p:cNvPr id="33" name="TextBox 64"/>
            <p:cNvSpPr txBox="1">
              <a:spLocks noChangeArrowheads="1"/>
            </p:cNvSpPr>
            <p:nvPr/>
          </p:nvSpPr>
          <p:spPr bwMode="auto">
            <a:xfrm>
              <a:off x="7889885" y="4551363"/>
              <a:ext cx="801667" cy="230785"/>
            </a:xfrm>
            <a:prstGeom prst="rect">
              <a:avLst/>
            </a:prstGeom>
            <a:noFill/>
            <a:ln w="9525">
              <a:noFill/>
              <a:miter lim="800000"/>
              <a:headEnd/>
              <a:tailEnd/>
            </a:ln>
          </p:spPr>
          <p:txBody>
            <a:bodyPr wrap="none">
              <a:spAutoFit/>
            </a:bodyPr>
            <a:lstStyle/>
            <a:p>
              <a:pPr algn="ctr"/>
              <a:r>
                <a:rPr lang="en-US" sz="1100" dirty="0">
                  <a:latin typeface="Arial" pitchFamily="34" charset="0"/>
                  <a:cs typeface="Arial" pitchFamily="34" charset="0"/>
                </a:rPr>
                <a:t>All Markets</a:t>
              </a:r>
            </a:p>
          </p:txBody>
        </p:sp>
        <p:sp>
          <p:nvSpPr>
            <p:cNvPr id="35" name="TextBox 65"/>
            <p:cNvSpPr txBox="1">
              <a:spLocks noChangeArrowheads="1"/>
            </p:cNvSpPr>
            <p:nvPr/>
          </p:nvSpPr>
          <p:spPr bwMode="auto">
            <a:xfrm>
              <a:off x="4292564" y="5670550"/>
              <a:ext cx="1190697" cy="230785"/>
            </a:xfrm>
            <a:prstGeom prst="rect">
              <a:avLst/>
            </a:prstGeom>
            <a:noFill/>
            <a:ln w="9525">
              <a:noFill/>
              <a:miter lim="800000"/>
              <a:headEnd/>
              <a:tailEnd/>
            </a:ln>
          </p:spPr>
          <p:txBody>
            <a:bodyPr wrap="none">
              <a:spAutoFit/>
            </a:bodyPr>
            <a:lstStyle/>
            <a:p>
              <a:pPr algn="ctr"/>
              <a:r>
                <a:rPr lang="en-US" sz="1100" dirty="0">
                  <a:latin typeface="Arial" pitchFamily="34" charset="0"/>
                  <a:cs typeface="Arial" pitchFamily="34" charset="0"/>
                </a:rPr>
                <a:t>Single Application</a:t>
              </a:r>
            </a:p>
          </p:txBody>
        </p:sp>
        <p:sp>
          <p:nvSpPr>
            <p:cNvPr id="36" name="TextBox 66"/>
            <p:cNvSpPr txBox="1">
              <a:spLocks noChangeArrowheads="1"/>
            </p:cNvSpPr>
            <p:nvPr/>
          </p:nvSpPr>
          <p:spPr bwMode="auto">
            <a:xfrm>
              <a:off x="7567106" y="5670550"/>
              <a:ext cx="1410711" cy="230785"/>
            </a:xfrm>
            <a:prstGeom prst="rect">
              <a:avLst/>
            </a:prstGeom>
            <a:noFill/>
            <a:ln w="9525">
              <a:noFill/>
              <a:miter lim="800000"/>
              <a:headEnd/>
              <a:tailEnd/>
            </a:ln>
          </p:spPr>
          <p:txBody>
            <a:bodyPr wrap="none">
              <a:spAutoFit/>
            </a:bodyPr>
            <a:lstStyle/>
            <a:p>
              <a:pPr algn="ctr"/>
              <a:r>
                <a:rPr lang="en-US" sz="1100" dirty="0">
                  <a:latin typeface="Arial" pitchFamily="34" charset="0"/>
                  <a:cs typeface="Arial" pitchFamily="34" charset="0"/>
                </a:rPr>
                <a:t>Multiple Technologies</a:t>
              </a:r>
            </a:p>
          </p:txBody>
        </p:sp>
        <p:grpSp>
          <p:nvGrpSpPr>
            <p:cNvPr id="7" name="Group 62"/>
            <p:cNvGrpSpPr>
              <a:grpSpLocks/>
            </p:cNvGrpSpPr>
            <p:nvPr/>
          </p:nvGrpSpPr>
          <p:grpSpPr bwMode="auto">
            <a:xfrm>
              <a:off x="4430718" y="6127750"/>
              <a:ext cx="1135500" cy="244361"/>
              <a:chOff x="4430076" y="6127578"/>
              <a:chExt cx="1136527" cy="244055"/>
            </a:xfrm>
          </p:grpSpPr>
          <p:sp>
            <p:nvSpPr>
              <p:cNvPr id="56" name="TextBox 67"/>
              <p:cNvSpPr txBox="1">
                <a:spLocks noChangeArrowheads="1"/>
              </p:cNvSpPr>
              <p:nvPr/>
            </p:nvSpPr>
            <p:spPr bwMode="auto">
              <a:xfrm>
                <a:off x="4430076" y="6127578"/>
                <a:ext cx="916787" cy="244055"/>
              </a:xfrm>
              <a:prstGeom prst="rect">
                <a:avLst/>
              </a:prstGeom>
              <a:noFill/>
              <a:ln w="9525">
                <a:noFill/>
                <a:miter lim="800000"/>
                <a:headEnd/>
                <a:tailEnd/>
              </a:ln>
            </p:spPr>
            <p:txBody>
              <a:bodyPr wrap="none">
                <a:spAutoFit/>
              </a:bodyPr>
              <a:lstStyle/>
              <a:p>
                <a:r>
                  <a:rPr lang="en-US" sz="1200" dirty="0">
                    <a:latin typeface="Arial" pitchFamily="34" charset="0"/>
                    <a:cs typeface="Arial" pitchFamily="34" charset="0"/>
                  </a:rPr>
                  <a:t>Supplier A =</a:t>
                </a:r>
                <a:endParaRPr lang="en-US" dirty="0">
                  <a:solidFill>
                    <a:schemeClr val="tx1"/>
                  </a:solidFill>
                  <a:latin typeface="Arial" pitchFamily="34" charset="0"/>
                  <a:cs typeface="Arial" pitchFamily="34" charset="0"/>
                </a:endParaRPr>
              </a:p>
            </p:txBody>
          </p:sp>
          <p:sp>
            <p:nvSpPr>
              <p:cNvPr id="57" name="Hexagon 46"/>
              <p:cNvSpPr>
                <a:spLocks noChangeArrowheads="1"/>
              </p:cNvSpPr>
              <p:nvPr/>
            </p:nvSpPr>
            <p:spPr bwMode="auto">
              <a:xfrm>
                <a:off x="5357283" y="6159231"/>
                <a:ext cx="209320" cy="198304"/>
              </a:xfrm>
              <a:prstGeom prst="hexagon">
                <a:avLst>
                  <a:gd name="adj" fmla="val 25001"/>
                  <a:gd name="vf" fmla="val 115470"/>
                </a:avLst>
              </a:prstGeom>
              <a:solidFill>
                <a:srgbClr val="00A1DE"/>
              </a:solidFill>
              <a:ln w="38100" algn="ctr">
                <a:solidFill>
                  <a:srgbClr val="002776"/>
                </a:solidFill>
                <a:round/>
                <a:headEnd/>
                <a:tailEnd type="none" w="lg" len="med"/>
              </a:ln>
            </p:spPr>
            <p:txBody>
              <a:bodyPr lIns="72000" tIns="72000" rIns="72000" bIns="72000" anchor="ctr" anchorCtr="1"/>
              <a:lstStyle/>
              <a:p>
                <a:pPr algn="ctr" eaLnBrk="0" hangingPunct="0">
                  <a:lnSpc>
                    <a:spcPct val="106000"/>
                  </a:lnSpc>
                </a:pPr>
                <a:endParaRPr lang="en-US" dirty="0">
                  <a:latin typeface="Arial" pitchFamily="34" charset="0"/>
                  <a:cs typeface="Arial" pitchFamily="34" charset="0"/>
                </a:endParaRPr>
              </a:p>
            </p:txBody>
          </p:sp>
        </p:grpSp>
        <p:sp>
          <p:nvSpPr>
            <p:cNvPr id="38" name="Hexagon 47"/>
            <p:cNvSpPr>
              <a:spLocks noChangeArrowheads="1"/>
            </p:cNvSpPr>
            <p:nvPr/>
          </p:nvSpPr>
          <p:spPr bwMode="auto">
            <a:xfrm>
              <a:off x="5495925" y="2070100"/>
              <a:ext cx="209550" cy="196850"/>
            </a:xfrm>
            <a:prstGeom prst="hexagon">
              <a:avLst>
                <a:gd name="adj" fmla="val 25213"/>
                <a:gd name="vf" fmla="val 115470"/>
              </a:avLst>
            </a:prstGeom>
            <a:solidFill>
              <a:srgbClr val="00A1DE"/>
            </a:solidFill>
            <a:ln w="38100" algn="ctr">
              <a:solidFill>
                <a:srgbClr val="002776"/>
              </a:solidFill>
              <a:round/>
              <a:headEnd/>
              <a:tailEnd type="none" w="lg" len="med"/>
            </a:ln>
          </p:spPr>
          <p:txBody>
            <a:bodyPr lIns="72000" tIns="72000" rIns="72000" bIns="72000" anchor="ctr" anchorCtr="1"/>
            <a:lstStyle/>
            <a:p>
              <a:pPr algn="ctr" eaLnBrk="0" hangingPunct="0">
                <a:lnSpc>
                  <a:spcPct val="106000"/>
                </a:lnSpc>
              </a:pPr>
              <a:endParaRPr lang="en-US" dirty="0">
                <a:latin typeface="Arial" pitchFamily="34" charset="0"/>
                <a:cs typeface="Arial" pitchFamily="34" charset="0"/>
              </a:endParaRPr>
            </a:p>
          </p:txBody>
        </p:sp>
        <p:sp>
          <p:nvSpPr>
            <p:cNvPr id="39" name="Hexagon 48"/>
            <p:cNvSpPr>
              <a:spLocks noChangeArrowheads="1"/>
            </p:cNvSpPr>
            <p:nvPr/>
          </p:nvSpPr>
          <p:spPr bwMode="auto">
            <a:xfrm>
              <a:off x="5561013" y="3187700"/>
              <a:ext cx="209550" cy="198438"/>
            </a:xfrm>
            <a:prstGeom prst="hexagon">
              <a:avLst>
                <a:gd name="adj" fmla="val 25011"/>
                <a:gd name="vf" fmla="val 115470"/>
              </a:avLst>
            </a:prstGeom>
            <a:solidFill>
              <a:srgbClr val="00A1DE"/>
            </a:solidFill>
            <a:ln w="38100" algn="ctr">
              <a:solidFill>
                <a:srgbClr val="002776"/>
              </a:solidFill>
              <a:round/>
              <a:headEnd/>
              <a:tailEnd type="none" w="lg" len="med"/>
            </a:ln>
          </p:spPr>
          <p:txBody>
            <a:bodyPr lIns="72000" tIns="72000" rIns="72000" bIns="72000" anchor="ctr" anchorCtr="1"/>
            <a:lstStyle/>
            <a:p>
              <a:pPr algn="ctr" eaLnBrk="0" hangingPunct="0">
                <a:lnSpc>
                  <a:spcPct val="106000"/>
                </a:lnSpc>
              </a:pPr>
              <a:endParaRPr lang="en-US" dirty="0">
                <a:latin typeface="Arial" pitchFamily="34" charset="0"/>
                <a:cs typeface="Arial" pitchFamily="34" charset="0"/>
              </a:endParaRPr>
            </a:p>
          </p:txBody>
        </p:sp>
        <p:sp>
          <p:nvSpPr>
            <p:cNvPr id="40" name="Hexagon 49"/>
            <p:cNvSpPr>
              <a:spLocks noChangeArrowheads="1"/>
            </p:cNvSpPr>
            <p:nvPr/>
          </p:nvSpPr>
          <p:spPr bwMode="auto">
            <a:xfrm>
              <a:off x="6057900" y="4294188"/>
              <a:ext cx="209550" cy="198437"/>
            </a:xfrm>
            <a:prstGeom prst="hexagon">
              <a:avLst>
                <a:gd name="adj" fmla="val 25012"/>
                <a:gd name="vf" fmla="val 115470"/>
              </a:avLst>
            </a:prstGeom>
            <a:solidFill>
              <a:srgbClr val="00A1DE"/>
            </a:solidFill>
            <a:ln w="38100" algn="ctr">
              <a:solidFill>
                <a:srgbClr val="002776"/>
              </a:solidFill>
              <a:round/>
              <a:headEnd/>
              <a:tailEnd type="none" w="lg" len="med"/>
            </a:ln>
          </p:spPr>
          <p:txBody>
            <a:bodyPr lIns="72000" tIns="72000" rIns="72000" bIns="72000" anchor="ctr" anchorCtr="1"/>
            <a:lstStyle/>
            <a:p>
              <a:pPr algn="ctr" eaLnBrk="0" hangingPunct="0">
                <a:lnSpc>
                  <a:spcPct val="106000"/>
                </a:lnSpc>
              </a:pPr>
              <a:endParaRPr lang="en-US" dirty="0">
                <a:latin typeface="Arial" pitchFamily="34" charset="0"/>
                <a:cs typeface="Arial" pitchFamily="34" charset="0"/>
              </a:endParaRPr>
            </a:p>
          </p:txBody>
        </p:sp>
        <p:grpSp>
          <p:nvGrpSpPr>
            <p:cNvPr id="8" name="Group 63"/>
            <p:cNvGrpSpPr>
              <a:grpSpLocks/>
            </p:cNvGrpSpPr>
            <p:nvPr/>
          </p:nvGrpSpPr>
          <p:grpSpPr bwMode="auto">
            <a:xfrm>
              <a:off x="5792782" y="6117486"/>
              <a:ext cx="1148929" cy="254628"/>
              <a:chOff x="5792041" y="6117324"/>
              <a:chExt cx="1149354" cy="254309"/>
            </a:xfrm>
          </p:grpSpPr>
          <p:sp>
            <p:nvSpPr>
              <p:cNvPr id="54" name="TextBox 68"/>
              <p:cNvSpPr txBox="1">
                <a:spLocks noChangeArrowheads="1"/>
              </p:cNvSpPr>
              <p:nvPr/>
            </p:nvSpPr>
            <p:spPr bwMode="auto">
              <a:xfrm>
                <a:off x="5792041" y="6127578"/>
                <a:ext cx="931687" cy="244055"/>
              </a:xfrm>
              <a:prstGeom prst="rect">
                <a:avLst/>
              </a:prstGeom>
              <a:noFill/>
              <a:ln w="9525">
                <a:noFill/>
                <a:miter lim="800000"/>
                <a:headEnd/>
                <a:tailEnd/>
              </a:ln>
            </p:spPr>
            <p:txBody>
              <a:bodyPr wrap="none">
                <a:spAutoFit/>
              </a:bodyPr>
              <a:lstStyle/>
              <a:p>
                <a:r>
                  <a:rPr lang="en-US" sz="1200" dirty="0">
                    <a:latin typeface="Arial" pitchFamily="34" charset="0"/>
                    <a:cs typeface="Arial" pitchFamily="34" charset="0"/>
                  </a:rPr>
                  <a:t>Supplier B =</a:t>
                </a:r>
              </a:p>
            </p:txBody>
          </p:sp>
          <p:sp>
            <p:nvSpPr>
              <p:cNvPr id="55" name="5-Point Star 54"/>
              <p:cNvSpPr/>
              <p:nvPr/>
            </p:nvSpPr>
            <p:spPr bwMode="auto">
              <a:xfrm>
                <a:off x="6742885" y="6117324"/>
                <a:ext cx="198510" cy="198190"/>
              </a:xfrm>
              <a:prstGeom prst="star5">
                <a:avLst/>
              </a:prstGeom>
              <a:solidFill>
                <a:srgbClr val="92D400"/>
              </a:solidFill>
              <a:ln w="38100" cap="flat" cmpd="sng" algn="ctr">
                <a:solidFill>
                  <a:srgbClr val="92D400"/>
                </a:solidFill>
                <a:prstDash val="solid"/>
                <a:round/>
                <a:headEnd type="none" w="med" len="med"/>
                <a:tailEnd type="none" w="lg" len="med"/>
              </a:ln>
              <a:effectLst/>
            </p:spPr>
            <p:txBody>
              <a:bodyPr lIns="72000" tIns="72000" rIns="72000" bIns="72000" anchor="ctr" anchorCtr="1"/>
              <a:lstStyle/>
              <a:p>
                <a:pPr algn="ctr" eaLnBrk="0" hangingPunct="0">
                  <a:lnSpc>
                    <a:spcPct val="106000"/>
                  </a:lnSpc>
                  <a:defRPr/>
                </a:pP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grpSp>
        <p:sp>
          <p:nvSpPr>
            <p:cNvPr id="43" name="5-Point Star 42"/>
            <p:cNvSpPr/>
            <p:nvPr/>
          </p:nvSpPr>
          <p:spPr bwMode="auto">
            <a:xfrm>
              <a:off x="5980113" y="5413375"/>
              <a:ext cx="198437" cy="198438"/>
            </a:xfrm>
            <a:prstGeom prst="star5">
              <a:avLst/>
            </a:prstGeom>
            <a:solidFill>
              <a:srgbClr val="92D400"/>
            </a:solidFill>
            <a:ln w="38100" cap="flat" cmpd="sng" algn="ctr">
              <a:solidFill>
                <a:srgbClr val="92D400"/>
              </a:solidFill>
              <a:prstDash val="solid"/>
              <a:round/>
              <a:headEnd type="none" w="med" len="med"/>
              <a:tailEnd type="none" w="lg" len="med"/>
            </a:ln>
            <a:effectLst/>
          </p:spPr>
          <p:txBody>
            <a:bodyPr lIns="72000" tIns="72000" rIns="72000" bIns="72000" anchor="ctr" anchorCtr="1"/>
            <a:lstStyle/>
            <a:p>
              <a:pPr algn="ctr" eaLnBrk="0" hangingPunct="0">
                <a:lnSpc>
                  <a:spcPct val="106000"/>
                </a:lnSpc>
                <a:defRPr/>
              </a:pP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4" name="5-Point Star 43"/>
            <p:cNvSpPr/>
            <p:nvPr/>
          </p:nvSpPr>
          <p:spPr bwMode="auto">
            <a:xfrm>
              <a:off x="6342063" y="4294188"/>
              <a:ext cx="198437" cy="198437"/>
            </a:xfrm>
            <a:prstGeom prst="star5">
              <a:avLst/>
            </a:prstGeom>
            <a:solidFill>
              <a:srgbClr val="92D400"/>
            </a:solidFill>
            <a:ln w="38100" cap="flat" cmpd="sng" algn="ctr">
              <a:solidFill>
                <a:srgbClr val="92D400"/>
              </a:solidFill>
              <a:prstDash val="solid"/>
              <a:round/>
              <a:headEnd type="none" w="med" len="med"/>
              <a:tailEnd type="none" w="lg" len="med"/>
            </a:ln>
            <a:effectLst/>
          </p:spPr>
          <p:txBody>
            <a:bodyPr lIns="72000" tIns="72000" rIns="72000" bIns="72000" anchor="ctr" anchorCtr="1"/>
            <a:lstStyle/>
            <a:p>
              <a:pPr algn="ctr" eaLnBrk="0" hangingPunct="0">
                <a:lnSpc>
                  <a:spcPct val="106000"/>
                </a:lnSpc>
                <a:defRPr/>
              </a:pP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5" name="5-Point Star 44"/>
            <p:cNvSpPr/>
            <p:nvPr/>
          </p:nvSpPr>
          <p:spPr bwMode="auto">
            <a:xfrm>
              <a:off x="5976938" y="3187700"/>
              <a:ext cx="198437" cy="198438"/>
            </a:xfrm>
            <a:prstGeom prst="star5">
              <a:avLst/>
            </a:prstGeom>
            <a:solidFill>
              <a:srgbClr val="92D400"/>
            </a:solidFill>
            <a:ln w="38100" cap="flat" cmpd="sng" algn="ctr">
              <a:solidFill>
                <a:srgbClr val="92D400"/>
              </a:solidFill>
              <a:prstDash val="solid"/>
              <a:round/>
              <a:headEnd type="none" w="med" len="med"/>
              <a:tailEnd type="none" w="lg" len="med"/>
            </a:ln>
            <a:effectLst/>
          </p:spPr>
          <p:txBody>
            <a:bodyPr lIns="72000" tIns="72000" rIns="72000" bIns="72000" anchor="ctr" anchorCtr="1"/>
            <a:lstStyle/>
            <a:p>
              <a:pPr algn="ctr" eaLnBrk="0" hangingPunct="0">
                <a:lnSpc>
                  <a:spcPct val="106000"/>
                </a:lnSpc>
                <a:defRPr/>
              </a:pP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6" name="5-Point Star 45"/>
            <p:cNvSpPr/>
            <p:nvPr/>
          </p:nvSpPr>
          <p:spPr bwMode="auto">
            <a:xfrm>
              <a:off x="6294438" y="2070100"/>
              <a:ext cx="198437" cy="196850"/>
            </a:xfrm>
            <a:prstGeom prst="star5">
              <a:avLst/>
            </a:prstGeom>
            <a:solidFill>
              <a:srgbClr val="92D400"/>
            </a:solidFill>
            <a:ln w="38100" cap="flat" cmpd="sng" algn="ctr">
              <a:solidFill>
                <a:srgbClr val="92D400"/>
              </a:solidFill>
              <a:prstDash val="solid"/>
              <a:round/>
              <a:headEnd type="none" w="med" len="med"/>
              <a:tailEnd type="none" w="lg" len="med"/>
            </a:ln>
            <a:effectLst/>
          </p:spPr>
          <p:txBody>
            <a:bodyPr lIns="72000" tIns="72000" rIns="72000" bIns="72000" anchor="ctr" anchorCtr="1"/>
            <a:lstStyle/>
            <a:p>
              <a:pPr algn="ctr" eaLnBrk="0" hangingPunct="0">
                <a:lnSpc>
                  <a:spcPct val="106000"/>
                </a:lnSpc>
                <a:defRPr/>
              </a:pP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grpSp>
          <p:nvGrpSpPr>
            <p:cNvPr id="9" name="Group 64"/>
            <p:cNvGrpSpPr>
              <a:grpSpLocks/>
            </p:cNvGrpSpPr>
            <p:nvPr/>
          </p:nvGrpSpPr>
          <p:grpSpPr bwMode="auto">
            <a:xfrm>
              <a:off x="7283445" y="6120197"/>
              <a:ext cx="1154410" cy="251902"/>
              <a:chOff x="7304815" y="6120046"/>
              <a:chExt cx="1154557" cy="251587"/>
            </a:xfrm>
          </p:grpSpPr>
          <p:sp>
            <p:nvSpPr>
              <p:cNvPr id="52" name="TextBox 69"/>
              <p:cNvSpPr txBox="1">
                <a:spLocks noChangeArrowheads="1"/>
              </p:cNvSpPr>
              <p:nvPr/>
            </p:nvSpPr>
            <p:spPr bwMode="auto">
              <a:xfrm>
                <a:off x="7304815" y="6127578"/>
                <a:ext cx="938748" cy="244055"/>
              </a:xfrm>
              <a:prstGeom prst="rect">
                <a:avLst/>
              </a:prstGeom>
              <a:noFill/>
              <a:ln w="9525">
                <a:noFill/>
                <a:miter lim="800000"/>
                <a:headEnd/>
                <a:tailEnd/>
              </a:ln>
            </p:spPr>
            <p:txBody>
              <a:bodyPr wrap="none">
                <a:spAutoFit/>
              </a:bodyPr>
              <a:lstStyle/>
              <a:p>
                <a:r>
                  <a:rPr lang="en-US" sz="1200" dirty="0">
                    <a:latin typeface="Arial" pitchFamily="34" charset="0"/>
                    <a:cs typeface="Arial" pitchFamily="34" charset="0"/>
                  </a:rPr>
                  <a:t>Supplier C =</a:t>
                </a:r>
              </a:p>
            </p:txBody>
          </p:sp>
          <p:sp>
            <p:nvSpPr>
              <p:cNvPr id="53" name="Isosceles Triangle 52"/>
              <p:cNvSpPr/>
              <p:nvPr/>
            </p:nvSpPr>
            <p:spPr bwMode="auto">
              <a:xfrm>
                <a:off x="8249795" y="6120046"/>
                <a:ext cx="209577" cy="175991"/>
              </a:xfrm>
              <a:prstGeom prst="triangle">
                <a:avLst/>
              </a:prstGeom>
              <a:solidFill>
                <a:srgbClr val="3C8A2E"/>
              </a:solidFill>
              <a:ln w="38100" cap="flat" cmpd="sng" algn="ctr">
                <a:noFill/>
                <a:prstDash val="solid"/>
                <a:round/>
                <a:headEnd type="none" w="med" len="med"/>
                <a:tailEnd type="none" w="lg" len="med"/>
              </a:ln>
              <a:effectLst/>
            </p:spPr>
            <p:txBody>
              <a:bodyPr lIns="72000" tIns="72000" rIns="72000" bIns="72000" anchor="ctr" anchorCtr="1"/>
              <a:lstStyle/>
              <a:p>
                <a:pPr algn="ctr" eaLnBrk="0" hangingPunct="0">
                  <a:lnSpc>
                    <a:spcPct val="106000"/>
                  </a:lnSpc>
                  <a:defRPr/>
                </a:pPr>
                <a:endParaRPr lang="en-US" dirty="0">
                  <a:latin typeface="Arial" pitchFamily="34" charset="0"/>
                  <a:cs typeface="Arial" pitchFamily="34" charset="0"/>
                </a:endParaRPr>
              </a:p>
            </p:txBody>
          </p:sp>
        </p:grpSp>
        <p:sp>
          <p:nvSpPr>
            <p:cNvPr id="48" name="Isosceles Triangle 47"/>
            <p:cNvSpPr/>
            <p:nvPr/>
          </p:nvSpPr>
          <p:spPr bwMode="auto">
            <a:xfrm>
              <a:off x="7324725" y="5424488"/>
              <a:ext cx="209550" cy="176212"/>
            </a:xfrm>
            <a:prstGeom prst="triangle">
              <a:avLst/>
            </a:prstGeom>
            <a:solidFill>
              <a:srgbClr val="3C8A2E"/>
            </a:solidFill>
            <a:ln w="38100" cap="flat" cmpd="sng" algn="ctr">
              <a:noFill/>
              <a:prstDash val="solid"/>
              <a:round/>
              <a:headEnd type="none" w="med" len="med"/>
              <a:tailEnd type="none" w="lg" len="med"/>
            </a:ln>
            <a:effectLst/>
          </p:spPr>
          <p:txBody>
            <a:bodyPr lIns="72000" tIns="72000" rIns="72000" bIns="72000" anchor="ctr" anchorCtr="1"/>
            <a:lstStyle/>
            <a:p>
              <a:pPr algn="ctr" eaLnBrk="0" hangingPunct="0">
                <a:lnSpc>
                  <a:spcPct val="106000"/>
                </a:lnSpc>
                <a:defRPr/>
              </a:pPr>
              <a:endParaRPr lang="en-US" dirty="0">
                <a:latin typeface="Arial" pitchFamily="34" charset="0"/>
                <a:cs typeface="Arial" pitchFamily="34" charset="0"/>
              </a:endParaRPr>
            </a:p>
          </p:txBody>
        </p:sp>
        <p:sp>
          <p:nvSpPr>
            <p:cNvPr id="49" name="Isosceles Triangle 48"/>
            <p:cNvSpPr/>
            <p:nvPr/>
          </p:nvSpPr>
          <p:spPr bwMode="auto">
            <a:xfrm>
              <a:off x="7718425" y="4305300"/>
              <a:ext cx="209550" cy="176213"/>
            </a:xfrm>
            <a:prstGeom prst="triangle">
              <a:avLst/>
            </a:prstGeom>
            <a:solidFill>
              <a:srgbClr val="3C8A2E"/>
            </a:solidFill>
            <a:ln w="38100" cap="flat" cmpd="sng" algn="ctr">
              <a:noFill/>
              <a:prstDash val="solid"/>
              <a:round/>
              <a:headEnd type="none" w="med" len="med"/>
              <a:tailEnd type="none" w="lg" len="med"/>
            </a:ln>
            <a:effectLst/>
          </p:spPr>
          <p:txBody>
            <a:bodyPr lIns="72000" tIns="72000" rIns="72000" bIns="72000" anchor="ctr" anchorCtr="1"/>
            <a:lstStyle/>
            <a:p>
              <a:pPr algn="ctr" eaLnBrk="0" hangingPunct="0">
                <a:lnSpc>
                  <a:spcPct val="106000"/>
                </a:lnSpc>
                <a:defRPr/>
              </a:pPr>
              <a:endParaRPr lang="en-US" dirty="0">
                <a:latin typeface="Arial" pitchFamily="34" charset="0"/>
                <a:cs typeface="Arial" pitchFamily="34" charset="0"/>
              </a:endParaRPr>
            </a:p>
          </p:txBody>
        </p:sp>
        <p:sp>
          <p:nvSpPr>
            <p:cNvPr id="50" name="Isosceles Triangle 49"/>
            <p:cNvSpPr/>
            <p:nvPr/>
          </p:nvSpPr>
          <p:spPr bwMode="auto">
            <a:xfrm>
              <a:off x="6604000" y="3198813"/>
              <a:ext cx="209550" cy="176212"/>
            </a:xfrm>
            <a:prstGeom prst="triangle">
              <a:avLst/>
            </a:prstGeom>
            <a:solidFill>
              <a:srgbClr val="3C8A2E"/>
            </a:solidFill>
            <a:ln w="38100" cap="flat" cmpd="sng" algn="ctr">
              <a:noFill/>
              <a:prstDash val="solid"/>
              <a:round/>
              <a:headEnd type="none" w="med" len="med"/>
              <a:tailEnd type="none" w="lg" len="med"/>
            </a:ln>
            <a:effectLst/>
          </p:spPr>
          <p:txBody>
            <a:bodyPr lIns="72000" tIns="72000" rIns="72000" bIns="72000" anchor="ctr" anchorCtr="1"/>
            <a:lstStyle/>
            <a:p>
              <a:pPr algn="ctr" eaLnBrk="0" hangingPunct="0">
                <a:lnSpc>
                  <a:spcPct val="106000"/>
                </a:lnSpc>
                <a:defRPr/>
              </a:pPr>
              <a:endParaRPr lang="en-US" dirty="0">
                <a:latin typeface="Arial" pitchFamily="34" charset="0"/>
                <a:cs typeface="Arial" pitchFamily="34" charset="0"/>
              </a:endParaRPr>
            </a:p>
          </p:txBody>
        </p:sp>
        <p:sp>
          <p:nvSpPr>
            <p:cNvPr id="51" name="Isosceles Triangle 50"/>
            <p:cNvSpPr/>
            <p:nvPr/>
          </p:nvSpPr>
          <p:spPr bwMode="auto">
            <a:xfrm>
              <a:off x="7231063" y="2079625"/>
              <a:ext cx="209550" cy="176213"/>
            </a:xfrm>
            <a:prstGeom prst="triangle">
              <a:avLst/>
            </a:prstGeom>
            <a:solidFill>
              <a:srgbClr val="3C8A2E"/>
            </a:solidFill>
            <a:ln w="38100" cap="flat" cmpd="sng" algn="ctr">
              <a:noFill/>
              <a:prstDash val="solid"/>
              <a:round/>
              <a:headEnd type="none" w="med" len="med"/>
              <a:tailEnd type="none" w="lg" len="med"/>
            </a:ln>
            <a:effectLst/>
          </p:spPr>
          <p:txBody>
            <a:bodyPr lIns="72000" tIns="72000" rIns="72000" bIns="72000" anchor="ctr" anchorCtr="1"/>
            <a:lstStyle/>
            <a:p>
              <a:pPr algn="ctr" eaLnBrk="0" hangingPunct="0">
                <a:lnSpc>
                  <a:spcPct val="106000"/>
                </a:lnSpc>
                <a:defRPr/>
              </a:pPr>
              <a:endParaRPr lang="en-US" dirty="0">
                <a:latin typeface="Arial" pitchFamily="34" charset="0"/>
                <a:cs typeface="Arial" pitchFamily="34" charset="0"/>
              </a:endParaRPr>
            </a:p>
          </p:txBody>
        </p:sp>
        <p:sp>
          <p:nvSpPr>
            <p:cNvPr id="70" name="Hexagon 48"/>
            <p:cNvSpPr>
              <a:spLocks noChangeArrowheads="1"/>
            </p:cNvSpPr>
            <p:nvPr/>
          </p:nvSpPr>
          <p:spPr bwMode="auto">
            <a:xfrm>
              <a:off x="6303545" y="5423240"/>
              <a:ext cx="209550" cy="198438"/>
            </a:xfrm>
            <a:prstGeom prst="hexagon">
              <a:avLst>
                <a:gd name="adj" fmla="val 25011"/>
                <a:gd name="vf" fmla="val 115470"/>
              </a:avLst>
            </a:prstGeom>
            <a:solidFill>
              <a:srgbClr val="00A1DE"/>
            </a:solidFill>
            <a:ln w="38100" algn="ctr">
              <a:solidFill>
                <a:srgbClr val="002776"/>
              </a:solidFill>
              <a:round/>
              <a:headEnd/>
              <a:tailEnd type="none" w="lg" len="med"/>
            </a:ln>
          </p:spPr>
          <p:txBody>
            <a:bodyPr lIns="72000" tIns="72000" rIns="72000" bIns="72000" anchor="ctr" anchorCtr="1"/>
            <a:lstStyle/>
            <a:p>
              <a:pPr algn="ctr" eaLnBrk="0" hangingPunct="0">
                <a:lnSpc>
                  <a:spcPct val="106000"/>
                </a:lnSpc>
              </a:pPr>
              <a:endParaRPr lang="en-US" dirty="0">
                <a:latin typeface="Arial" pitchFamily="34" charset="0"/>
                <a:cs typeface="Arial" pitchFamily="34" charset="0"/>
              </a:endParaRPr>
            </a:p>
          </p:txBody>
        </p:sp>
      </p:grpSp>
      <p:sp>
        <p:nvSpPr>
          <p:cNvPr id="73" name="Slide Number Placeholder 72"/>
          <p:cNvSpPr>
            <a:spLocks noGrp="1"/>
          </p:cNvSpPr>
          <p:nvPr>
            <p:ph type="sldNum" sz="quarter" idx="10"/>
          </p:nvPr>
        </p:nvSpPr>
        <p:spPr>
          <a:xfrm>
            <a:off x="4877594" y="7189788"/>
            <a:ext cx="311150" cy="163513"/>
          </a:xfrm>
        </p:spPr>
        <p:txBody>
          <a:bodyPr/>
          <a:lstStyle/>
          <a:p>
            <a:fld id="{02012106-F1AE-4C04-8E5F-85389AF4AC05}" type="slidenum">
              <a:rPr lang="en-US" smtClean="0"/>
              <a:pPr/>
              <a:t>67</a:t>
            </a:fld>
            <a:endParaRPr lang="en-US" dirty="0"/>
          </a:p>
        </p:txBody>
      </p:sp>
      <p:sp>
        <p:nvSpPr>
          <p:cNvPr id="72" name="Rectangle 5"/>
          <p:cNvSpPr txBox="1">
            <a:spLocks/>
          </p:cNvSpPr>
          <p:nvPr/>
        </p:nvSpPr>
        <p:spPr bwMode="auto">
          <a:xfrm>
            <a:off x="558800" y="2162175"/>
            <a:ext cx="3862388" cy="52077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68202" lvl="0" indent="-268202" defTabSz="1019175">
              <a:spcAft>
                <a:spcPts val="1500"/>
              </a:spcAft>
              <a:buFont typeface="Arial" charset="0"/>
              <a:buChar char="•"/>
            </a:pPr>
            <a:r>
              <a:rPr lang="en-US" sz="1600" dirty="0" smtClean="0">
                <a:solidFill>
                  <a:schemeClr val="tx2"/>
                </a:solidFill>
              </a:rPr>
              <a:t>Which product segments are most attractive?</a:t>
            </a:r>
          </a:p>
          <a:p>
            <a:pPr marL="268202" indent="-268202" defTabSz="1019175">
              <a:spcAft>
                <a:spcPts val="1500"/>
              </a:spcAft>
              <a:buFont typeface="Arial" charset="0"/>
              <a:buChar char="•"/>
            </a:pPr>
            <a:r>
              <a:rPr lang="en-US" sz="1600" dirty="0" smtClean="0">
                <a:solidFill>
                  <a:schemeClr val="tx2"/>
                </a:solidFill>
              </a:rPr>
              <a:t>How and where will value be created in each product segment?</a:t>
            </a:r>
          </a:p>
          <a:p>
            <a:pPr marL="268202" lvl="0" indent="-268202" defTabSz="1019175">
              <a:spcAft>
                <a:spcPts val="1500"/>
              </a:spcAft>
              <a:buFont typeface="Arial" charset="0"/>
              <a:buChar char="•"/>
            </a:pPr>
            <a:r>
              <a:rPr lang="en-US" sz="1600" dirty="0" smtClean="0">
                <a:solidFill>
                  <a:schemeClr val="tx2"/>
                </a:solidFill>
              </a:rPr>
              <a:t>What level of scale is needed to be competitive in the long term?</a:t>
            </a:r>
          </a:p>
          <a:p>
            <a:pPr marL="268202" lvl="0" indent="-268202" defTabSz="1019175">
              <a:spcAft>
                <a:spcPts val="1500"/>
              </a:spcAft>
              <a:buFont typeface="Arial" charset="0"/>
              <a:buChar char="•"/>
            </a:pPr>
            <a:r>
              <a:rPr lang="en-US" sz="1600" dirty="0" smtClean="0">
                <a:solidFill>
                  <a:schemeClr val="tx2"/>
                </a:solidFill>
              </a:rPr>
              <a:t>What is the optimal global footprint?</a:t>
            </a:r>
          </a:p>
          <a:p>
            <a:pPr marL="268202" indent="-268202" defTabSz="1019175">
              <a:spcAft>
                <a:spcPts val="1500"/>
              </a:spcAft>
              <a:buFont typeface="Arial" charset="0"/>
              <a:buChar char="•"/>
            </a:pPr>
            <a:r>
              <a:rPr lang="en-US" sz="1600" dirty="0" smtClean="0">
                <a:solidFill>
                  <a:schemeClr val="tx2"/>
                </a:solidFill>
              </a:rPr>
              <a:t>Which companies are most at-risk?  Will their customers continue to support them?  Are they an attractive candidate?</a:t>
            </a:r>
          </a:p>
          <a:p>
            <a:pPr marL="268202" lvl="0" indent="-268202" defTabSz="1019175">
              <a:spcAft>
                <a:spcPts val="1500"/>
              </a:spcAft>
              <a:buFont typeface="Arial" charset="0"/>
              <a:buChar char="•"/>
            </a:pPr>
            <a:r>
              <a:rPr lang="en-US" sz="1600" dirty="0" smtClean="0">
                <a:solidFill>
                  <a:schemeClr val="tx2"/>
                </a:solidFill>
              </a:rPr>
              <a:t>Do I need/want deal partners?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446088" y="1296194"/>
            <a:ext cx="9266237" cy="5916613"/>
          </a:xfrm>
        </p:spPr>
        <p:txBody>
          <a:bodyPr/>
          <a:lstStyle/>
          <a:p>
            <a:r>
              <a:rPr lang="en-US" dirty="0" smtClean="0"/>
              <a:t>The optimal global, regional and local footprint will be determined primarily by the type of product produced and the customer portfolio</a:t>
            </a:r>
          </a:p>
        </p:txBody>
      </p:sp>
      <p:sp>
        <p:nvSpPr>
          <p:cNvPr id="16" name="Title 1"/>
          <p:cNvSpPr>
            <a:spLocks noGrp="1"/>
          </p:cNvSpPr>
          <p:nvPr>
            <p:ph type="title"/>
          </p:nvPr>
        </p:nvSpPr>
        <p:spPr/>
        <p:txBody>
          <a:bodyPr/>
          <a:lstStyle/>
          <a:p>
            <a:r>
              <a:rPr lang="en-US" dirty="0" smtClean="0"/>
              <a:t>Assessing the market (cont.)</a:t>
            </a:r>
          </a:p>
        </p:txBody>
      </p:sp>
      <p:sp>
        <p:nvSpPr>
          <p:cNvPr id="25" name="Rectangle 24"/>
          <p:cNvSpPr/>
          <p:nvPr/>
        </p:nvSpPr>
        <p:spPr>
          <a:xfrm>
            <a:off x="457994" y="4039394"/>
            <a:ext cx="4071144" cy="496094"/>
          </a:xfrm>
          <a:prstGeom prst="rect">
            <a:avLst/>
          </a:prstGeom>
          <a:noFill/>
          <a:ln>
            <a:solidFill>
              <a:srgbClr val="92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1" name="Table 70"/>
          <p:cNvGraphicFramePr>
            <a:graphicFrameLocks noGrp="1"/>
          </p:cNvGraphicFramePr>
          <p:nvPr/>
        </p:nvGraphicFramePr>
        <p:xfrm>
          <a:off x="5029200" y="2515394"/>
          <a:ext cx="4572794" cy="3919902"/>
        </p:xfrm>
        <a:graphic>
          <a:graphicData uri="http://schemas.openxmlformats.org/drawingml/2006/table">
            <a:tbl>
              <a:tblPr firstRow="1" bandRow="1">
                <a:tableStyleId>{5C22544A-7EE6-4342-B048-85BDC9FD1C3A}</a:tableStyleId>
              </a:tblPr>
              <a:tblGrid>
                <a:gridCol w="1662834"/>
                <a:gridCol w="727490"/>
                <a:gridCol w="727490"/>
                <a:gridCol w="727490"/>
                <a:gridCol w="727490"/>
              </a:tblGrid>
              <a:tr h="559986">
                <a:tc>
                  <a:txBody>
                    <a:bodyPr/>
                    <a:lstStyle/>
                    <a:p>
                      <a:endParaRPr lang="en-US" sz="1400" dirty="0">
                        <a:latin typeface="Arial" pitchFamily="34" charset="0"/>
                        <a:cs typeface="Arial" pitchFamily="34" charset="0"/>
                      </a:endParaRPr>
                    </a:p>
                  </a:txBody>
                  <a:tcPr marL="50300" marR="50300" marT="51827" marB="51827" anchor="ctr">
                    <a:lnT w="9525" cap="flat" cmpd="sng" algn="ctr">
                      <a:noFill/>
                      <a:prstDash val="solid"/>
                      <a:round/>
                      <a:headEnd type="none" w="med" len="med"/>
                      <a:tailEnd type="none" w="med" len="med"/>
                    </a:lnT>
                    <a:solidFill>
                      <a:schemeClr val="bg1"/>
                    </a:solidFill>
                  </a:tcPr>
                </a:tc>
                <a:tc>
                  <a:txBody>
                    <a:bodyPr/>
                    <a:lstStyle/>
                    <a:p>
                      <a:pPr algn="ctr"/>
                      <a:r>
                        <a:rPr lang="en-US" sz="1400" dirty="0" smtClean="0">
                          <a:latin typeface="Arial" pitchFamily="34" charset="0"/>
                          <a:cs typeface="Arial" pitchFamily="34" charset="0"/>
                        </a:rPr>
                        <a:t>Asia</a:t>
                      </a:r>
                      <a:endParaRPr lang="en-US" sz="1400" dirty="0">
                        <a:latin typeface="Arial" pitchFamily="34" charset="0"/>
                        <a:cs typeface="Arial" pitchFamily="34" charset="0"/>
                      </a:endParaRPr>
                    </a:p>
                  </a:txBody>
                  <a:tcPr marL="50300" marR="50300" marT="51827" marB="51827" anchor="ctr">
                    <a:lnT w="9525" cap="flat" cmpd="sng" algn="ctr">
                      <a:noFill/>
                      <a:prstDash val="solid"/>
                      <a:round/>
                      <a:headEnd type="none" w="med" len="med"/>
                      <a:tailEnd type="none" w="med" len="med"/>
                    </a:lnT>
                    <a:solidFill>
                      <a:srgbClr val="00A1DE"/>
                    </a:solidFill>
                  </a:tcPr>
                </a:tc>
                <a:tc>
                  <a:txBody>
                    <a:bodyPr/>
                    <a:lstStyle/>
                    <a:p>
                      <a:pPr algn="ctr"/>
                      <a:r>
                        <a:rPr lang="en-US" sz="1400" dirty="0" smtClean="0">
                          <a:latin typeface="Arial" pitchFamily="34" charset="0"/>
                          <a:cs typeface="Arial" pitchFamily="34" charset="0"/>
                        </a:rPr>
                        <a:t>EU</a:t>
                      </a:r>
                      <a:endParaRPr lang="en-US" sz="1400" dirty="0">
                        <a:latin typeface="Arial" pitchFamily="34" charset="0"/>
                        <a:cs typeface="Arial" pitchFamily="34" charset="0"/>
                      </a:endParaRPr>
                    </a:p>
                  </a:txBody>
                  <a:tcPr marL="50300" marR="50300" marT="51827" marB="51827" anchor="ctr">
                    <a:lnT w="9525" cap="flat" cmpd="sng" algn="ctr">
                      <a:noFill/>
                      <a:prstDash val="solid"/>
                      <a:round/>
                      <a:headEnd type="none" w="med" len="med"/>
                      <a:tailEnd type="none" w="med" len="med"/>
                    </a:lnT>
                    <a:solidFill>
                      <a:srgbClr val="00A1DE"/>
                    </a:solidFill>
                  </a:tcPr>
                </a:tc>
                <a:tc>
                  <a:txBody>
                    <a:bodyPr/>
                    <a:lstStyle/>
                    <a:p>
                      <a:pPr algn="ctr"/>
                      <a:r>
                        <a:rPr lang="en-US" sz="1400" dirty="0" smtClean="0">
                          <a:latin typeface="Arial" pitchFamily="34" charset="0"/>
                          <a:cs typeface="Arial" pitchFamily="34" charset="0"/>
                        </a:rPr>
                        <a:t>NAFTA</a:t>
                      </a:r>
                      <a:endParaRPr lang="en-US" sz="1400" dirty="0">
                        <a:latin typeface="Arial" pitchFamily="34" charset="0"/>
                        <a:cs typeface="Arial" pitchFamily="34" charset="0"/>
                      </a:endParaRPr>
                    </a:p>
                  </a:txBody>
                  <a:tcPr marL="50300" marR="50300" marT="51827" marB="51827" anchor="ctr">
                    <a:lnT w="9525" cap="flat" cmpd="sng" algn="ctr">
                      <a:noFill/>
                      <a:prstDash val="solid"/>
                      <a:round/>
                      <a:headEnd type="none" w="med" len="med"/>
                      <a:tailEnd type="none" w="med" len="med"/>
                    </a:lnT>
                    <a:solidFill>
                      <a:srgbClr val="00A1DE"/>
                    </a:solidFill>
                  </a:tcPr>
                </a:tc>
                <a:tc>
                  <a:txBody>
                    <a:bodyPr/>
                    <a:lstStyle/>
                    <a:p>
                      <a:pPr algn="ctr"/>
                      <a:r>
                        <a:rPr lang="en-US" sz="1400" dirty="0" smtClean="0">
                          <a:latin typeface="Arial" pitchFamily="34" charset="0"/>
                          <a:cs typeface="Arial" pitchFamily="34" charset="0"/>
                        </a:rPr>
                        <a:t>ROW</a:t>
                      </a:r>
                      <a:endParaRPr lang="en-US" sz="1400" dirty="0">
                        <a:latin typeface="Arial" pitchFamily="34" charset="0"/>
                        <a:cs typeface="Arial" pitchFamily="34" charset="0"/>
                      </a:endParaRPr>
                    </a:p>
                  </a:txBody>
                  <a:tcPr marL="50300" marR="50300" marT="51827" marB="51827" anchor="ctr">
                    <a:lnT w="9525" cap="flat" cmpd="sng" algn="ctr">
                      <a:noFill/>
                      <a:prstDash val="solid"/>
                      <a:round/>
                      <a:headEnd type="none" w="med" len="med"/>
                      <a:tailEnd type="none" w="med" len="med"/>
                    </a:lnT>
                    <a:solidFill>
                      <a:srgbClr val="00A1DE"/>
                    </a:solidFill>
                  </a:tcPr>
                </a:tc>
              </a:tr>
              <a:tr h="559986">
                <a:tc>
                  <a:txBody>
                    <a:bodyPr/>
                    <a:lstStyle/>
                    <a:p>
                      <a:r>
                        <a:rPr lang="en-US" sz="1400" dirty="0" smtClean="0">
                          <a:latin typeface="Arial" pitchFamily="34" charset="0"/>
                          <a:cs typeface="Arial" pitchFamily="34" charset="0"/>
                        </a:rPr>
                        <a:t>Product transportability</a:t>
                      </a:r>
                      <a:endParaRPr lang="en-US" sz="1400" dirty="0">
                        <a:latin typeface="Arial" pitchFamily="34" charset="0"/>
                        <a:cs typeface="Arial" pitchFamily="34" charset="0"/>
                      </a:endParaRPr>
                    </a:p>
                  </a:txBody>
                  <a:tcPr marL="100600" marR="100600" marT="51827" marB="51827" anchor="ctr">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B w="9525" cap="flat" cmpd="sng" algn="ctr">
                      <a:solidFill>
                        <a:srgbClr val="00A1DE"/>
                      </a:solidFill>
                      <a:prstDash val="solid"/>
                      <a:round/>
                      <a:headEnd type="none" w="med" len="med"/>
                      <a:tailEnd type="none" w="med" len="med"/>
                    </a:lnB>
                    <a:noFill/>
                  </a:tcPr>
                </a:tc>
              </a:tr>
              <a:tr h="559986">
                <a:tc>
                  <a:txBody>
                    <a:bodyPr/>
                    <a:lstStyle/>
                    <a:p>
                      <a:r>
                        <a:rPr lang="en-US" sz="1400" dirty="0" smtClean="0">
                          <a:latin typeface="Arial" pitchFamily="34" charset="0"/>
                          <a:cs typeface="Arial" pitchFamily="34" charset="0"/>
                        </a:rPr>
                        <a:t>Customer locations</a:t>
                      </a:r>
                      <a:endParaRPr lang="en-US" sz="1400" dirty="0">
                        <a:latin typeface="Arial" pitchFamily="34" charset="0"/>
                        <a:cs typeface="Arial" pitchFamily="34" charset="0"/>
                      </a:endParaRPr>
                    </a:p>
                  </a:txBody>
                  <a:tcPr marL="100600" marR="100600" marT="51827" marB="51827"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559986">
                <a:tc>
                  <a:txBody>
                    <a:bodyPr/>
                    <a:lstStyle/>
                    <a:p>
                      <a:r>
                        <a:rPr lang="en-US" sz="1400" dirty="0" smtClean="0">
                          <a:latin typeface="Arial" pitchFamily="34" charset="0"/>
                          <a:cs typeface="Arial" pitchFamily="34" charset="0"/>
                        </a:rPr>
                        <a:t>Production cost structure</a:t>
                      </a:r>
                      <a:endParaRPr lang="en-US" sz="1400" dirty="0">
                        <a:latin typeface="Arial" pitchFamily="34" charset="0"/>
                        <a:cs typeface="Arial" pitchFamily="34" charset="0"/>
                      </a:endParaRPr>
                    </a:p>
                  </a:txBody>
                  <a:tcPr marL="100600" marR="100600" marT="51827" marB="51827"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559986">
                <a:tc>
                  <a:txBody>
                    <a:bodyPr/>
                    <a:lstStyle/>
                    <a:p>
                      <a:r>
                        <a:rPr lang="en-US" sz="1400" dirty="0" smtClean="0">
                          <a:latin typeface="Arial" pitchFamily="34" charset="0"/>
                          <a:cs typeface="Arial" pitchFamily="34" charset="0"/>
                        </a:rPr>
                        <a:t>Local supply base capabilities</a:t>
                      </a:r>
                      <a:endParaRPr lang="en-US" sz="1400" dirty="0">
                        <a:latin typeface="Arial" pitchFamily="34" charset="0"/>
                        <a:cs typeface="Arial" pitchFamily="34" charset="0"/>
                      </a:endParaRPr>
                    </a:p>
                  </a:txBody>
                  <a:tcPr marL="100600" marR="100600" marT="51827" marB="51827"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559986">
                <a:tc>
                  <a:txBody>
                    <a:bodyPr/>
                    <a:lstStyle/>
                    <a:p>
                      <a:r>
                        <a:rPr lang="en-US" sz="1400" dirty="0" smtClean="0">
                          <a:latin typeface="Arial" pitchFamily="34" charset="0"/>
                          <a:cs typeface="Arial" pitchFamily="34" charset="0"/>
                        </a:rPr>
                        <a:t>Political stability</a:t>
                      </a:r>
                      <a:endParaRPr lang="en-US" sz="1400" dirty="0">
                        <a:latin typeface="Arial" pitchFamily="34" charset="0"/>
                        <a:cs typeface="Arial" pitchFamily="34" charset="0"/>
                      </a:endParaRPr>
                    </a:p>
                  </a:txBody>
                  <a:tcPr marL="100600" marR="100600" marT="51827" marB="51827"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r h="559986">
                <a:tc>
                  <a:txBody>
                    <a:bodyPr/>
                    <a:lstStyle/>
                    <a:p>
                      <a:r>
                        <a:rPr lang="en-US" sz="1400" dirty="0" smtClean="0">
                          <a:latin typeface="Arial" pitchFamily="34" charset="0"/>
                          <a:cs typeface="Arial" pitchFamily="34" charset="0"/>
                        </a:rPr>
                        <a:t>Cultural fit</a:t>
                      </a:r>
                      <a:endParaRPr lang="en-US" sz="1400" dirty="0">
                        <a:latin typeface="Arial" pitchFamily="34" charset="0"/>
                        <a:cs typeface="Arial" pitchFamily="34" charset="0"/>
                      </a:endParaRPr>
                    </a:p>
                  </a:txBody>
                  <a:tcPr marL="100600" marR="100600" marT="51827" marB="51827" anchor="ct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c>
                  <a:txBody>
                    <a:bodyPr/>
                    <a:lstStyle/>
                    <a:p>
                      <a:endParaRPr lang="en-US" sz="1400" dirty="0">
                        <a:latin typeface="Arial" pitchFamily="34" charset="0"/>
                        <a:cs typeface="Arial" pitchFamily="34" charset="0"/>
                      </a:endParaRPr>
                    </a:p>
                  </a:txBody>
                  <a:tcPr marL="50300" marR="50300" marT="51827" marB="51827">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noFill/>
                  </a:tcPr>
                </a:tc>
              </a:tr>
            </a:tbl>
          </a:graphicData>
        </a:graphic>
      </p:graphicFrame>
      <p:sp>
        <p:nvSpPr>
          <p:cNvPr id="72" name="TextBox 2"/>
          <p:cNvSpPr txBox="1">
            <a:spLocks noChangeArrowheads="1"/>
          </p:cNvSpPr>
          <p:nvPr/>
        </p:nvSpPr>
        <p:spPr bwMode="auto">
          <a:xfrm>
            <a:off x="5029200" y="2183137"/>
            <a:ext cx="3505994" cy="212174"/>
          </a:xfrm>
          <a:prstGeom prst="rect">
            <a:avLst/>
          </a:prstGeom>
          <a:noFill/>
          <a:ln w="9525">
            <a:noFill/>
            <a:miter lim="800000"/>
            <a:headEnd/>
            <a:tailEnd/>
          </a:ln>
        </p:spPr>
        <p:txBody>
          <a:bodyPr wrap="square" lIns="0" tIns="0" rIns="0" bIns="0">
            <a:spAutoFit/>
          </a:bodyPr>
          <a:lstStyle/>
          <a:p>
            <a:pPr eaLnBrk="0" hangingPunct="0">
              <a:lnSpc>
                <a:spcPct val="106000"/>
              </a:lnSpc>
            </a:pPr>
            <a:r>
              <a:rPr lang="en-US" sz="1400" b="1" dirty="0" smtClean="0">
                <a:solidFill>
                  <a:srgbClr val="002776"/>
                </a:solidFill>
                <a:latin typeface="Arial" pitchFamily="34" charset="0"/>
                <a:cs typeface="Arial" pitchFamily="34" charset="0"/>
              </a:rPr>
              <a:t>Example Footprint Evaluation Criteria</a:t>
            </a:r>
            <a:endParaRPr lang="en-US" sz="1400" b="1" dirty="0">
              <a:solidFill>
                <a:srgbClr val="002776"/>
              </a:solidFill>
              <a:latin typeface="Arial" pitchFamily="34" charset="0"/>
              <a:cs typeface="Arial" pitchFamily="34" charset="0"/>
            </a:endParaRPr>
          </a:p>
        </p:txBody>
      </p:sp>
      <p:sp>
        <p:nvSpPr>
          <p:cNvPr id="10" name="Slide Number Placeholder 9"/>
          <p:cNvSpPr>
            <a:spLocks noGrp="1"/>
          </p:cNvSpPr>
          <p:nvPr>
            <p:ph type="sldNum" sz="quarter" idx="10"/>
          </p:nvPr>
        </p:nvSpPr>
        <p:spPr/>
        <p:txBody>
          <a:bodyPr/>
          <a:lstStyle/>
          <a:p>
            <a:fld id="{02012106-F1AE-4C04-8E5F-85389AF4AC05}" type="slidenum">
              <a:rPr lang="en-US" smtClean="0"/>
              <a:pPr/>
              <a:t>68</a:t>
            </a:fld>
            <a:endParaRPr lang="en-US" dirty="0"/>
          </a:p>
        </p:txBody>
      </p:sp>
      <p:sp>
        <p:nvSpPr>
          <p:cNvPr id="11" name="Rectangle 5"/>
          <p:cNvSpPr txBox="1">
            <a:spLocks/>
          </p:cNvSpPr>
          <p:nvPr/>
        </p:nvSpPr>
        <p:spPr bwMode="auto">
          <a:xfrm>
            <a:off x="558800" y="2162175"/>
            <a:ext cx="3862388" cy="52077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68202" lvl="0" indent="-268202" defTabSz="1019175">
              <a:spcAft>
                <a:spcPts val="1500"/>
              </a:spcAft>
              <a:buFont typeface="Arial" charset="0"/>
              <a:buChar char="•"/>
            </a:pPr>
            <a:r>
              <a:rPr lang="en-US" sz="1600" dirty="0" smtClean="0">
                <a:solidFill>
                  <a:schemeClr val="tx2"/>
                </a:solidFill>
              </a:rPr>
              <a:t>Which product segments are most attractive?</a:t>
            </a:r>
          </a:p>
          <a:p>
            <a:pPr marL="268202" indent="-268202" defTabSz="1019175">
              <a:spcAft>
                <a:spcPts val="1500"/>
              </a:spcAft>
              <a:buFont typeface="Arial" charset="0"/>
              <a:buChar char="•"/>
            </a:pPr>
            <a:r>
              <a:rPr lang="en-US" sz="1600" dirty="0" smtClean="0">
                <a:solidFill>
                  <a:schemeClr val="tx2"/>
                </a:solidFill>
              </a:rPr>
              <a:t>How and where will value be created in each product segment?</a:t>
            </a:r>
          </a:p>
          <a:p>
            <a:pPr marL="268202" lvl="0" indent="-268202" defTabSz="1019175">
              <a:spcAft>
                <a:spcPts val="1500"/>
              </a:spcAft>
              <a:buFont typeface="Arial" charset="0"/>
              <a:buChar char="•"/>
            </a:pPr>
            <a:r>
              <a:rPr lang="en-US" sz="1600" dirty="0" smtClean="0">
                <a:solidFill>
                  <a:schemeClr val="tx2"/>
                </a:solidFill>
              </a:rPr>
              <a:t>What level of scale is needed to be competitive in the long term?</a:t>
            </a:r>
          </a:p>
          <a:p>
            <a:pPr marL="268202" lvl="0" indent="-268202" defTabSz="1019175">
              <a:spcAft>
                <a:spcPts val="1500"/>
              </a:spcAft>
              <a:buFont typeface="Arial" charset="0"/>
              <a:buChar char="•"/>
            </a:pPr>
            <a:r>
              <a:rPr lang="en-US" sz="1600" dirty="0" smtClean="0">
                <a:solidFill>
                  <a:schemeClr val="tx2"/>
                </a:solidFill>
              </a:rPr>
              <a:t>What is the optimal global footprint?</a:t>
            </a:r>
          </a:p>
          <a:p>
            <a:pPr marL="268202" indent="-268202" defTabSz="1019175">
              <a:spcAft>
                <a:spcPts val="1500"/>
              </a:spcAft>
              <a:buFont typeface="Arial" charset="0"/>
              <a:buChar char="•"/>
            </a:pPr>
            <a:r>
              <a:rPr lang="en-US" sz="1600" dirty="0" smtClean="0">
                <a:solidFill>
                  <a:schemeClr val="tx2"/>
                </a:solidFill>
              </a:rPr>
              <a:t>Which companies are most at-risk?  Will their customers continue to support them?  Are they an attractive candidate?</a:t>
            </a:r>
          </a:p>
          <a:p>
            <a:pPr marL="268202" lvl="0" indent="-268202" defTabSz="1019175">
              <a:spcAft>
                <a:spcPts val="1500"/>
              </a:spcAft>
              <a:buFont typeface="Arial" charset="0"/>
              <a:buChar char="•"/>
            </a:pPr>
            <a:r>
              <a:rPr lang="en-US" sz="1600" dirty="0" smtClean="0">
                <a:solidFill>
                  <a:schemeClr val="tx2"/>
                </a:solidFill>
              </a:rPr>
              <a:t>Do I need/want deal partners?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446088" y="1067595"/>
            <a:ext cx="9266237" cy="6198394"/>
          </a:xfrm>
        </p:spPr>
        <p:txBody>
          <a:bodyPr/>
          <a:lstStyle/>
          <a:p>
            <a:r>
              <a:rPr lang="en-US" dirty="0" smtClean="0"/>
              <a:t>Stronger suppliers are gaining business at the expense of weaker competitors; it is critical to understand the competitive positioning of a potential acquisition target</a:t>
            </a:r>
          </a:p>
        </p:txBody>
      </p:sp>
      <p:sp>
        <p:nvSpPr>
          <p:cNvPr id="16" name="Title 1"/>
          <p:cNvSpPr>
            <a:spLocks noGrp="1"/>
          </p:cNvSpPr>
          <p:nvPr>
            <p:ph type="title"/>
          </p:nvPr>
        </p:nvSpPr>
        <p:spPr/>
        <p:txBody>
          <a:bodyPr/>
          <a:lstStyle/>
          <a:p>
            <a:r>
              <a:rPr lang="en-US" dirty="0" smtClean="0"/>
              <a:t>Assessing the market (cont.)</a:t>
            </a:r>
          </a:p>
        </p:txBody>
      </p:sp>
      <p:sp>
        <p:nvSpPr>
          <p:cNvPr id="25" name="Rectangle 24"/>
          <p:cNvSpPr/>
          <p:nvPr/>
        </p:nvSpPr>
        <p:spPr>
          <a:xfrm>
            <a:off x="457994" y="4496594"/>
            <a:ext cx="4071144" cy="1139844"/>
          </a:xfrm>
          <a:prstGeom prst="rect">
            <a:avLst/>
          </a:prstGeom>
          <a:noFill/>
          <a:ln>
            <a:solidFill>
              <a:srgbClr val="92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2"/>
          <p:cNvSpPr txBox="1">
            <a:spLocks noChangeArrowheads="1"/>
          </p:cNvSpPr>
          <p:nvPr/>
        </p:nvSpPr>
        <p:spPr bwMode="auto">
          <a:xfrm>
            <a:off x="5029200" y="2183137"/>
            <a:ext cx="3505994" cy="212174"/>
          </a:xfrm>
          <a:prstGeom prst="rect">
            <a:avLst/>
          </a:prstGeom>
          <a:noFill/>
          <a:ln w="9525">
            <a:noFill/>
            <a:miter lim="800000"/>
            <a:headEnd/>
            <a:tailEnd/>
          </a:ln>
        </p:spPr>
        <p:txBody>
          <a:bodyPr wrap="square" lIns="0" tIns="0" rIns="0" bIns="0">
            <a:spAutoFit/>
          </a:bodyPr>
          <a:lstStyle/>
          <a:p>
            <a:pPr eaLnBrk="0" hangingPunct="0">
              <a:lnSpc>
                <a:spcPct val="106000"/>
              </a:lnSpc>
            </a:pPr>
            <a:r>
              <a:rPr lang="en-US" sz="1400" b="1" dirty="0" smtClean="0">
                <a:solidFill>
                  <a:srgbClr val="002776"/>
                </a:solidFill>
                <a:latin typeface="Arial" pitchFamily="34" charset="0"/>
                <a:cs typeface="Arial" pitchFamily="34" charset="0"/>
              </a:rPr>
              <a:t>Powertrain Supplier Profiles</a:t>
            </a:r>
          </a:p>
        </p:txBody>
      </p:sp>
      <p:graphicFrame>
        <p:nvGraphicFramePr>
          <p:cNvPr id="8" name="Table 7"/>
          <p:cNvGraphicFramePr>
            <a:graphicFrameLocks noGrp="1"/>
          </p:cNvGraphicFramePr>
          <p:nvPr/>
        </p:nvGraphicFramePr>
        <p:xfrm>
          <a:off x="5029200" y="2591594"/>
          <a:ext cx="4115594" cy="4495804"/>
        </p:xfrm>
        <a:graphic>
          <a:graphicData uri="http://schemas.openxmlformats.org/drawingml/2006/table">
            <a:tbl>
              <a:tblPr/>
              <a:tblGrid>
                <a:gridCol w="1556408"/>
                <a:gridCol w="603968"/>
                <a:gridCol w="573258"/>
                <a:gridCol w="655152"/>
                <a:gridCol w="726808"/>
              </a:tblGrid>
              <a:tr h="461581">
                <a:tc>
                  <a:txBody>
                    <a:bodyPr/>
                    <a:lstStyle/>
                    <a:p>
                      <a:pPr algn="ctr" fontAlgn="t"/>
                      <a:r>
                        <a:rPr lang="en-US" sz="900" b="1" i="0" u="none" strike="noStrike" dirty="0">
                          <a:solidFill>
                            <a:srgbClr val="FFFFFF"/>
                          </a:solidFill>
                          <a:latin typeface="Arial" pitchFamily="34" charset="0"/>
                          <a:cs typeface="Arial" pitchFamily="34" charset="0"/>
                        </a:rPr>
                        <a:t>Supplier</a:t>
                      </a:r>
                    </a:p>
                  </a:txBody>
                  <a:tcPr marL="4902" marR="4902" marT="5051" marB="10365" anchor="b"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1DE"/>
                    </a:solidFill>
                  </a:tcPr>
                </a:tc>
                <a:tc>
                  <a:txBody>
                    <a:bodyPr/>
                    <a:lstStyle/>
                    <a:p>
                      <a:pPr algn="ctr" fontAlgn="t"/>
                      <a:r>
                        <a:rPr lang="en-US" sz="900" b="1" i="0" u="none" strike="noStrike" dirty="0">
                          <a:solidFill>
                            <a:srgbClr val="FFFFFF"/>
                          </a:solidFill>
                          <a:latin typeface="Arial" pitchFamily="34" charset="0"/>
                          <a:cs typeface="Arial" pitchFamily="34" charset="0"/>
                        </a:rPr>
                        <a:t>Financial Rating</a:t>
                      </a:r>
                    </a:p>
                  </a:txBody>
                  <a:tcPr marL="4902" marR="4902" marT="5051" marB="10365" anchor="b"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1DE"/>
                    </a:solidFill>
                  </a:tcPr>
                </a:tc>
                <a:tc>
                  <a:txBody>
                    <a:bodyPr/>
                    <a:lstStyle/>
                    <a:p>
                      <a:pPr algn="ctr" fontAlgn="t"/>
                      <a:r>
                        <a:rPr lang="en-US" sz="900" b="1" i="0" u="none" strike="noStrike" dirty="0" smtClean="0">
                          <a:solidFill>
                            <a:srgbClr val="FFFFFF"/>
                          </a:solidFill>
                          <a:latin typeface="Arial" pitchFamily="34" charset="0"/>
                          <a:cs typeface="Arial" pitchFamily="34" charset="0"/>
                        </a:rPr>
                        <a:t>Strategic Rating</a:t>
                      </a:r>
                      <a:endParaRPr lang="en-US" sz="900" b="1" i="0" u="none" strike="noStrike" dirty="0">
                        <a:solidFill>
                          <a:srgbClr val="FFFFFF"/>
                        </a:solidFill>
                        <a:latin typeface="Arial" pitchFamily="34" charset="0"/>
                        <a:cs typeface="Arial" pitchFamily="34" charset="0"/>
                      </a:endParaRPr>
                    </a:p>
                  </a:txBody>
                  <a:tcPr marL="4902" marR="4902" marT="5051" marB="10365" anchor="b"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1DE"/>
                    </a:solidFill>
                  </a:tcPr>
                </a:tc>
                <a:tc>
                  <a:txBody>
                    <a:bodyPr/>
                    <a:lstStyle/>
                    <a:p>
                      <a:pPr algn="ctr" fontAlgn="t"/>
                      <a:r>
                        <a:rPr lang="en-US" sz="900" b="1" i="0" u="none" strike="noStrike" dirty="0" smtClean="0">
                          <a:solidFill>
                            <a:srgbClr val="FFFFFF"/>
                          </a:solidFill>
                          <a:latin typeface="Arial" pitchFamily="34" charset="0"/>
                          <a:cs typeface="Arial" pitchFamily="34" charset="0"/>
                        </a:rPr>
                        <a:t>N.A. Exposure </a:t>
                      </a:r>
                      <a:r>
                        <a:rPr lang="en-US" sz="900" b="1" i="0" u="none" strike="noStrike" dirty="0">
                          <a:solidFill>
                            <a:srgbClr val="FFFFFF"/>
                          </a:solidFill>
                          <a:latin typeface="Arial" pitchFamily="34" charset="0"/>
                          <a:cs typeface="Arial" pitchFamily="34" charset="0"/>
                        </a:rPr>
                        <a:t>Rating</a:t>
                      </a:r>
                    </a:p>
                  </a:txBody>
                  <a:tcPr marL="4902" marR="4902" marT="5051" marB="10365" anchor="b"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1DE"/>
                    </a:solidFill>
                  </a:tcPr>
                </a:tc>
                <a:tc>
                  <a:txBody>
                    <a:bodyPr/>
                    <a:lstStyle/>
                    <a:p>
                      <a:pPr algn="ctr" fontAlgn="t"/>
                      <a:r>
                        <a:rPr lang="en-US" sz="900" b="1" i="0" u="none" strike="noStrike" dirty="0" smtClean="0">
                          <a:solidFill>
                            <a:srgbClr val="FFFFFF"/>
                          </a:solidFill>
                          <a:latin typeface="Arial" pitchFamily="34" charset="0"/>
                          <a:cs typeface="Arial" pitchFamily="34" charset="0"/>
                        </a:rPr>
                        <a:t>D</a:t>
                      </a:r>
                      <a:r>
                        <a:rPr lang="en-US" sz="900" b="1" i="0" u="none" strike="noStrike" baseline="0" dirty="0" smtClean="0">
                          <a:solidFill>
                            <a:srgbClr val="FFFFFF"/>
                          </a:solidFill>
                          <a:latin typeface="Arial" pitchFamily="34" charset="0"/>
                          <a:cs typeface="Arial" pitchFamily="34" charset="0"/>
                        </a:rPr>
                        <a:t>/</a:t>
                      </a:r>
                      <a:r>
                        <a:rPr lang="en-US" sz="900" b="1" i="0" u="none" strike="noStrike" dirty="0" smtClean="0">
                          <a:solidFill>
                            <a:srgbClr val="FFFFFF"/>
                          </a:solidFill>
                          <a:latin typeface="Arial" pitchFamily="34" charset="0"/>
                          <a:cs typeface="Arial" pitchFamily="34" charset="0"/>
                        </a:rPr>
                        <a:t>CSM </a:t>
                      </a:r>
                      <a:r>
                        <a:rPr lang="en-US" sz="900" b="1" i="0" u="none" strike="noStrike" dirty="0">
                          <a:solidFill>
                            <a:srgbClr val="FFFFFF"/>
                          </a:solidFill>
                          <a:latin typeface="Arial" pitchFamily="34" charset="0"/>
                          <a:cs typeface="Arial" pitchFamily="34" charset="0"/>
                        </a:rPr>
                        <a:t>Health Rating</a:t>
                      </a:r>
                    </a:p>
                  </a:txBody>
                  <a:tcPr marL="4902" marR="4902" marT="5051" marB="10365" anchor="b"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1DE"/>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1</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30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3C8A2E"/>
                          </a:solidFill>
                          <a:latin typeface="Arial" pitchFamily="34" charset="0"/>
                          <a:cs typeface="Arial" pitchFamily="34" charset="0"/>
                        </a:rPr>
                        <a:t>      75 </a:t>
                      </a:r>
                      <a:endParaRPr lang="en-US" sz="900" b="0" i="0" u="none" strike="noStrike" dirty="0">
                        <a:solidFill>
                          <a:srgbClr val="3C8A2E"/>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fontAlgn="b"/>
                      <a:r>
                        <a:rPr lang="en-US" sz="900" b="0" i="0" u="none" strike="noStrike" dirty="0" smtClean="0">
                          <a:solidFill>
                            <a:srgbClr val="3C8A2E"/>
                          </a:solidFill>
                          <a:latin typeface="Arial" pitchFamily="34" charset="0"/>
                          <a:cs typeface="Arial" pitchFamily="34" charset="0"/>
                        </a:rPr>
                        <a:t>      77 </a:t>
                      </a:r>
                      <a:endParaRPr lang="en-US" sz="900" b="0" i="0" u="none" strike="noStrike" dirty="0">
                        <a:solidFill>
                          <a:srgbClr val="3C8A2E"/>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fontAlgn="b"/>
                      <a:r>
                        <a:rPr lang="en-US" sz="900" b="1" i="0" u="none" strike="noStrike" dirty="0" smtClean="0">
                          <a:solidFill>
                            <a:srgbClr val="000000"/>
                          </a:solidFill>
                          <a:latin typeface="Arial" pitchFamily="34" charset="0"/>
                          <a:cs typeface="Arial" pitchFamily="34" charset="0"/>
                        </a:rPr>
                        <a:t>58 </a:t>
                      </a:r>
                      <a:endParaRPr lang="en-US" sz="900" b="1" i="0" u="none" strike="noStrike" dirty="0">
                        <a:solidFill>
                          <a:srgbClr val="000000"/>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2</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20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15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23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1" i="0" u="none" strike="noStrike" dirty="0" smtClean="0">
                          <a:solidFill>
                            <a:schemeClr val="bg1"/>
                          </a:solidFill>
                          <a:latin typeface="Arial" pitchFamily="34" charset="0"/>
                          <a:cs typeface="Arial" pitchFamily="34" charset="0"/>
                        </a:rPr>
                        <a:t>20</a:t>
                      </a:r>
                      <a:r>
                        <a:rPr lang="en-US" sz="900" b="1" i="0" u="none" strike="noStrike" dirty="0" smtClean="0">
                          <a:solidFill>
                            <a:srgbClr val="000000"/>
                          </a:solidFill>
                          <a:latin typeface="Arial" pitchFamily="34" charset="0"/>
                          <a:cs typeface="Arial" pitchFamily="34" charset="0"/>
                        </a:rPr>
                        <a:t> </a:t>
                      </a:r>
                      <a:endParaRPr lang="en-US" sz="900" b="1" i="0" u="none" strike="noStrike" dirty="0">
                        <a:solidFill>
                          <a:srgbClr val="000000"/>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3</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3C8A2E"/>
                          </a:solidFill>
                          <a:latin typeface="Arial" pitchFamily="34" charset="0"/>
                          <a:cs typeface="Arial" pitchFamily="34" charset="0"/>
                        </a:rPr>
                        <a:t>      75 </a:t>
                      </a:r>
                      <a:endParaRPr lang="en-US" sz="900" b="0" i="0" u="none" strike="noStrike" dirty="0">
                        <a:solidFill>
                          <a:srgbClr val="3C8A2E"/>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fontAlgn="b"/>
                      <a:r>
                        <a:rPr lang="en-US" sz="900" b="0" i="0" u="none" strike="noStrike" dirty="0" smtClean="0">
                          <a:solidFill>
                            <a:srgbClr val="FFFF00"/>
                          </a:solidFill>
                          <a:latin typeface="Arial" pitchFamily="34" charset="0"/>
                          <a:cs typeface="Arial" pitchFamily="34" charset="0"/>
                        </a:rPr>
                        <a:t>      60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68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smtClean="0">
                          <a:solidFill>
                            <a:srgbClr val="000000"/>
                          </a:solidFill>
                          <a:latin typeface="Arial" pitchFamily="34" charset="0"/>
                          <a:cs typeface="Arial" pitchFamily="34" charset="0"/>
                        </a:rPr>
                        <a:t>69 </a:t>
                      </a:r>
                      <a:endParaRPr lang="en-US" sz="900" b="1" i="0" u="none" strike="noStrike" dirty="0">
                        <a:solidFill>
                          <a:srgbClr val="000000"/>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4</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FF0000"/>
                          </a:solidFill>
                          <a:latin typeface="Arial" pitchFamily="34" charset="0"/>
                          <a:cs typeface="Arial" pitchFamily="34" charset="0"/>
                        </a:rPr>
                        <a:t>      </a:t>
                      </a:r>
                      <a:r>
                        <a:rPr lang="en-US" sz="900" b="0" i="0" u="none" strike="noStrike" dirty="0" smtClean="0">
                          <a:solidFill>
                            <a:srgbClr val="CD3300"/>
                          </a:solidFill>
                          <a:latin typeface="Arial" pitchFamily="34" charset="0"/>
                          <a:cs typeface="Arial" pitchFamily="34" charset="0"/>
                        </a:rPr>
                        <a:t>20</a:t>
                      </a:r>
                      <a:r>
                        <a:rPr lang="en-US" sz="900" b="0" i="0" u="none" strike="noStrike" dirty="0" smtClean="0">
                          <a:solidFill>
                            <a:srgbClr val="000000"/>
                          </a:solidFill>
                          <a:latin typeface="Arial" pitchFamily="34" charset="0"/>
                          <a:cs typeface="Arial" pitchFamily="34" charset="0"/>
                        </a:rPr>
                        <a:t> </a:t>
                      </a:r>
                      <a:endParaRPr lang="en-US" sz="900" b="0" i="0" u="none" strike="noStrike" dirty="0">
                        <a:solidFill>
                          <a:srgbClr val="0000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58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59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smtClean="0">
                          <a:solidFill>
                            <a:schemeClr val="bg1"/>
                          </a:solidFill>
                          <a:latin typeface="Arial" pitchFamily="34" charset="0"/>
                          <a:cs typeface="Arial" pitchFamily="34" charset="0"/>
                        </a:rPr>
                        <a:t>43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5</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3C8A2E"/>
                          </a:solidFill>
                          <a:latin typeface="Arial" pitchFamily="34" charset="0"/>
                          <a:cs typeface="Arial" pitchFamily="34" charset="0"/>
                        </a:rPr>
                        <a:t>     100 </a:t>
                      </a:r>
                      <a:endParaRPr lang="en-US" sz="900" b="0" i="0" u="none" strike="noStrike" dirty="0">
                        <a:solidFill>
                          <a:srgbClr val="3C8A2E"/>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fontAlgn="b"/>
                      <a:r>
                        <a:rPr lang="en-US" sz="900" b="0" i="0" u="none" strike="noStrike" dirty="0" smtClean="0">
                          <a:solidFill>
                            <a:srgbClr val="3C8A2E"/>
                          </a:solidFill>
                          <a:latin typeface="Arial" pitchFamily="34" charset="0"/>
                          <a:cs typeface="Arial" pitchFamily="34" charset="0"/>
                        </a:rPr>
                        <a:t>      80 </a:t>
                      </a:r>
                      <a:endParaRPr lang="en-US" sz="900" b="0" i="0" u="none" strike="noStrike" dirty="0">
                        <a:solidFill>
                          <a:srgbClr val="3C8A2E"/>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fontAlgn="b"/>
                      <a:r>
                        <a:rPr lang="en-US" sz="900" b="0" i="0" u="none" strike="noStrike" dirty="0" smtClean="0">
                          <a:solidFill>
                            <a:srgbClr val="000000"/>
                          </a:solidFill>
                          <a:latin typeface="Arial" pitchFamily="34" charset="0"/>
                          <a:cs typeface="Arial" pitchFamily="34" charset="0"/>
                        </a:rPr>
                        <a:t>      </a:t>
                      </a:r>
                      <a:r>
                        <a:rPr lang="en-US" sz="900" b="0" i="0" u="none" strike="noStrike" dirty="0" smtClean="0">
                          <a:solidFill>
                            <a:srgbClr val="FFFF00"/>
                          </a:solidFill>
                          <a:latin typeface="Arial" pitchFamily="34" charset="0"/>
                          <a:cs typeface="Arial" pitchFamily="34" charset="0"/>
                        </a:rPr>
                        <a:t>50</a:t>
                      </a:r>
                      <a:r>
                        <a:rPr lang="en-US" sz="900" b="0" i="0" u="none" strike="noStrike" dirty="0" smtClean="0">
                          <a:solidFill>
                            <a:srgbClr val="000000"/>
                          </a:solidFill>
                          <a:latin typeface="Arial" pitchFamily="34" charset="0"/>
                          <a:cs typeface="Arial" pitchFamily="34" charset="0"/>
                        </a:rPr>
                        <a:t> </a:t>
                      </a:r>
                      <a:endParaRPr lang="en-US" sz="900" b="0" i="0" u="none" strike="noStrike" dirty="0">
                        <a:solidFill>
                          <a:srgbClr val="0000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smtClean="0">
                          <a:solidFill>
                            <a:schemeClr val="bg1"/>
                          </a:solidFill>
                          <a:latin typeface="Arial" pitchFamily="34" charset="0"/>
                          <a:cs typeface="Arial" pitchFamily="34" charset="0"/>
                        </a:rPr>
                        <a:t>76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6</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30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60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3C8A2E"/>
                          </a:solidFill>
                          <a:latin typeface="Arial" pitchFamily="34" charset="0"/>
                          <a:cs typeface="Arial" pitchFamily="34" charset="0"/>
                        </a:rPr>
                        <a:t>      97 </a:t>
                      </a:r>
                      <a:endParaRPr lang="en-US" sz="900" b="0" i="0" u="none" strike="noStrike" dirty="0">
                        <a:solidFill>
                          <a:srgbClr val="3C8A2E"/>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fontAlgn="b"/>
                      <a:r>
                        <a:rPr lang="en-US" sz="900" b="1" i="0" u="none" strike="noStrike" dirty="0" smtClean="0">
                          <a:solidFill>
                            <a:srgbClr val="000000"/>
                          </a:solidFill>
                          <a:latin typeface="Arial" pitchFamily="34" charset="0"/>
                          <a:cs typeface="Arial" pitchFamily="34" charset="0"/>
                        </a:rPr>
                        <a:t>63 </a:t>
                      </a:r>
                      <a:endParaRPr lang="en-US" sz="900" b="1" i="0" u="none" strike="noStrike" dirty="0">
                        <a:solidFill>
                          <a:srgbClr val="000000"/>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7</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10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73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40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1" i="0" u="none" strike="noStrike" dirty="0" smtClean="0">
                          <a:solidFill>
                            <a:schemeClr val="bg1"/>
                          </a:solidFill>
                          <a:latin typeface="Arial" pitchFamily="34" charset="0"/>
                          <a:cs typeface="Arial" pitchFamily="34" charset="0"/>
                        </a:rPr>
                        <a:t>34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8</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00B050"/>
                          </a:solidFill>
                          <a:latin typeface="Arial" pitchFamily="34" charset="0"/>
                          <a:cs typeface="Arial" pitchFamily="34" charset="0"/>
                        </a:rPr>
                        <a:t>     </a:t>
                      </a:r>
                      <a:r>
                        <a:rPr lang="en-US" sz="900" b="0" i="0" u="none" strike="noStrike" dirty="0" smtClean="0">
                          <a:solidFill>
                            <a:srgbClr val="3C8A2E"/>
                          </a:solidFill>
                          <a:latin typeface="Arial" pitchFamily="34" charset="0"/>
                          <a:cs typeface="Arial" pitchFamily="34" charset="0"/>
                        </a:rPr>
                        <a:t> 90 </a:t>
                      </a:r>
                      <a:endParaRPr lang="en-US" sz="900" b="0" i="0" u="none" strike="noStrike" dirty="0">
                        <a:solidFill>
                          <a:srgbClr val="3C8A2E"/>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fontAlgn="b"/>
                      <a:r>
                        <a:rPr lang="en-US" sz="900" b="0" i="0" u="none" strike="noStrike" dirty="0" smtClean="0">
                          <a:solidFill>
                            <a:srgbClr val="CD3300"/>
                          </a:solidFill>
                          <a:latin typeface="Arial" pitchFamily="34" charset="0"/>
                          <a:cs typeface="Arial" pitchFamily="34" charset="0"/>
                        </a:rPr>
                        <a:t>      45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r" fontAlgn="b"/>
                      <a:r>
                        <a:rPr lang="en-US" sz="900" b="0" i="0" u="none" strike="noStrike" dirty="0" smtClean="0">
                          <a:solidFill>
                            <a:srgbClr val="CD3300"/>
                          </a:solidFill>
                          <a:latin typeface="Arial" pitchFamily="34" charset="0"/>
                          <a:cs typeface="Arial" pitchFamily="34" charset="0"/>
                        </a:rPr>
                        <a:t>0       </a:t>
                      </a:r>
                      <a:endParaRPr lang="en-US" sz="900" b="0" i="0" u="none" strike="noStrike" dirty="0">
                        <a:solidFill>
                          <a:srgbClr val="CD3300"/>
                        </a:solidFill>
                        <a:latin typeface="Arial" pitchFamily="34" charset="0"/>
                        <a:cs typeface="Arial" pitchFamily="34" charset="0"/>
                      </a:endParaRPr>
                    </a:p>
                  </a:txBody>
                  <a:tcPr marL="8383" marR="50300"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1" i="0" u="none" strike="noStrike" dirty="0" smtClean="0">
                          <a:solidFill>
                            <a:schemeClr val="bg1"/>
                          </a:solidFill>
                          <a:latin typeface="Arial" pitchFamily="34" charset="0"/>
                          <a:cs typeface="Arial" pitchFamily="34" charset="0"/>
                        </a:rPr>
                        <a:t>45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9</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15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48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53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smtClean="0">
                          <a:solidFill>
                            <a:schemeClr val="bg1"/>
                          </a:solidFill>
                          <a:latin typeface="Arial" pitchFamily="34" charset="0"/>
                          <a:cs typeface="Arial" pitchFamily="34" charset="0"/>
                        </a:rPr>
                        <a:t>37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10</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a:t>
                      </a:r>
                      <a:r>
                        <a:rPr lang="en-US" sz="900" b="0" i="0" u="none" strike="noStrike" dirty="0">
                          <a:solidFill>
                            <a:srgbClr val="CD3300"/>
                          </a:solidFill>
                          <a:latin typeface="Arial" pitchFamily="34" charset="0"/>
                          <a:cs typeface="Arial" pitchFamily="34" charset="0"/>
                        </a:rPr>
                        <a:t>5 </a:t>
                      </a: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58</a:t>
                      </a:r>
                      <a:r>
                        <a:rPr lang="en-US" sz="900" b="0" i="0" u="none" strike="noStrike" dirty="0" smtClean="0">
                          <a:solidFill>
                            <a:srgbClr val="000000"/>
                          </a:solidFill>
                          <a:latin typeface="Arial" pitchFamily="34" charset="0"/>
                          <a:cs typeface="Arial" pitchFamily="34" charset="0"/>
                        </a:rPr>
                        <a:t> </a:t>
                      </a:r>
                      <a:endParaRPr lang="en-US" sz="900" b="0" i="0" u="none" strike="noStrike" dirty="0">
                        <a:solidFill>
                          <a:srgbClr val="0000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000000"/>
                          </a:solidFill>
                          <a:latin typeface="Arial" pitchFamily="34" charset="0"/>
                          <a:cs typeface="Arial" pitchFamily="34" charset="0"/>
                        </a:rPr>
                        <a:t>      </a:t>
                      </a:r>
                      <a:r>
                        <a:rPr lang="en-US" sz="900" b="0" i="0" u="none" strike="noStrike" dirty="0" smtClean="0">
                          <a:solidFill>
                            <a:srgbClr val="CD3300"/>
                          </a:solidFill>
                          <a:latin typeface="Arial" pitchFamily="34" charset="0"/>
                          <a:cs typeface="Arial" pitchFamily="34" charset="0"/>
                        </a:rPr>
                        <a:t>40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1" i="0" u="none" strike="noStrike" dirty="0" smtClean="0">
                          <a:solidFill>
                            <a:schemeClr val="bg1"/>
                          </a:solidFill>
                          <a:latin typeface="Arial" pitchFamily="34" charset="0"/>
                          <a:cs typeface="Arial" pitchFamily="34" charset="0"/>
                        </a:rPr>
                        <a:t>29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11</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3C8A2E"/>
                          </a:solidFill>
                          <a:latin typeface="Arial" pitchFamily="34" charset="0"/>
                          <a:cs typeface="Arial" pitchFamily="34" charset="0"/>
                        </a:rPr>
                        <a:t>      80 </a:t>
                      </a:r>
                      <a:endParaRPr lang="en-US" sz="900" b="0" i="0" u="none" strike="noStrike" dirty="0">
                        <a:solidFill>
                          <a:srgbClr val="3C8A2E"/>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fontAlgn="b"/>
                      <a:r>
                        <a:rPr lang="en-US" sz="900" b="0" i="0" u="none" strike="noStrike" dirty="0" smtClean="0">
                          <a:solidFill>
                            <a:srgbClr val="3C8A2E"/>
                          </a:solidFill>
                          <a:latin typeface="Arial" pitchFamily="34" charset="0"/>
                          <a:cs typeface="Arial" pitchFamily="34" charset="0"/>
                        </a:rPr>
                        <a:t>      80 </a:t>
                      </a:r>
                      <a:endParaRPr lang="en-US" sz="900" b="0" i="0" u="none" strike="noStrike" dirty="0">
                        <a:solidFill>
                          <a:srgbClr val="3C8A2E"/>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fontAlgn="b"/>
                      <a:r>
                        <a:rPr lang="en-US" sz="900" b="0" i="0" u="none" strike="noStrike" dirty="0" smtClean="0">
                          <a:solidFill>
                            <a:srgbClr val="3C8A2E"/>
                          </a:solidFill>
                          <a:latin typeface="Arial" pitchFamily="34" charset="0"/>
                          <a:cs typeface="Arial" pitchFamily="34" charset="0"/>
                        </a:rPr>
                        <a:t>      83 </a:t>
                      </a:r>
                      <a:endParaRPr lang="en-US" sz="900" b="0" i="0" u="none" strike="noStrike" dirty="0">
                        <a:solidFill>
                          <a:srgbClr val="3C8A2E"/>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fontAlgn="b"/>
                      <a:r>
                        <a:rPr lang="en-US" sz="900" b="1" i="0" u="none" strike="noStrike" dirty="0" smtClean="0">
                          <a:solidFill>
                            <a:schemeClr val="bg1"/>
                          </a:solidFill>
                          <a:latin typeface="Arial" pitchFamily="34" charset="0"/>
                          <a:cs typeface="Arial" pitchFamily="34" charset="0"/>
                        </a:rPr>
                        <a:t>81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12</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15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43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000000"/>
                          </a:solidFill>
                          <a:latin typeface="Arial" pitchFamily="34" charset="0"/>
                          <a:cs typeface="Arial" pitchFamily="34" charset="0"/>
                        </a:rPr>
                        <a:t>      </a:t>
                      </a:r>
                      <a:r>
                        <a:rPr lang="en-US" sz="900" b="0" i="0" u="none" strike="noStrike" dirty="0" smtClean="0">
                          <a:solidFill>
                            <a:srgbClr val="FFFF00"/>
                          </a:solidFill>
                          <a:latin typeface="Arial" pitchFamily="34" charset="0"/>
                          <a:cs typeface="Arial" pitchFamily="34" charset="0"/>
                        </a:rPr>
                        <a:t>59</a:t>
                      </a:r>
                      <a:r>
                        <a:rPr lang="en-US" sz="900" b="0" i="0" u="none" strike="noStrike" dirty="0" smtClean="0">
                          <a:solidFill>
                            <a:srgbClr val="000000"/>
                          </a:solidFill>
                          <a:latin typeface="Arial" pitchFamily="34" charset="0"/>
                          <a:cs typeface="Arial" pitchFamily="34" charset="0"/>
                        </a:rPr>
                        <a:t> </a:t>
                      </a:r>
                      <a:endParaRPr lang="en-US" sz="900" b="0" i="0" u="none" strike="noStrike" dirty="0">
                        <a:solidFill>
                          <a:srgbClr val="0000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smtClean="0">
                          <a:solidFill>
                            <a:schemeClr val="bg1"/>
                          </a:solidFill>
                          <a:latin typeface="Arial" pitchFamily="34" charset="0"/>
                          <a:cs typeface="Arial" pitchFamily="34" charset="0"/>
                        </a:rPr>
                        <a:t>38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13</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48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53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47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1" i="0" u="none" strike="noStrike" dirty="0" smtClean="0">
                          <a:solidFill>
                            <a:schemeClr val="bg1"/>
                          </a:solidFill>
                          <a:latin typeface="Arial" pitchFamily="34" charset="0"/>
                          <a:cs typeface="Arial" pitchFamily="34" charset="0"/>
                        </a:rPr>
                        <a:t>48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14</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30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63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47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1" i="0" u="none" strike="noStrike" dirty="0" smtClean="0">
                          <a:solidFill>
                            <a:schemeClr val="bg1"/>
                          </a:solidFill>
                          <a:latin typeface="Arial" pitchFamily="34" charset="0"/>
                          <a:cs typeface="Arial" pitchFamily="34" charset="0"/>
                        </a:rPr>
                        <a:t>43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15</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10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50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43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1" i="0" u="none" strike="noStrike" dirty="0" smtClean="0">
                          <a:solidFill>
                            <a:schemeClr val="bg1"/>
                          </a:solidFill>
                          <a:latin typeface="Arial" pitchFamily="34" charset="0"/>
                          <a:cs typeface="Arial" pitchFamily="34" charset="0"/>
                        </a:rPr>
                        <a:t>31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16</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10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38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49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1" i="0" u="none" strike="noStrike" dirty="0" smtClean="0">
                          <a:solidFill>
                            <a:schemeClr val="bg1"/>
                          </a:solidFill>
                          <a:latin typeface="Arial" pitchFamily="34" charset="0"/>
                          <a:cs typeface="Arial" pitchFamily="34" charset="0"/>
                        </a:rPr>
                        <a:t>31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17</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20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68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3C8A2E"/>
                          </a:solidFill>
                          <a:latin typeface="Arial" pitchFamily="34" charset="0"/>
                          <a:cs typeface="Arial" pitchFamily="34" charset="0"/>
                        </a:rPr>
                        <a:t>      77 </a:t>
                      </a:r>
                      <a:endParaRPr lang="en-US" sz="900" b="0" i="0" u="none" strike="noStrike" dirty="0">
                        <a:solidFill>
                          <a:srgbClr val="3C8A2E"/>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fontAlgn="b"/>
                      <a:r>
                        <a:rPr lang="en-US" sz="900" b="1" i="0" u="none" strike="noStrike" dirty="0" smtClean="0">
                          <a:solidFill>
                            <a:srgbClr val="000000"/>
                          </a:solidFill>
                          <a:latin typeface="Arial" pitchFamily="34" charset="0"/>
                          <a:cs typeface="Arial" pitchFamily="34" charset="0"/>
                        </a:rPr>
                        <a:t>52 </a:t>
                      </a:r>
                      <a:endParaRPr lang="en-US" sz="900" b="1" i="0" u="none" strike="noStrike" dirty="0">
                        <a:solidFill>
                          <a:srgbClr val="000000"/>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18</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FFFF00"/>
                          </a:solidFill>
                          <a:latin typeface="Arial" pitchFamily="34" charset="0"/>
                          <a:cs typeface="Arial" pitchFamily="34" charset="0"/>
                        </a:rPr>
                        <a:t>      55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65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68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smtClean="0">
                          <a:solidFill>
                            <a:srgbClr val="000000"/>
                          </a:solidFill>
                          <a:latin typeface="Arial" pitchFamily="34" charset="0"/>
                          <a:cs typeface="Arial" pitchFamily="34" charset="0"/>
                        </a:rPr>
                        <a:t>62 </a:t>
                      </a:r>
                      <a:endParaRPr lang="en-US" sz="900" b="1" i="0" u="none" strike="noStrike" dirty="0">
                        <a:solidFill>
                          <a:srgbClr val="000000"/>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19</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25</a:t>
                      </a:r>
                      <a:r>
                        <a:rPr lang="en-US" sz="900" b="0" i="0" u="none" strike="noStrike" dirty="0" smtClean="0">
                          <a:solidFill>
                            <a:srgbClr val="FF0000"/>
                          </a:solidFill>
                          <a:latin typeface="Arial" pitchFamily="34" charset="0"/>
                          <a:cs typeface="Arial" pitchFamily="34" charset="0"/>
                        </a:rPr>
                        <a:t> </a:t>
                      </a:r>
                      <a:endParaRPr lang="en-US" sz="900" b="0" i="0" u="none" strike="noStrike" dirty="0">
                        <a:solidFill>
                          <a:srgbClr val="FF00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13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24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1" i="0" u="none" strike="noStrike" dirty="0" smtClean="0">
                          <a:solidFill>
                            <a:schemeClr val="bg1"/>
                          </a:solidFill>
                          <a:latin typeface="Arial" pitchFamily="34" charset="0"/>
                          <a:cs typeface="Arial" pitchFamily="34" charset="0"/>
                        </a:rPr>
                        <a:t>22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20</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latin typeface="Arial" pitchFamily="34" charset="0"/>
                          <a:cs typeface="Arial" pitchFamily="34" charset="0"/>
                        </a:rPr>
                        <a:t>      </a:t>
                      </a:r>
                      <a:r>
                        <a:rPr lang="en-US" sz="900" b="0" i="0" u="none" strike="noStrike" dirty="0" smtClean="0">
                          <a:solidFill>
                            <a:srgbClr val="FFFF00"/>
                          </a:solidFill>
                          <a:latin typeface="Arial" pitchFamily="34" charset="0"/>
                          <a:cs typeface="Arial" pitchFamily="34" charset="0"/>
                        </a:rPr>
                        <a:t>50</a:t>
                      </a:r>
                      <a:r>
                        <a:rPr lang="en-US" sz="900" b="0" i="0" u="none" strike="noStrike" dirty="0" smtClean="0">
                          <a:solidFill>
                            <a:srgbClr val="000000"/>
                          </a:solidFill>
                          <a:latin typeface="Arial" pitchFamily="34" charset="0"/>
                          <a:cs typeface="Arial" pitchFamily="34" charset="0"/>
                        </a:rPr>
                        <a:t> </a:t>
                      </a:r>
                      <a:endParaRPr lang="en-US" sz="900" b="0" i="0" u="none" strike="noStrike" dirty="0">
                        <a:solidFill>
                          <a:srgbClr val="0000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23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CD3300"/>
                          </a:solidFill>
                          <a:latin typeface="Arial" pitchFamily="34" charset="0"/>
                          <a:cs typeface="Arial" pitchFamily="34" charset="0"/>
                        </a:rPr>
                        <a:t>      0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1" i="0" u="none" strike="noStrike" dirty="0" smtClean="0">
                          <a:solidFill>
                            <a:schemeClr val="bg1"/>
                          </a:solidFill>
                          <a:latin typeface="Arial" pitchFamily="34" charset="0"/>
                          <a:cs typeface="Arial" pitchFamily="34" charset="0"/>
                        </a:rPr>
                        <a:t>25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21</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15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55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73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smtClean="0">
                          <a:solidFill>
                            <a:schemeClr val="bg1"/>
                          </a:solidFill>
                          <a:latin typeface="Arial" pitchFamily="34" charset="0"/>
                          <a:cs typeface="Arial" pitchFamily="34" charset="0"/>
                        </a:rPr>
                        <a:t>46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22</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3C8A2E"/>
                          </a:solidFill>
                          <a:latin typeface="Arial" pitchFamily="34" charset="0"/>
                          <a:cs typeface="Arial" pitchFamily="34" charset="0"/>
                        </a:rPr>
                        <a:t>     100 </a:t>
                      </a:r>
                      <a:endParaRPr lang="en-US" sz="900" b="0" i="0" u="none" strike="noStrike" dirty="0">
                        <a:solidFill>
                          <a:srgbClr val="3C8A2E"/>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fontAlgn="b"/>
                      <a:r>
                        <a:rPr lang="en-US" sz="900" b="0" i="0" u="none" strike="noStrike" dirty="0" smtClean="0">
                          <a:solidFill>
                            <a:srgbClr val="000000"/>
                          </a:solidFill>
                          <a:latin typeface="Arial" pitchFamily="34" charset="0"/>
                          <a:cs typeface="Arial" pitchFamily="34" charset="0"/>
                        </a:rPr>
                        <a:t>     </a:t>
                      </a:r>
                      <a:r>
                        <a:rPr lang="en-US" sz="900" b="0" i="0" u="none" strike="noStrike" dirty="0" smtClean="0">
                          <a:solidFill>
                            <a:srgbClr val="FFFF00"/>
                          </a:solidFill>
                          <a:latin typeface="Arial" pitchFamily="34" charset="0"/>
                          <a:cs typeface="Arial" pitchFamily="34" charset="0"/>
                        </a:rPr>
                        <a:t> 50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000000"/>
                          </a:solidFill>
                          <a:latin typeface="Arial" pitchFamily="34" charset="0"/>
                          <a:cs typeface="Arial" pitchFamily="34" charset="0"/>
                        </a:rPr>
                        <a:t>     </a:t>
                      </a:r>
                      <a:r>
                        <a:rPr lang="en-US" sz="900" b="0" i="0" u="none" strike="noStrike" dirty="0" smtClean="0">
                          <a:solidFill>
                            <a:srgbClr val="3C8A2E"/>
                          </a:solidFill>
                          <a:latin typeface="Arial" pitchFamily="34" charset="0"/>
                          <a:cs typeface="Arial" pitchFamily="34" charset="0"/>
                        </a:rPr>
                        <a:t>100 </a:t>
                      </a:r>
                      <a:endParaRPr lang="en-US" sz="900" b="0" i="0" u="none" strike="noStrike" dirty="0">
                        <a:solidFill>
                          <a:srgbClr val="3C8A2E"/>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fontAlgn="b"/>
                      <a:r>
                        <a:rPr lang="en-US" sz="900" b="1" i="0" u="none" strike="noStrike" dirty="0" smtClean="0">
                          <a:solidFill>
                            <a:schemeClr val="bg1"/>
                          </a:solidFill>
                          <a:latin typeface="Arial" pitchFamily="34" charset="0"/>
                          <a:cs typeface="Arial" pitchFamily="34" charset="0"/>
                        </a:rPr>
                        <a:t>90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r>
              <a:tr h="175401">
                <a:tc>
                  <a:txBody>
                    <a:bodyPr/>
                    <a:lstStyle/>
                    <a:p>
                      <a:pPr algn="l" fontAlgn="b"/>
                      <a:r>
                        <a:rPr lang="en-US" sz="900" b="0" i="0" u="none" strike="noStrike" dirty="0" smtClean="0">
                          <a:solidFill>
                            <a:srgbClr val="000000"/>
                          </a:solidFill>
                          <a:latin typeface="Arial" pitchFamily="34" charset="0"/>
                          <a:cs typeface="Arial" pitchFamily="34" charset="0"/>
                        </a:rPr>
                        <a:t>Supplier 23</a:t>
                      </a:r>
                      <a:endParaRPr lang="en-US" sz="900" b="0" i="0" u="none" strike="noStrike" dirty="0">
                        <a:solidFill>
                          <a:srgbClr val="000000"/>
                        </a:solidFill>
                        <a:latin typeface="Arial" pitchFamily="34" charset="0"/>
                        <a:cs typeface="Arial" pitchFamily="34" charset="0"/>
                      </a:endParaRPr>
                    </a:p>
                  </a:txBody>
                  <a:tcPr marL="50300" marR="8383" marT="8638" marB="103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noFill/>
                  </a:tcPr>
                </a:tc>
                <a:tc>
                  <a:txBody>
                    <a:bodyPr/>
                    <a:lstStyle/>
                    <a:p>
                      <a:pPr algn="ctr" fontAlgn="b"/>
                      <a:r>
                        <a:rPr lang="en-US" sz="900" b="0" i="0" u="none" strike="noStrike" dirty="0" smtClean="0">
                          <a:solidFill>
                            <a:srgbClr val="CD3300"/>
                          </a:solidFill>
                          <a:latin typeface="Arial" pitchFamily="34" charset="0"/>
                          <a:cs typeface="Arial" pitchFamily="34" charset="0"/>
                        </a:rPr>
                        <a:t>      35 </a:t>
                      </a:r>
                      <a:endParaRPr lang="en-US" sz="900" b="0" i="0" u="none" strike="noStrike" dirty="0">
                        <a:solidFill>
                          <a:srgbClr val="CD33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63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0" i="0" u="none" strike="noStrike" dirty="0" smtClean="0">
                          <a:solidFill>
                            <a:srgbClr val="FFFF00"/>
                          </a:solidFill>
                          <a:latin typeface="Arial" pitchFamily="34" charset="0"/>
                          <a:cs typeface="Arial" pitchFamily="34" charset="0"/>
                        </a:rPr>
                        <a:t>      58 </a:t>
                      </a:r>
                      <a:endParaRPr lang="en-US" sz="900" b="0" i="0" u="none" strike="noStrike" dirty="0">
                        <a:solidFill>
                          <a:srgbClr val="FFFF00"/>
                        </a:solidFill>
                        <a:latin typeface="Arial" pitchFamily="34" charset="0"/>
                        <a:cs typeface="Arial" pitchFamily="34" charset="0"/>
                      </a:endParaRPr>
                    </a:p>
                  </a:txBody>
                  <a:tcPr marL="8383" marR="8383" marT="863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b"/>
                      <a:r>
                        <a:rPr lang="en-US" sz="900" b="1" i="0" u="none" strike="noStrike" dirty="0" smtClean="0">
                          <a:solidFill>
                            <a:schemeClr val="bg1"/>
                          </a:solidFill>
                          <a:latin typeface="Arial" pitchFamily="34" charset="0"/>
                          <a:cs typeface="Arial" pitchFamily="34" charset="0"/>
                        </a:rPr>
                        <a:t>49 </a:t>
                      </a:r>
                      <a:endParaRPr lang="en-US" sz="900" b="1" i="0" u="none" strike="noStrike" dirty="0">
                        <a:solidFill>
                          <a:schemeClr val="bg1"/>
                        </a:solidFill>
                        <a:latin typeface="Arial" pitchFamily="34" charset="0"/>
                        <a:cs typeface="Arial" pitchFamily="34" charset="0"/>
                      </a:endParaRPr>
                    </a:p>
                  </a:txBody>
                  <a:tcPr marL="8383" marR="8383" marT="8638"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3300"/>
                    </a:solidFill>
                  </a:tcPr>
                </a:tc>
              </a:tr>
            </a:tbl>
          </a:graphicData>
        </a:graphic>
      </p:graphicFrame>
      <p:sp>
        <p:nvSpPr>
          <p:cNvPr id="11" name="Slide Number Placeholder 10"/>
          <p:cNvSpPr>
            <a:spLocks noGrp="1"/>
          </p:cNvSpPr>
          <p:nvPr>
            <p:ph type="sldNum" sz="quarter" idx="10"/>
          </p:nvPr>
        </p:nvSpPr>
        <p:spPr/>
        <p:txBody>
          <a:bodyPr/>
          <a:lstStyle/>
          <a:p>
            <a:fld id="{02012106-F1AE-4C04-8E5F-85389AF4AC05}" type="slidenum">
              <a:rPr lang="en-US" smtClean="0"/>
              <a:pPr/>
              <a:t>69</a:t>
            </a:fld>
            <a:endParaRPr lang="en-US" dirty="0"/>
          </a:p>
        </p:txBody>
      </p:sp>
      <p:sp>
        <p:nvSpPr>
          <p:cNvPr id="9" name="Rectangle 5"/>
          <p:cNvSpPr txBox="1">
            <a:spLocks/>
          </p:cNvSpPr>
          <p:nvPr/>
        </p:nvSpPr>
        <p:spPr bwMode="auto">
          <a:xfrm>
            <a:off x="558800" y="2162175"/>
            <a:ext cx="3862388" cy="52077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68202" lvl="0" indent="-268202" defTabSz="1019175">
              <a:spcAft>
                <a:spcPts val="1500"/>
              </a:spcAft>
              <a:buFont typeface="Arial" charset="0"/>
              <a:buChar char="•"/>
            </a:pPr>
            <a:r>
              <a:rPr lang="en-US" sz="1600" dirty="0" smtClean="0">
                <a:solidFill>
                  <a:schemeClr val="tx2"/>
                </a:solidFill>
              </a:rPr>
              <a:t>Which product segments are most attractive?</a:t>
            </a:r>
          </a:p>
          <a:p>
            <a:pPr marL="268202" indent="-268202" defTabSz="1019175">
              <a:spcAft>
                <a:spcPts val="1500"/>
              </a:spcAft>
              <a:buFont typeface="Arial" charset="0"/>
              <a:buChar char="•"/>
            </a:pPr>
            <a:r>
              <a:rPr lang="en-US" sz="1600" dirty="0" smtClean="0">
                <a:solidFill>
                  <a:schemeClr val="tx2"/>
                </a:solidFill>
              </a:rPr>
              <a:t>How and where will value be created in each product segment?</a:t>
            </a:r>
          </a:p>
          <a:p>
            <a:pPr marL="268202" lvl="0" indent="-268202" defTabSz="1019175">
              <a:spcAft>
                <a:spcPts val="1500"/>
              </a:spcAft>
              <a:buFont typeface="Arial" charset="0"/>
              <a:buChar char="•"/>
            </a:pPr>
            <a:r>
              <a:rPr lang="en-US" sz="1600" dirty="0" smtClean="0">
                <a:solidFill>
                  <a:schemeClr val="tx2"/>
                </a:solidFill>
              </a:rPr>
              <a:t>What level of scale is needed to be competitive in the long term?</a:t>
            </a:r>
          </a:p>
          <a:p>
            <a:pPr marL="268202" lvl="0" indent="-268202" defTabSz="1019175">
              <a:spcAft>
                <a:spcPts val="1500"/>
              </a:spcAft>
              <a:buFont typeface="Arial" charset="0"/>
              <a:buChar char="•"/>
            </a:pPr>
            <a:r>
              <a:rPr lang="en-US" sz="1600" dirty="0" smtClean="0">
                <a:solidFill>
                  <a:schemeClr val="tx2"/>
                </a:solidFill>
              </a:rPr>
              <a:t>What is the optimal global footprint?</a:t>
            </a:r>
          </a:p>
          <a:p>
            <a:pPr marL="268202" indent="-268202" defTabSz="1019175">
              <a:spcAft>
                <a:spcPts val="1500"/>
              </a:spcAft>
              <a:buFont typeface="Arial" charset="0"/>
              <a:buChar char="•"/>
            </a:pPr>
            <a:r>
              <a:rPr lang="en-US" sz="1600" dirty="0" smtClean="0">
                <a:solidFill>
                  <a:schemeClr val="tx2"/>
                </a:solidFill>
              </a:rPr>
              <a:t>Which companies are most at-risk?  Will their customers continue to support them?  Are they an attractive candidate?</a:t>
            </a:r>
          </a:p>
          <a:p>
            <a:pPr marL="268202" lvl="0" indent="-268202" defTabSz="1019175">
              <a:spcAft>
                <a:spcPts val="1500"/>
              </a:spcAft>
              <a:buFont typeface="Arial" charset="0"/>
              <a:buChar char="•"/>
            </a:pPr>
            <a:r>
              <a:rPr lang="en-US" sz="1600" dirty="0" smtClean="0">
                <a:solidFill>
                  <a:schemeClr val="tx2"/>
                </a:solidFill>
              </a:rPr>
              <a:t>Do I need/want deal partners?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p:txBody>
          <a:bodyPr/>
          <a:lstStyle/>
          <a:p>
            <a:r>
              <a:rPr lang="en-US" dirty="0" smtClean="0"/>
              <a:t>After the near term liquidity crisis, we expect a major restructuring of the auto industry followed by a period of renewed growth</a:t>
            </a:r>
          </a:p>
          <a:p>
            <a:endParaRPr lang="en-US" dirty="0"/>
          </a:p>
        </p:txBody>
      </p:sp>
      <p:sp>
        <p:nvSpPr>
          <p:cNvPr id="12290" name="Rectangle 2"/>
          <p:cNvSpPr>
            <a:spLocks noGrp="1" noChangeArrowheads="1"/>
          </p:cNvSpPr>
          <p:nvPr>
            <p:ph type="title"/>
          </p:nvPr>
        </p:nvSpPr>
        <p:spPr/>
        <p:txBody>
          <a:bodyPr/>
          <a:lstStyle/>
          <a:p>
            <a:r>
              <a:rPr lang="en-US" altLang="ja-JP" smtClean="0"/>
              <a:t>Current assessment of the global auto industry (cont.)</a:t>
            </a:r>
            <a:endParaRPr lang="en-US" dirty="0" smtClean="0"/>
          </a:p>
        </p:txBody>
      </p:sp>
      <p:sp>
        <p:nvSpPr>
          <p:cNvPr id="1113092" name="Rectangle 4"/>
          <p:cNvSpPr>
            <a:spLocks noChangeArrowheads="1"/>
          </p:cNvSpPr>
          <p:nvPr/>
        </p:nvSpPr>
        <p:spPr bwMode="auto">
          <a:xfrm>
            <a:off x="785937" y="2128849"/>
            <a:ext cx="2322879" cy="986145"/>
          </a:xfrm>
          <a:prstGeom prst="rect">
            <a:avLst/>
          </a:prstGeom>
          <a:solidFill>
            <a:srgbClr val="002776"/>
          </a:solidFill>
          <a:ln w="6350" algn="ctr">
            <a:noFill/>
            <a:miter lim="800000"/>
            <a:headEnd type="none" w="sm" len="sm"/>
            <a:tailEnd type="none" w="sm" len="sm"/>
          </a:ln>
          <a:effectLst/>
        </p:spPr>
        <p:txBody>
          <a:bodyPr lIns="101901" tIns="101901" rIns="101901" bIns="101901" anchor="ctr"/>
          <a:lstStyle/>
          <a:p>
            <a:pPr algn="ctr" eaLnBrk="0" hangingPunct="0">
              <a:lnSpc>
                <a:spcPct val="95000"/>
              </a:lnSpc>
              <a:defRPr/>
            </a:pPr>
            <a:r>
              <a:rPr lang="en-GB" sz="1800" dirty="0">
                <a:solidFill>
                  <a:srgbClr val="FFFFFF"/>
                </a:solidFill>
                <a:latin typeface="Arial" pitchFamily="34" charset="0"/>
                <a:cs typeface="Arial" pitchFamily="34" charset="0"/>
              </a:rPr>
              <a:t>Liquidity Crisis</a:t>
            </a:r>
          </a:p>
        </p:txBody>
      </p:sp>
      <p:sp>
        <p:nvSpPr>
          <p:cNvPr id="1113093" name="AutoShape 5"/>
          <p:cNvSpPr>
            <a:spLocks noChangeArrowheads="1"/>
          </p:cNvSpPr>
          <p:nvPr/>
        </p:nvSpPr>
        <p:spPr bwMode="auto">
          <a:xfrm rot="5400000">
            <a:off x="3024272" y="2501940"/>
            <a:ext cx="937558" cy="216569"/>
          </a:xfrm>
          <a:prstGeom prst="triangle">
            <a:avLst>
              <a:gd name="adj" fmla="val 50000"/>
            </a:avLst>
          </a:prstGeom>
          <a:solidFill>
            <a:srgbClr val="3C8A2E"/>
          </a:solidFill>
          <a:ln w="6350" algn="ctr">
            <a:noFill/>
            <a:miter lim="800000"/>
            <a:headEnd type="none" w="sm" len="sm"/>
            <a:tailEnd type="none" w="sm" len="sm"/>
          </a:ln>
          <a:effectLst/>
        </p:spPr>
        <p:txBody>
          <a:bodyPr lIns="101901" tIns="101901" rIns="101901" bIns="101901" anchor="ctr"/>
          <a:lstStyle/>
          <a:p>
            <a:pPr eaLnBrk="0" hangingPunct="0">
              <a:lnSpc>
                <a:spcPct val="106000"/>
              </a:lnSpc>
              <a:defRPr/>
            </a:pPr>
            <a:endParaRPr lang="en-US">
              <a:solidFill>
                <a:srgbClr val="091D5D"/>
              </a:solidFill>
              <a:cs typeface="+mn-cs"/>
            </a:endParaRPr>
          </a:p>
        </p:txBody>
      </p:sp>
      <p:sp>
        <p:nvSpPr>
          <p:cNvPr id="12294" name="Line 6"/>
          <p:cNvSpPr>
            <a:spLocks noChangeShapeType="1"/>
          </p:cNvSpPr>
          <p:nvPr/>
        </p:nvSpPr>
        <p:spPr bwMode="auto">
          <a:xfrm>
            <a:off x="5952160" y="2693903"/>
            <a:ext cx="0" cy="431888"/>
          </a:xfrm>
          <a:prstGeom prst="line">
            <a:avLst/>
          </a:prstGeom>
          <a:noFill/>
          <a:ln w="25400">
            <a:solidFill>
              <a:schemeClr val="tx1"/>
            </a:solidFill>
            <a:round/>
            <a:headEnd type="none" w="sm" len="sm"/>
            <a:tailEnd type="triangle" w="med" len="med"/>
          </a:ln>
          <a:effectLst/>
        </p:spPr>
        <p:txBody>
          <a:bodyPr wrap="none" lIns="101901" tIns="50950" rIns="101901" bIns="50950" anchor="ctr"/>
          <a:lstStyle/>
          <a:p>
            <a:endParaRPr lang="en-US"/>
          </a:p>
        </p:txBody>
      </p:sp>
      <p:sp>
        <p:nvSpPr>
          <p:cNvPr id="1113095" name="Rectangle 7"/>
          <p:cNvSpPr>
            <a:spLocks noChangeArrowheads="1"/>
          </p:cNvSpPr>
          <p:nvPr/>
        </p:nvSpPr>
        <p:spPr bwMode="auto">
          <a:xfrm>
            <a:off x="3868556" y="2141446"/>
            <a:ext cx="2322879" cy="975348"/>
          </a:xfrm>
          <a:prstGeom prst="rect">
            <a:avLst/>
          </a:prstGeom>
          <a:solidFill>
            <a:srgbClr val="002776"/>
          </a:solidFill>
          <a:ln w="6350" algn="ctr">
            <a:noFill/>
            <a:miter lim="800000"/>
            <a:headEnd type="none" w="sm" len="sm"/>
            <a:tailEnd type="none" w="sm" len="sm"/>
          </a:ln>
          <a:effectLst/>
        </p:spPr>
        <p:txBody>
          <a:bodyPr lIns="101901" tIns="101901" rIns="101901" bIns="101901" anchor="ctr"/>
          <a:lstStyle/>
          <a:p>
            <a:pPr algn="ctr" eaLnBrk="0" hangingPunct="0">
              <a:lnSpc>
                <a:spcPct val="95000"/>
              </a:lnSpc>
              <a:defRPr/>
            </a:pPr>
            <a:r>
              <a:rPr lang="en-GB" sz="1800" dirty="0">
                <a:solidFill>
                  <a:srgbClr val="FFFFFF"/>
                </a:solidFill>
                <a:latin typeface="Arial" pitchFamily="34" charset="0"/>
                <a:cs typeface="Arial" pitchFamily="34" charset="0"/>
              </a:rPr>
              <a:t>Re-Restructure</a:t>
            </a:r>
          </a:p>
          <a:p>
            <a:pPr algn="ctr" eaLnBrk="0" hangingPunct="0">
              <a:lnSpc>
                <a:spcPct val="95000"/>
              </a:lnSpc>
              <a:defRPr/>
            </a:pPr>
            <a:r>
              <a:rPr lang="en-GB" sz="1800" dirty="0">
                <a:solidFill>
                  <a:srgbClr val="FFFFFF"/>
                </a:solidFill>
                <a:latin typeface="Arial" pitchFamily="34" charset="0"/>
                <a:cs typeface="Arial" pitchFamily="34" charset="0"/>
              </a:rPr>
              <a:t>the Industry</a:t>
            </a:r>
          </a:p>
        </p:txBody>
      </p:sp>
      <p:sp>
        <p:nvSpPr>
          <p:cNvPr id="1113096" name="Rectangle 8"/>
          <p:cNvSpPr>
            <a:spLocks noChangeArrowheads="1"/>
          </p:cNvSpPr>
          <p:nvPr/>
        </p:nvSpPr>
        <p:spPr bwMode="auto">
          <a:xfrm>
            <a:off x="6989596" y="2141446"/>
            <a:ext cx="2322879" cy="975348"/>
          </a:xfrm>
          <a:prstGeom prst="rect">
            <a:avLst/>
          </a:prstGeom>
          <a:solidFill>
            <a:srgbClr val="002776"/>
          </a:solidFill>
          <a:ln w="6350" algn="ctr">
            <a:noFill/>
            <a:miter lim="800000"/>
            <a:headEnd type="none" w="sm" len="sm"/>
            <a:tailEnd type="none" w="sm" len="sm"/>
          </a:ln>
          <a:effectLst/>
        </p:spPr>
        <p:txBody>
          <a:bodyPr lIns="101901" tIns="101901" rIns="101901" bIns="101901" anchor="ctr"/>
          <a:lstStyle/>
          <a:p>
            <a:pPr algn="ctr" eaLnBrk="0" hangingPunct="0">
              <a:lnSpc>
                <a:spcPct val="95000"/>
              </a:lnSpc>
              <a:defRPr/>
            </a:pPr>
            <a:r>
              <a:rPr lang="en-GB" sz="1800" dirty="0">
                <a:solidFill>
                  <a:srgbClr val="FFFFFF"/>
                </a:solidFill>
                <a:latin typeface="Arial" pitchFamily="34" charset="0"/>
                <a:cs typeface="Arial" pitchFamily="34" charset="0"/>
              </a:rPr>
              <a:t>Grow the</a:t>
            </a:r>
          </a:p>
          <a:p>
            <a:pPr algn="ctr" eaLnBrk="0" hangingPunct="0">
              <a:lnSpc>
                <a:spcPct val="95000"/>
              </a:lnSpc>
              <a:defRPr/>
            </a:pPr>
            <a:r>
              <a:rPr lang="en-GB" sz="1800" dirty="0">
                <a:solidFill>
                  <a:srgbClr val="FFFFFF"/>
                </a:solidFill>
                <a:latin typeface="Arial" pitchFamily="34" charset="0"/>
                <a:cs typeface="Arial" pitchFamily="34" charset="0"/>
              </a:rPr>
              <a:t>“New” Industry</a:t>
            </a:r>
          </a:p>
        </p:txBody>
      </p:sp>
      <p:sp>
        <p:nvSpPr>
          <p:cNvPr id="1113097" name="AutoShape 9"/>
          <p:cNvSpPr>
            <a:spLocks noChangeArrowheads="1"/>
          </p:cNvSpPr>
          <p:nvPr/>
        </p:nvSpPr>
        <p:spPr bwMode="auto">
          <a:xfrm rot="5400000">
            <a:off x="6132216" y="2558652"/>
            <a:ext cx="937558" cy="218315"/>
          </a:xfrm>
          <a:prstGeom prst="triangle">
            <a:avLst>
              <a:gd name="adj" fmla="val 50000"/>
            </a:avLst>
          </a:prstGeom>
          <a:solidFill>
            <a:srgbClr val="3C8A2E"/>
          </a:solidFill>
          <a:ln w="6350" algn="ctr">
            <a:noFill/>
            <a:miter lim="800000"/>
            <a:headEnd type="none" w="sm" len="sm"/>
            <a:tailEnd type="none" w="sm" len="sm"/>
          </a:ln>
          <a:effectLst/>
        </p:spPr>
        <p:txBody>
          <a:bodyPr lIns="101901" tIns="101901" rIns="101901" bIns="101901" anchor="ctr"/>
          <a:lstStyle/>
          <a:p>
            <a:pPr eaLnBrk="0" hangingPunct="0">
              <a:lnSpc>
                <a:spcPct val="106000"/>
              </a:lnSpc>
              <a:defRPr/>
            </a:pPr>
            <a:endParaRPr lang="en-US">
              <a:solidFill>
                <a:srgbClr val="091D5D"/>
              </a:solidFill>
              <a:cs typeface="+mn-cs"/>
            </a:endParaRPr>
          </a:p>
        </p:txBody>
      </p:sp>
      <p:sp>
        <p:nvSpPr>
          <p:cNvPr id="1113098" name="Rectangle 10"/>
          <p:cNvSpPr>
            <a:spLocks noChangeArrowheads="1"/>
          </p:cNvSpPr>
          <p:nvPr/>
        </p:nvSpPr>
        <p:spPr bwMode="auto">
          <a:xfrm>
            <a:off x="6817546" y="3518091"/>
            <a:ext cx="2607157" cy="3645503"/>
          </a:xfrm>
          <a:prstGeom prst="rect">
            <a:avLst/>
          </a:prstGeom>
          <a:solidFill>
            <a:srgbClr val="D9D9D9"/>
          </a:solidFill>
          <a:ln w="6350" algn="ctr">
            <a:noFill/>
            <a:miter lim="800000"/>
            <a:headEnd type="none" w="sm" len="sm"/>
            <a:tailEnd type="none" w="sm" len="sm"/>
          </a:ln>
          <a:effectLst/>
        </p:spPr>
        <p:txBody>
          <a:bodyPr lIns="101901" tIns="101901" rIns="101901" bIns="101901"/>
          <a:lstStyle/>
          <a:p>
            <a:pPr algn="ctr" eaLnBrk="0" hangingPunct="0">
              <a:spcAft>
                <a:spcPts val="1200"/>
              </a:spcAft>
              <a:defRPr/>
            </a:pPr>
            <a:r>
              <a:rPr lang="en-US" sz="1600" b="1" dirty="0">
                <a:solidFill>
                  <a:srgbClr val="002776"/>
                </a:solidFill>
                <a:latin typeface="Arial" pitchFamily="34" charset="0"/>
                <a:cs typeface="Arial" pitchFamily="34" charset="0"/>
              </a:rPr>
              <a:t>2010-2012</a:t>
            </a:r>
          </a:p>
          <a:p>
            <a:pPr marL="132684" indent="-132684" eaLnBrk="0" hangingPunct="0">
              <a:spcAft>
                <a:spcPts val="669"/>
              </a:spcAft>
              <a:buClr>
                <a:srgbClr val="002776"/>
              </a:buClr>
              <a:buFontTx/>
              <a:buChar char="•"/>
              <a:defRPr/>
            </a:pPr>
            <a:r>
              <a:rPr lang="en-US" sz="1400" b="0" dirty="0">
                <a:solidFill>
                  <a:srgbClr val="002776"/>
                </a:solidFill>
                <a:latin typeface="Arial" pitchFamily="34" charset="0"/>
                <a:cs typeface="Arial" pitchFamily="34" charset="0"/>
              </a:rPr>
              <a:t>Significant structural changes after first two phases</a:t>
            </a:r>
          </a:p>
          <a:p>
            <a:pPr marL="132684" indent="-132684" eaLnBrk="0" hangingPunct="0">
              <a:spcAft>
                <a:spcPts val="669"/>
              </a:spcAft>
              <a:buClr>
                <a:srgbClr val="002776"/>
              </a:buClr>
              <a:buFontTx/>
              <a:buChar char="•"/>
              <a:defRPr/>
            </a:pPr>
            <a:r>
              <a:rPr lang="en-US" sz="1400" b="0" dirty="0">
                <a:solidFill>
                  <a:srgbClr val="002776"/>
                </a:solidFill>
                <a:latin typeface="Arial" pitchFamily="34" charset="0"/>
                <a:cs typeface="Arial" pitchFamily="34" charset="0"/>
              </a:rPr>
              <a:t>Newly-consolidated global OEMs and suppliers</a:t>
            </a:r>
          </a:p>
          <a:p>
            <a:pPr marL="132684" indent="-132684" eaLnBrk="0" hangingPunct="0">
              <a:spcAft>
                <a:spcPts val="669"/>
              </a:spcAft>
              <a:buClr>
                <a:srgbClr val="002776"/>
              </a:buClr>
              <a:buFontTx/>
              <a:buChar char="•"/>
              <a:defRPr/>
            </a:pPr>
            <a:r>
              <a:rPr lang="en-US" sz="1400" b="0" dirty="0">
                <a:solidFill>
                  <a:srgbClr val="002776"/>
                </a:solidFill>
                <a:latin typeface="Arial" pitchFamily="34" charset="0"/>
                <a:cs typeface="Arial" pitchFamily="34" charset="0"/>
              </a:rPr>
              <a:t>New companies born from </a:t>
            </a:r>
            <a:r>
              <a:rPr lang="en-US" sz="1400" b="0" dirty="0" smtClean="0">
                <a:solidFill>
                  <a:srgbClr val="002776"/>
                </a:solidFill>
                <a:latin typeface="Arial" pitchFamily="34" charset="0"/>
                <a:cs typeface="Arial" pitchFamily="34" charset="0"/>
              </a:rPr>
              <a:t>restructuring</a:t>
            </a:r>
          </a:p>
          <a:p>
            <a:pPr marL="132684" indent="-132684" eaLnBrk="0" hangingPunct="0">
              <a:spcAft>
                <a:spcPts val="669"/>
              </a:spcAft>
              <a:buClr>
                <a:srgbClr val="002776"/>
              </a:buClr>
              <a:buFontTx/>
              <a:buChar char="•"/>
              <a:defRPr/>
            </a:pPr>
            <a:r>
              <a:rPr lang="en-US" sz="1400" dirty="0" smtClean="0">
                <a:solidFill>
                  <a:srgbClr val="002776"/>
                </a:solidFill>
                <a:latin typeface="Arial" pitchFamily="34" charset="0"/>
                <a:cs typeface="Arial" pitchFamily="34" charset="0"/>
              </a:rPr>
              <a:t>Emergence of new technologies (</a:t>
            </a:r>
            <a:r>
              <a:rPr lang="en-US" sz="1400" dirty="0" err="1" smtClean="0">
                <a:solidFill>
                  <a:srgbClr val="002776"/>
                </a:solidFill>
                <a:latin typeface="Arial" pitchFamily="34" charset="0"/>
                <a:cs typeface="Arial" pitchFamily="34" charset="0"/>
              </a:rPr>
              <a:t>powertrain</a:t>
            </a:r>
            <a:r>
              <a:rPr lang="en-US" sz="1400" dirty="0" smtClean="0">
                <a:solidFill>
                  <a:srgbClr val="002776"/>
                </a:solidFill>
                <a:latin typeface="Arial" pitchFamily="34" charset="0"/>
                <a:cs typeface="Arial" pitchFamily="34" charset="0"/>
              </a:rPr>
              <a:t>, </a:t>
            </a:r>
            <a:r>
              <a:rPr lang="en-US" sz="1400" dirty="0" err="1" smtClean="0">
                <a:solidFill>
                  <a:srgbClr val="002776"/>
                </a:solidFill>
                <a:latin typeface="Arial" pitchFamily="34" charset="0"/>
                <a:cs typeface="Arial" pitchFamily="34" charset="0"/>
              </a:rPr>
              <a:t>telematics</a:t>
            </a:r>
            <a:r>
              <a:rPr lang="en-US" sz="1400" dirty="0" smtClean="0">
                <a:solidFill>
                  <a:srgbClr val="002776"/>
                </a:solidFill>
                <a:latin typeface="Arial" pitchFamily="34" charset="0"/>
                <a:cs typeface="Arial" pitchFamily="34" charset="0"/>
              </a:rPr>
              <a:t>, other)</a:t>
            </a:r>
          </a:p>
          <a:p>
            <a:pPr marL="132684" indent="-132684" eaLnBrk="0" hangingPunct="0">
              <a:spcAft>
                <a:spcPts val="669"/>
              </a:spcAft>
              <a:buClr>
                <a:srgbClr val="002776"/>
              </a:buClr>
              <a:buFontTx/>
              <a:buChar char="•"/>
              <a:defRPr/>
            </a:pPr>
            <a:r>
              <a:rPr lang="en-US" sz="1400" b="0" dirty="0" smtClean="0">
                <a:solidFill>
                  <a:srgbClr val="002776"/>
                </a:solidFill>
                <a:latin typeface="Arial" pitchFamily="34" charset="0"/>
                <a:cs typeface="Arial" pitchFamily="34" charset="0"/>
              </a:rPr>
              <a:t>Emergence of new business models</a:t>
            </a:r>
            <a:endParaRPr lang="en-US" sz="1400" b="0" dirty="0">
              <a:solidFill>
                <a:srgbClr val="002776"/>
              </a:solidFill>
              <a:latin typeface="Arial" pitchFamily="34" charset="0"/>
              <a:cs typeface="Arial" pitchFamily="34" charset="0"/>
            </a:endParaRPr>
          </a:p>
          <a:p>
            <a:pPr marL="132684" indent="-132684" eaLnBrk="0" hangingPunct="0">
              <a:spcAft>
                <a:spcPts val="669"/>
              </a:spcAft>
              <a:buClr>
                <a:srgbClr val="002776"/>
              </a:buClr>
              <a:defRPr/>
            </a:pPr>
            <a:endParaRPr lang="en-US" sz="1600" b="0" dirty="0">
              <a:solidFill>
                <a:srgbClr val="002776"/>
              </a:solidFill>
              <a:latin typeface="Arial" pitchFamily="34" charset="0"/>
              <a:cs typeface="Arial" pitchFamily="34" charset="0"/>
            </a:endParaRPr>
          </a:p>
        </p:txBody>
      </p:sp>
      <p:sp>
        <p:nvSpPr>
          <p:cNvPr id="1113099" name="Rectangle 11"/>
          <p:cNvSpPr>
            <a:spLocks noChangeArrowheads="1"/>
          </p:cNvSpPr>
          <p:nvPr/>
        </p:nvSpPr>
        <p:spPr bwMode="auto">
          <a:xfrm>
            <a:off x="3719209" y="3518091"/>
            <a:ext cx="2607157" cy="3645503"/>
          </a:xfrm>
          <a:prstGeom prst="rect">
            <a:avLst/>
          </a:prstGeom>
          <a:solidFill>
            <a:srgbClr val="D9D9D9"/>
          </a:solidFill>
          <a:ln w="6350" algn="ctr">
            <a:noFill/>
            <a:miter lim="800000"/>
            <a:headEnd type="none" w="sm" len="sm"/>
            <a:tailEnd type="none" w="sm" len="sm"/>
          </a:ln>
          <a:effectLst/>
        </p:spPr>
        <p:txBody>
          <a:bodyPr lIns="101901" tIns="101901" rIns="101901" bIns="101901"/>
          <a:lstStyle/>
          <a:p>
            <a:pPr algn="ctr" eaLnBrk="0" hangingPunct="0">
              <a:spcAft>
                <a:spcPts val="1200"/>
              </a:spcAft>
              <a:defRPr/>
            </a:pPr>
            <a:r>
              <a:rPr lang="en-US" sz="1600" b="1" dirty="0">
                <a:solidFill>
                  <a:srgbClr val="002776"/>
                </a:solidFill>
                <a:latin typeface="Arial" pitchFamily="34" charset="0"/>
                <a:cs typeface="Arial" pitchFamily="34" charset="0"/>
              </a:rPr>
              <a:t>2009-2010</a:t>
            </a:r>
          </a:p>
          <a:p>
            <a:pPr marL="132684" indent="-132684" eaLnBrk="0" hangingPunct="0">
              <a:spcAft>
                <a:spcPts val="669"/>
              </a:spcAft>
              <a:buClr>
                <a:srgbClr val="002776"/>
              </a:buClr>
              <a:buFontTx/>
              <a:buChar char="•"/>
              <a:defRPr/>
            </a:pPr>
            <a:r>
              <a:rPr lang="en-US" sz="1400" b="0" dirty="0">
                <a:solidFill>
                  <a:srgbClr val="002776"/>
                </a:solidFill>
                <a:latin typeface="Arial" pitchFamily="34" charset="0"/>
                <a:cs typeface="Arial" pitchFamily="34" charset="0"/>
              </a:rPr>
              <a:t>Capital availability improves</a:t>
            </a:r>
          </a:p>
          <a:p>
            <a:pPr marL="132684" indent="-132684" eaLnBrk="0" hangingPunct="0">
              <a:spcAft>
                <a:spcPts val="669"/>
              </a:spcAft>
              <a:buClr>
                <a:srgbClr val="002776"/>
              </a:buClr>
              <a:buFontTx/>
              <a:buChar char="•"/>
              <a:defRPr/>
            </a:pPr>
            <a:r>
              <a:rPr lang="en-US" sz="1400" b="0" dirty="0">
                <a:solidFill>
                  <a:srgbClr val="002776"/>
                </a:solidFill>
                <a:latin typeface="Arial" pitchFamily="34" charset="0"/>
                <a:cs typeface="Arial" pitchFamily="34" charset="0"/>
              </a:rPr>
              <a:t>Large-scale asset sales</a:t>
            </a:r>
          </a:p>
          <a:p>
            <a:pPr marL="132684" indent="-132684" eaLnBrk="0" hangingPunct="0">
              <a:spcAft>
                <a:spcPts val="669"/>
              </a:spcAft>
              <a:buClr>
                <a:srgbClr val="002776"/>
              </a:buClr>
              <a:buFontTx/>
              <a:buChar char="•"/>
              <a:defRPr/>
            </a:pPr>
            <a:r>
              <a:rPr lang="en-US" sz="1400" b="0" dirty="0">
                <a:solidFill>
                  <a:srgbClr val="002776"/>
                </a:solidFill>
                <a:latin typeface="Arial" pitchFamily="34" charset="0"/>
                <a:cs typeface="Arial" pitchFamily="34" charset="0"/>
              </a:rPr>
              <a:t>Strong balance sheets lead consolidation</a:t>
            </a:r>
          </a:p>
          <a:p>
            <a:pPr marL="132684" indent="-132684" eaLnBrk="0" hangingPunct="0">
              <a:spcAft>
                <a:spcPts val="669"/>
              </a:spcAft>
              <a:buClr>
                <a:srgbClr val="002776"/>
              </a:buClr>
              <a:buFontTx/>
              <a:buChar char="•"/>
              <a:defRPr/>
            </a:pPr>
            <a:r>
              <a:rPr lang="en-US" sz="1400" b="0" dirty="0">
                <a:solidFill>
                  <a:srgbClr val="002776"/>
                </a:solidFill>
                <a:latin typeface="Arial" pitchFamily="34" charset="0"/>
                <a:cs typeface="Arial" pitchFamily="34" charset="0"/>
              </a:rPr>
              <a:t>New players and consolidators emerge, especially in emerging markets</a:t>
            </a:r>
          </a:p>
        </p:txBody>
      </p:sp>
      <p:sp>
        <p:nvSpPr>
          <p:cNvPr id="1113100" name="Rectangle 12"/>
          <p:cNvSpPr>
            <a:spLocks noChangeArrowheads="1"/>
          </p:cNvSpPr>
          <p:nvPr/>
        </p:nvSpPr>
        <p:spPr bwMode="auto">
          <a:xfrm>
            <a:off x="610394" y="3518090"/>
            <a:ext cx="2609119" cy="3661232"/>
          </a:xfrm>
          <a:prstGeom prst="rect">
            <a:avLst/>
          </a:prstGeom>
          <a:solidFill>
            <a:srgbClr val="D9D9D9"/>
          </a:solidFill>
          <a:ln w="6350" algn="ctr">
            <a:noFill/>
            <a:miter lim="800000"/>
            <a:headEnd type="none" w="sm" len="sm"/>
            <a:tailEnd type="none" w="sm" len="sm"/>
          </a:ln>
          <a:effectLst/>
        </p:spPr>
        <p:txBody>
          <a:bodyPr lIns="101901" tIns="101901" rIns="101901" bIns="101901"/>
          <a:lstStyle/>
          <a:p>
            <a:pPr algn="ctr" eaLnBrk="0" hangingPunct="0">
              <a:spcAft>
                <a:spcPts val="1200"/>
              </a:spcAft>
              <a:defRPr/>
            </a:pPr>
            <a:r>
              <a:rPr lang="en-US" sz="1600" b="1" dirty="0">
                <a:solidFill>
                  <a:srgbClr val="002776"/>
                </a:solidFill>
                <a:latin typeface="Arial" pitchFamily="34" charset="0"/>
                <a:cs typeface="Arial" pitchFamily="34" charset="0"/>
              </a:rPr>
              <a:t>2008-2009</a:t>
            </a:r>
          </a:p>
          <a:p>
            <a:pPr marL="132684" indent="-132684" eaLnBrk="0" hangingPunct="0">
              <a:spcAft>
                <a:spcPts val="669"/>
              </a:spcAft>
              <a:buClr>
                <a:srgbClr val="002776"/>
              </a:buClr>
              <a:buFontTx/>
              <a:buChar char="•"/>
              <a:defRPr/>
            </a:pPr>
            <a:r>
              <a:rPr lang="en-US" sz="1400" b="0" dirty="0">
                <a:solidFill>
                  <a:srgbClr val="002776"/>
                </a:solidFill>
                <a:latin typeface="Arial" pitchFamily="34" charset="0"/>
                <a:cs typeface="Arial" pitchFamily="34" charset="0"/>
              </a:rPr>
              <a:t>Major assembly and component capacity reductions in NAFTA and W. Europe</a:t>
            </a:r>
          </a:p>
          <a:p>
            <a:pPr marL="132684" indent="-132684" eaLnBrk="0" hangingPunct="0">
              <a:spcAft>
                <a:spcPts val="669"/>
              </a:spcAft>
              <a:buClr>
                <a:srgbClr val="002776"/>
              </a:buClr>
              <a:buFontTx/>
              <a:buChar char="•"/>
              <a:defRPr/>
            </a:pPr>
            <a:r>
              <a:rPr lang="en-US" sz="1400" b="0" dirty="0">
                <a:solidFill>
                  <a:srgbClr val="002776"/>
                </a:solidFill>
                <a:latin typeface="Arial" pitchFamily="34" charset="0"/>
                <a:cs typeface="Arial" pitchFamily="34" charset="0"/>
              </a:rPr>
              <a:t>Re-sourcing to stronger suppliers</a:t>
            </a:r>
          </a:p>
          <a:p>
            <a:pPr marL="132684" indent="-132684" eaLnBrk="0" hangingPunct="0">
              <a:spcAft>
                <a:spcPts val="669"/>
              </a:spcAft>
              <a:buClr>
                <a:srgbClr val="002776"/>
              </a:buClr>
              <a:buFontTx/>
              <a:buChar char="•"/>
              <a:defRPr/>
            </a:pPr>
            <a:r>
              <a:rPr lang="en-US" sz="1400" b="0" dirty="0">
                <a:solidFill>
                  <a:srgbClr val="002776"/>
                </a:solidFill>
                <a:latin typeface="Arial" pitchFamily="34" charset="0"/>
                <a:cs typeface="Arial" pitchFamily="34" charset="0"/>
              </a:rPr>
              <a:t>Government loans</a:t>
            </a:r>
          </a:p>
          <a:p>
            <a:pPr marL="132684" indent="-132684" eaLnBrk="0" hangingPunct="0">
              <a:spcAft>
                <a:spcPts val="669"/>
              </a:spcAft>
              <a:buClr>
                <a:srgbClr val="002776"/>
              </a:buClr>
              <a:buFontTx/>
              <a:buChar char="•"/>
              <a:defRPr/>
            </a:pPr>
            <a:r>
              <a:rPr lang="en-US" sz="1400" b="0" dirty="0">
                <a:solidFill>
                  <a:srgbClr val="002776"/>
                </a:solidFill>
                <a:latin typeface="Arial" pitchFamily="34" charset="0"/>
                <a:cs typeface="Arial" pitchFamily="34" charset="0"/>
              </a:rPr>
              <a:t>Bankruptcy and restructurings</a:t>
            </a:r>
          </a:p>
          <a:p>
            <a:pPr marL="132684" indent="-132684" eaLnBrk="0" hangingPunct="0">
              <a:spcAft>
                <a:spcPts val="669"/>
              </a:spcAft>
              <a:buClr>
                <a:srgbClr val="002776"/>
              </a:buClr>
              <a:buFontTx/>
              <a:buChar char="•"/>
              <a:defRPr/>
            </a:pPr>
            <a:r>
              <a:rPr lang="en-US" sz="1400" b="0" dirty="0">
                <a:solidFill>
                  <a:srgbClr val="002776"/>
                </a:solidFill>
                <a:latin typeface="Arial" pitchFamily="34" charset="0"/>
                <a:cs typeface="Arial" pitchFamily="34" charset="0"/>
              </a:rPr>
              <a:t>Liquidations</a:t>
            </a:r>
          </a:p>
        </p:txBody>
      </p:sp>
      <p:sp>
        <p:nvSpPr>
          <p:cNvPr id="15" name="Slide Number Placeholder 14"/>
          <p:cNvSpPr>
            <a:spLocks noGrp="1"/>
          </p:cNvSpPr>
          <p:nvPr>
            <p:ph type="sldNum" sz="quarter" idx="10"/>
          </p:nvPr>
        </p:nvSpPr>
        <p:spPr/>
        <p:txBody>
          <a:bodyPr/>
          <a:lstStyle/>
          <a:p>
            <a:fld id="{02012106-F1AE-4C04-8E5F-85389AF4AC05}"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446088" y="1067594"/>
            <a:ext cx="9266237" cy="5916613"/>
          </a:xfrm>
        </p:spPr>
        <p:txBody>
          <a:bodyPr/>
          <a:lstStyle/>
          <a:p>
            <a:r>
              <a:rPr lang="en-US" dirty="0" smtClean="0"/>
              <a:t>One strategy could be to acquire an existing strong supplier as the roll-up platform; however, banks and private equity investors (PEIs) are also possible partners</a:t>
            </a:r>
          </a:p>
        </p:txBody>
      </p:sp>
      <p:sp>
        <p:nvSpPr>
          <p:cNvPr id="16" name="Title 1"/>
          <p:cNvSpPr>
            <a:spLocks noGrp="1"/>
          </p:cNvSpPr>
          <p:nvPr>
            <p:ph type="title"/>
          </p:nvPr>
        </p:nvSpPr>
        <p:spPr/>
        <p:txBody>
          <a:bodyPr/>
          <a:lstStyle/>
          <a:p>
            <a:r>
              <a:rPr lang="en-US" dirty="0" smtClean="0"/>
              <a:t>Assessing the market (cont.)</a:t>
            </a:r>
          </a:p>
        </p:txBody>
      </p:sp>
      <p:sp>
        <p:nvSpPr>
          <p:cNvPr id="25" name="Rectangle 24"/>
          <p:cNvSpPr/>
          <p:nvPr/>
        </p:nvSpPr>
        <p:spPr>
          <a:xfrm>
            <a:off x="457994" y="5701532"/>
            <a:ext cx="4071144" cy="625476"/>
          </a:xfrm>
          <a:prstGeom prst="rect">
            <a:avLst/>
          </a:prstGeom>
          <a:noFill/>
          <a:ln>
            <a:solidFill>
              <a:srgbClr val="92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2"/>
          <p:cNvSpPr txBox="1">
            <a:spLocks noChangeArrowheads="1"/>
          </p:cNvSpPr>
          <p:nvPr/>
        </p:nvSpPr>
        <p:spPr bwMode="auto">
          <a:xfrm>
            <a:off x="5029200" y="2183137"/>
            <a:ext cx="3505994" cy="212174"/>
          </a:xfrm>
          <a:prstGeom prst="rect">
            <a:avLst/>
          </a:prstGeom>
          <a:noFill/>
          <a:ln w="9525">
            <a:noFill/>
            <a:miter lim="800000"/>
            <a:headEnd/>
            <a:tailEnd/>
          </a:ln>
        </p:spPr>
        <p:txBody>
          <a:bodyPr wrap="square" lIns="0" tIns="0" rIns="0" bIns="0">
            <a:spAutoFit/>
          </a:bodyPr>
          <a:lstStyle/>
          <a:p>
            <a:pPr eaLnBrk="0" hangingPunct="0">
              <a:lnSpc>
                <a:spcPct val="106000"/>
              </a:lnSpc>
            </a:pPr>
            <a:r>
              <a:rPr lang="en-US" sz="1400" b="1" dirty="0" smtClean="0">
                <a:solidFill>
                  <a:srgbClr val="002776"/>
                </a:solidFill>
                <a:latin typeface="Arial" pitchFamily="34" charset="0"/>
                <a:cs typeface="Arial" pitchFamily="34" charset="0"/>
              </a:rPr>
              <a:t>Exhaust Manifold Supplier Profiles</a:t>
            </a:r>
          </a:p>
        </p:txBody>
      </p:sp>
      <p:graphicFrame>
        <p:nvGraphicFramePr>
          <p:cNvPr id="9" name="Table 8"/>
          <p:cNvGraphicFramePr>
            <a:graphicFrameLocks noGrp="1"/>
          </p:cNvGraphicFramePr>
          <p:nvPr/>
        </p:nvGraphicFramePr>
        <p:xfrm>
          <a:off x="5073658" y="2481866"/>
          <a:ext cx="4528335" cy="3524254"/>
        </p:xfrm>
        <a:graphic>
          <a:graphicData uri="http://schemas.openxmlformats.org/drawingml/2006/table">
            <a:tbl>
              <a:tblPr/>
              <a:tblGrid>
                <a:gridCol w="860888"/>
                <a:gridCol w="825635"/>
                <a:gridCol w="743071"/>
                <a:gridCol w="1490363"/>
                <a:gridCol w="608378"/>
              </a:tblGrid>
              <a:tr h="381000">
                <a:tc>
                  <a:txBody>
                    <a:bodyPr/>
                    <a:lstStyle/>
                    <a:p>
                      <a:pPr algn="ctr" rtl="0" fontAlgn="b"/>
                      <a:r>
                        <a:rPr lang="en-US" sz="900" b="1" i="0" u="none" strike="noStrike" dirty="0">
                          <a:solidFill>
                            <a:srgbClr val="FFFFFF"/>
                          </a:solidFill>
                          <a:latin typeface="Arial"/>
                        </a:rPr>
                        <a:t>Supplier</a:t>
                      </a:r>
                      <a:r>
                        <a:rPr lang="en-US" sz="900" b="1" i="0" u="none" strike="noStrike" dirty="0">
                          <a:solidFill>
                            <a:srgbClr val="000000"/>
                          </a:solidFill>
                          <a:latin typeface="Arial"/>
                        </a:rPr>
                        <a:t> </a:t>
                      </a:r>
                      <a:endParaRPr lang="en-US" sz="900" b="1" i="0" u="none" strike="noStrike" dirty="0">
                        <a:solidFill>
                          <a:srgbClr val="FFFFFF"/>
                        </a:solidFill>
                        <a:latin typeface="Arial"/>
                      </a:endParaRPr>
                    </a:p>
                  </a:txBody>
                  <a:tcPr marL="30180" marR="30180" marT="20731" marB="20731"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DE"/>
                    </a:solidFill>
                  </a:tcPr>
                </a:tc>
                <a:tc>
                  <a:txBody>
                    <a:bodyPr/>
                    <a:lstStyle/>
                    <a:p>
                      <a:pPr algn="ctr" rtl="0" fontAlgn="b"/>
                      <a:r>
                        <a:rPr lang="en-US" sz="900" b="1" i="0" u="none" strike="noStrike" dirty="0">
                          <a:solidFill>
                            <a:srgbClr val="FFFFFF"/>
                          </a:solidFill>
                          <a:latin typeface="Arial"/>
                        </a:rPr>
                        <a:t>Country HQ</a:t>
                      </a:r>
                    </a:p>
                  </a:txBody>
                  <a:tcPr marL="30180" marR="30180" marT="20731" marB="20731"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DE"/>
                    </a:solidFill>
                  </a:tcPr>
                </a:tc>
                <a:tc>
                  <a:txBody>
                    <a:bodyPr/>
                    <a:lstStyle/>
                    <a:p>
                      <a:pPr algn="ctr" rtl="0" fontAlgn="b"/>
                      <a:r>
                        <a:rPr lang="en-US" sz="900" b="1" i="0" u="none" strike="noStrike" dirty="0">
                          <a:solidFill>
                            <a:srgbClr val="FFFFFF"/>
                          </a:solidFill>
                          <a:latin typeface="Arial"/>
                        </a:rPr>
                        <a:t>Owner-ship </a:t>
                      </a:r>
                    </a:p>
                  </a:txBody>
                  <a:tcPr marL="30180" marR="30180" marT="20731" marB="20731"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DE"/>
                    </a:solidFill>
                  </a:tcPr>
                </a:tc>
                <a:tc>
                  <a:txBody>
                    <a:bodyPr/>
                    <a:lstStyle/>
                    <a:p>
                      <a:pPr algn="ctr" rtl="0" fontAlgn="b"/>
                      <a:r>
                        <a:rPr lang="en-US" sz="900" b="1" i="0" u="none" strike="noStrike" dirty="0">
                          <a:solidFill>
                            <a:srgbClr val="FFFFFF"/>
                          </a:solidFill>
                          <a:latin typeface="Arial"/>
                        </a:rPr>
                        <a:t>Major Shareholders </a:t>
                      </a:r>
                    </a:p>
                  </a:txBody>
                  <a:tcPr marL="30180" marR="30180" marT="20731" marB="20731"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DE"/>
                    </a:solidFill>
                  </a:tcPr>
                </a:tc>
                <a:tc>
                  <a:txBody>
                    <a:bodyPr/>
                    <a:lstStyle/>
                    <a:p>
                      <a:pPr algn="ctr" rtl="0" fontAlgn="b"/>
                      <a:r>
                        <a:rPr lang="en-US" sz="900" b="1" i="0" u="none" strike="noStrike" dirty="0">
                          <a:solidFill>
                            <a:srgbClr val="FFFFFF"/>
                          </a:solidFill>
                          <a:latin typeface="Arial"/>
                        </a:rPr>
                        <a:t>Market Cap ($M) </a:t>
                      </a:r>
                    </a:p>
                  </a:txBody>
                  <a:tcPr marL="30180" marR="30180" marT="20731" marB="20731"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DE"/>
                    </a:solid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A</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Japan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Public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smtClean="0">
                          <a:solidFill>
                            <a:srgbClr val="000000"/>
                          </a:solidFill>
                          <a:latin typeface="Arial"/>
                        </a:rPr>
                        <a:t>Automobile Manufacturer </a:t>
                      </a:r>
                      <a:r>
                        <a:rPr lang="en-US" sz="800" b="0" i="0" u="none" strike="noStrike" dirty="0">
                          <a:solidFill>
                            <a:srgbClr val="000000"/>
                          </a:solidFill>
                          <a:latin typeface="Arial"/>
                        </a:rPr>
                        <a:t>(47%)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$168</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B</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Japan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Public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smtClean="0">
                          <a:solidFill>
                            <a:srgbClr val="000000"/>
                          </a:solidFill>
                          <a:latin typeface="Arial"/>
                        </a:rPr>
                        <a:t>Automobile Manufacturer #6 </a:t>
                      </a:r>
                      <a:r>
                        <a:rPr lang="en-US" sz="800" b="0" i="0" u="none" strike="noStrike" dirty="0">
                          <a:solidFill>
                            <a:srgbClr val="000000"/>
                          </a:solidFill>
                          <a:latin typeface="Arial"/>
                        </a:rPr>
                        <a:t>(22%)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$4,040</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C</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USA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JV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a:solidFill>
                            <a:srgbClr val="000000"/>
                          </a:solidFill>
                          <a:latin typeface="Arial"/>
                        </a:rPr>
                        <a:t>Emcon (50</a:t>
                      </a:r>
                      <a:r>
                        <a:rPr lang="en-US" sz="800" b="0" i="0" u="none" strike="noStrike" dirty="0" smtClean="0">
                          <a:solidFill>
                            <a:srgbClr val="000000"/>
                          </a:solidFill>
                          <a:latin typeface="Arial"/>
                        </a:rPr>
                        <a:t>%)/Sango </a:t>
                      </a:r>
                      <a:r>
                        <a:rPr lang="en-US" sz="800" b="0" i="0" u="none" strike="noStrike" dirty="0">
                          <a:solidFill>
                            <a:srgbClr val="000000"/>
                          </a:solidFill>
                          <a:latin typeface="Arial"/>
                        </a:rPr>
                        <a:t>(50%)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D</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Germany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Private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a:solidFill>
                            <a:srgbClr val="000000"/>
                          </a:solidFill>
                          <a:latin typeface="Arial"/>
                        </a:rPr>
                        <a:t>Family owned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E</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Japan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Public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smtClean="0">
                          <a:solidFill>
                            <a:srgbClr val="000000"/>
                          </a:solidFill>
                          <a:latin typeface="Arial"/>
                        </a:rPr>
                        <a:t>Automobile Manufacturer </a:t>
                      </a:r>
                      <a:r>
                        <a:rPr lang="en-US" sz="800" b="0" i="0" u="none" strike="noStrike" dirty="0">
                          <a:solidFill>
                            <a:srgbClr val="000000"/>
                          </a:solidFill>
                          <a:latin typeface="Arial"/>
                        </a:rPr>
                        <a:t>(42%)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$285</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F</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China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Public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a:solidFill>
                            <a:srgbClr val="000000"/>
                          </a:solidFill>
                          <a:latin typeface="Arial"/>
                        </a:rPr>
                        <a:t>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$145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G</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Germany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Private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a:solidFill>
                            <a:srgbClr val="000000"/>
                          </a:solidFill>
                          <a:latin typeface="Arial"/>
                        </a:rPr>
                        <a:t>Family owned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H</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USA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PEI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a:solidFill>
                            <a:srgbClr val="000000"/>
                          </a:solidFill>
                          <a:latin typeface="Arial"/>
                        </a:rPr>
                        <a:t>One Equity Partners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I</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France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Public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a:solidFill>
                            <a:srgbClr val="000000"/>
                          </a:solidFill>
                          <a:latin typeface="Arial"/>
                        </a:rPr>
                        <a:t>PSA (72%)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$321</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J</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China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JV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a:solidFill>
                            <a:srgbClr val="000000"/>
                          </a:solidFill>
                          <a:latin typeface="Arial"/>
                        </a:rPr>
                        <a:t>Lioho (55</a:t>
                      </a:r>
                      <a:r>
                        <a:rPr lang="en-US" sz="800" b="0" i="0" u="none" strike="noStrike" dirty="0" smtClean="0">
                          <a:solidFill>
                            <a:srgbClr val="000000"/>
                          </a:solidFill>
                          <a:latin typeface="Arial"/>
                        </a:rPr>
                        <a:t>%)/Sumitomo </a:t>
                      </a:r>
                      <a:r>
                        <a:rPr lang="en-US" sz="800" b="0" i="0" u="none" strike="noStrike" dirty="0">
                          <a:solidFill>
                            <a:srgbClr val="000000"/>
                          </a:solidFill>
                          <a:latin typeface="Arial"/>
                        </a:rPr>
                        <a:t>(45%)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K</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Portugal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Private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a:solidFill>
                            <a:srgbClr val="000000"/>
                          </a:solidFill>
                          <a:latin typeface="Arial"/>
                        </a:rPr>
                        <a:t>Fiat/Teksid (84%)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L</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USA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Public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a:solidFill>
                            <a:srgbClr val="000000"/>
                          </a:solidFill>
                          <a:latin typeface="Arial"/>
                        </a:rPr>
                        <a:t>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$12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M</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Japan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Public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smtClean="0">
                          <a:solidFill>
                            <a:srgbClr val="000000"/>
                          </a:solidFill>
                          <a:latin typeface="Arial"/>
                        </a:rPr>
                        <a:t>Hitachi Ltd. (54</a:t>
                      </a:r>
                      <a:r>
                        <a:rPr lang="en-US" sz="800" b="0" i="0" u="none" strike="noStrike" dirty="0">
                          <a:solidFill>
                            <a:srgbClr val="000000"/>
                          </a:solidFill>
                          <a:latin typeface="Arial"/>
                        </a:rPr>
                        <a:t>%)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$9,780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N</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smtClean="0">
                          <a:solidFill>
                            <a:srgbClr val="000000"/>
                          </a:solidFill>
                          <a:latin typeface="Arial"/>
                        </a:rPr>
                        <a:t>Japan/USA </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PEI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a:solidFill>
                            <a:srgbClr val="000000"/>
                          </a:solidFill>
                          <a:latin typeface="Arial"/>
                        </a:rPr>
                        <a:t>Asahi Tec - 100%</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$155</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O</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France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PEI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a:solidFill>
                            <a:srgbClr val="000000"/>
                          </a:solidFill>
                          <a:latin typeface="Arial"/>
                        </a:rPr>
                        <a:t>Zen Group (Italy)</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P</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USA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Private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a:solidFill>
                            <a:srgbClr val="000000"/>
                          </a:solidFill>
                          <a:latin typeface="Arial"/>
                        </a:rPr>
                        <a:t>Wescast (49%) (minority bus</a:t>
                      </a:r>
                      <a:r>
                        <a:rPr lang="en-US" sz="800" b="0" i="0" u="none" strike="noStrike" dirty="0" smtClean="0">
                          <a:solidFill>
                            <a:srgbClr val="000000"/>
                          </a:solidFill>
                          <a:latin typeface="Arial"/>
                        </a:rPr>
                        <a:t>) </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800" b="0" i="0" u="none" strike="noStrike" dirty="0">
                          <a:solidFill>
                            <a:srgbClr val="000000"/>
                          </a:solidFill>
                          <a:latin typeface="Arial"/>
                        </a:rPr>
                        <a:t>-</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r h="162390">
                <a:tc>
                  <a:txBody>
                    <a:bodyPr/>
                    <a:lstStyle/>
                    <a:p>
                      <a:pPr algn="l" rtl="0" fontAlgn="b"/>
                      <a:r>
                        <a:rPr lang="en-US" sz="800" b="0" i="0" u="none" strike="noStrike" dirty="0" smtClean="0">
                          <a:solidFill>
                            <a:srgbClr val="000000"/>
                          </a:solidFill>
                          <a:latin typeface="Arial"/>
                        </a:rPr>
                        <a:t>Supplier</a:t>
                      </a:r>
                      <a:r>
                        <a:rPr lang="en-US" sz="800" b="0" i="0" u="none" strike="noStrike" baseline="0" dirty="0" smtClean="0">
                          <a:solidFill>
                            <a:srgbClr val="000000"/>
                          </a:solidFill>
                          <a:latin typeface="Arial"/>
                        </a:rPr>
                        <a:t> Q</a:t>
                      </a:r>
                      <a:endParaRPr lang="en-US" sz="800" b="0" i="0" u="none" strike="noStrike" dirty="0">
                        <a:solidFill>
                          <a:srgbClr val="000000"/>
                        </a:solidFill>
                        <a:latin typeface="Arial"/>
                      </a:endParaRP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Canada</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Public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800" b="0" i="0" u="none" strike="noStrike" dirty="0">
                          <a:solidFill>
                            <a:srgbClr val="000000"/>
                          </a:solidFill>
                          <a:latin typeface="Arial"/>
                        </a:rPr>
                        <a:t>LeVan family (majority)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800" b="0" i="0" u="none" strike="noStrike" dirty="0">
                          <a:solidFill>
                            <a:srgbClr val="000000"/>
                          </a:solidFill>
                          <a:latin typeface="Arial"/>
                        </a:rPr>
                        <a:t>$11 </a:t>
                      </a:r>
                    </a:p>
                  </a:txBody>
                  <a:tcPr marL="30180" marR="30180" marT="20731" marB="20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1DE"/>
                      </a:solidFill>
                      <a:prstDash val="solid"/>
                      <a:round/>
                      <a:headEnd type="none" w="med" len="med"/>
                      <a:tailEnd type="none" w="med" len="med"/>
                    </a:lnT>
                    <a:lnB w="9525" cap="flat" cmpd="sng" algn="ctr">
                      <a:solidFill>
                        <a:srgbClr val="00A1DE"/>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10"/>
          <p:cNvSpPr txBox="1">
            <a:spLocks noChangeArrowheads="1"/>
          </p:cNvSpPr>
          <p:nvPr/>
        </p:nvSpPr>
        <p:spPr bwMode="auto">
          <a:xfrm>
            <a:off x="5264028" y="6071615"/>
            <a:ext cx="1075860" cy="630991"/>
          </a:xfrm>
          <a:prstGeom prst="rect">
            <a:avLst/>
          </a:prstGeom>
          <a:solidFill>
            <a:srgbClr val="00A1DE"/>
          </a:solidFill>
          <a:ln w="9525">
            <a:noFill/>
            <a:miter lim="800000"/>
            <a:headEnd/>
            <a:tailEnd/>
          </a:ln>
        </p:spPr>
        <p:txBody>
          <a:bodyPr lIns="101901" tIns="50950" rIns="101901" bIns="50950" anchor="ctr" anchorCtr="1"/>
          <a:lstStyle/>
          <a:p>
            <a:pPr algn="ctr"/>
            <a:r>
              <a:rPr lang="en-US" sz="1200" b="1" dirty="0">
                <a:solidFill>
                  <a:schemeClr val="bg1"/>
                </a:solidFill>
                <a:latin typeface="Arial" pitchFamily="34" charset="0"/>
                <a:cs typeface="Arial" pitchFamily="34" charset="0"/>
              </a:rPr>
              <a:t>Banks</a:t>
            </a:r>
          </a:p>
        </p:txBody>
      </p:sp>
      <p:sp>
        <p:nvSpPr>
          <p:cNvPr id="11" name="TextBox 11"/>
          <p:cNvSpPr txBox="1">
            <a:spLocks noChangeArrowheads="1"/>
          </p:cNvSpPr>
          <p:nvPr/>
        </p:nvSpPr>
        <p:spPr bwMode="auto">
          <a:xfrm>
            <a:off x="6649024" y="6684208"/>
            <a:ext cx="1075860" cy="630991"/>
          </a:xfrm>
          <a:prstGeom prst="rect">
            <a:avLst/>
          </a:prstGeom>
          <a:solidFill>
            <a:srgbClr val="00A1DE"/>
          </a:solidFill>
          <a:ln w="9525">
            <a:noFill/>
            <a:miter lim="800000"/>
            <a:headEnd/>
            <a:tailEnd/>
          </a:ln>
        </p:spPr>
        <p:txBody>
          <a:bodyPr lIns="101901" tIns="50950" rIns="101901" bIns="50950" anchor="ctr" anchorCtr="1"/>
          <a:lstStyle/>
          <a:p>
            <a:pPr algn="ctr"/>
            <a:r>
              <a:rPr lang="en-US" sz="1200" b="1" dirty="0" smtClean="0">
                <a:solidFill>
                  <a:schemeClr val="bg1"/>
                </a:solidFill>
                <a:latin typeface="Arial" pitchFamily="34" charset="0"/>
                <a:cs typeface="Arial" pitchFamily="34" charset="0"/>
              </a:rPr>
              <a:t>PEIs</a:t>
            </a:r>
            <a:endParaRPr lang="en-US" sz="1200" b="1" dirty="0">
              <a:solidFill>
                <a:schemeClr val="bg1"/>
              </a:solidFill>
              <a:latin typeface="Arial" pitchFamily="34" charset="0"/>
              <a:cs typeface="Arial" pitchFamily="34" charset="0"/>
            </a:endParaRPr>
          </a:p>
        </p:txBody>
      </p:sp>
      <p:sp>
        <p:nvSpPr>
          <p:cNvPr id="12" name="TextBox 12"/>
          <p:cNvSpPr txBox="1">
            <a:spLocks noChangeArrowheads="1"/>
          </p:cNvSpPr>
          <p:nvPr/>
        </p:nvSpPr>
        <p:spPr bwMode="auto">
          <a:xfrm>
            <a:off x="8032272" y="6071615"/>
            <a:ext cx="1075860" cy="630991"/>
          </a:xfrm>
          <a:prstGeom prst="rect">
            <a:avLst/>
          </a:prstGeom>
          <a:solidFill>
            <a:srgbClr val="00A1DE"/>
          </a:solidFill>
          <a:ln w="9525">
            <a:noFill/>
            <a:miter lim="800000"/>
            <a:headEnd/>
            <a:tailEnd/>
          </a:ln>
        </p:spPr>
        <p:txBody>
          <a:bodyPr lIns="101901" tIns="50950" rIns="101901" bIns="50950" anchor="ctr" anchorCtr="1"/>
          <a:lstStyle/>
          <a:p>
            <a:pPr algn="ctr"/>
            <a:r>
              <a:rPr lang="en-US" sz="1200" b="1" dirty="0">
                <a:solidFill>
                  <a:schemeClr val="bg1"/>
                </a:solidFill>
                <a:latin typeface="Arial" pitchFamily="34" charset="0"/>
                <a:cs typeface="Arial" pitchFamily="34" charset="0"/>
              </a:rPr>
              <a:t>Strong Supplier</a:t>
            </a:r>
          </a:p>
        </p:txBody>
      </p:sp>
      <p:sp>
        <p:nvSpPr>
          <p:cNvPr id="13" name="Left-Right-Up Arrow 12"/>
          <p:cNvSpPr/>
          <p:nvPr/>
        </p:nvSpPr>
        <p:spPr bwMode="auto">
          <a:xfrm rot="10800000">
            <a:off x="6596629" y="6010408"/>
            <a:ext cx="1182397" cy="664028"/>
          </a:xfrm>
          <a:prstGeom prst="leftRightUpArrow">
            <a:avLst/>
          </a:prstGeom>
          <a:solidFill>
            <a:srgbClr val="3C8A2E"/>
          </a:solidFill>
          <a:ln w="38100" cap="flat" cmpd="sng" algn="ctr">
            <a:noFill/>
            <a:prstDash val="solid"/>
            <a:round/>
            <a:headEnd type="none" w="med" len="med"/>
            <a:tailEnd type="none" w="lg" len="med"/>
          </a:ln>
          <a:effectLst/>
        </p:spPr>
        <p:txBody>
          <a:bodyPr lIns="80237" tIns="80237" rIns="80237" bIns="80237" anchor="ctr" anchorCtr="1"/>
          <a:lstStyle/>
          <a:p>
            <a:pPr algn="ctr" eaLnBrk="0" hangingPunct="0">
              <a:lnSpc>
                <a:spcPct val="106000"/>
              </a:lnSpc>
              <a:defRPr/>
            </a:pPr>
            <a:endParaRPr lang="en-US" sz="1400" dirty="0"/>
          </a:p>
        </p:txBody>
      </p:sp>
      <p:sp>
        <p:nvSpPr>
          <p:cNvPr id="14" name="TextBox 15"/>
          <p:cNvSpPr txBox="1">
            <a:spLocks noChangeArrowheads="1"/>
          </p:cNvSpPr>
          <p:nvPr/>
        </p:nvSpPr>
        <p:spPr bwMode="auto">
          <a:xfrm>
            <a:off x="6325394" y="5669312"/>
            <a:ext cx="1738263" cy="318339"/>
          </a:xfrm>
          <a:prstGeom prst="rect">
            <a:avLst/>
          </a:prstGeom>
          <a:noFill/>
          <a:ln w="9525">
            <a:noFill/>
            <a:miter lim="800000"/>
            <a:headEnd/>
            <a:tailEnd/>
          </a:ln>
        </p:spPr>
        <p:txBody>
          <a:bodyPr wrap="none" lIns="101901" tIns="50950" rIns="101901" bIns="50950">
            <a:spAutoFit/>
          </a:bodyPr>
          <a:lstStyle/>
          <a:p>
            <a:r>
              <a:rPr lang="en-US" sz="1400" b="1" dirty="0">
                <a:solidFill>
                  <a:schemeClr val="tx1"/>
                </a:solidFill>
                <a:latin typeface="Arial" pitchFamily="34" charset="0"/>
                <a:cs typeface="Arial" pitchFamily="34" charset="0"/>
              </a:rPr>
              <a:t>Potential </a:t>
            </a:r>
            <a:r>
              <a:rPr lang="en-US" sz="1400" b="1" dirty="0" smtClean="0">
                <a:solidFill>
                  <a:schemeClr val="tx1"/>
                </a:solidFill>
                <a:latin typeface="Arial" pitchFamily="34" charset="0"/>
                <a:cs typeface="Arial" pitchFamily="34" charset="0"/>
              </a:rPr>
              <a:t>Partners</a:t>
            </a:r>
            <a:endParaRPr lang="en-US" sz="1400" b="1" dirty="0">
              <a:solidFill>
                <a:schemeClr val="tx1"/>
              </a:solidFill>
              <a:latin typeface="Arial" pitchFamily="34" charset="0"/>
              <a:cs typeface="Arial" pitchFamily="34" charset="0"/>
            </a:endParaRPr>
          </a:p>
        </p:txBody>
      </p:sp>
      <p:sp>
        <p:nvSpPr>
          <p:cNvPr id="15" name="TextBox 16"/>
          <p:cNvSpPr txBox="1">
            <a:spLocks noChangeArrowheads="1"/>
          </p:cNvSpPr>
          <p:nvPr/>
        </p:nvSpPr>
        <p:spPr bwMode="auto">
          <a:xfrm>
            <a:off x="7022781" y="6086978"/>
            <a:ext cx="314796" cy="318339"/>
          </a:xfrm>
          <a:prstGeom prst="rect">
            <a:avLst/>
          </a:prstGeom>
          <a:noFill/>
          <a:ln w="9525">
            <a:noFill/>
            <a:miter lim="800000"/>
            <a:headEnd/>
            <a:tailEnd/>
          </a:ln>
        </p:spPr>
        <p:txBody>
          <a:bodyPr wrap="none" lIns="101901" tIns="50950" rIns="101901" bIns="50950">
            <a:spAutoFit/>
          </a:bodyPr>
          <a:lstStyle/>
          <a:p>
            <a:r>
              <a:rPr lang="en-US" sz="1400" b="1" dirty="0">
                <a:solidFill>
                  <a:schemeClr val="bg1"/>
                </a:solidFill>
                <a:latin typeface="Arial" pitchFamily="34" charset="0"/>
                <a:cs typeface="Arial" pitchFamily="34" charset="0"/>
              </a:rPr>
              <a:t>?</a:t>
            </a:r>
          </a:p>
        </p:txBody>
      </p:sp>
      <p:sp>
        <p:nvSpPr>
          <p:cNvPr id="19" name="Slide Number Placeholder 18"/>
          <p:cNvSpPr>
            <a:spLocks noGrp="1"/>
          </p:cNvSpPr>
          <p:nvPr>
            <p:ph type="sldNum" sz="quarter" idx="10"/>
          </p:nvPr>
        </p:nvSpPr>
        <p:spPr/>
        <p:txBody>
          <a:bodyPr/>
          <a:lstStyle/>
          <a:p>
            <a:fld id="{02012106-F1AE-4C04-8E5F-85389AF4AC05}" type="slidenum">
              <a:rPr lang="en-US" smtClean="0"/>
              <a:pPr/>
              <a:t>70</a:t>
            </a:fld>
            <a:endParaRPr lang="en-US" dirty="0"/>
          </a:p>
        </p:txBody>
      </p:sp>
      <p:sp>
        <p:nvSpPr>
          <p:cNvPr id="17" name="Rectangle 5"/>
          <p:cNvSpPr txBox="1">
            <a:spLocks/>
          </p:cNvSpPr>
          <p:nvPr/>
        </p:nvSpPr>
        <p:spPr bwMode="auto">
          <a:xfrm>
            <a:off x="558800" y="2162175"/>
            <a:ext cx="3862388" cy="52077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68202" lvl="0" indent="-268202" defTabSz="1019175">
              <a:spcAft>
                <a:spcPts val="1500"/>
              </a:spcAft>
              <a:buFont typeface="Arial" charset="0"/>
              <a:buChar char="•"/>
            </a:pPr>
            <a:r>
              <a:rPr lang="en-US" sz="1600" dirty="0" smtClean="0">
                <a:solidFill>
                  <a:schemeClr val="tx2"/>
                </a:solidFill>
              </a:rPr>
              <a:t>Which product segments are most attractive?</a:t>
            </a:r>
          </a:p>
          <a:p>
            <a:pPr marL="268202" indent="-268202" defTabSz="1019175">
              <a:spcAft>
                <a:spcPts val="1500"/>
              </a:spcAft>
              <a:buFont typeface="Arial" charset="0"/>
              <a:buChar char="•"/>
            </a:pPr>
            <a:r>
              <a:rPr lang="en-US" sz="1600" dirty="0" smtClean="0">
                <a:solidFill>
                  <a:schemeClr val="tx2"/>
                </a:solidFill>
              </a:rPr>
              <a:t>How and where will value be created in each product segment?</a:t>
            </a:r>
          </a:p>
          <a:p>
            <a:pPr marL="268202" lvl="0" indent="-268202" defTabSz="1019175">
              <a:spcAft>
                <a:spcPts val="1500"/>
              </a:spcAft>
              <a:buFont typeface="Arial" charset="0"/>
              <a:buChar char="•"/>
            </a:pPr>
            <a:r>
              <a:rPr lang="en-US" sz="1600" dirty="0" smtClean="0">
                <a:solidFill>
                  <a:schemeClr val="tx2"/>
                </a:solidFill>
              </a:rPr>
              <a:t>What level of scale is needed to be competitive in the long term?</a:t>
            </a:r>
          </a:p>
          <a:p>
            <a:pPr marL="268202" lvl="0" indent="-268202" defTabSz="1019175">
              <a:spcAft>
                <a:spcPts val="1500"/>
              </a:spcAft>
              <a:buFont typeface="Arial" charset="0"/>
              <a:buChar char="•"/>
            </a:pPr>
            <a:r>
              <a:rPr lang="en-US" sz="1600" dirty="0" smtClean="0">
                <a:solidFill>
                  <a:schemeClr val="tx2"/>
                </a:solidFill>
              </a:rPr>
              <a:t>What is the optimal global footprint?</a:t>
            </a:r>
          </a:p>
          <a:p>
            <a:pPr marL="268202" indent="-268202" defTabSz="1019175">
              <a:spcAft>
                <a:spcPts val="1500"/>
              </a:spcAft>
              <a:buFont typeface="Arial" charset="0"/>
              <a:buChar char="•"/>
            </a:pPr>
            <a:r>
              <a:rPr lang="en-US" sz="1600" dirty="0" smtClean="0">
                <a:solidFill>
                  <a:schemeClr val="tx2"/>
                </a:solidFill>
              </a:rPr>
              <a:t>Which companies are most at-risk?  Will their customers continue to support them?  Are they an attractive candidate?</a:t>
            </a:r>
          </a:p>
          <a:p>
            <a:pPr marL="268202" lvl="0" indent="-268202" defTabSz="1019175">
              <a:spcAft>
                <a:spcPts val="1500"/>
              </a:spcAft>
              <a:buFont typeface="Arial" charset="0"/>
              <a:buChar char="•"/>
            </a:pPr>
            <a:r>
              <a:rPr lang="en-US" sz="1600" dirty="0" smtClean="0">
                <a:solidFill>
                  <a:schemeClr val="tx2"/>
                </a:solidFill>
              </a:rPr>
              <a:t>Do I need/want deal partners?  Is a JV preferable to an acquisition?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an enormous range of uncertainty and choices</a:t>
            </a:r>
            <a:br>
              <a:rPr lang="en-US" dirty="0" smtClean="0"/>
            </a:br>
            <a:r>
              <a:rPr lang="en-US" dirty="0" smtClean="0"/>
              <a:t>in today’s parts market</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71</a:t>
            </a:fld>
            <a:endParaRPr lang="en-US" dirty="0"/>
          </a:p>
        </p:txBody>
      </p:sp>
      <p:graphicFrame>
        <p:nvGraphicFramePr>
          <p:cNvPr id="53" name="Object 5"/>
          <p:cNvGraphicFramePr>
            <a:graphicFrameLocks noChangeAspect="1"/>
          </p:cNvGraphicFramePr>
          <p:nvPr/>
        </p:nvGraphicFramePr>
        <p:xfrm>
          <a:off x="3505994" y="2140055"/>
          <a:ext cx="6273232" cy="3894931"/>
        </p:xfrm>
        <a:graphic>
          <a:graphicData uri="http://schemas.openxmlformats.org/presentationml/2006/ole">
            <p:oleObj spid="_x0000_s133122" name="Visio" r:id="rId4" imgW="8864285" imgH="5503964" progId="Visio.Drawing.11">
              <p:embed/>
            </p:oleObj>
          </a:graphicData>
        </a:graphic>
      </p:graphicFrame>
      <p:pic>
        <p:nvPicPr>
          <p:cNvPr id="54" name="Picture 53" descr="IN00694_"/>
          <p:cNvPicPr>
            <a:picLocks noChangeAspect="1" noChangeArrowheads="1"/>
          </p:cNvPicPr>
          <p:nvPr/>
        </p:nvPicPr>
        <p:blipFill>
          <a:blip r:embed="rId5"/>
          <a:srcRect/>
          <a:stretch>
            <a:fillRect/>
          </a:stretch>
        </p:blipFill>
        <p:spPr bwMode="auto">
          <a:xfrm>
            <a:off x="5715794" y="6020618"/>
            <a:ext cx="719032" cy="644233"/>
          </a:xfrm>
          <a:prstGeom prst="rect">
            <a:avLst/>
          </a:prstGeom>
          <a:noFill/>
        </p:spPr>
      </p:pic>
      <p:pic>
        <p:nvPicPr>
          <p:cNvPr id="55" name="Picture 25" descr="lightm~1"/>
          <p:cNvPicPr>
            <a:picLocks noChangeAspect="1" noChangeArrowheads="1"/>
          </p:cNvPicPr>
          <p:nvPr/>
        </p:nvPicPr>
        <p:blipFill>
          <a:blip r:embed="rId6"/>
          <a:srcRect/>
          <a:stretch>
            <a:fillRect/>
          </a:stretch>
        </p:blipFill>
        <p:spPr bwMode="auto">
          <a:xfrm>
            <a:off x="4572794" y="6020618"/>
            <a:ext cx="914401" cy="635510"/>
          </a:xfrm>
          <a:prstGeom prst="rect">
            <a:avLst/>
          </a:prstGeom>
          <a:noFill/>
        </p:spPr>
      </p:pic>
      <p:pic>
        <p:nvPicPr>
          <p:cNvPr id="56" name="Picture 10"/>
          <p:cNvPicPr>
            <a:picLocks noChangeArrowheads="1"/>
          </p:cNvPicPr>
          <p:nvPr/>
        </p:nvPicPr>
        <p:blipFill>
          <a:blip r:embed="rId7"/>
          <a:srcRect/>
          <a:stretch>
            <a:fillRect/>
          </a:stretch>
        </p:blipFill>
        <p:spPr bwMode="auto">
          <a:xfrm>
            <a:off x="8077994" y="6096818"/>
            <a:ext cx="381000" cy="609600"/>
          </a:xfrm>
          <a:prstGeom prst="rect">
            <a:avLst/>
          </a:prstGeom>
          <a:noFill/>
          <a:ln w="12700">
            <a:noFill/>
            <a:miter lim="800000"/>
            <a:headEnd/>
            <a:tailEnd/>
          </a:ln>
          <a:effectLst/>
        </p:spPr>
      </p:pic>
      <p:pic>
        <p:nvPicPr>
          <p:cNvPr id="57" name="Picture 9" descr="http://www.aeolus-online.com/catalog/pics/Auto_Bumper__TJ_019_.jpg"/>
          <p:cNvPicPr>
            <a:picLocks noChangeAspect="1" noChangeArrowheads="1"/>
          </p:cNvPicPr>
          <p:nvPr/>
        </p:nvPicPr>
        <p:blipFill>
          <a:blip r:embed="rId8" cstate="print"/>
          <a:srcRect/>
          <a:stretch>
            <a:fillRect/>
          </a:stretch>
        </p:blipFill>
        <p:spPr bwMode="auto">
          <a:xfrm>
            <a:off x="8992394" y="5944418"/>
            <a:ext cx="838200" cy="838200"/>
          </a:xfrm>
          <a:prstGeom prst="rect">
            <a:avLst/>
          </a:prstGeom>
          <a:noFill/>
        </p:spPr>
      </p:pic>
      <p:pic>
        <p:nvPicPr>
          <p:cNvPr id="58" name="Picture 11" descr="http://tbn0.google.com/images?q=tbn:N2LIznvc3C1ZXM:http://www.britishv8.org/Articles/Images-V14-2/AAW-A.jpg">
            <a:hlinkClick r:id="rId9"/>
          </p:cNvPr>
          <p:cNvPicPr>
            <a:picLocks noChangeAspect="1" noChangeArrowheads="1"/>
          </p:cNvPicPr>
          <p:nvPr/>
        </p:nvPicPr>
        <p:blipFill>
          <a:blip r:embed="rId10"/>
          <a:srcRect/>
          <a:stretch>
            <a:fillRect/>
          </a:stretch>
        </p:blipFill>
        <p:spPr bwMode="auto">
          <a:xfrm>
            <a:off x="3658394" y="6096818"/>
            <a:ext cx="752475" cy="562963"/>
          </a:xfrm>
          <a:prstGeom prst="rect">
            <a:avLst/>
          </a:prstGeom>
          <a:noFill/>
        </p:spPr>
      </p:pic>
      <p:pic>
        <p:nvPicPr>
          <p:cNvPr id="59" name="Picture 7" descr="BMW E34"/>
          <p:cNvPicPr>
            <a:picLocks noChangeAspect="1" noChangeArrowheads="1"/>
          </p:cNvPicPr>
          <p:nvPr/>
        </p:nvPicPr>
        <p:blipFill>
          <a:blip r:embed="rId11" cstate="print"/>
          <a:srcRect/>
          <a:stretch>
            <a:fillRect/>
          </a:stretch>
        </p:blipFill>
        <p:spPr bwMode="auto">
          <a:xfrm>
            <a:off x="6858794" y="6096818"/>
            <a:ext cx="760352" cy="569864"/>
          </a:xfrm>
          <a:prstGeom prst="rect">
            <a:avLst/>
          </a:prstGeom>
          <a:noFill/>
        </p:spPr>
      </p:pic>
      <p:graphicFrame>
        <p:nvGraphicFramePr>
          <p:cNvPr id="60" name="Content Placeholder 4"/>
          <p:cNvGraphicFramePr>
            <a:graphicFrameLocks/>
          </p:cNvGraphicFramePr>
          <p:nvPr/>
        </p:nvGraphicFramePr>
        <p:xfrm>
          <a:off x="229394" y="1576175"/>
          <a:ext cx="3733800" cy="3535680"/>
        </p:xfrm>
        <a:graphic>
          <a:graphicData uri="http://schemas.openxmlformats.org/drawingml/2006/table">
            <a:tbl>
              <a:tblPr firstRow="1" bandRow="1">
                <a:tableStyleId>{5C22544A-7EE6-4342-B048-85BDC9FD1C3A}</a:tableStyleId>
              </a:tblPr>
              <a:tblGrid>
                <a:gridCol w="1828800"/>
                <a:gridCol w="1905000"/>
              </a:tblGrid>
              <a:tr h="186492">
                <a:tc>
                  <a:txBody>
                    <a:bodyPr/>
                    <a:lstStyle/>
                    <a:p>
                      <a:pPr algn="ctr"/>
                      <a:r>
                        <a:rPr lang="en-US" sz="1400" dirty="0" smtClean="0"/>
                        <a:t>Base Technology</a:t>
                      </a:r>
                      <a:endParaRPr lang="en-US" sz="1400" dirty="0"/>
                    </a:p>
                  </a:txBody>
                  <a:tcPr/>
                </a:tc>
                <a:tc>
                  <a:txBody>
                    <a:bodyPr/>
                    <a:lstStyle/>
                    <a:p>
                      <a:pPr algn="ctr"/>
                      <a:r>
                        <a:rPr lang="en-US" sz="1400" dirty="0" smtClean="0"/>
                        <a:t>Variations</a:t>
                      </a:r>
                      <a:endParaRPr lang="en-US" sz="1400" dirty="0"/>
                    </a:p>
                  </a:txBody>
                  <a:tcPr/>
                </a:tc>
              </a:tr>
              <a:tr h="413858">
                <a:tc>
                  <a:txBody>
                    <a:bodyPr/>
                    <a:lstStyle/>
                    <a:p>
                      <a:r>
                        <a:rPr lang="en-US" sz="1400" dirty="0" smtClean="0"/>
                        <a:t>Gasoline</a:t>
                      </a:r>
                      <a:endParaRPr lang="en-US" sz="1400" dirty="0"/>
                    </a:p>
                  </a:txBody>
                  <a:tcPr/>
                </a:tc>
                <a:tc>
                  <a:txBody>
                    <a:bodyPr/>
                    <a:lstStyle/>
                    <a:p>
                      <a:r>
                        <a:rPr lang="en-US" sz="1200" dirty="0" smtClean="0"/>
                        <a:t>Gasoline – advanced </a:t>
                      </a:r>
                    </a:p>
                    <a:p>
                      <a:r>
                        <a:rPr lang="en-US" sz="1200" dirty="0" smtClean="0"/>
                        <a:t>Flex</a:t>
                      </a:r>
                      <a:r>
                        <a:rPr lang="en-US" sz="1200" baseline="0" dirty="0" smtClean="0"/>
                        <a:t> Fuel </a:t>
                      </a:r>
                    </a:p>
                    <a:p>
                      <a:r>
                        <a:rPr lang="en-US" sz="1200" baseline="0" dirty="0" smtClean="0"/>
                        <a:t>Multi Fuel </a:t>
                      </a:r>
                    </a:p>
                  </a:txBody>
                  <a:tcPr>
                    <a:solidFill>
                      <a:srgbClr val="D8DEEC">
                        <a:alpha val="66000"/>
                      </a:srgbClr>
                    </a:solidFill>
                  </a:tcPr>
                </a:tc>
              </a:tr>
              <a:tr h="291234">
                <a:tc>
                  <a:txBody>
                    <a:bodyPr/>
                    <a:lstStyle/>
                    <a:p>
                      <a:r>
                        <a:rPr lang="en-US" sz="1400" dirty="0" smtClean="0"/>
                        <a:t>Diesel</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Diesel – advanced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Biofuels</a:t>
                      </a:r>
                    </a:p>
                  </a:txBody>
                  <a:tcPr>
                    <a:solidFill>
                      <a:srgbClr val="D8DEEC">
                        <a:alpha val="66000"/>
                      </a:srgbClr>
                    </a:solidFill>
                  </a:tcPr>
                </a:tc>
              </a:tr>
              <a:tr h="291234">
                <a:tc>
                  <a:txBody>
                    <a:bodyPr/>
                    <a:lstStyle/>
                    <a:p>
                      <a:r>
                        <a:rPr lang="en-US" sz="1400" dirty="0" smtClean="0"/>
                        <a:t>Gasoline – Electric Hybrid</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Parallel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Serial</a:t>
                      </a:r>
                      <a:r>
                        <a:rPr lang="en-US" sz="1200" baseline="0" dirty="0" smtClean="0"/>
                        <a:t> </a:t>
                      </a:r>
                      <a:endParaRPr lang="en-US" sz="1200" dirty="0" smtClean="0"/>
                    </a:p>
                  </a:txBody>
                  <a:tcPr>
                    <a:solidFill>
                      <a:srgbClr val="D8DEEC">
                        <a:alpha val="66000"/>
                      </a:srgbClr>
                    </a:solidFill>
                  </a:tcPr>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Diesel – Electric Hybrid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Parallel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Serial</a:t>
                      </a:r>
                      <a:r>
                        <a:rPr lang="en-US" sz="1200" baseline="0" dirty="0" smtClean="0"/>
                        <a:t> </a:t>
                      </a:r>
                      <a:endParaRPr lang="en-US" sz="1200" dirty="0" smtClean="0"/>
                    </a:p>
                  </a:txBody>
                  <a:tcPr>
                    <a:solidFill>
                      <a:srgbClr val="D8DEEC">
                        <a:alpha val="66000"/>
                      </a:srgbClr>
                    </a:solidFill>
                  </a:tcPr>
                </a:tc>
              </a:tr>
              <a:tr h="291234">
                <a:tc>
                  <a:txBody>
                    <a:bodyPr/>
                    <a:lstStyle/>
                    <a:p>
                      <a:r>
                        <a:rPr lang="en-US" sz="1400" dirty="0" smtClean="0"/>
                        <a:t>Electric</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Plug In Battery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Fuel Cell / Battery</a:t>
                      </a:r>
                    </a:p>
                  </a:txBody>
                  <a:tcPr>
                    <a:solidFill>
                      <a:srgbClr val="D8DEEC">
                        <a:alpha val="66000"/>
                      </a:srgbClr>
                    </a:solidFill>
                  </a:tcPr>
                </a:tc>
              </a:tr>
              <a:tr h="413858">
                <a:tc>
                  <a:txBody>
                    <a:bodyPr/>
                    <a:lstStyle/>
                    <a:p>
                      <a:r>
                        <a:rPr lang="en-US" sz="1400" dirty="0" smtClean="0"/>
                        <a:t>Alternate Fuel Internal Combustion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Natural</a:t>
                      </a:r>
                      <a:r>
                        <a:rPr lang="en-US" sz="1200" baseline="0" dirty="0" smtClean="0"/>
                        <a:t> Gas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LPG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Hydrogen</a:t>
                      </a:r>
                    </a:p>
                  </a:txBody>
                  <a:tcPr>
                    <a:solidFill>
                      <a:srgbClr val="D8DEEC">
                        <a:alpha val="66000"/>
                      </a:srgbClr>
                    </a:solidFill>
                  </a:tcPr>
                </a:tc>
              </a:tr>
            </a:tbl>
          </a:graphicData>
        </a:graphic>
      </p:graphicFrame>
      <p:sp>
        <p:nvSpPr>
          <p:cNvPr id="61" name="TextBox 60"/>
          <p:cNvSpPr txBox="1"/>
          <p:nvPr/>
        </p:nvSpPr>
        <p:spPr>
          <a:xfrm>
            <a:off x="76994" y="1222678"/>
            <a:ext cx="5105400" cy="307777"/>
          </a:xfrm>
          <a:prstGeom prst="rect">
            <a:avLst/>
          </a:prstGeom>
          <a:noFill/>
        </p:spPr>
        <p:txBody>
          <a:bodyPr wrap="square" rtlCol="0">
            <a:spAutoFit/>
          </a:bodyPr>
          <a:lstStyle/>
          <a:p>
            <a:r>
              <a:rPr lang="en-US" sz="1400" b="1" dirty="0" smtClean="0">
                <a:solidFill>
                  <a:srgbClr val="002776"/>
                </a:solidFill>
              </a:rPr>
              <a:t>Direction of base fuel and powertrain technology</a:t>
            </a:r>
          </a:p>
        </p:txBody>
      </p:sp>
      <p:sp>
        <p:nvSpPr>
          <p:cNvPr id="62" name="TextBox 61"/>
          <p:cNvSpPr txBox="1"/>
          <p:nvPr/>
        </p:nvSpPr>
        <p:spPr>
          <a:xfrm>
            <a:off x="4191794" y="1759055"/>
            <a:ext cx="5105400" cy="307777"/>
          </a:xfrm>
          <a:prstGeom prst="rect">
            <a:avLst/>
          </a:prstGeom>
          <a:noFill/>
        </p:spPr>
        <p:txBody>
          <a:bodyPr wrap="square" rtlCol="0">
            <a:spAutoFit/>
          </a:bodyPr>
          <a:lstStyle/>
          <a:p>
            <a:pPr algn="ctr"/>
            <a:r>
              <a:rPr lang="en-US" sz="1400" b="1" dirty="0" smtClean="0">
                <a:solidFill>
                  <a:srgbClr val="002776"/>
                </a:solidFill>
              </a:rPr>
              <a:t>Impact on other part families / vehicle systems</a:t>
            </a:r>
          </a:p>
        </p:txBody>
      </p:sp>
      <p:sp>
        <p:nvSpPr>
          <p:cNvPr id="63" name="Curved Down Arrow 62"/>
          <p:cNvSpPr/>
          <p:nvPr/>
        </p:nvSpPr>
        <p:spPr>
          <a:xfrm rot="774814">
            <a:off x="4285198" y="1070755"/>
            <a:ext cx="2033268" cy="389831"/>
          </a:xfrm>
          <a:prstGeom prst="curvedDownArrow">
            <a:avLst>
              <a:gd name="adj1" fmla="val 8196"/>
              <a:gd name="adj2" fmla="val 95464"/>
              <a:gd name="adj3" fmla="val 49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381794" y="6659101"/>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Changes in </a:t>
            </a:r>
            <a:r>
              <a:rPr lang="en-US" sz="1800" b="1" dirty="0" err="1" smtClean="0">
                <a:solidFill>
                  <a:schemeClr val="accent1">
                    <a:lumMod val="75000"/>
                  </a:schemeClr>
                </a:solidFill>
                <a:latin typeface="Calibri" pitchFamily="34" charset="0"/>
              </a:rPr>
              <a:t>powertrain</a:t>
            </a:r>
            <a:r>
              <a:rPr lang="en-US" sz="1800" b="1" dirty="0" smtClean="0">
                <a:solidFill>
                  <a:schemeClr val="accent1">
                    <a:lumMod val="75000"/>
                  </a:schemeClr>
                </a:solidFill>
                <a:latin typeface="Calibri" pitchFamily="34" charset="0"/>
              </a:rPr>
              <a:t> and other technologies will create opportunities in many different auto systems / parts families.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r>
              <a:rPr lang="en-US" smtClean="0"/>
              <a:t>Table of contents</a:t>
            </a:r>
            <a:endParaRPr lang="en-US" dirty="0" smtClean="0"/>
          </a:p>
        </p:txBody>
      </p:sp>
      <p:sp>
        <p:nvSpPr>
          <p:cNvPr id="8" name="Slide Number Placeholder 7"/>
          <p:cNvSpPr>
            <a:spLocks noGrp="1"/>
          </p:cNvSpPr>
          <p:nvPr>
            <p:ph type="sldNum" sz="quarter" idx="12"/>
          </p:nvPr>
        </p:nvSpPr>
        <p:spPr/>
        <p:txBody>
          <a:bodyPr/>
          <a:lstStyle/>
          <a:p>
            <a:fld id="{02012106-F1AE-4C04-8E5F-85389AF4AC05}" type="slidenum">
              <a:rPr lang="en-US" smtClean="0"/>
              <a:pPr/>
              <a:t>72</a:t>
            </a:fld>
            <a:endParaRPr lang="en-US" dirty="0"/>
          </a:p>
        </p:txBody>
      </p:sp>
      <p:graphicFrame>
        <p:nvGraphicFramePr>
          <p:cNvPr id="11" name="Group 118"/>
          <p:cNvGraphicFramePr>
            <a:graphicFrameLocks noGrp="1"/>
          </p:cNvGraphicFramePr>
          <p:nvPr/>
        </p:nvGraphicFramePr>
        <p:xfrm>
          <a:off x="338138" y="1539056"/>
          <a:ext cx="8654256" cy="4325142"/>
        </p:xfrm>
        <a:graphic>
          <a:graphicData uri="http://schemas.openxmlformats.org/drawingml/2006/table">
            <a:tbl>
              <a:tblPr/>
              <a:tblGrid>
                <a:gridCol w="690024"/>
                <a:gridCol w="7964232"/>
              </a:tblGrid>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1</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0066"/>
                          </a:solidFill>
                          <a:effectLst/>
                          <a:latin typeface="Verdana" pitchFamily="34" charset="0"/>
                          <a:ea typeface="宋体" pitchFamily="2" charset="-122"/>
                          <a:cs typeface="Arial" pitchFamily="34" charset="0"/>
                        </a:rPr>
                        <a:t>The Global Automotive Industry – Our Point of View</a:t>
                      </a:r>
                      <a:endParaRPr kumimoji="0" lang="en-US" altLang="zh-CN" sz="1600" b="0" i="0" u="none" strike="noStrike" cap="none" normalizeH="0" baseline="0" dirty="0" smtClean="0">
                        <a:ln>
                          <a:noFill/>
                        </a:ln>
                        <a:solidFill>
                          <a:srgbClr val="00006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2</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Creating Growth Strategy</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3</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M&amp;A Considerations</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4</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chemeClr val="bg1"/>
                          </a:solidFill>
                          <a:effectLst/>
                          <a:latin typeface="Verdana" pitchFamily="34" charset="0"/>
                          <a:ea typeface="宋体" pitchFamily="2" charset="-122"/>
                          <a:cs typeface="Arial" pitchFamily="34" charset="0"/>
                        </a:rPr>
                        <a:t>Acquisition Integration</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5</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Supplier Network Development</a:t>
                      </a:r>
                      <a:endPar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6</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Next Steps</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insights come from assisting clients in over 600 post-merger integration and separation situations</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73</a:t>
            </a:fld>
            <a:endParaRPr lang="en-US" dirty="0"/>
          </a:p>
        </p:txBody>
      </p:sp>
      <p:graphicFrame>
        <p:nvGraphicFramePr>
          <p:cNvPr id="4" name="Group 186"/>
          <p:cNvGraphicFramePr>
            <a:graphicFrameLocks noGrp="1"/>
          </p:cNvGraphicFramePr>
          <p:nvPr/>
        </p:nvGraphicFramePr>
        <p:xfrm>
          <a:off x="380156" y="1347249"/>
          <a:ext cx="9235944" cy="5575532"/>
        </p:xfrm>
        <a:graphic>
          <a:graphicData uri="http://schemas.openxmlformats.org/drawingml/2006/table">
            <a:tbl>
              <a:tblPr/>
              <a:tblGrid>
                <a:gridCol w="2308986"/>
                <a:gridCol w="2308986"/>
                <a:gridCol w="2308986"/>
                <a:gridCol w="2308986"/>
              </a:tblGrid>
              <a:tr h="279920">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GB" sz="1600" b="0" i="0" u="none" strike="noStrike" cap="none" normalizeH="0" baseline="0" dirty="0" smtClean="0">
                          <a:ln>
                            <a:noFill/>
                          </a:ln>
                          <a:solidFill>
                            <a:srgbClr val="FFFFFF"/>
                          </a:solidFill>
                          <a:effectLst/>
                          <a:latin typeface="Arial" charset="0"/>
                        </a:rPr>
                        <a:t>Auto &amp; Manufacturing</a:t>
                      </a:r>
                    </a:p>
                  </a:txBody>
                  <a:tcPr marL="46430" marR="46430" marT="51827" marB="51827"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GB" sz="1600" b="0" i="0" u="none" strike="noStrike" cap="none" normalizeH="0" baseline="0" dirty="0" smtClean="0">
                          <a:ln>
                            <a:noFill/>
                          </a:ln>
                          <a:solidFill>
                            <a:srgbClr val="FFFFFF"/>
                          </a:solidFill>
                          <a:effectLst/>
                          <a:latin typeface="Arial" charset="0"/>
                        </a:rPr>
                        <a:t>Hi Tech &amp; Finance</a:t>
                      </a: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GB" sz="1600" b="0" i="0" u="none" strike="noStrike" kern="1200" cap="none" normalizeH="0" baseline="0" dirty="0" smtClean="0">
                          <a:ln>
                            <a:noFill/>
                          </a:ln>
                          <a:solidFill>
                            <a:srgbClr val="FFFFFF"/>
                          </a:solidFill>
                          <a:effectLst/>
                          <a:latin typeface="Arial" charset="0"/>
                          <a:ea typeface="+mn-ea"/>
                          <a:cs typeface="+mn-cs"/>
                        </a:rPr>
                        <a:t>Process &amp; Life Science</a:t>
                      </a: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GB" sz="1600" b="0" i="0" u="none" strike="noStrike" kern="1200" cap="none" normalizeH="0" baseline="0" dirty="0" smtClean="0">
                          <a:ln>
                            <a:noFill/>
                          </a:ln>
                          <a:solidFill>
                            <a:srgbClr val="FFFFFF"/>
                          </a:solidFill>
                          <a:effectLst/>
                          <a:latin typeface="Arial" charset="0"/>
                          <a:ea typeface="+mn-ea"/>
                          <a:cs typeface="+mn-cs"/>
                        </a:rPr>
                        <a:t>China &amp; Consumer Products</a:t>
                      </a: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2060"/>
                    </a:solidFill>
                  </a:tcPr>
                </a:tc>
              </a:tr>
              <a:tr h="422512">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GB" sz="1200" b="0" i="0" u="none" strike="noStrike" cap="none" normalizeH="0" baseline="0" dirty="0" smtClean="0">
                          <a:ln>
                            <a:noFill/>
                          </a:ln>
                          <a:solidFill>
                            <a:srgbClr val="000066"/>
                          </a:solidFill>
                          <a:effectLst/>
                          <a:latin typeface="+mn-lt"/>
                        </a:rPr>
                        <a:t>Automobile Manufacturer #5</a:t>
                      </a:r>
                      <a:endParaRPr kumimoji="0" lang="en-GB" sz="1200" b="0" i="0" u="none" strike="noStrike" cap="none" normalizeH="0" baseline="0" dirty="0" smtClean="0">
                        <a:ln>
                          <a:noFill/>
                        </a:ln>
                        <a:solidFill>
                          <a:srgbClr val="000066"/>
                        </a:solidFill>
                        <a:effectLst/>
                        <a:latin typeface="+mn-lt"/>
                      </a:endParaRPr>
                    </a:p>
                  </a:txBody>
                  <a:tcPr marL="46430" marR="46430" marT="51827" marB="51827"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1200" b="0" i="0" u="none" strike="noStrike" kern="1200" cap="none" normalizeH="0" baseline="0" dirty="0" smtClean="0">
                          <a:ln>
                            <a:noFill/>
                          </a:ln>
                          <a:solidFill>
                            <a:srgbClr val="000066"/>
                          </a:solidFill>
                          <a:effectLst/>
                          <a:latin typeface="+mn-lt"/>
                          <a:ea typeface="+mn-ea"/>
                          <a:cs typeface="+mn-cs"/>
                        </a:rPr>
                        <a:t>HP </a:t>
                      </a:r>
                      <a:r>
                        <a:rPr kumimoji="0" lang="en-US" sz="1200" b="0" i="0" u="none" strike="noStrike" kern="1200" cap="none" normalizeH="0" baseline="0" dirty="0" err="1" smtClean="0">
                          <a:ln>
                            <a:noFill/>
                          </a:ln>
                          <a:solidFill>
                            <a:srgbClr val="000066"/>
                          </a:solidFill>
                          <a:effectLst/>
                          <a:latin typeface="+mn-lt"/>
                          <a:ea typeface="+mn-ea"/>
                          <a:cs typeface="+mn-cs"/>
                        </a:rPr>
                        <a:t>acq</a:t>
                      </a:r>
                      <a:r>
                        <a:rPr kumimoji="0" lang="en-US" sz="1200" b="0" i="0" u="none" strike="noStrike" kern="1200" cap="none" normalizeH="0" baseline="0" dirty="0" smtClean="0">
                          <a:ln>
                            <a:noFill/>
                          </a:ln>
                          <a:solidFill>
                            <a:srgbClr val="000066"/>
                          </a:solidFill>
                          <a:effectLst/>
                          <a:latin typeface="+mn-lt"/>
                          <a:ea typeface="+mn-ea"/>
                          <a:cs typeface="+mn-cs"/>
                        </a:rPr>
                        <a:t>. of Compaq</a:t>
                      </a: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E5E5CC"/>
                    </a:solidFill>
                  </a:tcPr>
                </a:tc>
                <a:tc>
                  <a:txBody>
                    <a:bodyPr/>
                    <a:lstStyle/>
                    <a:p>
                      <a:pPr marL="115888" marR="0" lvl="0" indent="-115888" algn="ctr" defTabSz="914400" rtl="0" eaLnBrk="1" fontAlgn="base" latinLnBrk="0" hangingPunct="1">
                        <a:lnSpc>
                          <a:spcPct val="90000"/>
                        </a:lnSpc>
                        <a:spcBef>
                          <a:spcPct val="50000"/>
                        </a:spcBef>
                        <a:spcAft>
                          <a:spcPct val="0"/>
                        </a:spcAft>
                        <a:buClrTx/>
                        <a:buSzTx/>
                        <a:buFontTx/>
                        <a:buNone/>
                        <a:tabLst/>
                        <a:defRPr/>
                      </a:pPr>
                      <a:r>
                        <a:rPr kumimoji="0" lang="en-US" sz="1200" b="0" i="0" u="none" strike="noStrike" kern="1200" cap="none" spc="0" normalizeH="0" baseline="0" noProof="0" dirty="0" smtClean="0">
                          <a:ln>
                            <a:noFill/>
                          </a:ln>
                          <a:solidFill>
                            <a:srgbClr val="000066"/>
                          </a:solidFill>
                          <a:effectLst/>
                          <a:uLnTx/>
                          <a:uFillTx/>
                          <a:latin typeface="+mn-lt"/>
                          <a:ea typeface="+mn-ea"/>
                          <a:cs typeface="+mn-cs"/>
                        </a:rPr>
                        <a:t>Dow </a:t>
                      </a:r>
                      <a:r>
                        <a:rPr kumimoji="0" lang="en-US" sz="1200" b="0" i="0" u="none" strike="noStrike" kern="1200" cap="none" spc="0" normalizeH="0" baseline="0" noProof="0" dirty="0" err="1" smtClean="0">
                          <a:ln>
                            <a:noFill/>
                          </a:ln>
                          <a:solidFill>
                            <a:srgbClr val="000066"/>
                          </a:solidFill>
                          <a:effectLst/>
                          <a:uLnTx/>
                          <a:uFillTx/>
                          <a:latin typeface="+mn-lt"/>
                          <a:ea typeface="+mn-ea"/>
                          <a:cs typeface="+mn-cs"/>
                        </a:rPr>
                        <a:t>acq</a:t>
                      </a:r>
                      <a:r>
                        <a:rPr kumimoji="0" lang="en-US" sz="1200" b="0" i="0" u="none" strike="noStrike" kern="1200" cap="none" spc="0" normalizeH="0" baseline="0" noProof="0" dirty="0" smtClean="0">
                          <a:ln>
                            <a:noFill/>
                          </a:ln>
                          <a:solidFill>
                            <a:srgbClr val="000066"/>
                          </a:solidFill>
                          <a:effectLst/>
                          <a:uLnTx/>
                          <a:uFillTx/>
                          <a:latin typeface="+mn-lt"/>
                          <a:ea typeface="+mn-ea"/>
                          <a:cs typeface="+mn-cs"/>
                        </a:rPr>
                        <a:t>. of Union Carbide</a:t>
                      </a: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E5E5CC"/>
                    </a:solidFill>
                  </a:tcPr>
                </a:tc>
                <a:tc>
                  <a:txBody>
                    <a:bodyPr/>
                    <a:lstStyle/>
                    <a:p>
                      <a:pPr marL="115888" marR="0" lvl="0" indent="-115888" algn="ctr" defTabSz="914400" rtl="0" eaLnBrk="1" fontAlgn="base" latinLnBrk="0" hangingPunct="1">
                        <a:lnSpc>
                          <a:spcPct val="90000"/>
                        </a:lnSpc>
                        <a:spcBef>
                          <a:spcPct val="50000"/>
                        </a:spcBef>
                        <a:spcAft>
                          <a:spcPct val="0"/>
                        </a:spcAft>
                        <a:buClrTx/>
                        <a:buSzTx/>
                        <a:buFontTx/>
                        <a:buNone/>
                        <a:tabLst/>
                      </a:pPr>
                      <a:r>
                        <a:rPr kumimoji="0" lang="en-GB" sz="1200" b="0" i="0" u="none" strike="noStrike" cap="none" normalizeH="0" baseline="0" dirty="0" smtClean="0">
                          <a:ln>
                            <a:noFill/>
                          </a:ln>
                          <a:solidFill>
                            <a:srgbClr val="000066"/>
                          </a:solidFill>
                          <a:effectLst/>
                          <a:latin typeface="+mn-lt"/>
                          <a:sym typeface="Wingdings" pitchFamily="2" charset="2"/>
                        </a:rPr>
                        <a:t>Nanjing Auto </a:t>
                      </a:r>
                      <a:r>
                        <a:rPr kumimoji="0" lang="en-GB" sz="1200" b="0" i="0" u="none" strike="noStrike" cap="none" normalizeH="0" baseline="0" dirty="0" err="1" smtClean="0">
                          <a:ln>
                            <a:noFill/>
                          </a:ln>
                          <a:solidFill>
                            <a:srgbClr val="000066"/>
                          </a:solidFill>
                          <a:effectLst/>
                          <a:latin typeface="+mn-lt"/>
                          <a:sym typeface="Wingdings" pitchFamily="2" charset="2"/>
                        </a:rPr>
                        <a:t>acq</a:t>
                      </a:r>
                      <a:r>
                        <a:rPr kumimoji="0" lang="en-GB" sz="1200" b="0" i="0" u="none" strike="noStrike" cap="none" normalizeH="0" baseline="0" dirty="0" smtClean="0">
                          <a:ln>
                            <a:noFill/>
                          </a:ln>
                          <a:solidFill>
                            <a:srgbClr val="000066"/>
                          </a:solidFill>
                          <a:effectLst/>
                          <a:latin typeface="+mn-lt"/>
                          <a:sym typeface="Wingdings" pitchFamily="2" charset="2"/>
                        </a:rPr>
                        <a:t>. of MG Rover</a:t>
                      </a: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00000">
                        <a:alpha val="25098"/>
                      </a:srgbClr>
                    </a:solidFill>
                  </a:tcPr>
                </a:tc>
              </a:tr>
              <a:tr h="588868">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GB" sz="1200" b="0" i="0" u="none" strike="noStrike" cap="none" normalizeH="0" baseline="0" dirty="0" smtClean="0">
                          <a:ln>
                            <a:noFill/>
                          </a:ln>
                          <a:solidFill>
                            <a:srgbClr val="000066"/>
                          </a:solidFill>
                          <a:effectLst/>
                          <a:latin typeface="+mn-lt"/>
                        </a:rPr>
                        <a:t>Automobile Manufacturer #5 </a:t>
                      </a:r>
                      <a:endParaRPr kumimoji="0" lang="en-GB" sz="1200" b="0" i="0" u="none" strike="noStrike" cap="none" normalizeH="0" baseline="0" dirty="0" smtClean="0">
                        <a:ln>
                          <a:noFill/>
                        </a:ln>
                        <a:solidFill>
                          <a:srgbClr val="000066"/>
                        </a:solidFill>
                        <a:effectLst/>
                        <a:latin typeface="+mn-lt"/>
                      </a:endParaRPr>
                    </a:p>
                  </a:txBody>
                  <a:tcPr marL="46430" marR="46430" marT="51827" marB="51827"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1200" b="0" i="0" u="none" strike="noStrike" kern="1200" cap="none" normalizeH="0" baseline="0" dirty="0" smtClean="0">
                          <a:ln>
                            <a:noFill/>
                          </a:ln>
                          <a:solidFill>
                            <a:srgbClr val="000066"/>
                          </a:solidFill>
                          <a:effectLst/>
                          <a:latin typeface="+mn-lt"/>
                          <a:ea typeface="+mn-ea"/>
                          <a:cs typeface="+mn-cs"/>
                        </a:rPr>
                        <a:t>HP div. of Agilent</a:t>
                      </a: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15888" marR="0" lvl="0" indent="-115888" algn="ctr" defTabSz="914400" rtl="0" eaLnBrk="1" fontAlgn="base" latinLnBrk="0" hangingPunct="1">
                        <a:lnSpc>
                          <a:spcPct val="90000"/>
                        </a:lnSpc>
                        <a:spcBef>
                          <a:spcPct val="50000"/>
                        </a:spcBef>
                        <a:spcAft>
                          <a:spcPct val="0"/>
                        </a:spcAft>
                        <a:buClrTx/>
                        <a:buSzTx/>
                        <a:buFontTx/>
                        <a:buNone/>
                        <a:tabLst/>
                      </a:pPr>
                      <a:r>
                        <a:rPr kumimoji="0" lang="en-GB" sz="1200" b="0" i="0" u="none" strike="noStrike" cap="none" normalizeH="0" baseline="0" dirty="0" smtClean="0">
                          <a:ln>
                            <a:noFill/>
                          </a:ln>
                          <a:solidFill>
                            <a:srgbClr val="000066"/>
                          </a:solidFill>
                          <a:effectLst/>
                          <a:latin typeface="+mn-lt"/>
                          <a:sym typeface="Wingdings" pitchFamily="2" charset="2"/>
                        </a:rPr>
                        <a:t>Exxon merger with Mobil</a:t>
                      </a: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15888" marR="0" lvl="0" indent="-115888" algn="ctr" defTabSz="914400" rtl="0" eaLnBrk="1" fontAlgn="base" latinLnBrk="0" hangingPunct="1">
                        <a:lnSpc>
                          <a:spcPct val="90000"/>
                        </a:lnSpc>
                        <a:spcBef>
                          <a:spcPct val="50000"/>
                        </a:spcBef>
                        <a:spcAft>
                          <a:spcPct val="0"/>
                        </a:spcAft>
                        <a:buClrTx/>
                        <a:buSzTx/>
                        <a:buFontTx/>
                        <a:buNone/>
                        <a:tabLst/>
                        <a:defRPr/>
                      </a:pPr>
                      <a:r>
                        <a:rPr kumimoji="0" lang="en-GB"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Lenovo </a:t>
                      </a:r>
                      <a:r>
                        <a:rPr kumimoji="0" lang="en-GB" sz="1200" b="0" i="0" u="none" strike="noStrike" kern="1200" cap="none" spc="0" normalizeH="0" baseline="0" noProof="0" dirty="0" err="1" smtClean="0">
                          <a:ln>
                            <a:noFill/>
                          </a:ln>
                          <a:solidFill>
                            <a:srgbClr val="000066"/>
                          </a:solidFill>
                          <a:effectLst/>
                          <a:uLnTx/>
                          <a:uFillTx/>
                          <a:latin typeface="+mn-lt"/>
                          <a:ea typeface="+mn-ea"/>
                          <a:cs typeface="+mn-cs"/>
                          <a:sym typeface="Wingdings" pitchFamily="2" charset="2"/>
                        </a:rPr>
                        <a:t>acq</a:t>
                      </a:r>
                      <a:r>
                        <a:rPr kumimoji="0" lang="en-GB"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 of IBM PC business</a:t>
                      </a: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alpha val="25098"/>
                      </a:srgbClr>
                    </a:solidFill>
                  </a:tcPr>
                </a:tc>
              </a:tr>
              <a:tr h="422512">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GB" sz="1200" b="0" i="0" u="none" strike="noStrike" cap="none" normalizeH="0" baseline="0" dirty="0" smtClean="0">
                          <a:ln>
                            <a:noFill/>
                          </a:ln>
                          <a:solidFill>
                            <a:srgbClr val="000066"/>
                          </a:solidFill>
                          <a:effectLst/>
                          <a:latin typeface="+mn-lt"/>
                        </a:rPr>
                        <a:t>General Motors div. of Delphi</a:t>
                      </a:r>
                    </a:p>
                  </a:txBody>
                  <a:tcPr marL="46430" marR="46430" marT="51827" marB="51827"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1200" b="0" i="0" u="none" strike="noStrike" kern="1200" cap="none" normalizeH="0" baseline="0" dirty="0" smtClean="0">
                          <a:ln>
                            <a:noFill/>
                          </a:ln>
                          <a:solidFill>
                            <a:srgbClr val="000066"/>
                          </a:solidFill>
                          <a:effectLst/>
                          <a:latin typeface="+mn-lt"/>
                          <a:ea typeface="+mn-ea"/>
                          <a:cs typeface="+mn-cs"/>
                        </a:rPr>
                        <a:t>Sprint </a:t>
                      </a:r>
                      <a:r>
                        <a:rPr kumimoji="0" lang="en-US" sz="1200" b="0" i="0" u="none" strike="noStrike" kern="1200" cap="none" normalizeH="0" baseline="0" dirty="0" err="1" smtClean="0">
                          <a:ln>
                            <a:noFill/>
                          </a:ln>
                          <a:solidFill>
                            <a:srgbClr val="000066"/>
                          </a:solidFill>
                          <a:effectLst/>
                          <a:latin typeface="+mn-lt"/>
                          <a:ea typeface="+mn-ea"/>
                          <a:cs typeface="+mn-cs"/>
                        </a:rPr>
                        <a:t>acq</a:t>
                      </a:r>
                      <a:r>
                        <a:rPr kumimoji="0" lang="en-US" sz="1200" b="0" i="0" u="none" strike="noStrike" kern="1200" cap="none" normalizeH="0" baseline="0" dirty="0" smtClean="0">
                          <a:ln>
                            <a:noFill/>
                          </a:ln>
                          <a:solidFill>
                            <a:srgbClr val="000066"/>
                          </a:solidFill>
                          <a:effectLst/>
                          <a:latin typeface="+mn-lt"/>
                          <a:ea typeface="+mn-ea"/>
                          <a:cs typeface="+mn-cs"/>
                        </a:rPr>
                        <a:t>. of Nextel</a:t>
                      </a: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Chevron </a:t>
                      </a:r>
                      <a:r>
                        <a:rPr kumimoji="0" lang="en-US" sz="1200" b="0" i="0" u="none" strike="noStrike" kern="1200" cap="none" normalizeH="0" baseline="0" dirty="0" err="1" smtClean="0">
                          <a:ln>
                            <a:noFill/>
                          </a:ln>
                          <a:solidFill>
                            <a:srgbClr val="000066"/>
                          </a:solidFill>
                          <a:effectLst/>
                          <a:latin typeface="+mn-lt"/>
                          <a:ea typeface="+mn-ea"/>
                          <a:cs typeface="+mn-cs"/>
                          <a:sym typeface="Wingdings" pitchFamily="2" charset="2"/>
                        </a:rPr>
                        <a:t>acq</a:t>
                      </a: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 of Texaco</a:t>
                      </a: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15888" marR="0" lvl="0" indent="-115888" algn="ctr" defTabSz="914400" rtl="0" eaLnBrk="1" fontAlgn="base" latinLnBrk="0" hangingPunct="1">
                        <a:lnSpc>
                          <a:spcPct val="90000"/>
                        </a:lnSpc>
                        <a:spcBef>
                          <a:spcPct val="50000"/>
                        </a:spcBef>
                        <a:spcAft>
                          <a:spcPct val="0"/>
                        </a:spcAft>
                        <a:buClrTx/>
                        <a:buSzTx/>
                        <a:buFontTx/>
                        <a:buNone/>
                        <a:tabLst/>
                      </a:pPr>
                      <a:r>
                        <a:rPr kumimoji="0" lang="en-GB" sz="1200" b="0" i="0" u="none" strike="noStrike" cap="none" normalizeH="0" baseline="0" dirty="0" smtClean="0">
                          <a:ln>
                            <a:noFill/>
                          </a:ln>
                          <a:solidFill>
                            <a:srgbClr val="000066"/>
                          </a:solidFill>
                          <a:effectLst/>
                          <a:latin typeface="+mn-lt"/>
                          <a:sym typeface="Wingdings" pitchFamily="2" charset="2"/>
                        </a:rPr>
                        <a:t>J&amp;J </a:t>
                      </a:r>
                      <a:r>
                        <a:rPr kumimoji="0" lang="en-GB" sz="1200" b="0" i="0" u="none" strike="noStrike" cap="none" normalizeH="0" baseline="0" dirty="0" err="1" smtClean="0">
                          <a:ln>
                            <a:noFill/>
                          </a:ln>
                          <a:solidFill>
                            <a:srgbClr val="000066"/>
                          </a:solidFill>
                          <a:effectLst/>
                          <a:latin typeface="+mn-lt"/>
                          <a:sym typeface="Wingdings" pitchFamily="2" charset="2"/>
                        </a:rPr>
                        <a:t>acq</a:t>
                      </a:r>
                      <a:r>
                        <a:rPr kumimoji="0" lang="en-GB" sz="1200" b="0" i="0" u="none" strike="noStrike" cap="none" normalizeH="0" baseline="0" dirty="0" smtClean="0">
                          <a:ln>
                            <a:noFill/>
                          </a:ln>
                          <a:solidFill>
                            <a:srgbClr val="000066"/>
                          </a:solidFill>
                          <a:effectLst/>
                          <a:latin typeface="+mn-lt"/>
                          <a:sym typeface="Wingdings" pitchFamily="2" charset="2"/>
                        </a:rPr>
                        <a:t>. of </a:t>
                      </a:r>
                      <a:r>
                        <a:rPr kumimoji="0" lang="en-GB" sz="1200" b="0" i="0" u="none" strike="noStrike" cap="none" normalizeH="0" baseline="0" dirty="0" err="1" smtClean="0">
                          <a:ln>
                            <a:noFill/>
                          </a:ln>
                          <a:solidFill>
                            <a:srgbClr val="000066"/>
                          </a:solidFill>
                          <a:effectLst/>
                          <a:latin typeface="+mn-lt"/>
                          <a:sym typeface="Wingdings" pitchFamily="2" charset="2"/>
                        </a:rPr>
                        <a:t>Dabao</a:t>
                      </a:r>
                      <a:endParaRPr kumimoji="0" lang="en-GB" sz="1200" b="0" i="0" u="none" strike="noStrike" cap="none" normalizeH="0" baseline="0" dirty="0" smtClean="0">
                        <a:ln>
                          <a:noFill/>
                        </a:ln>
                        <a:solidFill>
                          <a:srgbClr val="000066"/>
                        </a:solidFill>
                        <a:effectLst/>
                        <a:latin typeface="+mn-lt"/>
                        <a:sym typeface="Wingdings" pitchFamily="2" charset="2"/>
                      </a:endParaRP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alpha val="25098"/>
                      </a:srgbClr>
                    </a:solidFill>
                  </a:tcPr>
                </a:tc>
              </a:tr>
              <a:tr h="422512">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1200" b="0" i="0" u="none" strike="noStrike" kern="1200" cap="none" normalizeH="0" baseline="0" dirty="0" smtClean="0">
                          <a:ln>
                            <a:noFill/>
                          </a:ln>
                          <a:solidFill>
                            <a:srgbClr val="000066"/>
                          </a:solidFill>
                          <a:effectLst/>
                          <a:latin typeface="+mn-lt"/>
                          <a:ea typeface="+mn-ea"/>
                          <a:cs typeface="+mn-cs"/>
                        </a:rPr>
                        <a:t>General Motors </a:t>
                      </a:r>
                      <a:r>
                        <a:rPr kumimoji="0" lang="en-US" sz="1200" b="0" i="0" u="none" strike="noStrike" kern="1200" cap="none" normalizeH="0" baseline="0" dirty="0" err="1" smtClean="0">
                          <a:ln>
                            <a:noFill/>
                          </a:ln>
                          <a:solidFill>
                            <a:srgbClr val="000066"/>
                          </a:solidFill>
                          <a:effectLst/>
                          <a:latin typeface="+mn-lt"/>
                          <a:ea typeface="+mn-ea"/>
                          <a:cs typeface="+mn-cs"/>
                        </a:rPr>
                        <a:t>acq</a:t>
                      </a:r>
                      <a:r>
                        <a:rPr kumimoji="0" lang="en-US" sz="1200" b="0" i="0" u="none" strike="noStrike" kern="1200" cap="none" normalizeH="0" baseline="0" dirty="0" smtClean="0">
                          <a:ln>
                            <a:noFill/>
                          </a:ln>
                          <a:solidFill>
                            <a:srgbClr val="000066"/>
                          </a:solidFill>
                          <a:effectLst/>
                          <a:latin typeface="+mn-lt"/>
                          <a:ea typeface="+mn-ea"/>
                          <a:cs typeface="+mn-cs"/>
                        </a:rPr>
                        <a:t>. of Daewoo</a:t>
                      </a:r>
                    </a:p>
                  </a:txBody>
                  <a:tcPr marL="46430" marR="46430" marT="51827" marB="51827"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GB" sz="1200" b="0" i="0" u="none" strike="noStrike" kern="1200" cap="none" normalizeH="0" baseline="0" dirty="0" smtClean="0">
                          <a:ln>
                            <a:noFill/>
                          </a:ln>
                          <a:solidFill>
                            <a:srgbClr val="000066"/>
                          </a:solidFill>
                          <a:effectLst/>
                          <a:latin typeface="+mn-lt"/>
                          <a:ea typeface="+mn-ea"/>
                          <a:cs typeface="+mn-cs"/>
                          <a:sym typeface="Wingdings" pitchFamily="2" charset="2"/>
                        </a:rPr>
                        <a:t>Agilent Technologies </a:t>
                      </a:r>
                      <a:r>
                        <a:rPr kumimoji="0" lang="en-GB" sz="1200" b="0" i="0" u="none" strike="noStrike" kern="1200" cap="none" normalizeH="0" baseline="0" dirty="0" err="1" smtClean="0">
                          <a:ln>
                            <a:noFill/>
                          </a:ln>
                          <a:solidFill>
                            <a:srgbClr val="000066"/>
                          </a:solidFill>
                          <a:effectLst/>
                          <a:latin typeface="+mn-lt"/>
                          <a:ea typeface="+mn-ea"/>
                          <a:cs typeface="+mn-cs"/>
                          <a:sym typeface="Wingdings" pitchFamily="2" charset="2"/>
                        </a:rPr>
                        <a:t>div.of</a:t>
                      </a:r>
                      <a:r>
                        <a:rPr kumimoji="0" lang="en-GB" sz="1200" b="0" i="0" u="none" strike="noStrike" kern="1200" cap="none" normalizeH="0" baseline="0" dirty="0" smtClean="0">
                          <a:ln>
                            <a:noFill/>
                          </a:ln>
                          <a:solidFill>
                            <a:srgbClr val="000066"/>
                          </a:solidFill>
                          <a:effectLst/>
                          <a:latin typeface="+mn-lt"/>
                          <a:ea typeface="+mn-ea"/>
                          <a:cs typeface="+mn-cs"/>
                          <a:sym typeface="Wingdings" pitchFamily="2" charset="2"/>
                        </a:rPr>
                        <a:t> </a:t>
                      </a:r>
                      <a:r>
                        <a:rPr kumimoji="0" lang="en-GB" sz="1200" b="0" i="0" u="none" strike="noStrike" kern="1200" cap="none" normalizeH="0" baseline="0" dirty="0" err="1" smtClean="0">
                          <a:ln>
                            <a:noFill/>
                          </a:ln>
                          <a:solidFill>
                            <a:srgbClr val="000066"/>
                          </a:solidFill>
                          <a:effectLst/>
                          <a:latin typeface="+mn-lt"/>
                          <a:ea typeface="+mn-ea"/>
                          <a:cs typeface="+mn-cs"/>
                          <a:sym typeface="Wingdings" pitchFamily="2" charset="2"/>
                        </a:rPr>
                        <a:t>Avago</a:t>
                      </a:r>
                      <a:endParaRPr kumimoji="0" lang="en-GB" sz="1200" b="0" i="0" u="none" strike="noStrike" kern="1200" cap="none" normalizeH="0" baseline="0" dirty="0" smtClean="0">
                        <a:ln>
                          <a:noFill/>
                        </a:ln>
                        <a:solidFill>
                          <a:srgbClr val="000066"/>
                        </a:solidFill>
                        <a:effectLst/>
                        <a:latin typeface="+mn-lt"/>
                        <a:ea typeface="+mn-ea"/>
                        <a:cs typeface="+mn-cs"/>
                        <a:sym typeface="Wingdings" pitchFamily="2" charset="2"/>
                      </a:endParaRP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Pharmacia </a:t>
                      </a:r>
                      <a:r>
                        <a:rPr kumimoji="0" lang="en-US" sz="1200" b="0" i="0" u="none" strike="noStrike" kern="1200" cap="none" normalizeH="0" baseline="0" dirty="0" err="1" smtClean="0">
                          <a:ln>
                            <a:noFill/>
                          </a:ln>
                          <a:solidFill>
                            <a:srgbClr val="000066"/>
                          </a:solidFill>
                          <a:effectLst/>
                          <a:latin typeface="+mn-lt"/>
                          <a:ea typeface="+mn-ea"/>
                          <a:cs typeface="+mn-cs"/>
                          <a:sym typeface="Wingdings" pitchFamily="2" charset="2"/>
                        </a:rPr>
                        <a:t>acq</a:t>
                      </a: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 of Monsanto</a:t>
                      </a: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15888" marR="0" lvl="0" indent="-115888" algn="ctr" defTabSz="914400" rtl="0" eaLnBrk="1" fontAlgn="base" latinLnBrk="0" hangingPunct="1">
                        <a:lnSpc>
                          <a:spcPct val="90000"/>
                        </a:lnSpc>
                        <a:spcBef>
                          <a:spcPct val="50000"/>
                        </a:spcBef>
                        <a:spcAft>
                          <a:spcPct val="0"/>
                        </a:spcAft>
                        <a:buClrTx/>
                        <a:buSzTx/>
                        <a:buFontTx/>
                        <a:buNone/>
                        <a:tabLst/>
                      </a:pP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Pharmaceutical Preparation Manufacturer #2</a:t>
                      </a:r>
                      <a:endPar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endParaRP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alpha val="25098"/>
                      </a:srgbClr>
                    </a:solidFill>
                  </a:tcPr>
                </a:tc>
              </a:tr>
              <a:tr h="422512">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GB" sz="1200" b="0" i="0" u="none" strike="noStrike" cap="none" normalizeH="0" baseline="0" dirty="0" smtClean="0">
                          <a:ln>
                            <a:noFill/>
                          </a:ln>
                          <a:solidFill>
                            <a:srgbClr val="000066"/>
                          </a:solidFill>
                          <a:effectLst/>
                          <a:latin typeface="+mn-lt"/>
                        </a:rPr>
                        <a:t>DaimlerChrysler div. of MTU</a:t>
                      </a:r>
                    </a:p>
                  </a:txBody>
                  <a:tcPr marL="46430" marR="46430" marT="51827" marB="51827"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Brocade </a:t>
                      </a:r>
                      <a:r>
                        <a:rPr kumimoji="0" lang="en-US" altLang="en-US" sz="1200" b="0" i="0" u="none" strike="noStrike" kern="1200" cap="none" spc="0" normalizeH="0" baseline="0" noProof="0" dirty="0" err="1" smtClean="0">
                          <a:ln>
                            <a:noFill/>
                          </a:ln>
                          <a:solidFill>
                            <a:srgbClr val="000066"/>
                          </a:solidFill>
                          <a:effectLst/>
                          <a:uLnTx/>
                          <a:uFillTx/>
                          <a:latin typeface="+mn-lt"/>
                          <a:ea typeface="+mn-ea"/>
                          <a:cs typeface="+mn-cs"/>
                          <a:sym typeface="Wingdings" pitchFamily="2" charset="2"/>
                        </a:rPr>
                        <a:t>acq</a:t>
                      </a: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 of </a:t>
                      </a:r>
                      <a:r>
                        <a:rPr kumimoji="0" lang="en-US" altLang="en-US" sz="1200" b="0" i="0" u="none" strike="noStrike" kern="1200" cap="none" spc="0" normalizeH="0" baseline="0" noProof="0" dirty="0" err="1" smtClean="0">
                          <a:ln>
                            <a:noFill/>
                          </a:ln>
                          <a:solidFill>
                            <a:srgbClr val="000066"/>
                          </a:solidFill>
                          <a:effectLst/>
                          <a:uLnTx/>
                          <a:uFillTx/>
                          <a:latin typeface="+mn-lt"/>
                          <a:ea typeface="+mn-ea"/>
                          <a:cs typeface="+mn-cs"/>
                          <a:sym typeface="Wingdings" pitchFamily="2" charset="2"/>
                        </a:rPr>
                        <a:t>McData</a:t>
                      </a:r>
                      <a:endPar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endParaRP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BP </a:t>
                      </a:r>
                      <a:r>
                        <a:rPr kumimoji="0" lang="en-US" sz="1200" b="0" i="0" u="none" strike="noStrike" kern="1200" cap="none" normalizeH="0" baseline="0" dirty="0" err="1" smtClean="0">
                          <a:ln>
                            <a:noFill/>
                          </a:ln>
                          <a:solidFill>
                            <a:srgbClr val="000066"/>
                          </a:solidFill>
                          <a:effectLst/>
                          <a:latin typeface="+mn-lt"/>
                          <a:ea typeface="+mn-ea"/>
                          <a:cs typeface="+mn-cs"/>
                          <a:sym typeface="Wingdings" pitchFamily="2" charset="2"/>
                        </a:rPr>
                        <a:t>acq</a:t>
                      </a: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 of Amoco</a:t>
                      </a:r>
                      <a:endParaRPr kumimoji="0" lang="en-US" sz="1200" b="0" i="0" u="none" strike="noStrike" kern="1200" cap="none" normalizeH="0" baseline="0" dirty="0">
                        <a:ln>
                          <a:noFill/>
                        </a:ln>
                        <a:solidFill>
                          <a:srgbClr val="000066"/>
                        </a:solidFill>
                        <a:effectLst/>
                        <a:latin typeface="+mn-lt"/>
                        <a:ea typeface="+mn-ea"/>
                        <a:cs typeface="+mn-cs"/>
                        <a:sym typeface="Wingdings" pitchFamily="2" charset="2"/>
                      </a:endParaRP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Bayer div. of medical diagnostics business to Siemens</a:t>
                      </a: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alpha val="24706"/>
                      </a:srgbClr>
                    </a:solidFill>
                  </a:tcPr>
                </a:tc>
              </a:tr>
              <a:tr h="422512">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GB" sz="1200" b="0" i="0" u="none" strike="noStrike" kern="1200" cap="none" normalizeH="0" baseline="0" dirty="0" smtClean="0">
                          <a:ln>
                            <a:noFill/>
                          </a:ln>
                          <a:solidFill>
                            <a:srgbClr val="000066"/>
                          </a:solidFill>
                          <a:effectLst/>
                          <a:latin typeface="+mn-lt"/>
                          <a:ea typeface="+mn-ea"/>
                          <a:cs typeface="+mn-cs"/>
                          <a:sym typeface="Wingdings" pitchFamily="2" charset="2"/>
                        </a:rPr>
                        <a:t>Mitsubishi div. of Fuso</a:t>
                      </a:r>
                    </a:p>
                  </a:txBody>
                  <a:tcPr marL="45727" marR="45727" marT="45729" marB="45729"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r>
                        <a:rPr lang="en-US" sz="1200" dirty="0" smtClean="0">
                          <a:solidFill>
                            <a:srgbClr val="000066"/>
                          </a:solidFill>
                          <a:latin typeface="+mn-lt"/>
                        </a:rPr>
                        <a:t>Sun Microsystems </a:t>
                      </a:r>
                      <a:r>
                        <a:rPr lang="en-US" sz="1200" dirty="0" err="1" smtClean="0">
                          <a:solidFill>
                            <a:srgbClr val="000066"/>
                          </a:solidFill>
                          <a:latin typeface="+mn-lt"/>
                        </a:rPr>
                        <a:t>acq</a:t>
                      </a:r>
                      <a:r>
                        <a:rPr lang="en-US" sz="1200" dirty="0" smtClean="0">
                          <a:solidFill>
                            <a:srgbClr val="000066"/>
                          </a:solidFill>
                          <a:latin typeface="+mn-lt"/>
                        </a:rPr>
                        <a:t>.</a:t>
                      </a:r>
                      <a:r>
                        <a:rPr lang="en-US" sz="1200" baseline="0" dirty="0" smtClean="0">
                          <a:solidFill>
                            <a:srgbClr val="000066"/>
                          </a:solidFill>
                          <a:latin typeface="+mn-lt"/>
                        </a:rPr>
                        <a:t> of</a:t>
                      </a:r>
                      <a:r>
                        <a:rPr lang="en-US" sz="1200" dirty="0" smtClean="0">
                          <a:solidFill>
                            <a:srgbClr val="000066"/>
                          </a:solidFill>
                          <a:latin typeface="+mn-lt"/>
                        </a:rPr>
                        <a:t> </a:t>
                      </a:r>
                      <a:r>
                        <a:rPr lang="en-US" sz="1200" dirty="0" err="1" smtClean="0">
                          <a:solidFill>
                            <a:srgbClr val="000066"/>
                          </a:solidFill>
                          <a:latin typeface="+mn-lt"/>
                        </a:rPr>
                        <a:t>Storage</a:t>
                      </a:r>
                      <a:r>
                        <a:rPr lang="en-US" sz="1200" baseline="0" dirty="0" err="1" smtClean="0">
                          <a:solidFill>
                            <a:srgbClr val="000066"/>
                          </a:solidFill>
                          <a:latin typeface="+mn-lt"/>
                        </a:rPr>
                        <a:t>Tek</a:t>
                      </a:r>
                      <a:endParaRPr lang="en-US" sz="1200" dirty="0">
                        <a:solidFill>
                          <a:srgbClr val="000066"/>
                        </a:solidFill>
                        <a:latin typeface="+mn-lt"/>
                      </a:endParaRP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Monsanto div. of Solutia</a:t>
                      </a:r>
                      <a:endParaRPr kumimoji="0" lang="en-US" sz="1200" b="0" i="0" u="none" strike="noStrike" kern="1200" cap="none" normalizeH="0" baseline="0" dirty="0">
                        <a:ln>
                          <a:noFill/>
                        </a:ln>
                        <a:solidFill>
                          <a:srgbClr val="000066"/>
                        </a:solidFill>
                        <a:effectLst/>
                        <a:latin typeface="+mn-lt"/>
                        <a:ea typeface="+mn-ea"/>
                        <a:cs typeface="+mn-cs"/>
                        <a:sym typeface="Wingdings" pitchFamily="2" charset="2"/>
                      </a:endParaRPr>
                    </a:p>
                  </a:txBody>
                  <a:tcPr marL="45727" marR="45727" marT="45729" marB="45729"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J&amp;J </a:t>
                      </a:r>
                      <a:r>
                        <a:rPr kumimoji="0" lang="en-US" sz="1200" b="0" i="0" u="none" strike="noStrike" kern="1200" cap="none" normalizeH="0" baseline="0" dirty="0" err="1" smtClean="0">
                          <a:ln>
                            <a:noFill/>
                          </a:ln>
                          <a:solidFill>
                            <a:srgbClr val="000066"/>
                          </a:solidFill>
                          <a:effectLst/>
                          <a:latin typeface="+mn-lt"/>
                          <a:ea typeface="+mn-ea"/>
                          <a:cs typeface="+mn-cs"/>
                          <a:sym typeface="Wingdings" pitchFamily="2" charset="2"/>
                        </a:rPr>
                        <a:t>acq</a:t>
                      </a: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 of </a:t>
                      </a: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Pharmaceutical Preparation Manufacturer #2 </a:t>
                      </a: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consumer business</a:t>
                      </a: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alpha val="25098"/>
                      </a:srgbClr>
                    </a:solidFill>
                  </a:tcPr>
                </a:tc>
              </a:tr>
              <a:tr h="300407">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altLang="en-US" sz="1200" b="0" i="0" u="none" strike="noStrike" kern="1200" cap="none" normalizeH="0" baseline="0" dirty="0" smtClean="0">
                          <a:ln>
                            <a:noFill/>
                          </a:ln>
                          <a:solidFill>
                            <a:srgbClr val="000066"/>
                          </a:solidFill>
                          <a:effectLst/>
                          <a:latin typeface="+mn-lt"/>
                          <a:ea typeface="+mn-ea"/>
                          <a:cs typeface="+mn-cs"/>
                          <a:sym typeface="Wingdings" pitchFamily="2" charset="2"/>
                        </a:rPr>
                        <a:t>Goodyear div. of Engineered Products business</a:t>
                      </a:r>
                    </a:p>
                  </a:txBody>
                  <a:tcPr marL="46430" marR="46430" marT="51827" marB="51827"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a:r>
                        <a:rPr lang="en-US" sz="1200" dirty="0" smtClean="0">
                          <a:solidFill>
                            <a:srgbClr val="000066"/>
                          </a:solidFill>
                          <a:latin typeface="+mn-lt"/>
                        </a:rPr>
                        <a:t>Activision </a:t>
                      </a:r>
                      <a:r>
                        <a:rPr lang="en-US" sz="1200" dirty="0" err="1" smtClean="0">
                          <a:solidFill>
                            <a:srgbClr val="000066"/>
                          </a:solidFill>
                          <a:latin typeface="+mn-lt"/>
                        </a:rPr>
                        <a:t>acq</a:t>
                      </a:r>
                      <a:r>
                        <a:rPr lang="en-US" sz="1200" dirty="0" smtClean="0">
                          <a:solidFill>
                            <a:srgbClr val="000066"/>
                          </a:solidFill>
                          <a:latin typeface="+mn-lt"/>
                        </a:rPr>
                        <a:t>.</a:t>
                      </a:r>
                      <a:r>
                        <a:rPr lang="en-US" sz="1200" baseline="0" dirty="0" smtClean="0">
                          <a:solidFill>
                            <a:srgbClr val="000066"/>
                          </a:solidFill>
                          <a:latin typeface="+mn-lt"/>
                        </a:rPr>
                        <a:t> of</a:t>
                      </a:r>
                      <a:r>
                        <a:rPr lang="en-US" sz="1200" dirty="0" smtClean="0">
                          <a:solidFill>
                            <a:srgbClr val="000066"/>
                          </a:solidFill>
                          <a:latin typeface="+mn-lt"/>
                        </a:rPr>
                        <a:t> Vivendi games business</a:t>
                      </a:r>
                      <a:endParaRPr lang="en-US" sz="1200" dirty="0">
                        <a:solidFill>
                          <a:srgbClr val="000066"/>
                        </a:solidFill>
                        <a:latin typeface="+mn-lt"/>
                      </a:endParaRP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Domtar </a:t>
                      </a:r>
                      <a:r>
                        <a:rPr kumimoji="0" lang="en-US" sz="1200" b="0" i="0" u="none" strike="noStrike" kern="1200" cap="none" normalizeH="0" baseline="0" dirty="0" err="1" smtClean="0">
                          <a:ln>
                            <a:noFill/>
                          </a:ln>
                          <a:solidFill>
                            <a:srgbClr val="000066"/>
                          </a:solidFill>
                          <a:effectLst/>
                          <a:latin typeface="+mn-lt"/>
                          <a:ea typeface="+mn-ea"/>
                          <a:cs typeface="+mn-cs"/>
                          <a:sym typeface="Wingdings" pitchFamily="2" charset="2"/>
                        </a:rPr>
                        <a:t>acq</a:t>
                      </a: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 of Weyerhaeuser paper business</a:t>
                      </a: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Nomura </a:t>
                      </a:r>
                      <a:r>
                        <a:rPr kumimoji="0" lang="en-US" sz="1200" b="0" i="0" u="none" strike="noStrike" kern="1200" cap="none" normalizeH="0" baseline="0" dirty="0" err="1" smtClean="0">
                          <a:ln>
                            <a:noFill/>
                          </a:ln>
                          <a:solidFill>
                            <a:srgbClr val="000066"/>
                          </a:solidFill>
                          <a:effectLst/>
                          <a:latin typeface="+mn-lt"/>
                          <a:ea typeface="+mn-ea"/>
                          <a:cs typeface="+mn-cs"/>
                          <a:sym typeface="Wingdings" pitchFamily="2" charset="2"/>
                        </a:rPr>
                        <a:t>acq</a:t>
                      </a: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 of Lehman Bros. Asia</a:t>
                      </a:r>
                      <a:endParaRPr kumimoji="0" lang="en-US" sz="1200" b="0" i="0" u="none" strike="noStrike" kern="1200" cap="none" normalizeH="0" baseline="0" dirty="0">
                        <a:ln>
                          <a:noFill/>
                        </a:ln>
                        <a:solidFill>
                          <a:srgbClr val="000066"/>
                        </a:solidFill>
                        <a:effectLst/>
                        <a:latin typeface="+mn-lt"/>
                        <a:ea typeface="+mn-ea"/>
                        <a:cs typeface="+mn-cs"/>
                        <a:sym typeface="Wingdings" pitchFamily="2" charset="2"/>
                      </a:endParaRP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alpha val="24706"/>
                      </a:srgbClr>
                    </a:solidFill>
                  </a:tcPr>
                </a:tc>
              </a:tr>
              <a:tr h="459480">
                <a:tc>
                  <a:txBody>
                    <a:bodyPr/>
                    <a:lstStyle/>
                    <a:p>
                      <a:pPr algn="ctr"/>
                      <a:r>
                        <a:rPr lang="en-US" sz="1200" dirty="0" smtClean="0">
                          <a:solidFill>
                            <a:srgbClr val="000066"/>
                          </a:solidFill>
                          <a:latin typeface="+mn-lt"/>
                        </a:rPr>
                        <a:t>Hill-Rom</a:t>
                      </a:r>
                      <a:r>
                        <a:rPr lang="en-US" sz="1200" baseline="0" dirty="0" smtClean="0">
                          <a:solidFill>
                            <a:srgbClr val="000066"/>
                          </a:solidFill>
                          <a:latin typeface="+mn-lt"/>
                        </a:rPr>
                        <a:t> div. of Hillenbrand</a:t>
                      </a:r>
                      <a:endParaRPr lang="en-US" sz="1200" dirty="0">
                        <a:solidFill>
                          <a:srgbClr val="000066"/>
                        </a:solidFill>
                        <a:latin typeface="+mn-lt"/>
                      </a:endParaRPr>
                    </a:p>
                  </a:txBody>
                  <a:tcPr marL="46430" marR="46430" marT="51827" marB="51827"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algn="ctr"/>
                      <a:r>
                        <a:rPr lang="en-US" sz="1200" dirty="0" smtClean="0">
                          <a:solidFill>
                            <a:srgbClr val="000066"/>
                          </a:solidFill>
                          <a:latin typeface="+mn-lt"/>
                        </a:rPr>
                        <a:t>Adobe </a:t>
                      </a:r>
                      <a:r>
                        <a:rPr lang="en-US" sz="1200" dirty="0" err="1" smtClean="0">
                          <a:solidFill>
                            <a:srgbClr val="000066"/>
                          </a:solidFill>
                          <a:latin typeface="+mn-lt"/>
                        </a:rPr>
                        <a:t>acq</a:t>
                      </a:r>
                      <a:r>
                        <a:rPr lang="en-US" sz="1200" dirty="0" smtClean="0">
                          <a:solidFill>
                            <a:srgbClr val="000066"/>
                          </a:solidFill>
                          <a:latin typeface="+mn-lt"/>
                        </a:rPr>
                        <a:t>.</a:t>
                      </a:r>
                      <a:r>
                        <a:rPr lang="en-US" sz="1200" baseline="0" dirty="0" smtClean="0">
                          <a:solidFill>
                            <a:srgbClr val="000066"/>
                          </a:solidFill>
                          <a:latin typeface="+mn-lt"/>
                        </a:rPr>
                        <a:t> of</a:t>
                      </a:r>
                      <a:r>
                        <a:rPr lang="en-US" sz="1200" dirty="0" smtClean="0">
                          <a:solidFill>
                            <a:srgbClr val="000066"/>
                          </a:solidFill>
                          <a:latin typeface="+mn-lt"/>
                        </a:rPr>
                        <a:t> Macromedia</a:t>
                      </a:r>
                      <a:endParaRPr lang="en-US" sz="1200" dirty="0">
                        <a:solidFill>
                          <a:srgbClr val="000066"/>
                        </a:solidFill>
                        <a:latin typeface="+mn-lt"/>
                      </a:endParaRPr>
                    </a:p>
                  </a:txBody>
                  <a:tcPr marL="45727" marR="45727" marT="45729" marB="45729"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Cargill </a:t>
                      </a:r>
                      <a:r>
                        <a:rPr kumimoji="0" lang="en-US" sz="1200" b="0" i="0" u="none" strike="noStrike" kern="1200" cap="none" normalizeH="0" baseline="0" dirty="0" err="1" smtClean="0">
                          <a:ln>
                            <a:noFill/>
                          </a:ln>
                          <a:solidFill>
                            <a:srgbClr val="000066"/>
                          </a:solidFill>
                          <a:effectLst/>
                          <a:latin typeface="+mn-lt"/>
                          <a:ea typeface="+mn-ea"/>
                          <a:cs typeface="+mn-cs"/>
                          <a:sym typeface="Wingdings" pitchFamily="2" charset="2"/>
                        </a:rPr>
                        <a:t>acq</a:t>
                      </a: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 of Degussa </a:t>
                      </a:r>
                      <a:r>
                        <a:rPr kumimoji="0" lang="en-US" sz="1200" b="0" i="0" u="none" strike="noStrike" kern="1200" cap="none" normalizeH="0" baseline="0" dirty="0" err="1" smtClean="0">
                          <a:ln>
                            <a:noFill/>
                          </a:ln>
                          <a:solidFill>
                            <a:srgbClr val="000066"/>
                          </a:solidFill>
                          <a:effectLst/>
                          <a:latin typeface="+mn-lt"/>
                          <a:ea typeface="+mn-ea"/>
                          <a:cs typeface="+mn-cs"/>
                          <a:sym typeface="Wingdings" pitchFamily="2" charset="2"/>
                        </a:rPr>
                        <a:t>Huls</a:t>
                      </a:r>
                      <a:endPar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endParaRPr>
                    </a:p>
                  </a:txBody>
                  <a:tcPr marL="45727" marR="45727" marT="45729" marB="45729"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1200" b="0" i="0" u="none" strike="noStrike" kern="1200" cap="none" normalizeH="0" baseline="0" dirty="0" err="1" smtClean="0">
                          <a:ln>
                            <a:noFill/>
                          </a:ln>
                          <a:solidFill>
                            <a:srgbClr val="000066"/>
                          </a:solidFill>
                          <a:effectLst/>
                          <a:latin typeface="+mn-lt"/>
                          <a:ea typeface="+mn-ea"/>
                          <a:cs typeface="+mn-cs"/>
                          <a:sym typeface="Wingdings" pitchFamily="2" charset="2"/>
                        </a:rPr>
                        <a:t>PetroChina</a:t>
                      </a: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 </a:t>
                      </a:r>
                      <a:r>
                        <a:rPr kumimoji="0" lang="en-US" sz="1200" b="0" i="0" u="none" strike="noStrike" kern="1200" cap="none" normalizeH="0" baseline="0" dirty="0" err="1" smtClean="0">
                          <a:ln>
                            <a:noFill/>
                          </a:ln>
                          <a:solidFill>
                            <a:srgbClr val="000066"/>
                          </a:solidFill>
                          <a:effectLst/>
                          <a:latin typeface="+mn-lt"/>
                          <a:ea typeface="+mn-ea"/>
                          <a:cs typeface="+mn-cs"/>
                          <a:sym typeface="Wingdings" pitchFamily="2" charset="2"/>
                        </a:rPr>
                        <a:t>acq</a:t>
                      </a: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 of </a:t>
                      </a:r>
                      <a:r>
                        <a:rPr kumimoji="0" lang="en-US" sz="1200" b="0" i="0" u="none" strike="noStrike" kern="1200" cap="none" normalizeH="0" baseline="0" dirty="0" err="1" smtClean="0">
                          <a:ln>
                            <a:noFill/>
                          </a:ln>
                          <a:solidFill>
                            <a:srgbClr val="000066"/>
                          </a:solidFill>
                          <a:effectLst/>
                          <a:latin typeface="+mn-lt"/>
                          <a:ea typeface="+mn-ea"/>
                          <a:cs typeface="+mn-cs"/>
                          <a:sym typeface="Wingdings" pitchFamily="2" charset="2"/>
                        </a:rPr>
                        <a:t>PetroKazakhstan</a:t>
                      </a:r>
                      <a:endPar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endParaRP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alpha val="25098"/>
                      </a:srgbClr>
                    </a:solidFill>
                  </a:tcPr>
                </a:tc>
              </a:tr>
              <a:tr h="264073">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altLang="en-US" sz="1200" b="0" i="0" u="none" strike="noStrike" kern="1200" cap="none" spc="0" normalizeH="0" baseline="0" noProof="0" dirty="0" err="1" smtClean="0">
                          <a:ln>
                            <a:noFill/>
                          </a:ln>
                          <a:solidFill>
                            <a:srgbClr val="000066"/>
                          </a:solidFill>
                          <a:effectLst/>
                          <a:uLnTx/>
                          <a:uFillTx/>
                          <a:latin typeface="+mn-lt"/>
                          <a:ea typeface="+mn-ea"/>
                          <a:cs typeface="+mn-cs"/>
                          <a:sym typeface="Wingdings" pitchFamily="2" charset="2"/>
                        </a:rPr>
                        <a:t>Arcelor</a:t>
                      </a: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 </a:t>
                      </a:r>
                      <a:r>
                        <a:rPr kumimoji="0" lang="en-US" altLang="en-US" sz="1200" b="0" i="0" u="none" strike="noStrike" kern="1200" cap="none" spc="0" normalizeH="0" baseline="0" noProof="0" dirty="0" err="1" smtClean="0">
                          <a:ln>
                            <a:noFill/>
                          </a:ln>
                          <a:solidFill>
                            <a:srgbClr val="000066"/>
                          </a:solidFill>
                          <a:effectLst/>
                          <a:uLnTx/>
                          <a:uFillTx/>
                          <a:latin typeface="+mn-lt"/>
                          <a:ea typeface="+mn-ea"/>
                          <a:cs typeface="+mn-cs"/>
                          <a:sym typeface="Wingdings" pitchFamily="2" charset="2"/>
                        </a:rPr>
                        <a:t>acq</a:t>
                      </a: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 of Corus</a:t>
                      </a:r>
                      <a:endParaRPr kumimoji="0" lang="en-US" altLang="en-US" sz="1200" b="0" i="0" u="none" strike="noStrike" kern="1200" cap="none" spc="0" normalizeH="0" baseline="0" noProof="0" dirty="0">
                        <a:ln>
                          <a:noFill/>
                        </a:ln>
                        <a:solidFill>
                          <a:srgbClr val="000066"/>
                        </a:solidFill>
                        <a:effectLst/>
                        <a:uLnTx/>
                        <a:uFillTx/>
                        <a:latin typeface="+mn-lt"/>
                        <a:ea typeface="+mn-ea"/>
                        <a:cs typeface="+mn-cs"/>
                        <a:sym typeface="Wingdings" pitchFamily="2" charset="2"/>
                      </a:endParaRPr>
                    </a:p>
                  </a:txBody>
                  <a:tcPr marL="46430" marR="46430" marT="51827" marB="51827"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JP Morgan </a:t>
                      </a:r>
                      <a:r>
                        <a:rPr kumimoji="0" lang="en-US" altLang="en-US" sz="1200" b="0" i="0" u="none" strike="noStrike" kern="1200" cap="none" spc="0" normalizeH="0" baseline="0" noProof="0" dirty="0" err="1" smtClean="0">
                          <a:ln>
                            <a:noFill/>
                          </a:ln>
                          <a:solidFill>
                            <a:srgbClr val="000066"/>
                          </a:solidFill>
                          <a:effectLst/>
                          <a:uLnTx/>
                          <a:uFillTx/>
                          <a:latin typeface="+mn-lt"/>
                          <a:ea typeface="+mn-ea"/>
                          <a:cs typeface="+mn-cs"/>
                          <a:sym typeface="Wingdings" pitchFamily="2" charset="2"/>
                        </a:rPr>
                        <a:t>acq</a:t>
                      </a: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 of Chase</a:t>
                      </a: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altLang="en-US" sz="1200" b="0" i="0" u="none" strike="noStrike" kern="1200" cap="none" normalizeH="0" baseline="0" noProof="0" dirty="0" smtClean="0">
                          <a:ln>
                            <a:noFill/>
                          </a:ln>
                          <a:solidFill>
                            <a:srgbClr val="000066"/>
                          </a:solidFill>
                          <a:effectLst/>
                          <a:latin typeface="+mn-lt"/>
                          <a:ea typeface="+mn-ea"/>
                          <a:cs typeface="+mn-cs"/>
                          <a:sym typeface="Wingdings" pitchFamily="2" charset="2"/>
                        </a:rPr>
                        <a:t>Bayer AG </a:t>
                      </a:r>
                      <a:r>
                        <a:rPr kumimoji="0" lang="en-US" altLang="en-US" sz="1200" b="0" i="0" u="none" strike="noStrike" kern="1200" cap="none" normalizeH="0" baseline="0" noProof="0" dirty="0" err="1" smtClean="0">
                          <a:ln>
                            <a:noFill/>
                          </a:ln>
                          <a:solidFill>
                            <a:srgbClr val="000066"/>
                          </a:solidFill>
                          <a:effectLst/>
                          <a:latin typeface="+mn-lt"/>
                          <a:ea typeface="+mn-ea"/>
                          <a:cs typeface="+mn-cs"/>
                          <a:sym typeface="Wingdings" pitchFamily="2" charset="2"/>
                        </a:rPr>
                        <a:t>acq</a:t>
                      </a:r>
                      <a:r>
                        <a:rPr kumimoji="0" lang="en-US" altLang="en-US" sz="1200" b="0" i="0" u="none" strike="noStrike" kern="1200" cap="none" normalizeH="0" baseline="0" noProof="0" dirty="0" smtClean="0">
                          <a:ln>
                            <a:noFill/>
                          </a:ln>
                          <a:solidFill>
                            <a:srgbClr val="000066"/>
                          </a:solidFill>
                          <a:effectLst/>
                          <a:latin typeface="+mn-lt"/>
                          <a:ea typeface="+mn-ea"/>
                          <a:cs typeface="+mn-cs"/>
                          <a:sym typeface="Wingdings" pitchFamily="2" charset="2"/>
                        </a:rPr>
                        <a:t>. of Schering AG</a:t>
                      </a:r>
                    </a:p>
                  </a:txBody>
                  <a:tcPr marL="45727" marR="45727" marT="45729" marB="45729"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Unilever  </a:t>
                      </a:r>
                      <a:r>
                        <a:rPr kumimoji="0" lang="en-US" sz="1200" b="0" i="0" u="none" strike="noStrike" kern="1200" cap="none" normalizeH="0" baseline="0" dirty="0" err="1" smtClean="0">
                          <a:ln>
                            <a:noFill/>
                          </a:ln>
                          <a:solidFill>
                            <a:srgbClr val="000066"/>
                          </a:solidFill>
                          <a:effectLst/>
                          <a:latin typeface="+mn-lt"/>
                          <a:ea typeface="+mn-ea"/>
                          <a:cs typeface="+mn-cs"/>
                          <a:sym typeface="Wingdings" pitchFamily="2" charset="2"/>
                        </a:rPr>
                        <a:t>acq</a:t>
                      </a:r>
                      <a:r>
                        <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rPr>
                        <a:t>. div. of </a:t>
                      </a:r>
                      <a:r>
                        <a:rPr kumimoji="0" lang="en-US" sz="1200" b="0" i="0" u="none" strike="noStrike" kern="1200" cap="none" normalizeH="0" baseline="0" dirty="0" err="1" smtClean="0">
                          <a:ln>
                            <a:noFill/>
                          </a:ln>
                          <a:solidFill>
                            <a:srgbClr val="000066"/>
                          </a:solidFill>
                          <a:effectLst/>
                          <a:latin typeface="+mn-lt"/>
                          <a:ea typeface="+mn-ea"/>
                          <a:cs typeface="+mn-cs"/>
                          <a:sym typeface="Wingdings" pitchFamily="2" charset="2"/>
                        </a:rPr>
                        <a:t>BirdsEye</a:t>
                      </a:r>
                      <a:endParaRPr kumimoji="0" lang="en-US" sz="1200" b="0" i="0" u="none" strike="noStrike" kern="1200" cap="none" normalizeH="0" baseline="0" dirty="0" smtClean="0">
                        <a:ln>
                          <a:noFill/>
                        </a:ln>
                        <a:solidFill>
                          <a:srgbClr val="000066"/>
                        </a:solidFill>
                        <a:effectLst/>
                        <a:latin typeface="+mn-lt"/>
                        <a:ea typeface="+mn-ea"/>
                        <a:cs typeface="+mn-cs"/>
                        <a:sym typeface="Wingdings" pitchFamily="2" charset="2"/>
                      </a:endParaRP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r>
              <a:tr h="264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Boeing </a:t>
                      </a:r>
                      <a:r>
                        <a:rPr kumimoji="0" lang="en-US" altLang="en-US" sz="1200" b="0" i="0" u="none" strike="noStrike" kern="1200" cap="none" spc="0" normalizeH="0" baseline="0" noProof="0" dirty="0" err="1" smtClean="0">
                          <a:ln>
                            <a:noFill/>
                          </a:ln>
                          <a:solidFill>
                            <a:srgbClr val="000066"/>
                          </a:solidFill>
                          <a:effectLst/>
                          <a:uLnTx/>
                          <a:uFillTx/>
                          <a:latin typeface="+mn-lt"/>
                          <a:ea typeface="+mn-ea"/>
                          <a:cs typeface="+mn-cs"/>
                          <a:sym typeface="Wingdings" pitchFamily="2" charset="2"/>
                        </a:rPr>
                        <a:t>acq</a:t>
                      </a: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 of McDonnell Douglas</a:t>
                      </a:r>
                      <a:endParaRPr kumimoji="0" lang="en-US" altLang="en-US" sz="1200" b="0" i="0" u="none" strike="noStrike" kern="1200" cap="none" spc="0" normalizeH="0" baseline="0" noProof="0" dirty="0">
                        <a:ln>
                          <a:noFill/>
                        </a:ln>
                        <a:solidFill>
                          <a:srgbClr val="000066"/>
                        </a:solidFill>
                        <a:effectLst/>
                        <a:uLnTx/>
                        <a:uFillTx/>
                        <a:latin typeface="+mn-lt"/>
                        <a:ea typeface="+mn-ea"/>
                        <a:cs typeface="+mn-cs"/>
                        <a:sym typeface="Wingdings" pitchFamily="2" charset="2"/>
                      </a:endParaRPr>
                    </a:p>
                  </a:txBody>
                  <a:tcPr marL="46430" marR="46430" marT="51827" marB="51827"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First Data Corp. </a:t>
                      </a:r>
                      <a:r>
                        <a:rPr kumimoji="0" lang="en-US" altLang="en-US" sz="1200" b="0" i="0" u="none" strike="noStrike" kern="1200" cap="none" spc="0" normalizeH="0" baseline="0" noProof="0" dirty="0" err="1" smtClean="0">
                          <a:ln>
                            <a:noFill/>
                          </a:ln>
                          <a:solidFill>
                            <a:srgbClr val="000066"/>
                          </a:solidFill>
                          <a:effectLst/>
                          <a:uLnTx/>
                          <a:uFillTx/>
                          <a:latin typeface="+mn-lt"/>
                          <a:ea typeface="+mn-ea"/>
                          <a:cs typeface="+mn-cs"/>
                          <a:sym typeface="Wingdings" pitchFamily="2" charset="2"/>
                        </a:rPr>
                        <a:t>acq</a:t>
                      </a: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 of Western Union</a:t>
                      </a:r>
                    </a:p>
                  </a:txBody>
                  <a:tcPr marL="45727" marR="45727" marT="45729" marB="45729"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altLang="en-US" sz="1200" b="0" i="0" u="none" strike="noStrike" kern="1200" cap="none" normalizeH="0" baseline="0" noProof="0" dirty="0" smtClean="0">
                          <a:ln>
                            <a:noFill/>
                          </a:ln>
                          <a:solidFill>
                            <a:srgbClr val="000066"/>
                          </a:solidFill>
                          <a:effectLst/>
                          <a:latin typeface="+mn-lt"/>
                          <a:ea typeface="+mn-ea"/>
                          <a:cs typeface="+mn-cs"/>
                          <a:sym typeface="Wingdings" pitchFamily="2" charset="2"/>
                        </a:rPr>
                        <a:t>Bayer </a:t>
                      </a:r>
                      <a:r>
                        <a:rPr kumimoji="0" lang="en-US" altLang="en-US" sz="1200" b="0" i="0" u="none" strike="noStrike" kern="1200" cap="none" normalizeH="0" baseline="0" noProof="0" dirty="0" err="1" smtClean="0">
                          <a:ln>
                            <a:noFill/>
                          </a:ln>
                          <a:solidFill>
                            <a:srgbClr val="000066"/>
                          </a:solidFill>
                          <a:effectLst/>
                          <a:latin typeface="+mn-lt"/>
                          <a:ea typeface="+mn-ea"/>
                          <a:cs typeface="+mn-cs"/>
                          <a:sym typeface="Wingdings" pitchFamily="2" charset="2"/>
                        </a:rPr>
                        <a:t>acq</a:t>
                      </a:r>
                      <a:r>
                        <a:rPr kumimoji="0" lang="en-US" altLang="en-US" sz="1200" b="0" i="0" u="none" strike="noStrike" kern="1200" cap="none" normalizeH="0" baseline="0" noProof="0" dirty="0" smtClean="0">
                          <a:ln>
                            <a:noFill/>
                          </a:ln>
                          <a:solidFill>
                            <a:srgbClr val="000066"/>
                          </a:solidFill>
                          <a:effectLst/>
                          <a:latin typeface="+mn-lt"/>
                          <a:ea typeface="+mn-ea"/>
                          <a:cs typeface="+mn-cs"/>
                          <a:sym typeface="Wingdings" pitchFamily="2" charset="2"/>
                        </a:rPr>
                        <a:t>. of Roche consumer health business</a:t>
                      </a:r>
                    </a:p>
                  </a:txBody>
                  <a:tcPr marL="45727" marR="45727" marT="45729" marB="45729"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altLang="en-US" sz="1200" b="0" i="0" u="none" strike="noStrike" kern="1200" cap="none" normalizeH="0" baseline="0" noProof="0" dirty="0" smtClean="0">
                          <a:ln>
                            <a:noFill/>
                          </a:ln>
                          <a:solidFill>
                            <a:srgbClr val="000066"/>
                          </a:solidFill>
                          <a:effectLst/>
                          <a:latin typeface="+mn-lt"/>
                          <a:ea typeface="+mn-ea"/>
                          <a:cs typeface="+mn-cs"/>
                          <a:sym typeface="Wingdings" pitchFamily="2" charset="2"/>
                        </a:rPr>
                        <a:t>Kraft </a:t>
                      </a:r>
                      <a:r>
                        <a:rPr kumimoji="0" lang="en-US" altLang="en-US" sz="1200" b="0" i="0" u="none" strike="noStrike" kern="1200" cap="none" normalizeH="0" baseline="0" noProof="0" dirty="0" err="1" smtClean="0">
                          <a:ln>
                            <a:noFill/>
                          </a:ln>
                          <a:solidFill>
                            <a:srgbClr val="000066"/>
                          </a:solidFill>
                          <a:effectLst/>
                          <a:latin typeface="+mn-lt"/>
                          <a:ea typeface="+mn-ea"/>
                          <a:cs typeface="+mn-cs"/>
                          <a:sym typeface="Wingdings" pitchFamily="2" charset="2"/>
                        </a:rPr>
                        <a:t>acq</a:t>
                      </a:r>
                      <a:r>
                        <a:rPr kumimoji="0" lang="en-US" altLang="en-US" sz="1200" b="0" i="0" u="none" strike="noStrike" kern="1200" cap="none" normalizeH="0" baseline="0" noProof="0" dirty="0" smtClean="0">
                          <a:ln>
                            <a:noFill/>
                          </a:ln>
                          <a:solidFill>
                            <a:srgbClr val="000066"/>
                          </a:solidFill>
                          <a:effectLst/>
                          <a:latin typeface="+mn-lt"/>
                          <a:ea typeface="+mn-ea"/>
                          <a:cs typeface="+mn-cs"/>
                          <a:sym typeface="Wingdings" pitchFamily="2" charset="2"/>
                        </a:rPr>
                        <a:t>. of </a:t>
                      </a:r>
                      <a:r>
                        <a:rPr kumimoji="0" lang="en-US" altLang="en-US" sz="1200" b="0" i="0" u="none" strike="noStrike" kern="1200" cap="none" normalizeH="0" baseline="0" noProof="0" dirty="0" err="1" smtClean="0">
                          <a:ln>
                            <a:noFill/>
                          </a:ln>
                          <a:solidFill>
                            <a:srgbClr val="000066"/>
                          </a:solidFill>
                          <a:effectLst/>
                          <a:latin typeface="+mn-lt"/>
                          <a:ea typeface="+mn-ea"/>
                          <a:cs typeface="+mn-cs"/>
                          <a:sym typeface="Wingdings" pitchFamily="2" charset="2"/>
                        </a:rPr>
                        <a:t>Danone</a:t>
                      </a:r>
                      <a:r>
                        <a:rPr kumimoji="0" lang="en-US" altLang="en-US" sz="1200" b="0" i="0" u="none" strike="noStrike" kern="1200" cap="none" normalizeH="0" baseline="0" noProof="0" dirty="0" smtClean="0">
                          <a:ln>
                            <a:noFill/>
                          </a:ln>
                          <a:solidFill>
                            <a:srgbClr val="000066"/>
                          </a:solidFill>
                          <a:effectLst/>
                          <a:latin typeface="+mn-lt"/>
                          <a:ea typeface="+mn-ea"/>
                          <a:cs typeface="+mn-cs"/>
                          <a:sym typeface="Wingdings" pitchFamily="2" charset="2"/>
                        </a:rPr>
                        <a:t> biscuit business</a:t>
                      </a:r>
                      <a:endParaRPr kumimoji="0" lang="en-US" altLang="en-US" sz="1200" b="0" i="0" u="none" strike="noStrike" kern="1200" cap="none" normalizeH="0" baseline="0" noProof="0" dirty="0">
                        <a:ln>
                          <a:noFill/>
                        </a:ln>
                        <a:solidFill>
                          <a:srgbClr val="000066"/>
                        </a:solidFill>
                        <a:effectLst/>
                        <a:latin typeface="+mn-lt"/>
                        <a:ea typeface="+mn-ea"/>
                        <a:cs typeface="+mn-cs"/>
                        <a:sym typeface="Wingdings" pitchFamily="2" charset="2"/>
                      </a:endParaRPr>
                    </a:p>
                  </a:txBody>
                  <a:tcPr marL="45727" marR="45727" marT="45729" marB="45729"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r>
              <a:tr h="264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Rockwell Collins </a:t>
                      </a:r>
                      <a:r>
                        <a:rPr kumimoji="0" lang="en-US" altLang="en-US" sz="1200" b="0" i="0" u="none" strike="noStrike" kern="1200" cap="none" spc="0" normalizeH="0" baseline="0" noProof="0" dirty="0" err="1" smtClean="0">
                          <a:ln>
                            <a:noFill/>
                          </a:ln>
                          <a:solidFill>
                            <a:srgbClr val="000066"/>
                          </a:solidFill>
                          <a:effectLst/>
                          <a:uLnTx/>
                          <a:uFillTx/>
                          <a:latin typeface="+mn-lt"/>
                          <a:ea typeface="+mn-ea"/>
                          <a:cs typeface="+mn-cs"/>
                          <a:sym typeface="Wingdings" pitchFamily="2" charset="2"/>
                        </a:rPr>
                        <a:t>acq</a:t>
                      </a: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 Of Kaiser Aerospace</a:t>
                      </a:r>
                      <a:endParaRPr kumimoji="0" lang="en-US" altLang="en-US" sz="1200" b="0" i="0" u="none" strike="noStrike" kern="1200" cap="none" spc="0" normalizeH="0" baseline="0" noProof="0" dirty="0">
                        <a:ln>
                          <a:noFill/>
                        </a:ln>
                        <a:solidFill>
                          <a:srgbClr val="000066"/>
                        </a:solidFill>
                        <a:effectLst/>
                        <a:uLnTx/>
                        <a:uFillTx/>
                        <a:latin typeface="+mn-lt"/>
                        <a:ea typeface="+mn-ea"/>
                        <a:cs typeface="+mn-cs"/>
                        <a:sym typeface="Wingdings" pitchFamily="2" charset="2"/>
                      </a:endParaRPr>
                    </a:p>
                  </a:txBody>
                  <a:tcPr marL="46430" marR="46430" marT="51827" marB="51827"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Credit Suisse </a:t>
                      </a:r>
                      <a:r>
                        <a:rPr kumimoji="0" lang="en-US" altLang="en-US" sz="1200" b="0" i="0" u="none" strike="noStrike" kern="1200" cap="none" spc="0" normalizeH="0" baseline="0" noProof="0" dirty="0" err="1" smtClean="0">
                          <a:ln>
                            <a:noFill/>
                          </a:ln>
                          <a:solidFill>
                            <a:srgbClr val="000066"/>
                          </a:solidFill>
                          <a:effectLst/>
                          <a:uLnTx/>
                          <a:uFillTx/>
                          <a:latin typeface="+mn-lt"/>
                          <a:ea typeface="+mn-ea"/>
                          <a:cs typeface="+mn-cs"/>
                          <a:sym typeface="Wingdings" pitchFamily="2" charset="2"/>
                        </a:rPr>
                        <a:t>acq</a:t>
                      </a:r>
                      <a:r>
                        <a:rPr kumimoji="0" lang="en-US" altLang="en-US" sz="1200" b="0" i="0" u="none" strike="noStrike" kern="1200" cap="none" spc="0" normalizeH="0" baseline="0" noProof="0" dirty="0" smtClean="0">
                          <a:ln>
                            <a:noFill/>
                          </a:ln>
                          <a:solidFill>
                            <a:srgbClr val="000066"/>
                          </a:solidFill>
                          <a:effectLst/>
                          <a:uLnTx/>
                          <a:uFillTx/>
                          <a:latin typeface="+mn-lt"/>
                          <a:ea typeface="+mn-ea"/>
                          <a:cs typeface="+mn-cs"/>
                          <a:sym typeface="Wingdings" pitchFamily="2" charset="2"/>
                        </a:rPr>
                        <a:t>. of First Boston</a:t>
                      </a:r>
                    </a:p>
                  </a:txBody>
                  <a:tcPr marL="45727" marR="45727" marT="45729" marB="45729"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altLang="en-US" sz="1200" b="0" i="0" u="none" strike="noStrike" kern="1200" cap="none" normalizeH="0" baseline="0" dirty="0" smtClean="0">
                          <a:ln>
                            <a:noFill/>
                          </a:ln>
                          <a:solidFill>
                            <a:srgbClr val="000066"/>
                          </a:solidFill>
                          <a:effectLst/>
                          <a:latin typeface="+mn-lt"/>
                          <a:ea typeface="+mn-ea"/>
                          <a:cs typeface="+mn-cs"/>
                          <a:sym typeface="Wingdings" pitchFamily="2" charset="2"/>
                        </a:rPr>
                        <a:t>Philips Medical </a:t>
                      </a:r>
                      <a:r>
                        <a:rPr kumimoji="0" lang="en-US" altLang="en-US" sz="1200" b="0" i="0" u="none" strike="noStrike" kern="1200" cap="none" normalizeH="0" baseline="0" dirty="0" err="1" smtClean="0">
                          <a:ln>
                            <a:noFill/>
                          </a:ln>
                          <a:solidFill>
                            <a:srgbClr val="000066"/>
                          </a:solidFill>
                          <a:effectLst/>
                          <a:latin typeface="+mn-lt"/>
                          <a:ea typeface="+mn-ea"/>
                          <a:cs typeface="+mn-cs"/>
                          <a:sym typeface="Wingdings" pitchFamily="2" charset="2"/>
                        </a:rPr>
                        <a:t>acq</a:t>
                      </a:r>
                      <a:r>
                        <a:rPr kumimoji="0" lang="en-US" altLang="en-US" sz="1200" b="0" i="0" u="none" strike="noStrike" kern="1200" cap="none" normalizeH="0" baseline="0" dirty="0" smtClean="0">
                          <a:ln>
                            <a:noFill/>
                          </a:ln>
                          <a:solidFill>
                            <a:srgbClr val="000066"/>
                          </a:solidFill>
                          <a:effectLst/>
                          <a:latin typeface="+mn-lt"/>
                          <a:ea typeface="+mn-ea"/>
                          <a:cs typeface="+mn-cs"/>
                          <a:sym typeface="Wingdings" pitchFamily="2" charset="2"/>
                        </a:rPr>
                        <a:t>. of Agilent Technologies </a:t>
                      </a:r>
                    </a:p>
                  </a:txBody>
                  <a:tcPr marL="45727" marR="45727" marT="45729" marB="45729"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altLang="en-US" sz="1200" b="0" i="0" u="none" strike="noStrike" kern="1200" cap="none" normalizeH="0" baseline="0" noProof="0" dirty="0" smtClean="0">
                          <a:ln>
                            <a:noFill/>
                          </a:ln>
                          <a:solidFill>
                            <a:srgbClr val="000066"/>
                          </a:solidFill>
                          <a:effectLst/>
                          <a:latin typeface="+mn-lt"/>
                          <a:ea typeface="+mn-ea"/>
                          <a:cs typeface="+mn-cs"/>
                          <a:sym typeface="Wingdings" pitchFamily="2" charset="2"/>
                        </a:rPr>
                        <a:t>Nestle </a:t>
                      </a:r>
                      <a:r>
                        <a:rPr kumimoji="0" lang="en-US" altLang="en-US" sz="1200" b="0" i="0" u="none" strike="noStrike" kern="1200" cap="none" normalizeH="0" baseline="0" noProof="0" dirty="0" err="1" smtClean="0">
                          <a:ln>
                            <a:noFill/>
                          </a:ln>
                          <a:solidFill>
                            <a:srgbClr val="000066"/>
                          </a:solidFill>
                          <a:effectLst/>
                          <a:latin typeface="+mn-lt"/>
                          <a:ea typeface="+mn-ea"/>
                          <a:cs typeface="+mn-cs"/>
                          <a:sym typeface="Wingdings" pitchFamily="2" charset="2"/>
                        </a:rPr>
                        <a:t>acq</a:t>
                      </a:r>
                      <a:r>
                        <a:rPr kumimoji="0" lang="en-US" altLang="en-US" sz="1200" b="0" i="0" u="none" strike="noStrike" kern="1200" cap="none" normalizeH="0" baseline="0" noProof="0" dirty="0" smtClean="0">
                          <a:ln>
                            <a:noFill/>
                          </a:ln>
                          <a:solidFill>
                            <a:srgbClr val="000066"/>
                          </a:solidFill>
                          <a:effectLst/>
                          <a:latin typeface="+mn-lt"/>
                          <a:ea typeface="+mn-ea"/>
                          <a:cs typeface="+mn-cs"/>
                          <a:sym typeface="Wingdings" pitchFamily="2" charset="2"/>
                        </a:rPr>
                        <a:t>. of </a:t>
                      </a:r>
                      <a:r>
                        <a:rPr kumimoji="0" lang="en-US" altLang="en-US" sz="1200" b="0" i="0" u="none" strike="noStrike" kern="1200" cap="none" normalizeH="0" baseline="0" noProof="0" dirty="0" err="1" smtClean="0">
                          <a:ln>
                            <a:noFill/>
                          </a:ln>
                          <a:solidFill>
                            <a:srgbClr val="000066"/>
                          </a:solidFill>
                          <a:effectLst/>
                          <a:latin typeface="+mn-lt"/>
                          <a:ea typeface="+mn-ea"/>
                          <a:cs typeface="+mn-cs"/>
                          <a:sym typeface="Wingdings" pitchFamily="2" charset="2"/>
                        </a:rPr>
                        <a:t>Dreyers</a:t>
                      </a:r>
                      <a:endParaRPr kumimoji="0" lang="en-US" altLang="en-US" sz="1200" b="0" i="0" u="none" strike="noStrike" kern="1200" cap="none" normalizeH="0" baseline="0" noProof="0" dirty="0">
                        <a:ln>
                          <a:noFill/>
                        </a:ln>
                        <a:solidFill>
                          <a:srgbClr val="000066"/>
                        </a:solidFill>
                        <a:effectLst/>
                        <a:latin typeface="+mn-lt"/>
                        <a:ea typeface="+mn-ea"/>
                        <a:cs typeface="+mn-cs"/>
                        <a:sym typeface="Wingdings" pitchFamily="2" charset="2"/>
                      </a:endParaRPr>
                    </a:p>
                  </a:txBody>
                  <a:tcPr marL="45727" marR="45727" marT="45729" marB="45729"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r>
            </a:tbl>
          </a:graphicData>
        </a:graphic>
      </p:graphicFrame>
      <p:sp>
        <p:nvSpPr>
          <p:cNvPr id="5" name="TextBox 4"/>
          <p:cNvSpPr txBox="1"/>
          <p:nvPr/>
        </p:nvSpPr>
        <p:spPr>
          <a:xfrm>
            <a:off x="472232" y="6970769"/>
            <a:ext cx="1611330" cy="276999"/>
          </a:xfrm>
          <a:prstGeom prst="rect">
            <a:avLst/>
          </a:prstGeom>
          <a:solidFill>
            <a:schemeClr val="accent3">
              <a:lumMod val="20000"/>
              <a:lumOff val="80000"/>
            </a:schemeClr>
          </a:solidFill>
        </p:spPr>
        <p:txBody>
          <a:bodyPr wrap="square" rtlCol="0">
            <a:spAutoFit/>
          </a:bodyPr>
          <a:lstStyle/>
          <a:p>
            <a:pPr algn="ctr"/>
            <a:r>
              <a:rPr lang="en-US" sz="1200" dirty="0" smtClean="0">
                <a:solidFill>
                  <a:srgbClr val="000066"/>
                </a:solidFill>
              </a:rPr>
              <a:t>Auto</a:t>
            </a:r>
          </a:p>
        </p:txBody>
      </p:sp>
      <p:sp>
        <p:nvSpPr>
          <p:cNvPr id="6" name="TextBox 5"/>
          <p:cNvSpPr txBox="1"/>
          <p:nvPr/>
        </p:nvSpPr>
        <p:spPr>
          <a:xfrm>
            <a:off x="7331894" y="6970769"/>
            <a:ext cx="2209824" cy="276999"/>
          </a:xfrm>
          <a:prstGeom prst="rect">
            <a:avLst/>
          </a:prstGeom>
          <a:solidFill>
            <a:srgbClr val="C00000">
              <a:alpha val="25098"/>
            </a:srgbClr>
          </a:solidFill>
        </p:spPr>
        <p:txBody>
          <a:bodyPr wrap="square" rtlCol="0">
            <a:spAutoFit/>
          </a:bodyPr>
          <a:lstStyle/>
          <a:p>
            <a:pPr algn="ctr"/>
            <a:r>
              <a:rPr lang="en-US" sz="1200" dirty="0" smtClean="0">
                <a:solidFill>
                  <a:srgbClr val="000066"/>
                </a:solidFill>
              </a:rPr>
              <a:t> Significant China component</a:t>
            </a:r>
          </a:p>
        </p:txBody>
      </p:sp>
      <p:sp>
        <p:nvSpPr>
          <p:cNvPr id="7" name="TextBox 6"/>
          <p:cNvSpPr txBox="1"/>
          <p:nvPr/>
        </p:nvSpPr>
        <p:spPr>
          <a:xfrm>
            <a:off x="7976426" y="940562"/>
            <a:ext cx="1519254" cy="368304"/>
          </a:xfrm>
          <a:prstGeom prst="rect">
            <a:avLst/>
          </a:prstGeom>
          <a:noFill/>
        </p:spPr>
        <p:txBody>
          <a:bodyPr wrap="square" rtlCol="0">
            <a:spAutoFit/>
          </a:bodyPr>
          <a:lstStyle/>
          <a:p>
            <a:pPr algn="ctr"/>
            <a:r>
              <a:rPr lang="en-US" sz="1800" b="1" dirty="0" smtClean="0">
                <a:solidFill>
                  <a:srgbClr val="C00000"/>
                </a:solidFill>
              </a:rPr>
              <a:t>EXAMPLES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29C85354-CD65-4FE1-94DC-7F4435B5A187}" type="slidenum">
              <a:rPr lang="en-US"/>
              <a:pPr/>
              <a:t>74</a:t>
            </a:fld>
            <a:endParaRPr lang="en-US"/>
          </a:p>
        </p:txBody>
      </p:sp>
      <p:sp>
        <p:nvSpPr>
          <p:cNvPr id="9220" name="Rectangle 3"/>
          <p:cNvSpPr>
            <a:spLocks noGrp="1" noChangeArrowheads="1"/>
          </p:cNvSpPr>
          <p:nvPr>
            <p:ph type="body" idx="1"/>
          </p:nvPr>
        </p:nvSpPr>
        <p:spPr>
          <a:xfrm>
            <a:off x="419166" y="1122909"/>
            <a:ext cx="9221656" cy="777399"/>
          </a:xfrm>
        </p:spPr>
        <p:txBody>
          <a:bodyPr/>
          <a:lstStyle/>
          <a:p>
            <a:pPr eaLnBrk="1" hangingPunct="1"/>
            <a:r>
              <a:rPr lang="en-US" sz="1600" dirty="0" smtClean="0"/>
              <a:t>The key challenge in any acquisition is the ability to successfully execute across multiple dimensions, balancing a compressed timeframe while maintaining business as usual activities.</a:t>
            </a:r>
          </a:p>
        </p:txBody>
      </p:sp>
      <p:sp>
        <p:nvSpPr>
          <p:cNvPr id="9221" name="Rectangle 4"/>
          <p:cNvSpPr>
            <a:spLocks noChangeArrowheads="1"/>
          </p:cNvSpPr>
          <p:nvPr/>
        </p:nvSpPr>
        <p:spPr bwMode="auto">
          <a:xfrm>
            <a:off x="447111" y="2283845"/>
            <a:ext cx="1928164" cy="4963923"/>
          </a:xfrm>
          <a:prstGeom prst="rect">
            <a:avLst/>
          </a:prstGeom>
          <a:noFill/>
          <a:ln w="12700" algn="ctr">
            <a:noFill/>
            <a:miter lim="800000"/>
            <a:headEnd/>
            <a:tailEnd/>
          </a:ln>
        </p:spPr>
        <p:txBody>
          <a:bodyPr lIns="0" tIns="0" rIns="0" bIns="0" anchor="ctr">
            <a:spAutoFit/>
          </a:bodyPr>
          <a:lstStyle/>
          <a:p>
            <a:pPr marL="185757" indent="-185757">
              <a:lnSpc>
                <a:spcPct val="95000"/>
              </a:lnSpc>
              <a:spcBef>
                <a:spcPts val="223"/>
              </a:spcBef>
              <a:buFont typeface="Wingdings 2" pitchFamily="18" charset="2"/>
              <a:buChar char="¡"/>
            </a:pPr>
            <a:r>
              <a:rPr lang="en-US" sz="1400" dirty="0"/>
              <a:t>Rapidly capture cost and revenue synergies</a:t>
            </a:r>
          </a:p>
          <a:p>
            <a:pPr marL="185757" indent="-185757">
              <a:lnSpc>
                <a:spcPct val="95000"/>
              </a:lnSpc>
              <a:spcBef>
                <a:spcPts val="223"/>
              </a:spcBef>
              <a:buFont typeface="Wingdings 2" pitchFamily="18" charset="2"/>
              <a:buChar char="¡"/>
            </a:pPr>
            <a:endParaRPr lang="en-US" sz="1400" dirty="0"/>
          </a:p>
          <a:p>
            <a:pPr marL="185757" indent="-185757">
              <a:lnSpc>
                <a:spcPct val="95000"/>
              </a:lnSpc>
              <a:spcBef>
                <a:spcPts val="223"/>
              </a:spcBef>
              <a:buFont typeface="Wingdings 2" pitchFamily="18" charset="2"/>
              <a:buChar char="¡"/>
            </a:pPr>
            <a:r>
              <a:rPr lang="en-US" sz="1400" dirty="0"/>
              <a:t>Streamline organization structure and critical business processes</a:t>
            </a:r>
          </a:p>
          <a:p>
            <a:pPr marL="185757" indent="-185757">
              <a:lnSpc>
                <a:spcPct val="95000"/>
              </a:lnSpc>
              <a:spcBef>
                <a:spcPts val="223"/>
              </a:spcBef>
              <a:buFont typeface="Wingdings 2" pitchFamily="18" charset="2"/>
              <a:buChar char="¡"/>
            </a:pPr>
            <a:endParaRPr lang="en-US" sz="1400" dirty="0"/>
          </a:p>
          <a:p>
            <a:pPr marL="185757" indent="-185757">
              <a:lnSpc>
                <a:spcPct val="95000"/>
              </a:lnSpc>
              <a:spcBef>
                <a:spcPts val="223"/>
              </a:spcBef>
              <a:buFont typeface="Wingdings 2" pitchFamily="18" charset="2"/>
              <a:buChar char="¡"/>
            </a:pPr>
            <a:r>
              <a:rPr lang="en-US" sz="1400" dirty="0"/>
              <a:t>Minimize disruption to customers</a:t>
            </a:r>
          </a:p>
          <a:p>
            <a:pPr marL="185757" indent="-185757">
              <a:lnSpc>
                <a:spcPct val="95000"/>
              </a:lnSpc>
              <a:spcBef>
                <a:spcPts val="223"/>
              </a:spcBef>
              <a:buFont typeface="Wingdings 2" pitchFamily="18" charset="2"/>
              <a:buChar char="¡"/>
            </a:pPr>
            <a:endParaRPr lang="en-US" sz="1400" dirty="0"/>
          </a:p>
          <a:p>
            <a:pPr marL="185757" indent="-185757">
              <a:lnSpc>
                <a:spcPct val="95000"/>
              </a:lnSpc>
              <a:spcBef>
                <a:spcPts val="223"/>
              </a:spcBef>
              <a:buFont typeface="Wingdings 2" pitchFamily="18" charset="2"/>
              <a:buChar char="¡"/>
            </a:pPr>
            <a:r>
              <a:rPr lang="en-US" sz="1400" dirty="0"/>
              <a:t>Execute an issue-free transition</a:t>
            </a:r>
          </a:p>
          <a:p>
            <a:pPr marL="185757" indent="-185757">
              <a:lnSpc>
                <a:spcPct val="95000"/>
              </a:lnSpc>
              <a:spcBef>
                <a:spcPts val="223"/>
              </a:spcBef>
              <a:buFont typeface="Wingdings 2" pitchFamily="18" charset="2"/>
              <a:buChar char="¡"/>
            </a:pPr>
            <a:endParaRPr lang="en-US" sz="1400" dirty="0"/>
          </a:p>
          <a:p>
            <a:pPr marL="185757" indent="-185757">
              <a:lnSpc>
                <a:spcPct val="95000"/>
              </a:lnSpc>
              <a:spcBef>
                <a:spcPts val="223"/>
              </a:spcBef>
              <a:buFont typeface="Wingdings 2" pitchFamily="18" charset="2"/>
              <a:buChar char="¡"/>
            </a:pPr>
            <a:r>
              <a:rPr lang="en-US" sz="1400" dirty="0"/>
              <a:t>Maintain focus and current business </a:t>
            </a:r>
            <a:r>
              <a:rPr lang="en-US" sz="1400" dirty="0" smtClean="0"/>
              <a:t>momentum</a:t>
            </a:r>
          </a:p>
          <a:p>
            <a:pPr marL="185757" indent="-185757">
              <a:lnSpc>
                <a:spcPct val="95000"/>
              </a:lnSpc>
              <a:spcBef>
                <a:spcPts val="223"/>
              </a:spcBef>
              <a:buFont typeface="Wingdings 2" pitchFamily="18" charset="2"/>
              <a:buChar char="¡"/>
            </a:pPr>
            <a:endParaRPr lang="en-US" sz="1400" dirty="0" smtClean="0"/>
          </a:p>
          <a:p>
            <a:pPr marL="185757" indent="-185757">
              <a:lnSpc>
                <a:spcPct val="95000"/>
              </a:lnSpc>
              <a:spcBef>
                <a:spcPts val="223"/>
              </a:spcBef>
              <a:buFont typeface="Wingdings 2" pitchFamily="18" charset="2"/>
              <a:buChar char="¡"/>
            </a:pPr>
            <a:r>
              <a:rPr lang="en-US" sz="1400" dirty="0" smtClean="0"/>
              <a:t>Retain key people and talent, transfer key technologies and capabilities</a:t>
            </a:r>
            <a:endParaRPr lang="en-US" sz="1400" dirty="0"/>
          </a:p>
        </p:txBody>
      </p:sp>
      <p:sp>
        <p:nvSpPr>
          <p:cNvPr id="9222" name="Rectangle 5"/>
          <p:cNvSpPr>
            <a:spLocks noChangeArrowheads="1"/>
          </p:cNvSpPr>
          <p:nvPr/>
        </p:nvSpPr>
        <p:spPr bwMode="auto">
          <a:xfrm>
            <a:off x="2506265" y="2330857"/>
            <a:ext cx="1914192" cy="3223959"/>
          </a:xfrm>
          <a:prstGeom prst="rect">
            <a:avLst/>
          </a:prstGeom>
          <a:noFill/>
          <a:ln w="12700" algn="ctr">
            <a:noFill/>
            <a:miter lim="800000"/>
            <a:headEnd/>
            <a:tailEnd/>
          </a:ln>
        </p:spPr>
        <p:txBody>
          <a:bodyPr lIns="0" tIns="0" rIns="0" bIns="0" anchor="ctr">
            <a:spAutoFit/>
          </a:bodyPr>
          <a:lstStyle/>
          <a:p>
            <a:pPr marL="185757" indent="-185757">
              <a:lnSpc>
                <a:spcPct val="95000"/>
              </a:lnSpc>
              <a:spcBef>
                <a:spcPts val="223"/>
              </a:spcBef>
              <a:buFont typeface="Wingdings 2" pitchFamily="18" charset="2"/>
              <a:buChar char="¡"/>
            </a:pPr>
            <a:r>
              <a:rPr lang="en-US" sz="1400" dirty="0"/>
              <a:t>Synergies, post-merger, not achieved in 70% of cases</a:t>
            </a:r>
          </a:p>
          <a:p>
            <a:pPr marL="185757" indent="-185757">
              <a:lnSpc>
                <a:spcPct val="95000"/>
              </a:lnSpc>
              <a:spcBef>
                <a:spcPts val="223"/>
              </a:spcBef>
              <a:buFont typeface="Wingdings 2" pitchFamily="18" charset="2"/>
              <a:buChar char="¡"/>
            </a:pPr>
            <a:endParaRPr lang="en-US" sz="1400" dirty="0"/>
          </a:p>
          <a:p>
            <a:pPr marL="185757" indent="-185757">
              <a:lnSpc>
                <a:spcPct val="95000"/>
              </a:lnSpc>
              <a:spcBef>
                <a:spcPts val="223"/>
              </a:spcBef>
              <a:buFont typeface="Wingdings 2" pitchFamily="18" charset="2"/>
              <a:buChar char="¡"/>
            </a:pPr>
            <a:r>
              <a:rPr lang="en-US" sz="1400" dirty="0"/>
              <a:t>45% of executives leave by the third year</a:t>
            </a:r>
          </a:p>
          <a:p>
            <a:pPr marL="185757" indent="-185757">
              <a:lnSpc>
                <a:spcPct val="95000"/>
              </a:lnSpc>
              <a:spcBef>
                <a:spcPts val="223"/>
              </a:spcBef>
              <a:buFont typeface="Wingdings 2" pitchFamily="18" charset="2"/>
              <a:buChar char="¡"/>
            </a:pPr>
            <a:endParaRPr lang="en-US" sz="1400" dirty="0"/>
          </a:p>
          <a:p>
            <a:pPr marL="185757" indent="-185757">
              <a:lnSpc>
                <a:spcPct val="95000"/>
              </a:lnSpc>
              <a:spcBef>
                <a:spcPts val="223"/>
              </a:spcBef>
              <a:buFont typeface="Wingdings 2" pitchFamily="18" charset="2"/>
              <a:buChar char="¡"/>
            </a:pPr>
            <a:r>
              <a:rPr lang="en-US" sz="1400" dirty="0"/>
              <a:t>Customers see and are frustrated by change</a:t>
            </a:r>
          </a:p>
          <a:p>
            <a:pPr marL="185757" indent="-185757">
              <a:lnSpc>
                <a:spcPct val="95000"/>
              </a:lnSpc>
              <a:spcBef>
                <a:spcPts val="223"/>
              </a:spcBef>
              <a:buFont typeface="Wingdings 2" pitchFamily="18" charset="2"/>
              <a:buChar char="¡"/>
            </a:pPr>
            <a:endParaRPr lang="en-US" sz="1400" dirty="0"/>
          </a:p>
          <a:p>
            <a:pPr marL="185757" indent="-185757">
              <a:lnSpc>
                <a:spcPct val="95000"/>
              </a:lnSpc>
              <a:spcBef>
                <a:spcPts val="223"/>
              </a:spcBef>
              <a:buFont typeface="Wingdings 2" pitchFamily="18" charset="2"/>
              <a:buChar char="¡"/>
            </a:pPr>
            <a:r>
              <a:rPr lang="en-US" sz="1400" dirty="0"/>
              <a:t>First 4 to 8 months productivity reduced by 50%</a:t>
            </a:r>
          </a:p>
        </p:txBody>
      </p:sp>
      <p:sp>
        <p:nvSpPr>
          <p:cNvPr id="9223" name="Text Box 6"/>
          <p:cNvSpPr txBox="1">
            <a:spLocks noChangeArrowheads="1"/>
          </p:cNvSpPr>
          <p:nvPr/>
        </p:nvSpPr>
        <p:spPr bwMode="auto">
          <a:xfrm>
            <a:off x="4610828" y="4765167"/>
            <a:ext cx="2392740" cy="849380"/>
          </a:xfrm>
          <a:prstGeom prst="rect">
            <a:avLst/>
          </a:prstGeom>
          <a:solidFill>
            <a:schemeClr val="bg1">
              <a:lumMod val="95000"/>
            </a:schemeClr>
          </a:solidFill>
          <a:ln w="12700" algn="ctr">
            <a:solidFill>
              <a:schemeClr val="accent1"/>
            </a:solidFill>
            <a:miter lim="800000"/>
            <a:headEnd/>
            <a:tailEnd/>
          </a:ln>
        </p:spPr>
        <p:txBody>
          <a:bodyPr lIns="101901" tIns="50950" rIns="101901" bIns="50950" anchor="ctr"/>
          <a:lstStyle/>
          <a:p>
            <a:pPr>
              <a:lnSpc>
                <a:spcPct val="100000"/>
              </a:lnSpc>
              <a:spcAft>
                <a:spcPct val="25000"/>
              </a:spcAft>
              <a:buSzPct val="70000"/>
              <a:buFont typeface="Marlett" pitchFamily="2" charset="2"/>
              <a:buNone/>
            </a:pPr>
            <a:r>
              <a:rPr lang="en-US" sz="1600"/>
              <a:t>And building a strategic platform…</a:t>
            </a:r>
          </a:p>
        </p:txBody>
      </p:sp>
      <p:sp>
        <p:nvSpPr>
          <p:cNvPr id="9224" name="Text Box 7"/>
          <p:cNvSpPr txBox="1">
            <a:spLocks noChangeArrowheads="1"/>
          </p:cNvSpPr>
          <p:nvPr/>
        </p:nvSpPr>
        <p:spPr bwMode="auto">
          <a:xfrm>
            <a:off x="7628825" y="4769261"/>
            <a:ext cx="2022477" cy="869982"/>
          </a:xfrm>
          <a:prstGeom prst="rect">
            <a:avLst/>
          </a:prstGeom>
          <a:noFill/>
          <a:ln w="12700" algn="ctr">
            <a:noFill/>
            <a:miter lim="800000"/>
            <a:headEnd/>
            <a:tailEnd/>
          </a:ln>
        </p:spPr>
        <p:txBody>
          <a:bodyPr lIns="0" tIns="0" rIns="0" bIns="0" anchor="ctr">
            <a:spAutoFit/>
          </a:bodyPr>
          <a:lstStyle/>
          <a:p>
            <a:pPr marL="185757" indent="-185757">
              <a:lnSpc>
                <a:spcPct val="95000"/>
              </a:lnSpc>
              <a:spcBef>
                <a:spcPts val="223"/>
              </a:spcBef>
              <a:buFont typeface="Wingdings 2" pitchFamily="18" charset="2"/>
              <a:buChar char="¡"/>
            </a:pPr>
            <a:r>
              <a:rPr lang="en-US" sz="1400" dirty="0"/>
              <a:t>New customer value proposition </a:t>
            </a:r>
          </a:p>
          <a:p>
            <a:pPr marL="185757" indent="-185757">
              <a:lnSpc>
                <a:spcPct val="95000"/>
              </a:lnSpc>
              <a:spcBef>
                <a:spcPts val="223"/>
              </a:spcBef>
              <a:buFont typeface="Wingdings 2" pitchFamily="18" charset="2"/>
              <a:buChar char="¡"/>
            </a:pPr>
            <a:r>
              <a:rPr lang="en-US" sz="1400" dirty="0"/>
              <a:t>New processes</a:t>
            </a:r>
          </a:p>
          <a:p>
            <a:pPr marL="185757" indent="-185757">
              <a:lnSpc>
                <a:spcPct val="95000"/>
              </a:lnSpc>
              <a:spcBef>
                <a:spcPts val="223"/>
              </a:spcBef>
              <a:buFont typeface="Wingdings 2" pitchFamily="18" charset="2"/>
              <a:buChar char="¡"/>
            </a:pPr>
            <a:r>
              <a:rPr lang="en-US" sz="1400" dirty="0"/>
              <a:t>New organization </a:t>
            </a:r>
          </a:p>
        </p:txBody>
      </p:sp>
      <p:sp>
        <p:nvSpPr>
          <p:cNvPr id="9225" name="Text Box 8"/>
          <p:cNvSpPr txBox="1">
            <a:spLocks noChangeArrowheads="1"/>
          </p:cNvSpPr>
          <p:nvPr/>
        </p:nvSpPr>
        <p:spPr bwMode="auto">
          <a:xfrm>
            <a:off x="4610828" y="2217026"/>
            <a:ext cx="2392740" cy="849380"/>
          </a:xfrm>
          <a:prstGeom prst="rect">
            <a:avLst/>
          </a:prstGeom>
          <a:solidFill>
            <a:schemeClr val="bg1">
              <a:lumMod val="95000"/>
            </a:schemeClr>
          </a:solidFill>
          <a:ln w="12700" algn="ctr">
            <a:solidFill>
              <a:schemeClr val="accent1"/>
            </a:solidFill>
            <a:miter lim="800000"/>
            <a:headEnd/>
            <a:tailEnd/>
          </a:ln>
        </p:spPr>
        <p:txBody>
          <a:bodyPr lIns="101901" tIns="50950" rIns="101901" bIns="50950" anchor="ctr"/>
          <a:lstStyle/>
          <a:p>
            <a:pPr>
              <a:lnSpc>
                <a:spcPct val="100000"/>
              </a:lnSpc>
              <a:spcAft>
                <a:spcPct val="25000"/>
              </a:spcAft>
              <a:buSzPct val="70000"/>
              <a:buFont typeface="Marlett" pitchFamily="2" charset="2"/>
              <a:buNone/>
            </a:pPr>
            <a:r>
              <a:rPr lang="en-US" sz="1600" dirty="0"/>
              <a:t>How do you deliver</a:t>
            </a:r>
            <a:br>
              <a:rPr lang="en-US" sz="1600" dirty="0"/>
            </a:br>
            <a:r>
              <a:rPr lang="en-US" sz="1600" dirty="0"/>
              <a:t>benefits…..</a:t>
            </a:r>
          </a:p>
        </p:txBody>
      </p:sp>
      <p:sp>
        <p:nvSpPr>
          <p:cNvPr id="9226" name="Text Box 9"/>
          <p:cNvSpPr txBox="1">
            <a:spLocks noChangeArrowheads="1"/>
          </p:cNvSpPr>
          <p:nvPr/>
        </p:nvSpPr>
        <p:spPr bwMode="auto">
          <a:xfrm>
            <a:off x="7628825" y="2308162"/>
            <a:ext cx="2022477" cy="665310"/>
          </a:xfrm>
          <a:prstGeom prst="rect">
            <a:avLst/>
          </a:prstGeom>
          <a:noFill/>
          <a:ln w="12700" algn="ctr">
            <a:noFill/>
            <a:miter lim="800000"/>
            <a:headEnd/>
            <a:tailEnd/>
          </a:ln>
        </p:spPr>
        <p:txBody>
          <a:bodyPr lIns="0" tIns="0" rIns="0" bIns="0" anchor="ctr">
            <a:spAutoFit/>
          </a:bodyPr>
          <a:lstStyle/>
          <a:p>
            <a:pPr marL="185757" indent="-185757">
              <a:lnSpc>
                <a:spcPct val="95000"/>
              </a:lnSpc>
              <a:spcBef>
                <a:spcPts val="223"/>
              </a:spcBef>
              <a:buFont typeface="Wingdings 2" pitchFamily="18" charset="2"/>
              <a:buChar char="¡"/>
            </a:pPr>
            <a:r>
              <a:rPr lang="en-US" sz="1400" dirty="0"/>
              <a:t>Personnel reduction</a:t>
            </a:r>
          </a:p>
          <a:p>
            <a:pPr marL="185757" indent="-185757">
              <a:lnSpc>
                <a:spcPct val="95000"/>
              </a:lnSpc>
              <a:spcBef>
                <a:spcPts val="223"/>
              </a:spcBef>
              <a:buFont typeface="Wingdings 2" pitchFamily="18" charset="2"/>
              <a:buChar char="¡"/>
            </a:pPr>
            <a:r>
              <a:rPr lang="en-US" sz="1400" dirty="0"/>
              <a:t>Sourcing/Purchasing</a:t>
            </a:r>
          </a:p>
          <a:p>
            <a:pPr marL="185757" indent="-185757">
              <a:lnSpc>
                <a:spcPct val="95000"/>
              </a:lnSpc>
              <a:spcBef>
                <a:spcPts val="223"/>
              </a:spcBef>
              <a:buFont typeface="Wingdings 2" pitchFamily="18" charset="2"/>
              <a:buChar char="¡"/>
            </a:pPr>
            <a:r>
              <a:rPr lang="en-US" sz="1400" dirty="0"/>
              <a:t>Facilities consolidation</a:t>
            </a:r>
          </a:p>
        </p:txBody>
      </p:sp>
      <p:sp>
        <p:nvSpPr>
          <p:cNvPr id="9227" name="Text Box 10"/>
          <p:cNvSpPr txBox="1">
            <a:spLocks noChangeArrowheads="1"/>
          </p:cNvSpPr>
          <p:nvPr/>
        </p:nvSpPr>
        <p:spPr bwMode="auto">
          <a:xfrm>
            <a:off x="4610828" y="3491097"/>
            <a:ext cx="2392740" cy="849380"/>
          </a:xfrm>
          <a:prstGeom prst="rect">
            <a:avLst/>
          </a:prstGeom>
          <a:solidFill>
            <a:schemeClr val="bg1">
              <a:lumMod val="95000"/>
            </a:schemeClr>
          </a:solidFill>
          <a:ln w="12700" algn="ctr">
            <a:solidFill>
              <a:schemeClr val="accent1"/>
            </a:solidFill>
            <a:miter lim="800000"/>
            <a:headEnd/>
            <a:tailEnd/>
          </a:ln>
        </p:spPr>
        <p:txBody>
          <a:bodyPr lIns="101901" tIns="50950" rIns="101901" bIns="50950" anchor="ctr"/>
          <a:lstStyle/>
          <a:p>
            <a:pPr>
              <a:lnSpc>
                <a:spcPct val="100000"/>
              </a:lnSpc>
              <a:spcAft>
                <a:spcPct val="25000"/>
              </a:spcAft>
              <a:buSzPct val="70000"/>
              <a:buFont typeface="Marlett" pitchFamily="2" charset="2"/>
              <a:buNone/>
            </a:pPr>
            <a:r>
              <a:rPr lang="en-US" sz="1600"/>
              <a:t>While</a:t>
            </a:r>
            <a:br>
              <a:rPr lang="en-US" sz="1600"/>
            </a:br>
            <a:r>
              <a:rPr lang="en-US" sz="1600"/>
              <a:t>integrating……. </a:t>
            </a:r>
          </a:p>
        </p:txBody>
      </p:sp>
      <p:sp>
        <p:nvSpPr>
          <p:cNvPr id="9228" name="Text Box 11"/>
          <p:cNvSpPr txBox="1">
            <a:spLocks noChangeArrowheads="1"/>
          </p:cNvSpPr>
          <p:nvPr/>
        </p:nvSpPr>
        <p:spPr bwMode="auto">
          <a:xfrm>
            <a:off x="7628825" y="3224799"/>
            <a:ext cx="2022477" cy="1356782"/>
          </a:xfrm>
          <a:prstGeom prst="rect">
            <a:avLst/>
          </a:prstGeom>
          <a:noFill/>
          <a:ln w="12700" algn="ctr">
            <a:noFill/>
            <a:miter lim="800000"/>
            <a:headEnd/>
            <a:tailEnd/>
          </a:ln>
        </p:spPr>
        <p:txBody>
          <a:bodyPr lIns="0" tIns="0" rIns="0" bIns="0" anchor="ctr">
            <a:spAutoFit/>
          </a:bodyPr>
          <a:lstStyle/>
          <a:p>
            <a:pPr marL="185757" indent="-185757">
              <a:spcBef>
                <a:spcPts val="111"/>
              </a:spcBef>
              <a:buFont typeface="Wingdings 2" pitchFamily="18" charset="2"/>
              <a:buChar char="¡"/>
            </a:pPr>
            <a:r>
              <a:rPr lang="en-US" sz="1400" dirty="0"/>
              <a:t>Systems </a:t>
            </a:r>
          </a:p>
          <a:p>
            <a:pPr marL="185757" indent="-185757">
              <a:spcBef>
                <a:spcPts val="111"/>
              </a:spcBef>
              <a:buFont typeface="Wingdings 2" pitchFamily="18" charset="2"/>
              <a:buChar char="¡"/>
            </a:pPr>
            <a:r>
              <a:rPr lang="en-US" sz="1400" dirty="0" smtClean="0"/>
              <a:t>Customers</a:t>
            </a:r>
            <a:endParaRPr lang="en-US" sz="1400" dirty="0"/>
          </a:p>
          <a:p>
            <a:pPr marL="185757" indent="-185757">
              <a:spcBef>
                <a:spcPts val="111"/>
              </a:spcBef>
              <a:buFont typeface="Wingdings 2" pitchFamily="18" charset="2"/>
              <a:buChar char="¡"/>
            </a:pPr>
            <a:r>
              <a:rPr lang="en-US" sz="1400" dirty="0"/>
              <a:t>Management</a:t>
            </a:r>
          </a:p>
          <a:p>
            <a:pPr marL="185757" indent="-185757">
              <a:spcBef>
                <a:spcPts val="111"/>
              </a:spcBef>
              <a:buFont typeface="Wingdings 2" pitchFamily="18" charset="2"/>
              <a:buChar char="¡"/>
            </a:pPr>
            <a:r>
              <a:rPr lang="en-US" sz="1400" dirty="0"/>
              <a:t>Channels</a:t>
            </a:r>
          </a:p>
          <a:p>
            <a:pPr marL="185757" indent="-185757">
              <a:spcBef>
                <a:spcPts val="111"/>
              </a:spcBef>
              <a:buFont typeface="Wingdings 2" pitchFamily="18" charset="2"/>
              <a:buChar char="¡"/>
            </a:pPr>
            <a:r>
              <a:rPr lang="en-US" sz="1400" dirty="0"/>
              <a:t>Processes </a:t>
            </a:r>
          </a:p>
          <a:p>
            <a:pPr marL="185757" indent="-185757">
              <a:spcBef>
                <a:spcPts val="111"/>
              </a:spcBef>
              <a:buFont typeface="Wingdings 2" pitchFamily="18" charset="2"/>
              <a:buChar char="¡"/>
            </a:pPr>
            <a:r>
              <a:rPr lang="en-US" sz="1400" dirty="0"/>
              <a:t>Employees </a:t>
            </a:r>
          </a:p>
        </p:txBody>
      </p:sp>
      <p:sp>
        <p:nvSpPr>
          <p:cNvPr id="9229" name="Text Box 12"/>
          <p:cNvSpPr txBox="1">
            <a:spLocks noChangeArrowheads="1"/>
          </p:cNvSpPr>
          <p:nvPr/>
        </p:nvSpPr>
        <p:spPr bwMode="auto">
          <a:xfrm>
            <a:off x="4610828" y="6041037"/>
            <a:ext cx="2392740" cy="849380"/>
          </a:xfrm>
          <a:prstGeom prst="rect">
            <a:avLst/>
          </a:prstGeom>
          <a:solidFill>
            <a:schemeClr val="bg1">
              <a:lumMod val="95000"/>
            </a:schemeClr>
          </a:solidFill>
          <a:ln w="12700" algn="ctr">
            <a:solidFill>
              <a:schemeClr val="accent1"/>
            </a:solidFill>
            <a:miter lim="800000"/>
            <a:headEnd/>
            <a:tailEnd/>
          </a:ln>
        </p:spPr>
        <p:txBody>
          <a:bodyPr lIns="101901" tIns="50950" rIns="101901" bIns="50950" anchor="ctr"/>
          <a:lstStyle/>
          <a:p>
            <a:pPr>
              <a:lnSpc>
                <a:spcPct val="100000"/>
              </a:lnSpc>
              <a:spcAft>
                <a:spcPct val="25000"/>
              </a:spcAft>
              <a:buSzPct val="70000"/>
              <a:buFont typeface="Marlett" pitchFamily="2" charset="2"/>
              <a:buNone/>
            </a:pPr>
            <a:r>
              <a:rPr lang="en-US" sz="1600"/>
              <a:t>Without negatively</a:t>
            </a:r>
            <a:br>
              <a:rPr lang="en-US" sz="1600"/>
            </a:br>
            <a:r>
              <a:rPr lang="en-US" sz="1600"/>
              <a:t>impacting…..</a:t>
            </a:r>
          </a:p>
        </p:txBody>
      </p:sp>
      <p:sp>
        <p:nvSpPr>
          <p:cNvPr id="9230" name="Text Box 13"/>
          <p:cNvSpPr txBox="1">
            <a:spLocks noChangeArrowheads="1"/>
          </p:cNvSpPr>
          <p:nvPr/>
        </p:nvSpPr>
        <p:spPr bwMode="auto">
          <a:xfrm>
            <a:off x="7628825" y="5901852"/>
            <a:ext cx="2022477" cy="1125949"/>
          </a:xfrm>
          <a:prstGeom prst="rect">
            <a:avLst/>
          </a:prstGeom>
          <a:noFill/>
          <a:ln w="12700" algn="ctr">
            <a:noFill/>
            <a:miter lim="800000"/>
            <a:headEnd/>
            <a:tailEnd/>
          </a:ln>
        </p:spPr>
        <p:txBody>
          <a:bodyPr lIns="0" tIns="0" rIns="0" bIns="0" anchor="ctr">
            <a:spAutoFit/>
          </a:bodyPr>
          <a:lstStyle/>
          <a:p>
            <a:pPr marL="185757" indent="-185757">
              <a:lnSpc>
                <a:spcPct val="95000"/>
              </a:lnSpc>
              <a:spcBef>
                <a:spcPts val="223"/>
              </a:spcBef>
              <a:buFont typeface="Wingdings 2" pitchFamily="18" charset="2"/>
              <a:buChar char="¡"/>
            </a:pPr>
            <a:r>
              <a:rPr lang="en-US" sz="1400" dirty="0" smtClean="0"/>
              <a:t>Customers</a:t>
            </a:r>
            <a:endParaRPr lang="en-US" sz="1400" dirty="0"/>
          </a:p>
          <a:p>
            <a:pPr marL="185757" indent="-185757">
              <a:lnSpc>
                <a:spcPct val="95000"/>
              </a:lnSpc>
              <a:spcBef>
                <a:spcPts val="223"/>
              </a:spcBef>
              <a:buFont typeface="Wingdings 2" pitchFamily="18" charset="2"/>
              <a:buChar char="¡"/>
            </a:pPr>
            <a:r>
              <a:rPr lang="en-US" sz="1400" dirty="0"/>
              <a:t>Channels</a:t>
            </a:r>
          </a:p>
          <a:p>
            <a:pPr marL="185757" indent="-185757">
              <a:lnSpc>
                <a:spcPct val="95000"/>
              </a:lnSpc>
              <a:spcBef>
                <a:spcPts val="223"/>
              </a:spcBef>
              <a:buFont typeface="Wingdings 2" pitchFamily="18" charset="2"/>
              <a:buChar char="¡"/>
            </a:pPr>
            <a:r>
              <a:rPr lang="en-US" sz="1400" dirty="0"/>
              <a:t>Employees</a:t>
            </a:r>
          </a:p>
          <a:p>
            <a:pPr marL="185757" indent="-185757">
              <a:lnSpc>
                <a:spcPct val="95000"/>
              </a:lnSpc>
              <a:spcBef>
                <a:spcPts val="223"/>
              </a:spcBef>
              <a:buFont typeface="Wingdings 2" pitchFamily="18" charset="2"/>
              <a:buChar char="¡"/>
            </a:pPr>
            <a:r>
              <a:rPr lang="en-US" sz="1400" dirty="0"/>
              <a:t>Shareholders</a:t>
            </a:r>
          </a:p>
          <a:p>
            <a:pPr marL="185757" indent="-185757">
              <a:lnSpc>
                <a:spcPct val="95000"/>
              </a:lnSpc>
              <a:spcBef>
                <a:spcPts val="223"/>
              </a:spcBef>
              <a:buFont typeface="Wingdings 2" pitchFamily="18" charset="2"/>
              <a:buChar char="¡"/>
            </a:pPr>
            <a:r>
              <a:rPr lang="en-US" sz="1400" dirty="0"/>
              <a:t>Financial performance </a:t>
            </a:r>
          </a:p>
        </p:txBody>
      </p:sp>
      <p:sp>
        <p:nvSpPr>
          <p:cNvPr id="9231" name="AutoShape 14"/>
          <p:cNvSpPr>
            <a:spLocks noChangeArrowheads="1"/>
          </p:cNvSpPr>
          <p:nvPr/>
        </p:nvSpPr>
        <p:spPr bwMode="auto">
          <a:xfrm rot="5400000">
            <a:off x="5695015" y="3139056"/>
            <a:ext cx="383301" cy="281191"/>
          </a:xfrm>
          <a:prstGeom prst="rightArrow">
            <a:avLst>
              <a:gd name="adj1" fmla="val 50000"/>
              <a:gd name="adj2" fmla="val 33075"/>
            </a:avLst>
          </a:prstGeom>
          <a:solidFill>
            <a:schemeClr val="accent2"/>
          </a:solidFill>
          <a:ln w="3175">
            <a:solidFill>
              <a:schemeClr val="accent2"/>
            </a:solidFill>
            <a:miter lim="800000"/>
            <a:headEnd/>
            <a:tailEnd/>
          </a:ln>
        </p:spPr>
        <p:txBody>
          <a:bodyPr wrap="none" lIns="101901" tIns="50950" rIns="101901" bIns="50950" anchor="ctr"/>
          <a:lstStyle/>
          <a:p>
            <a:endParaRPr lang="en-US"/>
          </a:p>
        </p:txBody>
      </p:sp>
      <p:sp>
        <p:nvSpPr>
          <p:cNvPr id="9232" name="AutoShape 15"/>
          <p:cNvSpPr>
            <a:spLocks noChangeArrowheads="1"/>
          </p:cNvSpPr>
          <p:nvPr/>
        </p:nvSpPr>
        <p:spPr bwMode="auto">
          <a:xfrm rot="5400000">
            <a:off x="5695015" y="4413126"/>
            <a:ext cx="383301" cy="281191"/>
          </a:xfrm>
          <a:prstGeom prst="rightArrow">
            <a:avLst>
              <a:gd name="adj1" fmla="val 50000"/>
              <a:gd name="adj2" fmla="val 33075"/>
            </a:avLst>
          </a:prstGeom>
          <a:solidFill>
            <a:schemeClr val="accent2"/>
          </a:solidFill>
          <a:ln w="3175">
            <a:solidFill>
              <a:schemeClr val="accent2"/>
            </a:solidFill>
            <a:miter lim="800000"/>
            <a:headEnd/>
            <a:tailEnd/>
          </a:ln>
        </p:spPr>
        <p:txBody>
          <a:bodyPr wrap="none" lIns="101901" tIns="50950" rIns="101901" bIns="50950" anchor="ctr"/>
          <a:lstStyle/>
          <a:p>
            <a:endParaRPr lang="en-US"/>
          </a:p>
        </p:txBody>
      </p:sp>
      <p:sp>
        <p:nvSpPr>
          <p:cNvPr id="9233" name="AutoShape 16"/>
          <p:cNvSpPr>
            <a:spLocks noChangeArrowheads="1"/>
          </p:cNvSpPr>
          <p:nvPr/>
        </p:nvSpPr>
        <p:spPr bwMode="auto">
          <a:xfrm rot="5400000">
            <a:off x="5695015" y="5687196"/>
            <a:ext cx="383301" cy="281191"/>
          </a:xfrm>
          <a:prstGeom prst="rightArrow">
            <a:avLst>
              <a:gd name="adj1" fmla="val 50000"/>
              <a:gd name="adj2" fmla="val 33075"/>
            </a:avLst>
          </a:prstGeom>
          <a:solidFill>
            <a:schemeClr val="accent2"/>
          </a:solidFill>
          <a:ln w="3175">
            <a:solidFill>
              <a:schemeClr val="accent2"/>
            </a:solidFill>
            <a:miter lim="800000"/>
            <a:headEnd/>
            <a:tailEnd/>
          </a:ln>
        </p:spPr>
        <p:txBody>
          <a:bodyPr wrap="none" lIns="101901" tIns="50950" rIns="101901" bIns="50950" anchor="ctr"/>
          <a:lstStyle/>
          <a:p>
            <a:endParaRPr lang="en-US"/>
          </a:p>
        </p:txBody>
      </p:sp>
      <p:sp>
        <p:nvSpPr>
          <p:cNvPr id="9234" name="AutoShape 17"/>
          <p:cNvSpPr>
            <a:spLocks noChangeArrowheads="1"/>
          </p:cNvSpPr>
          <p:nvPr/>
        </p:nvSpPr>
        <p:spPr bwMode="auto">
          <a:xfrm rot="10800000" flipH="1" flipV="1">
            <a:off x="7111852" y="2495955"/>
            <a:ext cx="372011" cy="291525"/>
          </a:xfrm>
          <a:prstGeom prst="rightArrow">
            <a:avLst>
              <a:gd name="adj1" fmla="val 50000"/>
              <a:gd name="adj2" fmla="val 32870"/>
            </a:avLst>
          </a:prstGeom>
          <a:solidFill>
            <a:schemeClr val="accent2"/>
          </a:solidFill>
          <a:ln w="3175">
            <a:solidFill>
              <a:schemeClr val="accent2"/>
            </a:solidFill>
            <a:miter lim="800000"/>
            <a:headEnd/>
            <a:tailEnd/>
          </a:ln>
        </p:spPr>
        <p:txBody>
          <a:bodyPr wrap="none" lIns="101901" tIns="50950" rIns="101901" bIns="50950" anchor="ctr"/>
          <a:lstStyle/>
          <a:p>
            <a:endParaRPr lang="en-US"/>
          </a:p>
        </p:txBody>
      </p:sp>
      <p:sp>
        <p:nvSpPr>
          <p:cNvPr id="9235" name="AutoShape 18"/>
          <p:cNvSpPr>
            <a:spLocks noChangeArrowheads="1"/>
          </p:cNvSpPr>
          <p:nvPr/>
        </p:nvSpPr>
        <p:spPr bwMode="auto">
          <a:xfrm rot="10800000" flipH="1" flipV="1">
            <a:off x="7111852" y="3757428"/>
            <a:ext cx="372011" cy="291525"/>
          </a:xfrm>
          <a:prstGeom prst="rightArrow">
            <a:avLst>
              <a:gd name="adj1" fmla="val 50000"/>
              <a:gd name="adj2" fmla="val 32870"/>
            </a:avLst>
          </a:prstGeom>
          <a:solidFill>
            <a:schemeClr val="accent2"/>
          </a:solidFill>
          <a:ln w="3175">
            <a:solidFill>
              <a:schemeClr val="accent2"/>
            </a:solidFill>
            <a:miter lim="800000"/>
            <a:headEnd/>
            <a:tailEnd/>
          </a:ln>
        </p:spPr>
        <p:txBody>
          <a:bodyPr wrap="none" lIns="101901" tIns="50950" rIns="101901" bIns="50950" anchor="ctr"/>
          <a:lstStyle/>
          <a:p>
            <a:endParaRPr lang="en-US"/>
          </a:p>
        </p:txBody>
      </p:sp>
      <p:sp>
        <p:nvSpPr>
          <p:cNvPr id="9236" name="AutoShape 19"/>
          <p:cNvSpPr>
            <a:spLocks noChangeArrowheads="1"/>
          </p:cNvSpPr>
          <p:nvPr/>
        </p:nvSpPr>
        <p:spPr bwMode="auto">
          <a:xfrm rot="10800000" flipH="1" flipV="1">
            <a:off x="7111852" y="5058492"/>
            <a:ext cx="372011" cy="291525"/>
          </a:xfrm>
          <a:prstGeom prst="rightArrow">
            <a:avLst>
              <a:gd name="adj1" fmla="val 50000"/>
              <a:gd name="adj2" fmla="val 32870"/>
            </a:avLst>
          </a:prstGeom>
          <a:solidFill>
            <a:schemeClr val="accent2"/>
          </a:solidFill>
          <a:ln w="3175">
            <a:solidFill>
              <a:schemeClr val="accent2"/>
            </a:solidFill>
            <a:miter lim="800000"/>
            <a:headEnd/>
            <a:tailEnd/>
          </a:ln>
        </p:spPr>
        <p:txBody>
          <a:bodyPr wrap="none" lIns="101901" tIns="50950" rIns="101901" bIns="50950" anchor="ctr"/>
          <a:lstStyle/>
          <a:p>
            <a:endParaRPr lang="en-US"/>
          </a:p>
        </p:txBody>
      </p:sp>
      <p:sp>
        <p:nvSpPr>
          <p:cNvPr id="9237" name="AutoShape 20"/>
          <p:cNvSpPr>
            <a:spLocks noChangeArrowheads="1"/>
          </p:cNvSpPr>
          <p:nvPr/>
        </p:nvSpPr>
        <p:spPr bwMode="auto">
          <a:xfrm rot="10800000" flipH="1" flipV="1">
            <a:off x="7111852" y="6319965"/>
            <a:ext cx="372011" cy="291525"/>
          </a:xfrm>
          <a:prstGeom prst="rightArrow">
            <a:avLst>
              <a:gd name="adj1" fmla="val 50000"/>
              <a:gd name="adj2" fmla="val 32870"/>
            </a:avLst>
          </a:prstGeom>
          <a:solidFill>
            <a:schemeClr val="accent2"/>
          </a:solidFill>
          <a:ln w="3175">
            <a:solidFill>
              <a:schemeClr val="accent2"/>
            </a:solidFill>
            <a:miter lim="800000"/>
            <a:headEnd/>
            <a:tailEnd/>
          </a:ln>
        </p:spPr>
        <p:txBody>
          <a:bodyPr wrap="none" lIns="101901" tIns="50950" rIns="101901" bIns="50950" anchor="ctr"/>
          <a:lstStyle/>
          <a:p>
            <a:endParaRPr lang="en-US"/>
          </a:p>
        </p:txBody>
      </p:sp>
      <p:sp>
        <p:nvSpPr>
          <p:cNvPr id="9238" name="Text Box 21"/>
          <p:cNvSpPr txBox="1">
            <a:spLocks noChangeArrowheads="1"/>
          </p:cNvSpPr>
          <p:nvPr/>
        </p:nvSpPr>
        <p:spPr bwMode="auto">
          <a:xfrm>
            <a:off x="447110" y="7400885"/>
            <a:ext cx="2899233" cy="123111"/>
          </a:xfrm>
          <a:prstGeom prst="rect">
            <a:avLst/>
          </a:prstGeom>
          <a:noFill/>
          <a:ln w="3175">
            <a:noFill/>
            <a:miter lim="800000"/>
            <a:headEnd/>
            <a:tailEnd/>
          </a:ln>
        </p:spPr>
        <p:txBody>
          <a:bodyPr lIns="0" tIns="0" rIns="0" bIns="0">
            <a:spAutoFit/>
          </a:bodyPr>
          <a:lstStyle/>
          <a:p>
            <a:pPr algn="l">
              <a:lnSpc>
                <a:spcPct val="100000"/>
              </a:lnSpc>
              <a:spcBef>
                <a:spcPct val="100000"/>
              </a:spcBef>
            </a:pPr>
            <a:r>
              <a:rPr lang="en-US" altLang="en-US" sz="800" dirty="0"/>
              <a:t>Source: *Deloitte Consulting M&amp;A survey; DC analysis</a:t>
            </a:r>
          </a:p>
        </p:txBody>
      </p:sp>
      <p:grpSp>
        <p:nvGrpSpPr>
          <p:cNvPr id="2" name="Group 22"/>
          <p:cNvGrpSpPr>
            <a:grpSpLocks/>
          </p:cNvGrpSpPr>
          <p:nvPr/>
        </p:nvGrpSpPr>
        <p:grpSpPr bwMode="auto">
          <a:xfrm>
            <a:off x="4610828" y="1954294"/>
            <a:ext cx="2377022" cy="181754"/>
            <a:chOff x="2052" y="737"/>
            <a:chExt cx="1641" cy="101"/>
          </a:xfrm>
        </p:grpSpPr>
        <p:sp>
          <p:nvSpPr>
            <p:cNvPr id="9250" name="Line 23"/>
            <p:cNvSpPr>
              <a:spLocks noChangeShapeType="1"/>
            </p:cNvSpPr>
            <p:nvPr/>
          </p:nvSpPr>
          <p:spPr bwMode="gray">
            <a:xfrm>
              <a:off x="2052" y="787"/>
              <a:ext cx="1641" cy="0"/>
            </a:xfrm>
            <a:prstGeom prst="line">
              <a:avLst/>
            </a:prstGeom>
            <a:noFill/>
            <a:ln w="12700" cap="rnd">
              <a:solidFill>
                <a:schemeClr val="accent1"/>
              </a:solidFill>
              <a:round/>
              <a:headEnd/>
              <a:tailEnd/>
            </a:ln>
          </p:spPr>
          <p:txBody>
            <a:bodyPr wrap="none" anchor="ctr"/>
            <a:lstStyle/>
            <a:p>
              <a:endParaRPr lang="en-US"/>
            </a:p>
          </p:txBody>
        </p:sp>
        <p:sp>
          <p:nvSpPr>
            <p:cNvPr id="9251" name="Rectangle 24"/>
            <p:cNvSpPr>
              <a:spLocks noChangeArrowheads="1"/>
            </p:cNvSpPr>
            <p:nvPr/>
          </p:nvSpPr>
          <p:spPr bwMode="gray">
            <a:xfrm>
              <a:off x="2217" y="737"/>
              <a:ext cx="1311" cy="101"/>
            </a:xfrm>
            <a:prstGeom prst="rect">
              <a:avLst/>
            </a:prstGeom>
            <a:solidFill>
              <a:schemeClr val="bg1"/>
            </a:solidFill>
            <a:ln w="12700" cap="rnd" algn="ctr">
              <a:noFill/>
              <a:miter lim="800000"/>
              <a:headEnd/>
              <a:tailEnd/>
            </a:ln>
          </p:spPr>
          <p:txBody>
            <a:bodyPr wrap="none" lIns="72000" tIns="0" rIns="72000" bIns="0" anchor="b" anchorCtr="1">
              <a:spAutoFit/>
            </a:bodyPr>
            <a:lstStyle/>
            <a:p>
              <a:pPr>
                <a:lnSpc>
                  <a:spcPct val="95000"/>
                </a:lnSpc>
              </a:pPr>
              <a:r>
                <a:rPr lang="en-US" sz="1200" b="1" dirty="0"/>
                <a:t>The Principal Challenge</a:t>
              </a:r>
            </a:p>
          </p:txBody>
        </p:sp>
      </p:grpSp>
      <p:grpSp>
        <p:nvGrpSpPr>
          <p:cNvPr id="3" name="Group 25"/>
          <p:cNvGrpSpPr>
            <a:grpSpLocks/>
          </p:cNvGrpSpPr>
          <p:nvPr/>
        </p:nvGrpSpPr>
        <p:grpSpPr bwMode="auto">
          <a:xfrm>
            <a:off x="7644544" y="1954294"/>
            <a:ext cx="1957855" cy="181754"/>
            <a:chOff x="3857" y="728"/>
            <a:chExt cx="1641" cy="101"/>
          </a:xfrm>
        </p:grpSpPr>
        <p:sp>
          <p:nvSpPr>
            <p:cNvPr id="9248" name="Line 26"/>
            <p:cNvSpPr>
              <a:spLocks noChangeShapeType="1"/>
            </p:cNvSpPr>
            <p:nvPr/>
          </p:nvSpPr>
          <p:spPr bwMode="gray">
            <a:xfrm>
              <a:off x="3857" y="778"/>
              <a:ext cx="1641" cy="0"/>
            </a:xfrm>
            <a:prstGeom prst="line">
              <a:avLst/>
            </a:prstGeom>
            <a:noFill/>
            <a:ln w="12700" cap="rnd">
              <a:solidFill>
                <a:schemeClr val="accent1"/>
              </a:solidFill>
              <a:round/>
              <a:headEnd/>
              <a:tailEnd/>
            </a:ln>
          </p:spPr>
          <p:txBody>
            <a:bodyPr wrap="none" anchor="ctr"/>
            <a:lstStyle/>
            <a:p>
              <a:endParaRPr lang="en-US"/>
            </a:p>
          </p:txBody>
        </p:sp>
        <p:sp>
          <p:nvSpPr>
            <p:cNvPr id="9249" name="Rectangle 27"/>
            <p:cNvSpPr>
              <a:spLocks noChangeArrowheads="1"/>
            </p:cNvSpPr>
            <p:nvPr/>
          </p:nvSpPr>
          <p:spPr bwMode="gray">
            <a:xfrm>
              <a:off x="4115" y="728"/>
              <a:ext cx="1125" cy="101"/>
            </a:xfrm>
            <a:prstGeom prst="rect">
              <a:avLst/>
            </a:prstGeom>
            <a:solidFill>
              <a:schemeClr val="bg1"/>
            </a:solidFill>
            <a:ln w="12700" cap="rnd" algn="ctr">
              <a:noFill/>
              <a:miter lim="800000"/>
              <a:headEnd/>
              <a:tailEnd/>
            </a:ln>
          </p:spPr>
          <p:txBody>
            <a:bodyPr wrap="none" lIns="72000" tIns="0" rIns="72000" bIns="0" anchor="b" anchorCtr="1">
              <a:spAutoFit/>
            </a:bodyPr>
            <a:lstStyle/>
            <a:p>
              <a:pPr>
                <a:lnSpc>
                  <a:spcPct val="95000"/>
                </a:lnSpc>
              </a:pPr>
              <a:r>
                <a:rPr lang="en-US" sz="1200" b="1" dirty="0"/>
                <a:t>Areas Impacted </a:t>
              </a:r>
            </a:p>
          </p:txBody>
        </p:sp>
      </p:grpSp>
      <p:grpSp>
        <p:nvGrpSpPr>
          <p:cNvPr id="4" name="Group 28"/>
          <p:cNvGrpSpPr>
            <a:grpSpLocks/>
          </p:cNvGrpSpPr>
          <p:nvPr/>
        </p:nvGrpSpPr>
        <p:grpSpPr bwMode="auto">
          <a:xfrm>
            <a:off x="447111" y="1954294"/>
            <a:ext cx="3936669" cy="181754"/>
            <a:chOff x="2052" y="959"/>
            <a:chExt cx="3446" cy="101"/>
          </a:xfrm>
        </p:grpSpPr>
        <p:grpSp>
          <p:nvGrpSpPr>
            <p:cNvPr id="5" name="Group 29"/>
            <p:cNvGrpSpPr>
              <a:grpSpLocks/>
            </p:cNvGrpSpPr>
            <p:nvPr/>
          </p:nvGrpSpPr>
          <p:grpSpPr bwMode="auto">
            <a:xfrm>
              <a:off x="2052" y="959"/>
              <a:ext cx="1641" cy="101"/>
              <a:chOff x="2052" y="737"/>
              <a:chExt cx="1641" cy="101"/>
            </a:xfrm>
          </p:grpSpPr>
          <p:sp>
            <p:nvSpPr>
              <p:cNvPr id="9246" name="Line 30"/>
              <p:cNvSpPr>
                <a:spLocks noChangeShapeType="1"/>
              </p:cNvSpPr>
              <p:nvPr/>
            </p:nvSpPr>
            <p:spPr bwMode="gray">
              <a:xfrm>
                <a:off x="2052" y="787"/>
                <a:ext cx="1641" cy="0"/>
              </a:xfrm>
              <a:prstGeom prst="line">
                <a:avLst/>
              </a:prstGeom>
              <a:noFill/>
              <a:ln w="12700" cap="rnd">
                <a:solidFill>
                  <a:schemeClr val="accent1"/>
                </a:solidFill>
                <a:round/>
                <a:headEnd/>
                <a:tailEnd/>
              </a:ln>
            </p:spPr>
            <p:txBody>
              <a:bodyPr wrap="none" anchor="ctr"/>
              <a:lstStyle/>
              <a:p>
                <a:endParaRPr lang="en-US"/>
              </a:p>
            </p:txBody>
          </p:sp>
          <p:sp>
            <p:nvSpPr>
              <p:cNvPr id="9247" name="Rectangle 31"/>
              <p:cNvSpPr>
                <a:spLocks noChangeArrowheads="1"/>
              </p:cNvSpPr>
              <p:nvPr/>
            </p:nvSpPr>
            <p:spPr bwMode="gray">
              <a:xfrm>
                <a:off x="2183" y="737"/>
                <a:ext cx="1377" cy="101"/>
              </a:xfrm>
              <a:prstGeom prst="rect">
                <a:avLst/>
              </a:prstGeom>
              <a:solidFill>
                <a:schemeClr val="bg1"/>
              </a:solidFill>
              <a:ln w="12700" cap="rnd" algn="ctr">
                <a:noFill/>
                <a:miter lim="800000"/>
                <a:headEnd/>
                <a:tailEnd/>
              </a:ln>
            </p:spPr>
            <p:txBody>
              <a:bodyPr wrap="none" lIns="72000" tIns="0" rIns="72000" bIns="0" anchor="b" anchorCtr="1">
                <a:spAutoFit/>
              </a:bodyPr>
              <a:lstStyle/>
              <a:p>
                <a:pPr>
                  <a:lnSpc>
                    <a:spcPct val="95000"/>
                  </a:lnSpc>
                </a:pPr>
                <a:r>
                  <a:rPr lang="en-US" sz="1200" b="1" dirty="0"/>
                  <a:t>Desired Outcomes*</a:t>
                </a:r>
              </a:p>
            </p:txBody>
          </p:sp>
        </p:grpSp>
        <p:grpSp>
          <p:nvGrpSpPr>
            <p:cNvPr id="6" name="Group 32"/>
            <p:cNvGrpSpPr>
              <a:grpSpLocks/>
            </p:cNvGrpSpPr>
            <p:nvPr/>
          </p:nvGrpSpPr>
          <p:grpSpPr bwMode="auto">
            <a:xfrm>
              <a:off x="3857" y="959"/>
              <a:ext cx="1641" cy="101"/>
              <a:chOff x="3857" y="728"/>
              <a:chExt cx="1641" cy="101"/>
            </a:xfrm>
          </p:grpSpPr>
          <p:sp>
            <p:nvSpPr>
              <p:cNvPr id="9244" name="Line 33"/>
              <p:cNvSpPr>
                <a:spLocks noChangeShapeType="1"/>
              </p:cNvSpPr>
              <p:nvPr/>
            </p:nvSpPr>
            <p:spPr bwMode="gray">
              <a:xfrm>
                <a:off x="3857" y="778"/>
                <a:ext cx="1641" cy="0"/>
              </a:xfrm>
              <a:prstGeom prst="line">
                <a:avLst/>
              </a:prstGeom>
              <a:noFill/>
              <a:ln w="12700" cap="rnd">
                <a:solidFill>
                  <a:schemeClr val="accent1"/>
                </a:solidFill>
                <a:round/>
                <a:headEnd/>
                <a:tailEnd/>
              </a:ln>
            </p:spPr>
            <p:txBody>
              <a:bodyPr wrap="none" anchor="ctr"/>
              <a:lstStyle/>
              <a:p>
                <a:endParaRPr lang="en-US"/>
              </a:p>
            </p:txBody>
          </p:sp>
          <p:sp>
            <p:nvSpPr>
              <p:cNvPr id="9245" name="Rectangle 34"/>
              <p:cNvSpPr>
                <a:spLocks noChangeArrowheads="1"/>
              </p:cNvSpPr>
              <p:nvPr/>
            </p:nvSpPr>
            <p:spPr bwMode="gray">
              <a:xfrm>
                <a:off x="4115" y="728"/>
                <a:ext cx="1125" cy="101"/>
              </a:xfrm>
              <a:prstGeom prst="rect">
                <a:avLst/>
              </a:prstGeom>
              <a:solidFill>
                <a:schemeClr val="bg1"/>
              </a:solidFill>
              <a:ln w="12700" cap="rnd" algn="ctr">
                <a:noFill/>
                <a:miter lim="800000"/>
                <a:headEnd/>
                <a:tailEnd/>
              </a:ln>
            </p:spPr>
            <p:txBody>
              <a:bodyPr wrap="none" lIns="72000" tIns="0" rIns="72000" bIns="0" anchor="b" anchorCtr="1">
                <a:spAutoFit/>
              </a:bodyPr>
              <a:lstStyle/>
              <a:p>
                <a:pPr>
                  <a:lnSpc>
                    <a:spcPct val="95000"/>
                  </a:lnSpc>
                </a:pPr>
                <a:r>
                  <a:rPr lang="en-US" sz="1200" b="1" dirty="0"/>
                  <a:t>Typical Results</a:t>
                </a:r>
              </a:p>
            </p:txBody>
          </p:sp>
        </p:grpSp>
      </p:grpSp>
      <p:sp>
        <p:nvSpPr>
          <p:cNvPr id="37" name="Title 1"/>
          <p:cNvSpPr>
            <a:spLocks noGrp="1"/>
          </p:cNvSpPr>
          <p:nvPr>
            <p:ph type="title"/>
          </p:nvPr>
        </p:nvSpPr>
        <p:spPr>
          <a:xfrm>
            <a:off x="449263" y="396875"/>
            <a:ext cx="9266237" cy="714375"/>
          </a:xfrm>
        </p:spPr>
        <p:txBody>
          <a:bodyPr/>
          <a:lstStyle/>
          <a:p>
            <a:r>
              <a:rPr lang="en-US" dirty="0" smtClean="0"/>
              <a:t>Our perspectives on acquisition integration</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4294967295"/>
          </p:nvPr>
        </p:nvSpPr>
        <p:spPr>
          <a:xfrm>
            <a:off x="419166" y="7394287"/>
            <a:ext cx="2095831" cy="138564"/>
          </a:xfrm>
          <a:prstGeom prst="rect">
            <a:avLst/>
          </a:prstGeom>
          <a:noFill/>
        </p:spPr>
        <p:txBody>
          <a:bodyPr lIns="101901" tIns="50950" rIns="101901" bIns="50950"/>
          <a:lstStyle/>
          <a:p>
            <a:fld id="{7B1B074F-1D02-4216-BD49-4AA3F4FD5FFF}" type="slidenum">
              <a:rPr lang="en-US"/>
              <a:pPr/>
              <a:t>75</a:t>
            </a:fld>
            <a:endParaRPr lang="en-US"/>
          </a:p>
        </p:txBody>
      </p:sp>
      <p:sp>
        <p:nvSpPr>
          <p:cNvPr id="13315" name="Text Box 2"/>
          <p:cNvSpPr txBox="1">
            <a:spLocks noChangeArrowheads="1"/>
          </p:cNvSpPr>
          <p:nvPr/>
        </p:nvSpPr>
        <p:spPr bwMode="auto">
          <a:xfrm>
            <a:off x="447110" y="1681385"/>
            <a:ext cx="707533" cy="686355"/>
          </a:xfrm>
          <a:prstGeom prst="rect">
            <a:avLst/>
          </a:prstGeom>
          <a:noFill/>
          <a:ln w="9525" algn="ctr">
            <a:noFill/>
            <a:miter lim="800000"/>
            <a:headEnd/>
            <a:tailEnd/>
          </a:ln>
        </p:spPr>
        <p:txBody>
          <a:bodyPr wrap="none" lIns="101901" tIns="152851" rIns="101901" bIns="152851">
            <a:spAutoFit/>
          </a:bodyPr>
          <a:lstStyle/>
          <a:p>
            <a:pPr>
              <a:lnSpc>
                <a:spcPct val="106000"/>
              </a:lnSpc>
            </a:pPr>
            <a:r>
              <a:rPr lang="en-US" sz="1200" dirty="0"/>
              <a:t>PMO </a:t>
            </a:r>
            <a:br>
              <a:rPr lang="en-US" sz="1200" dirty="0"/>
            </a:br>
            <a:r>
              <a:rPr lang="en-US" sz="1200" dirty="0"/>
              <a:t>Launch</a:t>
            </a:r>
          </a:p>
        </p:txBody>
      </p:sp>
      <p:sp>
        <p:nvSpPr>
          <p:cNvPr id="13316" name="Text Box 3"/>
          <p:cNvSpPr txBox="1">
            <a:spLocks noChangeArrowheads="1"/>
          </p:cNvSpPr>
          <p:nvPr/>
        </p:nvSpPr>
        <p:spPr bwMode="auto">
          <a:xfrm>
            <a:off x="2401474" y="1681385"/>
            <a:ext cx="640207" cy="686355"/>
          </a:xfrm>
          <a:prstGeom prst="rect">
            <a:avLst/>
          </a:prstGeom>
          <a:noFill/>
          <a:ln w="9525" algn="ctr">
            <a:noFill/>
            <a:miter lim="800000"/>
            <a:headEnd/>
            <a:tailEnd/>
          </a:ln>
        </p:spPr>
        <p:txBody>
          <a:bodyPr wrap="none" lIns="101901" tIns="152851" rIns="101901" bIns="152851">
            <a:spAutoFit/>
          </a:bodyPr>
          <a:lstStyle/>
          <a:p>
            <a:pPr>
              <a:lnSpc>
                <a:spcPct val="106000"/>
              </a:lnSpc>
            </a:pPr>
            <a:r>
              <a:rPr lang="en-US" sz="1200"/>
              <a:t>2 to 4</a:t>
            </a:r>
            <a:br>
              <a:rPr lang="en-US" sz="1200"/>
            </a:br>
            <a:r>
              <a:rPr lang="en-US" sz="1200"/>
              <a:t>weeks</a:t>
            </a:r>
          </a:p>
        </p:txBody>
      </p:sp>
      <p:sp>
        <p:nvSpPr>
          <p:cNvPr id="13317" name="Text Box 4"/>
          <p:cNvSpPr txBox="1">
            <a:spLocks noChangeArrowheads="1"/>
          </p:cNvSpPr>
          <p:nvPr/>
        </p:nvSpPr>
        <p:spPr bwMode="auto">
          <a:xfrm>
            <a:off x="4717367" y="1681385"/>
            <a:ext cx="675473" cy="686355"/>
          </a:xfrm>
          <a:prstGeom prst="rect">
            <a:avLst/>
          </a:prstGeom>
          <a:noFill/>
          <a:ln w="9525" algn="ctr">
            <a:noFill/>
            <a:miter lim="800000"/>
            <a:headEnd/>
            <a:tailEnd/>
          </a:ln>
        </p:spPr>
        <p:txBody>
          <a:bodyPr wrap="none" lIns="101901" tIns="152851" rIns="101901" bIns="152851">
            <a:spAutoFit/>
          </a:bodyPr>
          <a:lstStyle/>
          <a:p>
            <a:pPr>
              <a:lnSpc>
                <a:spcPct val="106000"/>
              </a:lnSpc>
            </a:pPr>
            <a:r>
              <a:rPr lang="en-US" sz="1200"/>
              <a:t>8 to 26</a:t>
            </a:r>
            <a:br>
              <a:rPr lang="en-US" sz="1200"/>
            </a:br>
            <a:r>
              <a:rPr lang="en-US" sz="1200"/>
              <a:t>weeks</a:t>
            </a:r>
          </a:p>
        </p:txBody>
      </p:sp>
      <p:sp>
        <p:nvSpPr>
          <p:cNvPr id="13318" name="Text Box 5"/>
          <p:cNvSpPr txBox="1">
            <a:spLocks noChangeArrowheads="1"/>
          </p:cNvSpPr>
          <p:nvPr/>
        </p:nvSpPr>
        <p:spPr bwMode="auto">
          <a:xfrm>
            <a:off x="6928468" y="1681385"/>
            <a:ext cx="640207" cy="686355"/>
          </a:xfrm>
          <a:prstGeom prst="rect">
            <a:avLst/>
          </a:prstGeom>
          <a:noFill/>
          <a:ln w="9525" algn="ctr">
            <a:noFill/>
            <a:miter lim="800000"/>
            <a:headEnd/>
            <a:tailEnd/>
          </a:ln>
        </p:spPr>
        <p:txBody>
          <a:bodyPr wrap="none" lIns="101901" tIns="152851" rIns="101901" bIns="152851">
            <a:spAutoFit/>
          </a:bodyPr>
          <a:lstStyle/>
          <a:p>
            <a:pPr>
              <a:lnSpc>
                <a:spcPct val="106000"/>
              </a:lnSpc>
            </a:pPr>
            <a:r>
              <a:rPr lang="en-US" sz="1200"/>
              <a:t>1 to 4</a:t>
            </a:r>
            <a:br>
              <a:rPr lang="en-US" sz="1200"/>
            </a:br>
            <a:r>
              <a:rPr lang="en-US" sz="1200"/>
              <a:t>weeks</a:t>
            </a:r>
          </a:p>
        </p:txBody>
      </p:sp>
      <p:sp>
        <p:nvSpPr>
          <p:cNvPr id="13319" name="AutoShape 6"/>
          <p:cNvSpPr>
            <a:spLocks noChangeArrowheads="1"/>
          </p:cNvSpPr>
          <p:nvPr/>
        </p:nvSpPr>
        <p:spPr bwMode="auto">
          <a:xfrm>
            <a:off x="527451" y="2528346"/>
            <a:ext cx="2106310" cy="619040"/>
          </a:xfrm>
          <a:prstGeom prst="chevron">
            <a:avLst>
              <a:gd name="adj" fmla="val 37217"/>
            </a:avLst>
          </a:prstGeom>
          <a:solidFill>
            <a:srgbClr val="002060"/>
          </a:solidFill>
          <a:ln w="9525">
            <a:solidFill>
              <a:schemeClr val="accent2"/>
            </a:solidFill>
            <a:miter lim="800000"/>
            <a:headEnd/>
            <a:tailEnd/>
          </a:ln>
        </p:spPr>
        <p:txBody>
          <a:bodyPr wrap="none" lIns="0" tIns="0" rIns="0" bIns="0" anchor="ctr"/>
          <a:lstStyle/>
          <a:p>
            <a:pPr algn="ctr">
              <a:lnSpc>
                <a:spcPct val="100000"/>
              </a:lnSpc>
            </a:pPr>
            <a:r>
              <a:rPr lang="en-US" sz="1200" b="1" dirty="0">
                <a:solidFill>
                  <a:schemeClr val="bg1"/>
                </a:solidFill>
              </a:rPr>
              <a:t>Phase 1</a:t>
            </a:r>
            <a:br>
              <a:rPr lang="en-US" sz="1200" b="1" dirty="0">
                <a:solidFill>
                  <a:schemeClr val="bg1"/>
                </a:solidFill>
              </a:rPr>
            </a:br>
            <a:r>
              <a:rPr lang="en-US" sz="1200" b="1" dirty="0">
                <a:solidFill>
                  <a:schemeClr val="bg1"/>
                </a:solidFill>
              </a:rPr>
              <a:t>Integration Blueprint</a:t>
            </a:r>
          </a:p>
        </p:txBody>
      </p:sp>
      <p:sp>
        <p:nvSpPr>
          <p:cNvPr id="13320" name="Text Box 7"/>
          <p:cNvSpPr txBox="1">
            <a:spLocks noChangeArrowheads="1"/>
          </p:cNvSpPr>
          <p:nvPr/>
        </p:nvSpPr>
        <p:spPr bwMode="auto">
          <a:xfrm>
            <a:off x="527451" y="3195973"/>
            <a:ext cx="1910699" cy="3867200"/>
          </a:xfrm>
          <a:prstGeom prst="rect">
            <a:avLst/>
          </a:prstGeom>
          <a:noFill/>
          <a:ln w="3175" algn="ctr">
            <a:solidFill>
              <a:schemeClr val="accent2"/>
            </a:solidFill>
            <a:miter lim="800000"/>
            <a:headEnd/>
            <a:tailEnd/>
          </a:ln>
        </p:spPr>
        <p:txBody>
          <a:bodyPr lIns="30570" tIns="101901" rIns="0" bIns="0"/>
          <a:lstStyle/>
          <a:p>
            <a:pPr marL="129146" indent="-129146">
              <a:spcBef>
                <a:spcPct val="75000"/>
              </a:spcBef>
              <a:buClr>
                <a:schemeClr val="tx1"/>
              </a:buClr>
              <a:buFont typeface="Wingdings 2" pitchFamily="18" charset="2"/>
              <a:buChar char="¡"/>
            </a:pPr>
            <a:r>
              <a:rPr lang="en-US" sz="1000" dirty="0"/>
              <a:t>Strategic imperative for integration delineated</a:t>
            </a:r>
          </a:p>
          <a:p>
            <a:pPr marL="129146" indent="-129146">
              <a:spcBef>
                <a:spcPct val="75000"/>
              </a:spcBef>
              <a:buClr>
                <a:schemeClr val="tx1"/>
              </a:buClr>
              <a:buFont typeface="Wingdings 2" pitchFamily="18" charset="2"/>
              <a:buChar char="¡"/>
            </a:pPr>
            <a:r>
              <a:rPr lang="en-US" sz="1000" dirty="0"/>
              <a:t>Integration structure and management processes implemented</a:t>
            </a:r>
          </a:p>
          <a:p>
            <a:pPr marL="129146" indent="-129146">
              <a:spcBef>
                <a:spcPct val="75000"/>
              </a:spcBef>
              <a:buClr>
                <a:schemeClr val="tx1"/>
              </a:buClr>
              <a:buFont typeface="Wingdings 2" pitchFamily="18" charset="2"/>
              <a:buChar char="¡"/>
            </a:pPr>
            <a:r>
              <a:rPr lang="en-US" sz="1000" dirty="0"/>
              <a:t>Day 1 priorities identified and successful launch defined</a:t>
            </a:r>
          </a:p>
          <a:p>
            <a:pPr marL="129146" indent="-129146">
              <a:spcBef>
                <a:spcPct val="75000"/>
              </a:spcBef>
              <a:buClr>
                <a:schemeClr val="tx1"/>
              </a:buClr>
              <a:buFont typeface="Wingdings 2" pitchFamily="18" charset="2"/>
              <a:buChar char="¡"/>
            </a:pPr>
            <a:r>
              <a:rPr lang="en-US" sz="1000" dirty="0"/>
              <a:t>Cost and headcount baseline for synergy review and budgeting completed</a:t>
            </a:r>
          </a:p>
          <a:p>
            <a:pPr marL="129146" indent="-129146">
              <a:spcBef>
                <a:spcPct val="75000"/>
              </a:spcBef>
              <a:buClr>
                <a:schemeClr val="tx1"/>
              </a:buClr>
              <a:buFont typeface="Wingdings 2" pitchFamily="18" charset="2"/>
              <a:buChar char="¡"/>
            </a:pPr>
            <a:r>
              <a:rPr lang="en-US" sz="1000" dirty="0"/>
              <a:t>Level 1 organization design and Level 1 leadership defined</a:t>
            </a:r>
          </a:p>
          <a:p>
            <a:pPr marL="129146" indent="-129146">
              <a:spcBef>
                <a:spcPct val="75000"/>
              </a:spcBef>
              <a:buClr>
                <a:schemeClr val="tx1"/>
              </a:buClr>
              <a:buFont typeface="Wingdings 2" pitchFamily="18" charset="2"/>
              <a:buChar char="¡"/>
            </a:pPr>
            <a:r>
              <a:rPr lang="en-US" sz="1000" dirty="0"/>
              <a:t>Establish location consolidation decision framework</a:t>
            </a:r>
          </a:p>
          <a:p>
            <a:pPr marL="129146" indent="-129146">
              <a:spcBef>
                <a:spcPct val="75000"/>
              </a:spcBef>
              <a:buClr>
                <a:schemeClr val="tx1"/>
              </a:buClr>
              <a:buFont typeface="Wingdings 2" pitchFamily="18" charset="2"/>
              <a:buChar char="¡"/>
            </a:pPr>
            <a:r>
              <a:rPr lang="en-US" sz="1000" dirty="0"/>
              <a:t>Customer integration approach</a:t>
            </a:r>
          </a:p>
        </p:txBody>
      </p:sp>
      <p:sp>
        <p:nvSpPr>
          <p:cNvPr id="13321" name="Text Box 8"/>
          <p:cNvSpPr txBox="1">
            <a:spLocks noChangeArrowheads="1"/>
          </p:cNvSpPr>
          <p:nvPr/>
        </p:nvSpPr>
        <p:spPr bwMode="auto">
          <a:xfrm>
            <a:off x="2829372" y="3195973"/>
            <a:ext cx="1910699" cy="3867200"/>
          </a:xfrm>
          <a:prstGeom prst="rect">
            <a:avLst/>
          </a:prstGeom>
          <a:noFill/>
          <a:ln w="3175" algn="ctr">
            <a:solidFill>
              <a:schemeClr val="accent2"/>
            </a:solidFill>
            <a:miter lim="800000"/>
            <a:headEnd/>
            <a:tailEnd/>
          </a:ln>
        </p:spPr>
        <p:txBody>
          <a:bodyPr lIns="30570" tIns="101901" rIns="0" bIns="0"/>
          <a:lstStyle/>
          <a:p>
            <a:pPr marL="129146" indent="-129146">
              <a:spcBef>
                <a:spcPct val="75000"/>
              </a:spcBef>
              <a:buClr>
                <a:schemeClr val="tx1"/>
              </a:buClr>
              <a:buFont typeface="Wingdings 2" pitchFamily="18" charset="2"/>
              <a:buChar char="¡"/>
            </a:pPr>
            <a:r>
              <a:rPr lang="en-US" sz="1000" dirty="0"/>
              <a:t>End-state guiding principles</a:t>
            </a:r>
          </a:p>
          <a:p>
            <a:pPr marL="129146" indent="-129146">
              <a:spcBef>
                <a:spcPct val="75000"/>
              </a:spcBef>
              <a:buClr>
                <a:schemeClr val="tx1"/>
              </a:buClr>
              <a:buFont typeface="Wingdings 2" pitchFamily="18" charset="2"/>
              <a:buChar char="¡"/>
            </a:pPr>
            <a:r>
              <a:rPr lang="en-US" sz="1000" dirty="0"/>
              <a:t>Top - down functional synergy targets</a:t>
            </a:r>
          </a:p>
          <a:p>
            <a:pPr marL="129146" indent="-129146">
              <a:spcBef>
                <a:spcPct val="75000"/>
              </a:spcBef>
              <a:buClr>
                <a:schemeClr val="tx1"/>
              </a:buClr>
              <a:buFont typeface="Wingdings 2" pitchFamily="18" charset="2"/>
              <a:buChar char="¡"/>
            </a:pPr>
            <a:r>
              <a:rPr lang="en-US" sz="1000" dirty="0"/>
              <a:t>“Adopt and Go” decisions</a:t>
            </a:r>
          </a:p>
          <a:p>
            <a:pPr marL="129146" indent="-129146">
              <a:spcBef>
                <a:spcPct val="75000"/>
              </a:spcBef>
              <a:buClr>
                <a:schemeClr val="tx1"/>
              </a:buClr>
              <a:buFont typeface="Wingdings 2" pitchFamily="18" charset="2"/>
              <a:buChar char="¡"/>
            </a:pPr>
            <a:r>
              <a:rPr lang="en-US" sz="1000" dirty="0"/>
              <a:t>Brand and product plans for launch</a:t>
            </a:r>
          </a:p>
          <a:p>
            <a:pPr marL="129146" indent="-129146">
              <a:spcBef>
                <a:spcPct val="75000"/>
              </a:spcBef>
              <a:buClr>
                <a:schemeClr val="tx1"/>
              </a:buClr>
              <a:buFont typeface="Wingdings 2" pitchFamily="18" charset="2"/>
              <a:buChar char="¡"/>
            </a:pPr>
            <a:r>
              <a:rPr lang="en-US" sz="1000" dirty="0"/>
              <a:t>Level 2 and 3 functional leadership assigned</a:t>
            </a:r>
          </a:p>
          <a:p>
            <a:pPr marL="129146" indent="-129146">
              <a:spcBef>
                <a:spcPct val="75000"/>
              </a:spcBef>
              <a:buClr>
                <a:schemeClr val="tx1"/>
              </a:buClr>
              <a:buFont typeface="Wingdings 2" pitchFamily="18" charset="2"/>
              <a:buChar char="¡"/>
            </a:pPr>
            <a:r>
              <a:rPr lang="en-US" sz="1000" dirty="0"/>
              <a:t>Day 1 policies, initiatives and processes (customer, R&amp;D, finance)</a:t>
            </a:r>
          </a:p>
          <a:p>
            <a:pPr marL="129146" indent="-129146">
              <a:spcBef>
                <a:spcPct val="75000"/>
              </a:spcBef>
              <a:buClr>
                <a:schemeClr val="tx1"/>
              </a:buClr>
              <a:buFont typeface="Wingdings 2" pitchFamily="18" charset="2"/>
              <a:buChar char="¡"/>
            </a:pPr>
            <a:r>
              <a:rPr lang="en-US" sz="1000" dirty="0"/>
              <a:t>Functional integration plans</a:t>
            </a:r>
          </a:p>
          <a:p>
            <a:pPr marL="129146" indent="-129146">
              <a:spcBef>
                <a:spcPct val="75000"/>
              </a:spcBef>
              <a:buClr>
                <a:schemeClr val="tx1"/>
              </a:buClr>
              <a:buFont typeface="Wingdings 2" pitchFamily="18" charset="2"/>
              <a:buChar char="¡"/>
            </a:pPr>
            <a:r>
              <a:rPr lang="en-US" sz="1000" dirty="0"/>
              <a:t>Synergy initiatives and integration costs</a:t>
            </a:r>
          </a:p>
          <a:p>
            <a:pPr marL="129146" indent="-129146">
              <a:spcBef>
                <a:spcPct val="75000"/>
              </a:spcBef>
              <a:buClr>
                <a:schemeClr val="tx1"/>
              </a:buClr>
              <a:buFont typeface="Wingdings 2" pitchFamily="18" charset="2"/>
              <a:buChar char="¡"/>
            </a:pPr>
            <a:r>
              <a:rPr lang="en-US" sz="1000" dirty="0"/>
              <a:t>Compensation, titles and benefit rationalization</a:t>
            </a:r>
          </a:p>
          <a:p>
            <a:pPr marL="129146" indent="-129146">
              <a:spcBef>
                <a:spcPct val="75000"/>
              </a:spcBef>
              <a:buClr>
                <a:schemeClr val="tx1"/>
              </a:buClr>
              <a:buFont typeface="Wingdings 2" pitchFamily="18" charset="2"/>
              <a:buChar char="¡"/>
            </a:pPr>
            <a:r>
              <a:rPr lang="en-US" sz="1000" dirty="0"/>
              <a:t>Product roadmap</a:t>
            </a:r>
          </a:p>
        </p:txBody>
      </p:sp>
      <p:sp>
        <p:nvSpPr>
          <p:cNvPr id="13322" name="Text Box 9"/>
          <p:cNvSpPr txBox="1">
            <a:spLocks noChangeArrowheads="1"/>
          </p:cNvSpPr>
          <p:nvPr/>
        </p:nvSpPr>
        <p:spPr bwMode="auto">
          <a:xfrm>
            <a:off x="5117321" y="3195973"/>
            <a:ext cx="1910699" cy="3867200"/>
          </a:xfrm>
          <a:prstGeom prst="rect">
            <a:avLst/>
          </a:prstGeom>
          <a:noFill/>
          <a:ln w="3175" algn="ctr">
            <a:solidFill>
              <a:schemeClr val="accent2"/>
            </a:solidFill>
            <a:miter lim="800000"/>
            <a:headEnd/>
            <a:tailEnd/>
          </a:ln>
        </p:spPr>
        <p:txBody>
          <a:bodyPr lIns="30570" tIns="101901" rIns="0" bIns="0"/>
          <a:lstStyle/>
          <a:p>
            <a:pPr marL="129146" indent="-129146">
              <a:spcBef>
                <a:spcPct val="75000"/>
              </a:spcBef>
              <a:buClr>
                <a:schemeClr val="tx1"/>
              </a:buClr>
              <a:buFont typeface="Wingdings 2" pitchFamily="18" charset="2"/>
              <a:buChar char="¡"/>
            </a:pPr>
            <a:r>
              <a:rPr lang="en-US" sz="1000" dirty="0"/>
              <a:t>Brand initiatives</a:t>
            </a:r>
          </a:p>
          <a:p>
            <a:pPr marL="129146" indent="-129146">
              <a:spcBef>
                <a:spcPct val="75000"/>
              </a:spcBef>
              <a:buClr>
                <a:schemeClr val="tx1"/>
              </a:buClr>
              <a:buFont typeface="Wingdings 2" pitchFamily="18" charset="2"/>
              <a:buChar char="¡"/>
            </a:pPr>
            <a:r>
              <a:rPr lang="en-US" sz="1000" dirty="0"/>
              <a:t>External and internal communication</a:t>
            </a:r>
          </a:p>
          <a:p>
            <a:pPr marL="129146" indent="-129146">
              <a:spcBef>
                <a:spcPct val="75000"/>
              </a:spcBef>
              <a:buClr>
                <a:schemeClr val="tx1"/>
              </a:buClr>
              <a:buFont typeface="Wingdings 2" pitchFamily="18" charset="2"/>
              <a:buChar char="¡"/>
            </a:pPr>
            <a:r>
              <a:rPr lang="en-US" sz="1000" dirty="0"/>
              <a:t>Economic development incentive negotiations</a:t>
            </a:r>
          </a:p>
          <a:p>
            <a:pPr marL="129146" indent="-129146">
              <a:spcBef>
                <a:spcPct val="75000"/>
              </a:spcBef>
              <a:buClr>
                <a:schemeClr val="tx1"/>
              </a:buClr>
              <a:buFont typeface="Wingdings 2" pitchFamily="18" charset="2"/>
              <a:buChar char="¡"/>
            </a:pPr>
            <a:r>
              <a:rPr lang="en-US" sz="1000" dirty="0"/>
              <a:t>Customer facing resource training</a:t>
            </a:r>
          </a:p>
          <a:p>
            <a:pPr marL="129146" indent="-129146">
              <a:spcBef>
                <a:spcPct val="75000"/>
              </a:spcBef>
              <a:buClr>
                <a:schemeClr val="tx1"/>
              </a:buClr>
              <a:buFont typeface="Wingdings 2" pitchFamily="18" charset="2"/>
              <a:buChar char="¡"/>
            </a:pPr>
            <a:r>
              <a:rPr lang="en-US" sz="1000" dirty="0"/>
              <a:t>Customer and employee retention initiatives</a:t>
            </a:r>
          </a:p>
          <a:p>
            <a:pPr marL="129146" indent="-129146">
              <a:spcBef>
                <a:spcPct val="75000"/>
              </a:spcBef>
              <a:buClr>
                <a:schemeClr val="tx1"/>
              </a:buClr>
              <a:buFont typeface="Wingdings 2" pitchFamily="18" charset="2"/>
              <a:buChar char="¡"/>
            </a:pPr>
            <a:r>
              <a:rPr lang="en-US" sz="1000" dirty="0"/>
              <a:t>Rapid customer team integration</a:t>
            </a:r>
          </a:p>
          <a:p>
            <a:pPr marL="129146" indent="-129146">
              <a:spcBef>
                <a:spcPct val="75000"/>
              </a:spcBef>
              <a:buClr>
                <a:schemeClr val="tx1"/>
              </a:buClr>
              <a:buFont typeface="Wingdings 2" pitchFamily="18" charset="2"/>
              <a:buChar char="¡"/>
            </a:pPr>
            <a:r>
              <a:rPr lang="en-US" sz="1000" dirty="0"/>
              <a:t>Successful Day 1</a:t>
            </a:r>
          </a:p>
        </p:txBody>
      </p:sp>
      <p:sp>
        <p:nvSpPr>
          <p:cNvPr id="13323" name="Text Box 10"/>
          <p:cNvSpPr txBox="1">
            <a:spLocks noChangeArrowheads="1"/>
          </p:cNvSpPr>
          <p:nvPr/>
        </p:nvSpPr>
        <p:spPr bwMode="auto">
          <a:xfrm>
            <a:off x="7450679" y="3195973"/>
            <a:ext cx="1910699" cy="3867200"/>
          </a:xfrm>
          <a:prstGeom prst="rect">
            <a:avLst/>
          </a:prstGeom>
          <a:noFill/>
          <a:ln w="3175" algn="ctr">
            <a:solidFill>
              <a:schemeClr val="accent2"/>
            </a:solidFill>
            <a:miter lim="800000"/>
            <a:headEnd/>
            <a:tailEnd/>
          </a:ln>
        </p:spPr>
        <p:txBody>
          <a:bodyPr lIns="30570" tIns="101901" rIns="0" bIns="0"/>
          <a:lstStyle/>
          <a:p>
            <a:pPr marL="129146" indent="-129146">
              <a:spcBef>
                <a:spcPct val="75000"/>
              </a:spcBef>
              <a:buClr>
                <a:schemeClr val="tx1"/>
              </a:buClr>
              <a:buFont typeface="Wingdings 2" pitchFamily="18" charset="2"/>
              <a:buChar char="¡"/>
            </a:pPr>
            <a:r>
              <a:rPr lang="en-US" sz="1000" dirty="0"/>
              <a:t>End-state planning integrated with synergy plans and integration costs</a:t>
            </a:r>
          </a:p>
          <a:p>
            <a:pPr marL="129146" indent="-129146">
              <a:spcBef>
                <a:spcPct val="75000"/>
              </a:spcBef>
              <a:buClr>
                <a:schemeClr val="tx1"/>
              </a:buClr>
              <a:buFont typeface="Wingdings 2" pitchFamily="18" charset="2"/>
              <a:buChar char="¡"/>
            </a:pPr>
            <a:r>
              <a:rPr lang="en-US" sz="1000" dirty="0"/>
              <a:t>Financial plan integrated with synergies and integration costs</a:t>
            </a:r>
          </a:p>
          <a:p>
            <a:pPr marL="129146" indent="-129146">
              <a:spcBef>
                <a:spcPct val="75000"/>
              </a:spcBef>
              <a:buClr>
                <a:schemeClr val="tx1"/>
              </a:buClr>
              <a:buFont typeface="Wingdings 2" pitchFamily="18" charset="2"/>
              <a:buChar char="¡"/>
            </a:pPr>
            <a:r>
              <a:rPr lang="en-US" sz="1000" dirty="0"/>
              <a:t>Financial process controls implemented </a:t>
            </a:r>
          </a:p>
          <a:p>
            <a:pPr marL="129146" indent="-129146">
              <a:spcBef>
                <a:spcPct val="75000"/>
              </a:spcBef>
              <a:buClr>
                <a:schemeClr val="tx1"/>
              </a:buClr>
              <a:buFont typeface="Wingdings 2" pitchFamily="18" charset="2"/>
              <a:buChar char="¡"/>
            </a:pPr>
            <a:r>
              <a:rPr lang="en-US" sz="1000" dirty="0"/>
              <a:t>IT integration and rationalization </a:t>
            </a:r>
          </a:p>
          <a:p>
            <a:pPr marL="129146" indent="-129146">
              <a:spcBef>
                <a:spcPct val="75000"/>
              </a:spcBef>
              <a:buClr>
                <a:schemeClr val="tx1"/>
              </a:buClr>
              <a:buFont typeface="Wingdings 2" pitchFamily="18" charset="2"/>
              <a:buChar char="¡"/>
            </a:pPr>
            <a:r>
              <a:rPr lang="en-US" sz="1000" dirty="0"/>
              <a:t>Real Estate consolidation</a:t>
            </a:r>
          </a:p>
          <a:p>
            <a:pPr marL="129146" indent="-129146">
              <a:spcBef>
                <a:spcPct val="75000"/>
              </a:spcBef>
              <a:buClr>
                <a:schemeClr val="tx1"/>
              </a:buClr>
              <a:buFont typeface="Wingdings 2" pitchFamily="18" charset="2"/>
              <a:buChar char="¡"/>
            </a:pPr>
            <a:r>
              <a:rPr lang="en-US" sz="1000" dirty="0"/>
              <a:t>Integrated HR model</a:t>
            </a:r>
          </a:p>
          <a:p>
            <a:pPr marL="129146" indent="-129146">
              <a:spcBef>
                <a:spcPct val="75000"/>
              </a:spcBef>
              <a:buClr>
                <a:schemeClr val="tx1"/>
              </a:buClr>
              <a:buFont typeface="Wingdings 2" pitchFamily="18" charset="2"/>
              <a:buChar char="¡"/>
            </a:pPr>
            <a:r>
              <a:rPr lang="en-US" sz="1000" dirty="0"/>
              <a:t>Rationalized product portfolio</a:t>
            </a:r>
          </a:p>
          <a:p>
            <a:pPr marL="129146" indent="-129146">
              <a:spcBef>
                <a:spcPct val="75000"/>
              </a:spcBef>
              <a:buClr>
                <a:schemeClr val="tx1"/>
              </a:buClr>
              <a:buFont typeface="Wingdings 2" pitchFamily="18" charset="2"/>
              <a:buChar char="¡"/>
            </a:pPr>
            <a:r>
              <a:rPr lang="en-US" sz="1000" dirty="0"/>
              <a:t>Headcount targets achieved</a:t>
            </a:r>
          </a:p>
          <a:p>
            <a:pPr marL="129146" indent="-129146">
              <a:spcBef>
                <a:spcPct val="75000"/>
              </a:spcBef>
              <a:buClr>
                <a:schemeClr val="tx1"/>
              </a:buClr>
              <a:buFont typeface="Wingdings 2" pitchFamily="18" charset="2"/>
              <a:buChar char="¡"/>
            </a:pPr>
            <a:r>
              <a:rPr lang="en-US" sz="1000" dirty="0"/>
              <a:t>Sourcing benefits achieved</a:t>
            </a:r>
          </a:p>
        </p:txBody>
      </p:sp>
      <p:sp>
        <p:nvSpPr>
          <p:cNvPr id="13324" name="Text Box 11"/>
          <p:cNvSpPr txBox="1">
            <a:spLocks noChangeArrowheads="1"/>
          </p:cNvSpPr>
          <p:nvPr/>
        </p:nvSpPr>
        <p:spPr bwMode="auto">
          <a:xfrm>
            <a:off x="2492293" y="3195973"/>
            <a:ext cx="282937" cy="3865400"/>
          </a:xfrm>
          <a:prstGeom prst="rect">
            <a:avLst/>
          </a:prstGeom>
          <a:solidFill>
            <a:schemeClr val="hlink"/>
          </a:solidFill>
          <a:ln w="9525" algn="ctr">
            <a:solidFill>
              <a:schemeClr val="hlink"/>
            </a:solidFill>
            <a:miter lim="800000"/>
            <a:headEnd/>
            <a:tailEnd/>
          </a:ln>
        </p:spPr>
        <p:txBody>
          <a:bodyPr lIns="0" tIns="101901" rIns="0" bIns="101901" anchor="ctr"/>
          <a:lstStyle/>
          <a:p>
            <a:pPr marL="198140" indent="-198140" algn="ctr">
              <a:lnSpc>
                <a:spcPct val="90000"/>
              </a:lnSpc>
              <a:spcBef>
                <a:spcPct val="30000"/>
              </a:spcBef>
            </a:pPr>
            <a:r>
              <a:rPr lang="en-US" sz="1600" b="1" dirty="0">
                <a:solidFill>
                  <a:schemeClr val="bg1"/>
                </a:solidFill>
              </a:rPr>
              <a:t>B</a:t>
            </a:r>
          </a:p>
          <a:p>
            <a:pPr marL="198140" indent="-198140" algn="ctr">
              <a:lnSpc>
                <a:spcPct val="90000"/>
              </a:lnSpc>
              <a:spcBef>
                <a:spcPct val="30000"/>
              </a:spcBef>
            </a:pPr>
            <a:r>
              <a:rPr lang="en-US" sz="1600" b="1" dirty="0">
                <a:solidFill>
                  <a:schemeClr val="bg1"/>
                </a:solidFill>
              </a:rPr>
              <a:t>L</a:t>
            </a:r>
          </a:p>
          <a:p>
            <a:pPr marL="198140" indent="-198140" algn="ctr">
              <a:lnSpc>
                <a:spcPct val="90000"/>
              </a:lnSpc>
              <a:spcBef>
                <a:spcPct val="30000"/>
              </a:spcBef>
            </a:pPr>
            <a:r>
              <a:rPr lang="en-US" sz="1600" b="1" dirty="0">
                <a:solidFill>
                  <a:schemeClr val="bg1"/>
                </a:solidFill>
              </a:rPr>
              <a:t>U</a:t>
            </a:r>
          </a:p>
          <a:p>
            <a:pPr marL="198140" indent="-198140" algn="ctr">
              <a:lnSpc>
                <a:spcPct val="90000"/>
              </a:lnSpc>
              <a:spcBef>
                <a:spcPct val="30000"/>
              </a:spcBef>
            </a:pPr>
            <a:r>
              <a:rPr lang="en-US" sz="1600" b="1" dirty="0">
                <a:solidFill>
                  <a:schemeClr val="bg1"/>
                </a:solidFill>
              </a:rPr>
              <a:t>E</a:t>
            </a:r>
          </a:p>
          <a:p>
            <a:pPr marL="198140" indent="-198140" algn="ctr">
              <a:lnSpc>
                <a:spcPct val="90000"/>
              </a:lnSpc>
              <a:spcBef>
                <a:spcPct val="30000"/>
              </a:spcBef>
            </a:pPr>
            <a:r>
              <a:rPr lang="en-US" sz="1600" b="1" dirty="0">
                <a:solidFill>
                  <a:schemeClr val="bg1"/>
                </a:solidFill>
              </a:rPr>
              <a:t>P</a:t>
            </a:r>
          </a:p>
          <a:p>
            <a:pPr marL="198140" indent="-198140" algn="ctr">
              <a:lnSpc>
                <a:spcPct val="90000"/>
              </a:lnSpc>
              <a:spcBef>
                <a:spcPct val="30000"/>
              </a:spcBef>
            </a:pPr>
            <a:r>
              <a:rPr lang="en-US" sz="1600" b="1" dirty="0">
                <a:solidFill>
                  <a:schemeClr val="bg1"/>
                </a:solidFill>
              </a:rPr>
              <a:t>R</a:t>
            </a:r>
          </a:p>
          <a:p>
            <a:pPr marL="198140" indent="-198140" algn="ctr">
              <a:lnSpc>
                <a:spcPct val="90000"/>
              </a:lnSpc>
              <a:spcBef>
                <a:spcPct val="30000"/>
              </a:spcBef>
            </a:pPr>
            <a:r>
              <a:rPr lang="en-US" sz="1600" b="1" dirty="0">
                <a:solidFill>
                  <a:schemeClr val="bg1"/>
                </a:solidFill>
              </a:rPr>
              <a:t>I</a:t>
            </a:r>
          </a:p>
          <a:p>
            <a:pPr marL="198140" indent="-198140" algn="ctr">
              <a:lnSpc>
                <a:spcPct val="90000"/>
              </a:lnSpc>
              <a:spcBef>
                <a:spcPct val="30000"/>
              </a:spcBef>
            </a:pPr>
            <a:r>
              <a:rPr lang="en-US" sz="1600" b="1" dirty="0">
                <a:solidFill>
                  <a:schemeClr val="bg1"/>
                </a:solidFill>
              </a:rPr>
              <a:t>N</a:t>
            </a:r>
          </a:p>
          <a:p>
            <a:pPr marL="198140" indent="-198140" algn="ctr">
              <a:lnSpc>
                <a:spcPct val="90000"/>
              </a:lnSpc>
              <a:spcBef>
                <a:spcPct val="30000"/>
              </a:spcBef>
            </a:pPr>
            <a:r>
              <a:rPr lang="en-US" sz="1600" b="1" dirty="0">
                <a:solidFill>
                  <a:schemeClr val="bg1"/>
                </a:solidFill>
              </a:rPr>
              <a:t>T</a:t>
            </a:r>
          </a:p>
        </p:txBody>
      </p:sp>
      <p:sp>
        <p:nvSpPr>
          <p:cNvPr id="13325" name="Text Box 12"/>
          <p:cNvSpPr txBox="1">
            <a:spLocks noChangeArrowheads="1"/>
          </p:cNvSpPr>
          <p:nvPr/>
        </p:nvSpPr>
        <p:spPr bwMode="auto">
          <a:xfrm>
            <a:off x="4795960" y="3195973"/>
            <a:ext cx="267219" cy="3865400"/>
          </a:xfrm>
          <a:prstGeom prst="rect">
            <a:avLst/>
          </a:prstGeom>
          <a:solidFill>
            <a:schemeClr val="hlink"/>
          </a:solidFill>
          <a:ln w="9525" algn="ctr">
            <a:solidFill>
              <a:schemeClr val="hlink"/>
            </a:solidFill>
            <a:miter lim="800000"/>
            <a:headEnd/>
            <a:tailEnd/>
          </a:ln>
        </p:spPr>
        <p:txBody>
          <a:bodyPr lIns="0" tIns="101901" rIns="0" bIns="101901" anchor="ctr"/>
          <a:lstStyle/>
          <a:p>
            <a:pPr marL="198140" indent="-198140" algn="ctr">
              <a:lnSpc>
                <a:spcPct val="90000"/>
              </a:lnSpc>
              <a:spcBef>
                <a:spcPct val="30000"/>
              </a:spcBef>
            </a:pPr>
            <a:r>
              <a:rPr lang="en-US" sz="1600" b="1" dirty="0">
                <a:solidFill>
                  <a:schemeClr val="bg1"/>
                </a:solidFill>
              </a:rPr>
              <a:t>C</a:t>
            </a:r>
          </a:p>
          <a:p>
            <a:pPr marL="198140" indent="-198140" algn="ctr">
              <a:lnSpc>
                <a:spcPct val="90000"/>
              </a:lnSpc>
              <a:spcBef>
                <a:spcPct val="30000"/>
              </a:spcBef>
            </a:pPr>
            <a:r>
              <a:rPr lang="en-US" sz="1600" b="1" dirty="0">
                <a:solidFill>
                  <a:schemeClr val="bg1"/>
                </a:solidFill>
              </a:rPr>
              <a:t>L</a:t>
            </a:r>
          </a:p>
          <a:p>
            <a:pPr marL="198140" indent="-198140" algn="ctr">
              <a:lnSpc>
                <a:spcPct val="90000"/>
              </a:lnSpc>
              <a:spcBef>
                <a:spcPct val="30000"/>
              </a:spcBef>
            </a:pPr>
            <a:r>
              <a:rPr lang="en-US" sz="1600" b="1" dirty="0">
                <a:solidFill>
                  <a:schemeClr val="bg1"/>
                </a:solidFill>
              </a:rPr>
              <a:t>O</a:t>
            </a:r>
          </a:p>
          <a:p>
            <a:pPr marL="198140" indent="-198140" algn="ctr">
              <a:lnSpc>
                <a:spcPct val="90000"/>
              </a:lnSpc>
              <a:spcBef>
                <a:spcPct val="30000"/>
              </a:spcBef>
            </a:pPr>
            <a:r>
              <a:rPr lang="en-US" sz="1600" b="1" dirty="0">
                <a:solidFill>
                  <a:schemeClr val="bg1"/>
                </a:solidFill>
              </a:rPr>
              <a:t>S</a:t>
            </a:r>
          </a:p>
          <a:p>
            <a:pPr marL="198140" indent="-198140" algn="ctr">
              <a:lnSpc>
                <a:spcPct val="90000"/>
              </a:lnSpc>
              <a:spcBef>
                <a:spcPct val="30000"/>
              </a:spcBef>
            </a:pPr>
            <a:r>
              <a:rPr lang="en-US" sz="1600" b="1" dirty="0">
                <a:solidFill>
                  <a:schemeClr val="bg1"/>
                </a:solidFill>
              </a:rPr>
              <a:t>E</a:t>
            </a:r>
          </a:p>
        </p:txBody>
      </p:sp>
      <p:sp>
        <p:nvSpPr>
          <p:cNvPr id="13326" name="Text Box 13"/>
          <p:cNvSpPr txBox="1">
            <a:spLocks noChangeArrowheads="1"/>
          </p:cNvSpPr>
          <p:nvPr/>
        </p:nvSpPr>
        <p:spPr bwMode="auto">
          <a:xfrm>
            <a:off x="7082162" y="3195973"/>
            <a:ext cx="312628" cy="3865400"/>
          </a:xfrm>
          <a:prstGeom prst="rect">
            <a:avLst/>
          </a:prstGeom>
          <a:solidFill>
            <a:schemeClr val="hlink"/>
          </a:solidFill>
          <a:ln w="9525" algn="ctr">
            <a:solidFill>
              <a:schemeClr val="hlink"/>
            </a:solidFill>
            <a:miter lim="800000"/>
            <a:headEnd/>
            <a:tailEnd/>
          </a:ln>
        </p:spPr>
        <p:txBody>
          <a:bodyPr lIns="0" tIns="101901" rIns="0" bIns="101901" anchor="ctr"/>
          <a:lstStyle/>
          <a:p>
            <a:pPr marL="198140" indent="-198140" algn="ctr">
              <a:lnSpc>
                <a:spcPct val="90000"/>
              </a:lnSpc>
              <a:spcBef>
                <a:spcPct val="30000"/>
              </a:spcBef>
            </a:pPr>
            <a:r>
              <a:rPr lang="en-US" sz="1600" b="1" dirty="0">
                <a:solidFill>
                  <a:schemeClr val="bg1"/>
                </a:solidFill>
              </a:rPr>
              <a:t>L</a:t>
            </a:r>
          </a:p>
          <a:p>
            <a:pPr marL="198140" indent="-198140" algn="ctr">
              <a:lnSpc>
                <a:spcPct val="90000"/>
              </a:lnSpc>
              <a:spcBef>
                <a:spcPct val="30000"/>
              </a:spcBef>
            </a:pPr>
            <a:r>
              <a:rPr lang="en-US" sz="1600" b="1" dirty="0">
                <a:solidFill>
                  <a:schemeClr val="bg1"/>
                </a:solidFill>
              </a:rPr>
              <a:t>A </a:t>
            </a:r>
          </a:p>
          <a:p>
            <a:pPr marL="198140" indent="-198140" algn="ctr">
              <a:lnSpc>
                <a:spcPct val="90000"/>
              </a:lnSpc>
              <a:spcBef>
                <a:spcPct val="30000"/>
              </a:spcBef>
            </a:pPr>
            <a:r>
              <a:rPr lang="en-US" sz="1600" b="1" dirty="0">
                <a:solidFill>
                  <a:schemeClr val="bg1"/>
                </a:solidFill>
              </a:rPr>
              <a:t>U</a:t>
            </a:r>
          </a:p>
          <a:p>
            <a:pPr marL="198140" indent="-198140" algn="ctr">
              <a:lnSpc>
                <a:spcPct val="90000"/>
              </a:lnSpc>
              <a:spcBef>
                <a:spcPct val="30000"/>
              </a:spcBef>
            </a:pPr>
            <a:r>
              <a:rPr lang="en-US" sz="1600" b="1" dirty="0">
                <a:solidFill>
                  <a:schemeClr val="bg1"/>
                </a:solidFill>
              </a:rPr>
              <a:t>N</a:t>
            </a:r>
          </a:p>
          <a:p>
            <a:pPr marL="198140" indent="-198140" algn="ctr">
              <a:lnSpc>
                <a:spcPct val="90000"/>
              </a:lnSpc>
              <a:spcBef>
                <a:spcPct val="30000"/>
              </a:spcBef>
            </a:pPr>
            <a:r>
              <a:rPr lang="en-US" sz="1600" b="1" dirty="0">
                <a:solidFill>
                  <a:schemeClr val="bg1"/>
                </a:solidFill>
              </a:rPr>
              <a:t>C</a:t>
            </a:r>
          </a:p>
          <a:p>
            <a:pPr marL="198140" indent="-198140" algn="ctr">
              <a:lnSpc>
                <a:spcPct val="90000"/>
              </a:lnSpc>
              <a:spcBef>
                <a:spcPct val="30000"/>
              </a:spcBef>
            </a:pPr>
            <a:r>
              <a:rPr lang="en-US" sz="1600" b="1" dirty="0">
                <a:solidFill>
                  <a:schemeClr val="bg1"/>
                </a:solidFill>
              </a:rPr>
              <a:t>H</a:t>
            </a:r>
          </a:p>
        </p:txBody>
      </p:sp>
      <p:sp>
        <p:nvSpPr>
          <p:cNvPr id="13327" name="AutoShape 14"/>
          <p:cNvSpPr>
            <a:spLocks noChangeArrowheads="1"/>
          </p:cNvSpPr>
          <p:nvPr/>
        </p:nvSpPr>
        <p:spPr bwMode="auto">
          <a:xfrm>
            <a:off x="2824133" y="2528346"/>
            <a:ext cx="2106310" cy="619040"/>
          </a:xfrm>
          <a:prstGeom prst="chevron">
            <a:avLst>
              <a:gd name="adj" fmla="val 37217"/>
            </a:avLst>
          </a:prstGeom>
          <a:solidFill>
            <a:srgbClr val="002060"/>
          </a:solidFill>
          <a:ln w="9525">
            <a:solidFill>
              <a:schemeClr val="accent2"/>
            </a:solidFill>
            <a:miter lim="800000"/>
            <a:headEnd/>
            <a:tailEnd/>
          </a:ln>
        </p:spPr>
        <p:txBody>
          <a:bodyPr wrap="none" lIns="0" tIns="0" rIns="0" bIns="0" anchor="ctr"/>
          <a:lstStyle/>
          <a:p>
            <a:pPr algn="ctr">
              <a:lnSpc>
                <a:spcPct val="100000"/>
              </a:lnSpc>
            </a:pPr>
            <a:r>
              <a:rPr lang="en-US" sz="1200" b="1">
                <a:solidFill>
                  <a:schemeClr val="bg1"/>
                </a:solidFill>
              </a:rPr>
              <a:t>Phase 2</a:t>
            </a:r>
            <a:br>
              <a:rPr lang="en-US" sz="1200" b="1">
                <a:solidFill>
                  <a:schemeClr val="bg1"/>
                </a:solidFill>
              </a:rPr>
            </a:br>
            <a:r>
              <a:rPr lang="en-US" sz="1200" b="1">
                <a:solidFill>
                  <a:schemeClr val="bg1"/>
                </a:solidFill>
              </a:rPr>
              <a:t>Detailed Planning</a:t>
            </a:r>
          </a:p>
        </p:txBody>
      </p:sp>
      <p:sp>
        <p:nvSpPr>
          <p:cNvPr id="13328" name="AutoShape 15"/>
          <p:cNvSpPr>
            <a:spLocks noChangeArrowheads="1"/>
          </p:cNvSpPr>
          <p:nvPr/>
        </p:nvSpPr>
        <p:spPr bwMode="auto">
          <a:xfrm>
            <a:off x="5120814" y="2528346"/>
            <a:ext cx="2106310" cy="619040"/>
          </a:xfrm>
          <a:prstGeom prst="chevron">
            <a:avLst>
              <a:gd name="adj" fmla="val 37217"/>
            </a:avLst>
          </a:prstGeom>
          <a:solidFill>
            <a:srgbClr val="002060"/>
          </a:solidFill>
          <a:ln w="9525">
            <a:solidFill>
              <a:schemeClr val="accent2"/>
            </a:solidFill>
            <a:miter lim="800000"/>
            <a:headEnd/>
            <a:tailEnd/>
          </a:ln>
        </p:spPr>
        <p:txBody>
          <a:bodyPr wrap="none" lIns="0" tIns="0" rIns="0" bIns="0" anchor="ctr"/>
          <a:lstStyle/>
          <a:p>
            <a:pPr algn="ctr">
              <a:lnSpc>
                <a:spcPct val="100000"/>
              </a:lnSpc>
            </a:pPr>
            <a:r>
              <a:rPr lang="en-US" sz="1200" b="1">
                <a:solidFill>
                  <a:schemeClr val="bg1"/>
                </a:solidFill>
              </a:rPr>
              <a:t>Phase 3</a:t>
            </a:r>
            <a:br>
              <a:rPr lang="en-US" sz="1200" b="1">
                <a:solidFill>
                  <a:schemeClr val="bg1"/>
                </a:solidFill>
              </a:rPr>
            </a:br>
            <a:r>
              <a:rPr lang="en-US" sz="1200" b="1">
                <a:solidFill>
                  <a:schemeClr val="bg1"/>
                </a:solidFill>
              </a:rPr>
              <a:t>Implementation</a:t>
            </a:r>
          </a:p>
        </p:txBody>
      </p:sp>
      <p:sp>
        <p:nvSpPr>
          <p:cNvPr id="13329" name="AutoShape 16"/>
          <p:cNvSpPr>
            <a:spLocks noChangeArrowheads="1"/>
          </p:cNvSpPr>
          <p:nvPr/>
        </p:nvSpPr>
        <p:spPr bwMode="auto">
          <a:xfrm>
            <a:off x="7450679" y="2528346"/>
            <a:ext cx="2106310" cy="619040"/>
          </a:xfrm>
          <a:prstGeom prst="chevron">
            <a:avLst>
              <a:gd name="adj" fmla="val 37217"/>
            </a:avLst>
          </a:prstGeom>
          <a:solidFill>
            <a:srgbClr val="002060"/>
          </a:solidFill>
          <a:ln w="9525">
            <a:solidFill>
              <a:schemeClr val="accent2"/>
            </a:solidFill>
            <a:miter lim="800000"/>
            <a:headEnd/>
            <a:tailEnd/>
          </a:ln>
        </p:spPr>
        <p:txBody>
          <a:bodyPr wrap="none" lIns="0" tIns="0" rIns="0" bIns="0" anchor="ctr"/>
          <a:lstStyle/>
          <a:p>
            <a:pPr algn="ctr">
              <a:lnSpc>
                <a:spcPct val="100000"/>
              </a:lnSpc>
            </a:pPr>
            <a:r>
              <a:rPr lang="en-US" sz="1200" b="1">
                <a:solidFill>
                  <a:schemeClr val="bg1"/>
                </a:solidFill>
              </a:rPr>
              <a:t>Phase 4</a:t>
            </a:r>
            <a:br>
              <a:rPr lang="en-US" sz="1200" b="1">
                <a:solidFill>
                  <a:schemeClr val="bg1"/>
                </a:solidFill>
              </a:rPr>
            </a:br>
            <a:r>
              <a:rPr lang="en-US" sz="1200" b="1">
                <a:solidFill>
                  <a:schemeClr val="bg1"/>
                </a:solidFill>
              </a:rPr>
              <a:t>End-State</a:t>
            </a:r>
          </a:p>
        </p:txBody>
      </p:sp>
      <p:sp>
        <p:nvSpPr>
          <p:cNvPr id="13330" name="Line 17"/>
          <p:cNvSpPr>
            <a:spLocks noChangeShapeType="1"/>
          </p:cNvSpPr>
          <p:nvPr/>
        </p:nvSpPr>
        <p:spPr bwMode="auto">
          <a:xfrm>
            <a:off x="506493" y="2367740"/>
            <a:ext cx="8978889" cy="0"/>
          </a:xfrm>
          <a:prstGeom prst="line">
            <a:avLst/>
          </a:prstGeom>
          <a:noFill/>
          <a:ln w="9525">
            <a:solidFill>
              <a:schemeClr val="accent1"/>
            </a:solidFill>
            <a:round/>
            <a:headEnd/>
            <a:tailEnd/>
          </a:ln>
        </p:spPr>
        <p:txBody>
          <a:bodyPr lIns="101901" tIns="152851" rIns="101901" bIns="152851" anchor="ctr"/>
          <a:lstStyle/>
          <a:p>
            <a:endParaRPr lang="en-US"/>
          </a:p>
        </p:txBody>
      </p:sp>
      <p:sp>
        <p:nvSpPr>
          <p:cNvPr id="13331" name="Line 18"/>
          <p:cNvSpPr>
            <a:spLocks noChangeShapeType="1"/>
          </p:cNvSpPr>
          <p:nvPr/>
        </p:nvSpPr>
        <p:spPr bwMode="auto">
          <a:xfrm>
            <a:off x="502999" y="2194985"/>
            <a:ext cx="0" cy="172755"/>
          </a:xfrm>
          <a:prstGeom prst="line">
            <a:avLst/>
          </a:prstGeom>
          <a:noFill/>
          <a:ln w="3175">
            <a:solidFill>
              <a:schemeClr val="accent1"/>
            </a:solidFill>
            <a:round/>
            <a:headEnd type="triangle" w="sm" len="sm"/>
            <a:tailEnd/>
          </a:ln>
        </p:spPr>
        <p:txBody>
          <a:bodyPr lIns="101901" tIns="152851" rIns="101901" bIns="152851" anchor="ctr"/>
          <a:lstStyle/>
          <a:p>
            <a:endParaRPr lang="en-US"/>
          </a:p>
        </p:txBody>
      </p:sp>
      <p:sp>
        <p:nvSpPr>
          <p:cNvPr id="13332" name="Line 19"/>
          <p:cNvSpPr>
            <a:spLocks noChangeShapeType="1"/>
          </p:cNvSpPr>
          <p:nvPr/>
        </p:nvSpPr>
        <p:spPr bwMode="auto">
          <a:xfrm>
            <a:off x="2700129" y="2194985"/>
            <a:ext cx="0" cy="172755"/>
          </a:xfrm>
          <a:prstGeom prst="line">
            <a:avLst/>
          </a:prstGeom>
          <a:noFill/>
          <a:ln w="3175">
            <a:solidFill>
              <a:schemeClr val="accent1"/>
            </a:solidFill>
            <a:round/>
            <a:headEnd type="triangle" w="sm" len="sm"/>
            <a:tailEnd/>
          </a:ln>
        </p:spPr>
        <p:txBody>
          <a:bodyPr lIns="101901" tIns="152851" rIns="101901" bIns="152851" anchor="ctr"/>
          <a:lstStyle/>
          <a:p>
            <a:endParaRPr lang="en-US"/>
          </a:p>
        </p:txBody>
      </p:sp>
      <p:sp>
        <p:nvSpPr>
          <p:cNvPr id="13333" name="Line 20"/>
          <p:cNvSpPr>
            <a:spLocks noChangeShapeType="1"/>
          </p:cNvSpPr>
          <p:nvPr/>
        </p:nvSpPr>
        <p:spPr bwMode="auto">
          <a:xfrm>
            <a:off x="5029994" y="2194985"/>
            <a:ext cx="0" cy="172755"/>
          </a:xfrm>
          <a:prstGeom prst="line">
            <a:avLst/>
          </a:prstGeom>
          <a:noFill/>
          <a:ln w="3175">
            <a:solidFill>
              <a:schemeClr val="accent1"/>
            </a:solidFill>
            <a:round/>
            <a:headEnd type="triangle" w="sm" len="sm"/>
            <a:tailEnd/>
          </a:ln>
        </p:spPr>
        <p:txBody>
          <a:bodyPr lIns="101901" tIns="152851" rIns="101901" bIns="152851" anchor="ctr"/>
          <a:lstStyle/>
          <a:p>
            <a:endParaRPr lang="en-US"/>
          </a:p>
        </p:txBody>
      </p:sp>
      <p:sp>
        <p:nvSpPr>
          <p:cNvPr id="13334" name="Line 21"/>
          <p:cNvSpPr>
            <a:spLocks noChangeShapeType="1"/>
          </p:cNvSpPr>
          <p:nvPr/>
        </p:nvSpPr>
        <p:spPr bwMode="auto">
          <a:xfrm>
            <a:off x="7227123" y="2194985"/>
            <a:ext cx="0" cy="172755"/>
          </a:xfrm>
          <a:prstGeom prst="line">
            <a:avLst/>
          </a:prstGeom>
          <a:noFill/>
          <a:ln w="3175">
            <a:solidFill>
              <a:schemeClr val="accent1"/>
            </a:solidFill>
            <a:round/>
            <a:headEnd type="triangle" w="sm" len="sm"/>
            <a:tailEnd/>
          </a:ln>
        </p:spPr>
        <p:txBody>
          <a:bodyPr lIns="101901" tIns="152851" rIns="101901" bIns="152851" anchor="ctr"/>
          <a:lstStyle/>
          <a:p>
            <a:endParaRPr lang="en-US"/>
          </a:p>
        </p:txBody>
      </p:sp>
      <p:sp>
        <p:nvSpPr>
          <p:cNvPr id="13335" name="Line 22"/>
          <p:cNvSpPr>
            <a:spLocks noChangeShapeType="1"/>
          </p:cNvSpPr>
          <p:nvPr/>
        </p:nvSpPr>
        <p:spPr bwMode="auto">
          <a:xfrm>
            <a:off x="9476648" y="2194985"/>
            <a:ext cx="0" cy="172755"/>
          </a:xfrm>
          <a:prstGeom prst="line">
            <a:avLst/>
          </a:prstGeom>
          <a:noFill/>
          <a:ln w="3175">
            <a:solidFill>
              <a:schemeClr val="accent1"/>
            </a:solidFill>
            <a:round/>
            <a:headEnd type="triangle" w="sm" len="sm"/>
            <a:tailEnd/>
          </a:ln>
        </p:spPr>
        <p:txBody>
          <a:bodyPr lIns="101901" tIns="152851" rIns="101901" bIns="152851" anchor="ctr"/>
          <a:lstStyle/>
          <a:p>
            <a:endParaRPr lang="en-US"/>
          </a:p>
        </p:txBody>
      </p:sp>
      <p:sp>
        <p:nvSpPr>
          <p:cNvPr id="13336" name="Text Box 23"/>
          <p:cNvSpPr txBox="1">
            <a:spLocks noChangeArrowheads="1"/>
          </p:cNvSpPr>
          <p:nvPr/>
        </p:nvSpPr>
        <p:spPr bwMode="auto">
          <a:xfrm>
            <a:off x="8987621" y="1681385"/>
            <a:ext cx="717151" cy="686355"/>
          </a:xfrm>
          <a:prstGeom prst="rect">
            <a:avLst/>
          </a:prstGeom>
          <a:noFill/>
          <a:ln w="9525" algn="ctr">
            <a:noFill/>
            <a:miter lim="800000"/>
            <a:headEnd/>
            <a:tailEnd/>
          </a:ln>
        </p:spPr>
        <p:txBody>
          <a:bodyPr wrap="none" lIns="101901" tIns="152851" rIns="101901" bIns="152851">
            <a:spAutoFit/>
          </a:bodyPr>
          <a:lstStyle/>
          <a:p>
            <a:pPr>
              <a:lnSpc>
                <a:spcPct val="106000"/>
              </a:lnSpc>
            </a:pPr>
            <a:r>
              <a:rPr lang="en-US" sz="1200" dirty="0"/>
              <a:t>12 – 18</a:t>
            </a:r>
            <a:br>
              <a:rPr lang="en-US" sz="1200" dirty="0"/>
            </a:br>
            <a:r>
              <a:rPr lang="en-US" sz="1200" dirty="0"/>
              <a:t>months</a:t>
            </a:r>
          </a:p>
        </p:txBody>
      </p:sp>
      <p:sp>
        <p:nvSpPr>
          <p:cNvPr id="13337" name="Rectangle 24"/>
          <p:cNvSpPr>
            <a:spLocks noGrp="1" noChangeArrowheads="1"/>
          </p:cNvSpPr>
          <p:nvPr>
            <p:ph type="title"/>
          </p:nvPr>
        </p:nvSpPr>
        <p:spPr>
          <a:xfrm>
            <a:off x="449263" y="1008833"/>
            <a:ext cx="9266237" cy="714375"/>
          </a:xfrm>
        </p:spPr>
        <p:txBody>
          <a:bodyPr/>
          <a:lstStyle/>
          <a:p>
            <a:pPr eaLnBrk="1" hangingPunct="1"/>
            <a:r>
              <a:rPr lang="en-US" sz="1600" dirty="0" smtClean="0">
                <a:latin typeface="Verdana" pitchFamily="34" charset="0"/>
                <a:ea typeface="Verdana" pitchFamily="34" charset="0"/>
                <a:cs typeface="Verdana" pitchFamily="34" charset="0"/>
              </a:rPr>
              <a:t>Key to success – follow a structured process</a:t>
            </a:r>
          </a:p>
        </p:txBody>
      </p:sp>
      <p:grpSp>
        <p:nvGrpSpPr>
          <p:cNvPr id="2" name="Group 25"/>
          <p:cNvGrpSpPr>
            <a:grpSpLocks/>
          </p:cNvGrpSpPr>
          <p:nvPr/>
        </p:nvGrpSpPr>
        <p:grpSpPr bwMode="auto">
          <a:xfrm>
            <a:off x="472232" y="1587494"/>
            <a:ext cx="9191964" cy="181752"/>
            <a:chOff x="247" y="738"/>
            <a:chExt cx="5263" cy="101"/>
          </a:xfrm>
        </p:grpSpPr>
        <p:sp>
          <p:nvSpPr>
            <p:cNvPr id="13339" name="Line 26"/>
            <p:cNvSpPr>
              <a:spLocks noChangeShapeType="1"/>
            </p:cNvSpPr>
            <p:nvPr/>
          </p:nvSpPr>
          <p:spPr bwMode="gray">
            <a:xfrm>
              <a:off x="247" y="788"/>
              <a:ext cx="5263" cy="0"/>
            </a:xfrm>
            <a:prstGeom prst="line">
              <a:avLst/>
            </a:prstGeom>
            <a:noFill/>
            <a:ln w="12700" cap="rnd">
              <a:solidFill>
                <a:schemeClr val="accent1"/>
              </a:solidFill>
              <a:round/>
              <a:headEnd/>
              <a:tailEnd/>
            </a:ln>
          </p:spPr>
          <p:txBody>
            <a:bodyPr wrap="none" anchor="ctr"/>
            <a:lstStyle/>
            <a:p>
              <a:endParaRPr lang="en-US"/>
            </a:p>
          </p:txBody>
        </p:sp>
        <p:sp>
          <p:nvSpPr>
            <p:cNvPr id="13340" name="Rectangle 27"/>
            <p:cNvSpPr>
              <a:spLocks noChangeArrowheads="1"/>
            </p:cNvSpPr>
            <p:nvPr/>
          </p:nvSpPr>
          <p:spPr bwMode="gray">
            <a:xfrm>
              <a:off x="1806" y="738"/>
              <a:ext cx="2146" cy="101"/>
            </a:xfrm>
            <a:prstGeom prst="rect">
              <a:avLst/>
            </a:prstGeom>
            <a:solidFill>
              <a:schemeClr val="bg1"/>
            </a:solidFill>
            <a:ln w="12700" cap="rnd" algn="ctr">
              <a:noFill/>
              <a:miter lim="800000"/>
              <a:headEnd/>
              <a:tailEnd/>
            </a:ln>
          </p:spPr>
          <p:txBody>
            <a:bodyPr wrap="none" lIns="72000" tIns="0" rIns="72000" bIns="0" anchor="b" anchorCtr="1">
              <a:spAutoFit/>
            </a:bodyPr>
            <a:lstStyle/>
            <a:p>
              <a:pPr>
                <a:lnSpc>
                  <a:spcPct val="95000"/>
                </a:lnSpc>
              </a:pPr>
              <a:r>
                <a:rPr lang="en-US" sz="1200" b="1" dirty="0"/>
                <a:t>The typical integration roadmap has four phases </a:t>
              </a:r>
            </a:p>
          </p:txBody>
        </p:sp>
      </p:grpSp>
      <p:sp>
        <p:nvSpPr>
          <p:cNvPr id="29" name="Title 1"/>
          <p:cNvSpPr txBox="1">
            <a:spLocks/>
          </p:cNvSpPr>
          <p:nvPr/>
        </p:nvSpPr>
        <p:spPr bwMode="auto">
          <a:xfrm>
            <a:off x="601663" y="549275"/>
            <a:ext cx="9266237"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1019175" rtl="0" eaLnBrk="0" fontAlgn="base" latinLnBrk="0" hangingPunct="0">
              <a:lnSpc>
                <a:spcPct val="105000"/>
              </a:lnSpc>
              <a:spcBef>
                <a:spcPct val="0"/>
              </a:spcBef>
              <a:spcAft>
                <a:spcPct val="0"/>
              </a:spcAft>
              <a:buClrTx/>
              <a:buSzTx/>
              <a:buFontTx/>
              <a:buNone/>
              <a:tabLst/>
              <a:defRPr/>
            </a:pPr>
            <a:r>
              <a:rPr kumimoji="0" lang="en-US" sz="2400" b="1" i="0" u="none" strike="noStrike" kern="1200" cap="none" spc="0" normalizeH="0" baseline="0" noProof="0" smtClean="0">
                <a:ln>
                  <a:noFill/>
                </a:ln>
                <a:solidFill>
                  <a:schemeClr val="tx2"/>
                </a:solidFill>
                <a:effectLst/>
                <a:uLnTx/>
                <a:uFillTx/>
                <a:latin typeface="+mj-lt"/>
                <a:ea typeface="+mj-ea"/>
                <a:cs typeface="+mj-cs"/>
              </a:rPr>
              <a:t>Our perspectives on acquisition integration</a:t>
            </a:r>
            <a:endParaRPr kumimoji="0" lang="en-US" sz="2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0" name="Oval 29"/>
          <p:cNvSpPr/>
          <p:nvPr/>
        </p:nvSpPr>
        <p:spPr>
          <a:xfrm>
            <a:off x="4937918" y="2551892"/>
            <a:ext cx="552456" cy="55245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b="1" dirty="0" smtClean="0">
                <a:solidFill>
                  <a:schemeClr val="accent1"/>
                </a:solidFill>
              </a:rPr>
              <a:t>Day 1</a:t>
            </a:r>
            <a:endParaRPr lang="en-US" sz="1200" b="1" dirty="0">
              <a:solidFill>
                <a:schemeClr val="accent1"/>
              </a:solidFil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49263" y="1054871"/>
            <a:ext cx="9266237" cy="714375"/>
          </a:xfrm>
        </p:spPr>
        <p:txBody>
          <a:bodyPr/>
          <a:lstStyle/>
          <a:p>
            <a:pPr eaLnBrk="1" hangingPunct="1"/>
            <a:r>
              <a:rPr lang="en-US" sz="1600" dirty="0" smtClean="0">
                <a:latin typeface="Verdana" pitchFamily="34" charset="0"/>
                <a:ea typeface="Verdana" pitchFamily="34" charset="0"/>
                <a:cs typeface="Verdana" pitchFamily="34" charset="0"/>
              </a:rPr>
              <a:t>Carve-out transactions offer a unique set of opportunities and risks</a:t>
            </a:r>
          </a:p>
        </p:txBody>
      </p:sp>
      <p:sp>
        <p:nvSpPr>
          <p:cNvPr id="9219" name="Rectangle 5"/>
          <p:cNvSpPr>
            <a:spLocks noGrp="1" noChangeArrowheads="1"/>
          </p:cNvSpPr>
          <p:nvPr>
            <p:ph type="body" idx="1"/>
          </p:nvPr>
        </p:nvSpPr>
        <p:spPr>
          <a:xfrm>
            <a:off x="436632" y="1702503"/>
            <a:ext cx="9184979" cy="5222999"/>
          </a:xfrm>
        </p:spPr>
        <p:txBody>
          <a:bodyPr/>
          <a:lstStyle/>
          <a:p>
            <a:pPr marL="169863" indent="-169863" eaLnBrk="1" hangingPunct="1">
              <a:spcBef>
                <a:spcPts val="0"/>
              </a:spcBef>
              <a:spcAft>
                <a:spcPts val="600"/>
              </a:spcAft>
              <a:buFont typeface="Wingdings" pitchFamily="2" charset="2"/>
              <a:buChar char="§"/>
            </a:pPr>
            <a:r>
              <a:rPr lang="en-US" sz="1400" b="1" dirty="0" smtClean="0"/>
              <a:t>Carve-outs represent a different risk profile than other types of M&amp;A transactions</a:t>
            </a:r>
          </a:p>
          <a:p>
            <a:pPr marL="339725" lvl="1" indent="-144463" eaLnBrk="1" hangingPunct="1">
              <a:spcBef>
                <a:spcPts val="0"/>
              </a:spcBef>
            </a:pPr>
            <a:r>
              <a:rPr lang="en-US" sz="1400" dirty="0" smtClean="0"/>
              <a:t>Identification and understanding of shared functional support is required to develop standalone requirements</a:t>
            </a:r>
          </a:p>
          <a:p>
            <a:pPr marL="339725" lvl="1" indent="-144463" eaLnBrk="1" hangingPunct="1">
              <a:spcBef>
                <a:spcPts val="0"/>
              </a:spcBef>
            </a:pPr>
            <a:r>
              <a:rPr lang="en-US" sz="1400" dirty="0" smtClean="0"/>
              <a:t>Transition periods during which the two entities transition to standalone operations often involve complex and far reaching functional activity</a:t>
            </a:r>
          </a:p>
          <a:p>
            <a:pPr marL="339725" lvl="1" indent="-144463" eaLnBrk="1" hangingPunct="1">
              <a:spcBef>
                <a:spcPts val="0"/>
              </a:spcBef>
            </a:pPr>
            <a:r>
              <a:rPr lang="en-US" sz="1400" dirty="0" smtClean="0"/>
              <a:t>Creation of stand-alone infrastructure of corporate functions from scratch is required to replace functions and processes previously provided by the corporate seller </a:t>
            </a:r>
          </a:p>
          <a:p>
            <a:pPr marL="339725" lvl="1" indent="-144463" eaLnBrk="1" hangingPunct="1">
              <a:spcBef>
                <a:spcPts val="0"/>
              </a:spcBef>
            </a:pPr>
            <a:r>
              <a:rPr lang="en-US" sz="1400" dirty="0" smtClean="0"/>
              <a:t>Critical knowledge of business operations and functional processes are often left with former parent</a:t>
            </a:r>
          </a:p>
          <a:p>
            <a:pPr marL="169863" indent="-169863" eaLnBrk="1" hangingPunct="1">
              <a:spcBef>
                <a:spcPts val="0"/>
              </a:spcBef>
              <a:spcAft>
                <a:spcPts val="600"/>
              </a:spcAft>
              <a:buFont typeface="Wingdings" pitchFamily="2" charset="2"/>
              <a:buChar char="§"/>
            </a:pPr>
            <a:r>
              <a:rPr lang="en-US" sz="1400" b="1" dirty="0" smtClean="0"/>
              <a:t>Carve-out risks</a:t>
            </a:r>
          </a:p>
          <a:p>
            <a:pPr marL="333375" lvl="1" indent="-163513" eaLnBrk="1" hangingPunct="1">
              <a:spcBef>
                <a:spcPts val="0"/>
              </a:spcBef>
            </a:pPr>
            <a:r>
              <a:rPr lang="en-US" sz="1400" dirty="0" smtClean="0"/>
              <a:t>Insufficient pre-deal diligence</a:t>
            </a:r>
          </a:p>
          <a:p>
            <a:pPr marL="333375" lvl="1" indent="-163513" eaLnBrk="1" hangingPunct="1">
              <a:spcBef>
                <a:spcPts val="0"/>
              </a:spcBef>
            </a:pPr>
            <a:r>
              <a:rPr lang="en-US" sz="1400" dirty="0" smtClean="0"/>
              <a:t>Underestimating complexity, cost, and timing of separation, and establishing stand alone infrastructure and capabilities</a:t>
            </a:r>
          </a:p>
          <a:p>
            <a:pPr marL="333375" lvl="1" indent="-163513" eaLnBrk="1" hangingPunct="1">
              <a:spcBef>
                <a:spcPts val="0"/>
              </a:spcBef>
            </a:pPr>
            <a:r>
              <a:rPr lang="en-US" sz="1400" dirty="0" smtClean="0"/>
              <a:t>Over- or under-reliance on transition service agreements (TSAs) or insufficient TSA drafting attention</a:t>
            </a:r>
          </a:p>
          <a:p>
            <a:pPr marL="333375" lvl="1" indent="-163513" eaLnBrk="1" hangingPunct="1">
              <a:spcBef>
                <a:spcPts val="0"/>
              </a:spcBef>
            </a:pPr>
            <a:r>
              <a:rPr lang="en-US" sz="1400" dirty="0" smtClean="0"/>
              <a:t>Building standalone capabilities appropriate to the carve-out entity</a:t>
            </a:r>
          </a:p>
          <a:p>
            <a:pPr marL="169863" indent="-169863" eaLnBrk="1" hangingPunct="1">
              <a:spcBef>
                <a:spcPts val="0"/>
              </a:spcBef>
              <a:spcAft>
                <a:spcPts val="600"/>
              </a:spcAft>
              <a:buFont typeface="Wingdings" pitchFamily="2" charset="2"/>
              <a:buChar char="§"/>
            </a:pPr>
            <a:r>
              <a:rPr lang="en-US" sz="1400" b="1" dirty="0" smtClean="0"/>
              <a:t>Carve-outs create opportunities to significantly improve financial and operational performance for the new stand-alone company</a:t>
            </a:r>
          </a:p>
          <a:p>
            <a:pPr marL="339725" lvl="1" indent="-144463" eaLnBrk="1" hangingPunct="1">
              <a:spcBef>
                <a:spcPts val="0"/>
              </a:spcBef>
            </a:pPr>
            <a:r>
              <a:rPr lang="en-US" sz="1400" dirty="0" smtClean="0"/>
              <a:t>Buyer can optimize tax and legal entity structure tailored to the operating model of the stand-alone entity</a:t>
            </a:r>
          </a:p>
          <a:p>
            <a:pPr marL="339725" lvl="1" indent="-144463" eaLnBrk="1" hangingPunct="1">
              <a:spcBef>
                <a:spcPts val="0"/>
              </a:spcBef>
            </a:pPr>
            <a:r>
              <a:rPr lang="en-US" sz="1400" dirty="0" smtClean="0"/>
              <a:t>Buyer can design and configure the infrastructure, geographic footprint, and corporate functions to the specific size and needs of the stand-alone entity, often eliminating corporate overhead taxes that the divesting entity allocates to its business units</a:t>
            </a:r>
          </a:p>
        </p:txBody>
      </p:sp>
      <p:sp>
        <p:nvSpPr>
          <p:cNvPr id="4" name="Title 1"/>
          <p:cNvSpPr txBox="1">
            <a:spLocks/>
          </p:cNvSpPr>
          <p:nvPr/>
        </p:nvSpPr>
        <p:spPr bwMode="auto">
          <a:xfrm>
            <a:off x="449263" y="396875"/>
            <a:ext cx="9266237"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1019175" rtl="0" eaLnBrk="0" fontAlgn="base" latinLnBrk="0" hangingPunct="0">
              <a:lnSpc>
                <a:spcPct val="105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tx2"/>
                </a:solidFill>
                <a:effectLst/>
                <a:uLnTx/>
                <a:uFillTx/>
                <a:latin typeface="+mj-lt"/>
                <a:ea typeface="+mj-ea"/>
                <a:cs typeface="+mj-cs"/>
              </a:rPr>
              <a:t>Our perspectives on </a:t>
            </a:r>
            <a:r>
              <a:rPr lang="en-US" sz="2400" b="1" dirty="0" smtClean="0">
                <a:solidFill>
                  <a:schemeClr val="tx2"/>
                </a:solidFill>
                <a:latin typeface="+mj-lt"/>
                <a:ea typeface="+mj-ea"/>
                <a:cs typeface="+mj-cs"/>
              </a:rPr>
              <a:t>‘carve-outs’ (like Opel from GM)</a:t>
            </a:r>
            <a:endParaRPr kumimoji="0" lang="en-US" sz="2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5" name="TextBox 4"/>
          <p:cNvSpPr txBox="1"/>
          <p:nvPr/>
        </p:nvSpPr>
        <p:spPr>
          <a:xfrm>
            <a:off x="402917" y="6706394"/>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Speed is critical – both to minimize transition service costs and to take advantage of the “window for change.”</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0D5994F2-9446-43CA-9160-867A06BBF0B2}" type="slidenum">
              <a:rPr lang="en-US"/>
              <a:pPr/>
              <a:t>77</a:t>
            </a:fld>
            <a:endParaRPr lang="en-US"/>
          </a:p>
        </p:txBody>
      </p:sp>
      <p:sp>
        <p:nvSpPr>
          <p:cNvPr id="6147" name="Rectangle 2"/>
          <p:cNvSpPr>
            <a:spLocks noGrp="1" noChangeArrowheads="1"/>
          </p:cNvSpPr>
          <p:nvPr>
            <p:ph type="title"/>
          </p:nvPr>
        </p:nvSpPr>
        <p:spPr>
          <a:xfrm>
            <a:off x="449263" y="870719"/>
            <a:ext cx="9266237" cy="714375"/>
          </a:xfrm>
        </p:spPr>
        <p:txBody>
          <a:bodyPr/>
          <a:lstStyle/>
          <a:p>
            <a:pPr eaLnBrk="1" hangingPunct="1"/>
            <a:r>
              <a:rPr lang="en-US" sz="1600" dirty="0" smtClean="0">
                <a:latin typeface="Verdana" pitchFamily="34" charset="0"/>
                <a:ea typeface="Verdana" pitchFamily="34" charset="0"/>
                <a:cs typeface="Verdana" pitchFamily="34" charset="0"/>
              </a:rPr>
              <a:t>Deloitte has identified six leading practices for post-acquisition planning</a:t>
            </a:r>
          </a:p>
        </p:txBody>
      </p:sp>
      <p:graphicFrame>
        <p:nvGraphicFramePr>
          <p:cNvPr id="261194" name="Group 74"/>
          <p:cNvGraphicFramePr>
            <a:graphicFrameLocks noGrp="1"/>
          </p:cNvGraphicFramePr>
          <p:nvPr>
            <p:ph idx="4294967295"/>
          </p:nvPr>
        </p:nvGraphicFramePr>
        <p:xfrm>
          <a:off x="447111" y="1555665"/>
          <a:ext cx="9204190" cy="5738141"/>
        </p:xfrm>
        <a:graphic>
          <a:graphicData uri="http://schemas.openxmlformats.org/drawingml/2006/table">
            <a:tbl>
              <a:tblPr/>
              <a:tblGrid>
                <a:gridCol w="1564887"/>
                <a:gridCol w="3667704"/>
                <a:gridCol w="3971599"/>
              </a:tblGrid>
              <a:tr h="3005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rPr>
                        <a:t>Outcomes</a:t>
                      </a:r>
                    </a:p>
                  </a:txBody>
                  <a:tcPr marL="50300" marR="50300" marT="51827" marB="51827" anchor="ctr" horzOverflow="overflow">
                    <a:lnL w="6350" cap="flat" cmpd="sng" algn="ctr">
                      <a:solidFill>
                        <a:schemeClr val="accent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rPr>
                        <a:t>Integration Challenges</a:t>
                      </a:r>
                    </a:p>
                  </a:txBody>
                  <a:tcPr marL="50300" marR="50300" marT="51827" marB="51827" anchor="ctr" anchorCtr="1"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rPr>
                        <a:t>Leading Practices</a:t>
                      </a:r>
                    </a:p>
                  </a:txBody>
                  <a:tcPr marL="50300" marR="50300" marT="51827" marB="51827" anchor="ctr" anchorCtr="1" horzOverflow="overflow">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rgbClr val="002060"/>
                    </a:solidFill>
                  </a:tcPr>
                </a:tc>
              </a:tr>
              <a:tr h="71621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Start with the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End in Mind</a:t>
                      </a:r>
                    </a:p>
                  </a:txBody>
                  <a:tcPr marL="50300" marR="50300" marT="51827" marB="51827" anchor="ctr" horzOverflow="overflow">
                    <a:lnL w="6350" cap="flat" cmpd="sng" algn="ctr">
                      <a:solidFill>
                        <a:srgbClr val="80CCCC"/>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80CCCC"/>
                    </a:solidFill>
                  </a:tcPr>
                </a:tc>
                <a:tc>
                  <a:txBody>
                    <a:bodyPr/>
                    <a:lstStyle/>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100" b="1" i="1" u="none" strike="noStrike" cap="none" normalizeH="0" baseline="0" smtClean="0">
                          <a:ln>
                            <a:noFill/>
                          </a:ln>
                          <a:solidFill>
                            <a:schemeClr val="tx1"/>
                          </a:solidFill>
                          <a:effectLst/>
                          <a:latin typeface="Arial" pitchFamily="34" charset="0"/>
                        </a:rPr>
                        <a:t>Blueprint for the future</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Establishing a common understanding of integration objectives among stakeholders</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Energy consumed on positioning and politics</a:t>
                      </a:r>
                    </a:p>
                  </a:txBody>
                  <a:tcPr marL="50300" marR="50300" marT="51827" marB="518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Upfront established a clear integration strategy and rationale</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Developed detailed blueprint which defined end state vision </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by function, high level org design within first few weeks </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Clearly defined decision making protocol</a:t>
                      </a:r>
                    </a:p>
                  </a:txBody>
                  <a:tcPr marL="50300" marR="50300" marT="51827" marB="518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116789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Launch “Command </a:t>
                      </a:r>
                      <a:br>
                        <a:rPr kumimoji="0" lang="en-US" sz="1100" b="0" i="0" u="none" strike="noStrike" cap="none" normalizeH="0" baseline="0" smtClean="0">
                          <a:ln>
                            <a:noFill/>
                          </a:ln>
                          <a:solidFill>
                            <a:schemeClr val="tx1"/>
                          </a:solidFill>
                          <a:effectLst/>
                          <a:latin typeface="Arial" pitchFamily="34" charset="0"/>
                        </a:rPr>
                      </a:br>
                      <a:r>
                        <a:rPr kumimoji="0" lang="en-US" sz="1100" b="0" i="0" u="none" strike="noStrike" cap="none" normalizeH="0" baseline="0" smtClean="0">
                          <a:ln>
                            <a:noFill/>
                          </a:ln>
                          <a:solidFill>
                            <a:schemeClr val="tx1"/>
                          </a:solidFill>
                          <a:effectLst/>
                          <a:latin typeface="Arial" pitchFamily="34" charset="0"/>
                        </a:rPr>
                        <a:t>and Control” </a:t>
                      </a:r>
                      <a:br>
                        <a:rPr kumimoji="0" lang="en-US" sz="1100" b="0" i="0" u="none" strike="noStrike" cap="none" normalizeH="0" baseline="0" smtClean="0">
                          <a:ln>
                            <a:noFill/>
                          </a:ln>
                          <a:solidFill>
                            <a:schemeClr val="tx1"/>
                          </a:solidFill>
                          <a:effectLst/>
                          <a:latin typeface="Arial" pitchFamily="34" charset="0"/>
                        </a:rPr>
                      </a:br>
                      <a:r>
                        <a:rPr kumimoji="0" lang="en-US" sz="1100" b="0" i="0" u="none" strike="noStrike" cap="none" normalizeH="0" baseline="0" smtClean="0">
                          <a:ln>
                            <a:noFill/>
                          </a:ln>
                          <a:solidFill>
                            <a:schemeClr val="tx1"/>
                          </a:solidFill>
                          <a:effectLst/>
                          <a:latin typeface="Arial" pitchFamily="34" charset="0"/>
                        </a:rPr>
                        <a:t>Integration </a:t>
                      </a:r>
                      <a:br>
                        <a:rPr kumimoji="0" lang="en-US" sz="1100" b="0" i="0" u="none" strike="noStrike" cap="none" normalizeH="0" baseline="0" smtClean="0">
                          <a:ln>
                            <a:noFill/>
                          </a:ln>
                          <a:solidFill>
                            <a:schemeClr val="tx1"/>
                          </a:solidFill>
                          <a:effectLst/>
                          <a:latin typeface="Arial" pitchFamily="34" charset="0"/>
                        </a:rPr>
                      </a:br>
                      <a:r>
                        <a:rPr kumimoji="0" lang="en-US" sz="1100" b="0" i="0" u="none" strike="noStrike" cap="none" normalizeH="0" baseline="0" smtClean="0">
                          <a:ln>
                            <a:noFill/>
                          </a:ln>
                          <a:solidFill>
                            <a:schemeClr val="tx1"/>
                          </a:solidFill>
                          <a:effectLst/>
                          <a:latin typeface="Arial" pitchFamily="34" charset="0"/>
                        </a:rPr>
                        <a:t>Program</a:t>
                      </a:r>
                    </a:p>
                  </a:txBody>
                  <a:tcPr marL="50300" marR="50300" marT="51827" marB="51827" anchor="ctr" horzOverflow="overflow">
                    <a:lnL w="6350" cap="flat" cmpd="sng" algn="ctr">
                      <a:solidFill>
                        <a:srgbClr val="80CCCC"/>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80CCCC"/>
                    </a:solidFill>
                  </a:tcPr>
                </a:tc>
                <a:tc>
                  <a:txBody>
                    <a:bodyPr/>
                    <a:lstStyle/>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100" b="1" i="1" u="none" strike="noStrike" cap="none" normalizeH="0" baseline="0" smtClean="0">
                          <a:ln>
                            <a:noFill/>
                          </a:ln>
                          <a:solidFill>
                            <a:schemeClr val="tx1"/>
                          </a:solidFill>
                          <a:effectLst/>
                          <a:latin typeface="Arial" pitchFamily="34" charset="0"/>
                        </a:rPr>
                        <a:t>Who is doing what with whom</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Maintaining current momentum, Day 1 needs, synergy capture and longer term migration</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Co-chief Integration Officers; two in a box</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Capitalizing on best practices of both companies</a:t>
                      </a:r>
                    </a:p>
                  </a:txBody>
                  <a:tcPr marL="50300" marR="50300" marT="51827" marB="518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90000"/>
                        </a:lnSpc>
                        <a:spcBef>
                          <a:spcPct val="0"/>
                        </a:spcBef>
                        <a:spcAft>
                          <a:spcPct val="0"/>
                        </a:spcAft>
                        <a:buClrTx/>
                        <a:buSzTx/>
                        <a:buFont typeface="Wingdings 2" pitchFamily="18" charset="2"/>
                        <a:buChar char="¡"/>
                        <a:tabLst/>
                      </a:pPr>
                      <a:r>
                        <a:rPr kumimoji="0" lang="en-US" sz="1000" b="0" i="0" u="none" strike="noStrike" cap="none" normalizeH="0" baseline="0" dirty="0" smtClean="0">
                          <a:ln>
                            <a:noFill/>
                          </a:ln>
                          <a:solidFill>
                            <a:srgbClr val="000000"/>
                          </a:solidFill>
                          <a:effectLst/>
                          <a:latin typeface="Arial" pitchFamily="34" charset="0"/>
                        </a:rPr>
                        <a:t>Centralized command and control Program Management Office (PMO ) with clearly delineated decision making process/authority </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dirty="0" smtClean="0">
                          <a:ln>
                            <a:noFill/>
                          </a:ln>
                          <a:solidFill>
                            <a:srgbClr val="000000"/>
                          </a:solidFill>
                          <a:effectLst/>
                          <a:latin typeface="Arial" pitchFamily="34" charset="0"/>
                        </a:rPr>
                        <a:t>Did not use integration as a re-engineering or re-architecting effort – used ‘adopt-and-go’ </a:t>
                      </a:r>
                    </a:p>
                    <a:p>
                      <a:pPr marL="114300" marR="0" lvl="0" indent="-114300" algn="l" defTabSz="914400" rtl="0" eaLnBrk="0" fontAlgn="base" latinLnBrk="0" hangingPunct="0">
                        <a:lnSpc>
                          <a:spcPct val="90000"/>
                        </a:lnSpc>
                        <a:spcBef>
                          <a:spcPct val="0"/>
                        </a:spcBef>
                        <a:spcAft>
                          <a:spcPct val="0"/>
                        </a:spcAft>
                        <a:buClrTx/>
                        <a:buSzTx/>
                        <a:buFont typeface="Wingdings 2" pitchFamily="18" charset="2"/>
                        <a:buChar char="¡"/>
                        <a:tabLst/>
                      </a:pPr>
                      <a:r>
                        <a:rPr kumimoji="0" lang="en-US" sz="1000" b="0" i="0" u="none" strike="noStrike" cap="none" normalizeH="0" baseline="0" dirty="0" smtClean="0">
                          <a:ln>
                            <a:noFill/>
                          </a:ln>
                          <a:solidFill>
                            <a:srgbClr val="000000"/>
                          </a:solidFill>
                          <a:effectLst/>
                          <a:latin typeface="Arial" pitchFamily="34" charset="0"/>
                        </a:rPr>
                        <a:t>Disciplined decision making and execution</a:t>
                      </a:r>
                    </a:p>
                    <a:p>
                      <a:pPr marL="114300" marR="0" lvl="0" indent="-114300" algn="l" defTabSz="914400" rtl="0" eaLnBrk="0" fontAlgn="base" latinLnBrk="0" hangingPunct="0">
                        <a:lnSpc>
                          <a:spcPct val="90000"/>
                        </a:lnSpc>
                        <a:spcBef>
                          <a:spcPct val="0"/>
                        </a:spcBef>
                        <a:spcAft>
                          <a:spcPct val="0"/>
                        </a:spcAft>
                        <a:buClrTx/>
                        <a:buSzTx/>
                        <a:buFont typeface="Wingdings 2" pitchFamily="18" charset="2"/>
                        <a:buChar char="¡"/>
                        <a:tabLst/>
                      </a:pPr>
                      <a:r>
                        <a:rPr kumimoji="0" lang="en-US" sz="1000" b="0" i="0" u="none" strike="noStrike" cap="none" normalizeH="0" baseline="0" dirty="0" smtClean="0">
                          <a:ln>
                            <a:noFill/>
                          </a:ln>
                          <a:solidFill>
                            <a:srgbClr val="000000"/>
                          </a:solidFill>
                          <a:effectLst/>
                          <a:latin typeface="Arial" pitchFamily="34" charset="0"/>
                        </a:rPr>
                        <a:t>Employed “clean teams” for key sensitive areas</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dirty="0" smtClean="0">
                          <a:ln>
                            <a:noFill/>
                          </a:ln>
                          <a:solidFill>
                            <a:srgbClr val="000000"/>
                          </a:solidFill>
                          <a:effectLst/>
                          <a:latin typeface="Arial" pitchFamily="34" charset="0"/>
                        </a:rPr>
                        <a:t>Selected strong functional leads supported by centralized PMO</a:t>
                      </a:r>
                    </a:p>
                  </a:txBody>
                  <a:tcPr marL="50300" marR="50300" marT="51827" marB="518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748606">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Focus on an </a:t>
                      </a:r>
                      <a:br>
                        <a:rPr kumimoji="0" lang="en-US" sz="1100" b="0" i="0" u="none" strike="noStrike" cap="none" normalizeH="0" baseline="0" smtClean="0">
                          <a:ln>
                            <a:noFill/>
                          </a:ln>
                          <a:solidFill>
                            <a:schemeClr val="tx1"/>
                          </a:solidFill>
                          <a:effectLst/>
                          <a:latin typeface="Arial" pitchFamily="34" charset="0"/>
                        </a:rPr>
                      </a:br>
                      <a:r>
                        <a:rPr kumimoji="0" lang="en-US" sz="1100" b="0" i="0" u="none" strike="noStrike" cap="none" normalizeH="0" baseline="0" smtClean="0">
                          <a:ln>
                            <a:noFill/>
                          </a:ln>
                          <a:solidFill>
                            <a:schemeClr val="tx1"/>
                          </a:solidFill>
                          <a:effectLst/>
                          <a:latin typeface="Arial" pitchFamily="34" charset="0"/>
                        </a:rPr>
                        <a:t>Issue-Free</a:t>
                      </a:r>
                      <a:br>
                        <a:rPr kumimoji="0" lang="en-US" sz="1100" b="0" i="0" u="none" strike="noStrike" cap="none" normalizeH="0" baseline="0" smtClean="0">
                          <a:ln>
                            <a:noFill/>
                          </a:ln>
                          <a:solidFill>
                            <a:schemeClr val="tx1"/>
                          </a:solidFill>
                          <a:effectLst/>
                          <a:latin typeface="Arial" pitchFamily="34" charset="0"/>
                        </a:rPr>
                      </a:br>
                      <a:r>
                        <a:rPr kumimoji="0" lang="en-US" sz="1100" b="0" i="0" u="none" strike="noStrike" cap="none" normalizeH="0" baseline="0" smtClean="0">
                          <a:ln>
                            <a:noFill/>
                          </a:ln>
                          <a:solidFill>
                            <a:schemeClr val="tx1"/>
                          </a:solidFill>
                          <a:effectLst/>
                          <a:latin typeface="Arial" pitchFamily="34" charset="0"/>
                        </a:rPr>
                        <a:t>Day 1</a:t>
                      </a:r>
                    </a:p>
                  </a:txBody>
                  <a:tcPr marL="50300" marR="50300" marT="51827" marB="51827" anchor="ctr" horzOverflow="overflow">
                    <a:lnL w="6350" cap="flat" cmpd="sng" algn="ctr">
                      <a:solidFill>
                        <a:srgbClr val="80CCCC"/>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80CCCC"/>
                    </a:solidFill>
                  </a:tcPr>
                </a:tc>
                <a:tc>
                  <a:txBody>
                    <a:bodyPr/>
                    <a:lstStyle/>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100" b="1" i="1" u="none" strike="noStrike" cap="none" normalizeH="0" baseline="0" smtClean="0">
                          <a:ln>
                            <a:noFill/>
                          </a:ln>
                          <a:solidFill>
                            <a:schemeClr val="tx1"/>
                          </a:solidFill>
                          <a:effectLst/>
                          <a:latin typeface="Arial" pitchFamily="34" charset="0"/>
                        </a:rPr>
                        <a:t>Some assembly required</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Distinguishing mandatory and nice-to-haves</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Preventing market disruption</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Balancing a multi-year transition with Day 1</a:t>
                      </a:r>
                    </a:p>
                  </a:txBody>
                  <a:tcPr marL="50300" marR="50300" marT="51827" marB="518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Identified list of “must-have” requirements for Day 1 from a customer, employee, back office perspective</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Bifurcated integration effort to focus first on Day 1 and then longer term integration</a:t>
                      </a:r>
                    </a:p>
                  </a:txBody>
                  <a:tcPr marL="50300" marR="50300" marT="51827" marB="518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71621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Expand and </a:t>
                      </a:r>
                      <a:br>
                        <a:rPr kumimoji="0" lang="en-US" sz="1100" b="0" i="0" u="none" strike="noStrike" cap="none" normalizeH="0" baseline="0" smtClean="0">
                          <a:ln>
                            <a:noFill/>
                          </a:ln>
                          <a:solidFill>
                            <a:schemeClr val="tx1"/>
                          </a:solidFill>
                          <a:effectLst/>
                          <a:latin typeface="Arial" pitchFamily="34" charset="0"/>
                        </a:rPr>
                      </a:br>
                      <a:r>
                        <a:rPr kumimoji="0" lang="en-US" sz="1100" b="0" i="0" u="none" strike="noStrike" cap="none" normalizeH="0" baseline="0" smtClean="0">
                          <a:ln>
                            <a:noFill/>
                          </a:ln>
                          <a:solidFill>
                            <a:schemeClr val="tx1"/>
                          </a:solidFill>
                          <a:effectLst/>
                          <a:latin typeface="Arial" pitchFamily="34" charset="0"/>
                        </a:rPr>
                        <a:t>Front-Load </a:t>
                      </a:r>
                      <a:br>
                        <a:rPr kumimoji="0" lang="en-US" sz="1100" b="0" i="0" u="none" strike="noStrike" cap="none" normalizeH="0" baseline="0" smtClean="0">
                          <a:ln>
                            <a:noFill/>
                          </a:ln>
                          <a:solidFill>
                            <a:schemeClr val="tx1"/>
                          </a:solidFill>
                          <a:effectLst/>
                          <a:latin typeface="Arial" pitchFamily="34" charset="0"/>
                        </a:rPr>
                      </a:br>
                      <a:r>
                        <a:rPr kumimoji="0" lang="en-US" sz="1100" b="0" i="0" u="none" strike="noStrike" cap="none" normalizeH="0" baseline="0" smtClean="0">
                          <a:ln>
                            <a:noFill/>
                          </a:ln>
                          <a:solidFill>
                            <a:schemeClr val="tx1"/>
                          </a:solidFill>
                          <a:effectLst/>
                          <a:latin typeface="Arial" pitchFamily="34" charset="0"/>
                        </a:rPr>
                        <a:t>Synergies</a:t>
                      </a:r>
                    </a:p>
                  </a:txBody>
                  <a:tcPr marL="50300" marR="50300" marT="51827" marB="51827" anchor="ctr" horzOverflow="overflow">
                    <a:lnL w="6350" cap="flat" cmpd="sng" algn="ctr">
                      <a:solidFill>
                        <a:srgbClr val="80CCCC"/>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80CCCC"/>
                    </a:solidFill>
                  </a:tcPr>
                </a:tc>
                <a:tc>
                  <a:txBody>
                    <a:bodyPr/>
                    <a:lstStyle/>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100" b="1" i="1" u="none" strike="noStrike" cap="none" normalizeH="0" baseline="0" smtClean="0">
                          <a:ln>
                            <a:noFill/>
                          </a:ln>
                          <a:solidFill>
                            <a:schemeClr val="tx1"/>
                          </a:solidFill>
                          <a:effectLst/>
                          <a:latin typeface="Arial" pitchFamily="34" charset="0"/>
                        </a:rPr>
                        <a:t>Synergies Matter</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Jump starting synergy capture within regulatory constraints </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Identifying “who owns what and how is it measured”</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Managing synergy leakage</a:t>
                      </a:r>
                    </a:p>
                  </a:txBody>
                  <a:tcPr marL="50300" marR="50300" marT="51827" marB="518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dirty="0" smtClean="0">
                          <a:ln>
                            <a:noFill/>
                          </a:ln>
                          <a:solidFill>
                            <a:srgbClr val="000000"/>
                          </a:solidFill>
                          <a:effectLst/>
                          <a:latin typeface="Arial" pitchFamily="34" charset="0"/>
                        </a:rPr>
                        <a:t>Targeted 30% to 50% above  expectations</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dirty="0" smtClean="0">
                          <a:ln>
                            <a:noFill/>
                          </a:ln>
                          <a:solidFill>
                            <a:srgbClr val="000000"/>
                          </a:solidFill>
                          <a:effectLst/>
                          <a:latin typeface="Arial" pitchFamily="34" charset="0"/>
                        </a:rPr>
                        <a:t>Documented and managed top-down/bottom-up</a:t>
                      </a:r>
                      <a:br>
                        <a:rPr kumimoji="0" lang="en-US" sz="1000" b="0" i="0" u="none" strike="noStrike" cap="none" normalizeH="0" baseline="0" dirty="0" smtClean="0">
                          <a:ln>
                            <a:noFill/>
                          </a:ln>
                          <a:solidFill>
                            <a:srgbClr val="000000"/>
                          </a:solidFill>
                          <a:effectLst/>
                          <a:latin typeface="Arial" pitchFamily="34" charset="0"/>
                        </a:rPr>
                      </a:br>
                      <a:r>
                        <a:rPr kumimoji="0" lang="en-US" sz="1000" b="0" i="0" u="none" strike="noStrike" cap="none" normalizeH="0" baseline="0" dirty="0" smtClean="0">
                          <a:ln>
                            <a:noFill/>
                          </a:ln>
                          <a:solidFill>
                            <a:srgbClr val="000000"/>
                          </a:solidFill>
                          <a:effectLst/>
                          <a:latin typeface="Arial" pitchFamily="34" charset="0"/>
                        </a:rPr>
                        <a:t>synergy targets</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dirty="0" smtClean="0">
                          <a:ln>
                            <a:noFill/>
                          </a:ln>
                          <a:solidFill>
                            <a:srgbClr val="000000"/>
                          </a:solidFill>
                          <a:effectLst/>
                          <a:latin typeface="Arial" pitchFamily="34" charset="0"/>
                        </a:rPr>
                        <a:t>Rigorously managed synergy tracking</a:t>
                      </a:r>
                    </a:p>
                  </a:txBody>
                  <a:tcPr marL="50300" marR="50300" marT="51827" marB="518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865577">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Plan Customer </a:t>
                      </a:r>
                      <a:br>
                        <a:rPr kumimoji="0" lang="en-US" sz="1100" b="0" i="0" u="none" strike="noStrike" cap="none" normalizeH="0" baseline="0" smtClean="0">
                          <a:ln>
                            <a:noFill/>
                          </a:ln>
                          <a:solidFill>
                            <a:schemeClr val="tx1"/>
                          </a:solidFill>
                          <a:effectLst/>
                          <a:latin typeface="Arial" pitchFamily="34" charset="0"/>
                        </a:rPr>
                      </a:br>
                      <a:r>
                        <a:rPr kumimoji="0" lang="en-US" sz="1100" b="0" i="0" u="none" strike="noStrike" cap="none" normalizeH="0" baseline="0" smtClean="0">
                          <a:ln>
                            <a:noFill/>
                          </a:ln>
                          <a:solidFill>
                            <a:schemeClr val="tx1"/>
                          </a:solidFill>
                          <a:effectLst/>
                          <a:latin typeface="Arial" pitchFamily="34" charset="0"/>
                        </a:rPr>
                        <a:t>Strategies </a:t>
                      </a:r>
                      <a:br>
                        <a:rPr kumimoji="0" lang="en-US" sz="1100" b="0" i="0" u="none" strike="noStrike" cap="none" normalizeH="0" baseline="0" smtClean="0">
                          <a:ln>
                            <a:noFill/>
                          </a:ln>
                          <a:solidFill>
                            <a:schemeClr val="tx1"/>
                          </a:solidFill>
                          <a:effectLst/>
                          <a:latin typeface="Arial" pitchFamily="34" charset="0"/>
                        </a:rPr>
                      </a:br>
                      <a:r>
                        <a:rPr kumimoji="0" lang="en-US" sz="1100" b="0" i="0" u="none" strike="noStrike" cap="none" normalizeH="0" baseline="0" smtClean="0">
                          <a:ln>
                            <a:noFill/>
                          </a:ln>
                          <a:solidFill>
                            <a:schemeClr val="tx1"/>
                          </a:solidFill>
                          <a:effectLst/>
                          <a:latin typeface="Arial" pitchFamily="34" charset="0"/>
                        </a:rPr>
                        <a:t>Before Day 1</a:t>
                      </a:r>
                    </a:p>
                  </a:txBody>
                  <a:tcPr marL="50300" marR="50300" marT="51827" marB="51827" anchor="ctr" horzOverflow="overflow">
                    <a:lnL w="6350" cap="flat" cmpd="sng" algn="ctr">
                      <a:solidFill>
                        <a:srgbClr val="80CCCC"/>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80CCCC"/>
                    </a:solidFill>
                  </a:tcPr>
                </a:tc>
                <a:tc>
                  <a:txBody>
                    <a:bodyPr/>
                    <a:lstStyle/>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100" b="1" i="1" u="none" strike="noStrike" cap="none" normalizeH="0" baseline="0" dirty="0" smtClean="0">
                          <a:ln>
                            <a:noFill/>
                          </a:ln>
                          <a:solidFill>
                            <a:schemeClr val="tx1"/>
                          </a:solidFill>
                          <a:effectLst/>
                          <a:latin typeface="Arial" pitchFamily="34" charset="0"/>
                        </a:rPr>
                        <a:t>Hearing the voice of the customer</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Arial" pitchFamily="34" charset="0"/>
                        </a:rPr>
                        <a:t>Preventing customer attrition  (consumer and dealer)</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Arial" pitchFamily="34" charset="0"/>
                        </a:rPr>
                        <a:t>Meeting customer requirements Day 1</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rgbClr val="000000"/>
                          </a:solidFill>
                          <a:effectLst/>
                          <a:latin typeface="Arial" pitchFamily="34" charset="0"/>
                        </a:rPr>
                        <a:t>Disparate sales approaches and products</a:t>
                      </a:r>
                    </a:p>
                  </a:txBody>
                  <a:tcPr marL="50300" marR="50300" marT="51827" marB="518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Integrated from the customer in and communicated early on</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Created customer playbooks and ensured no let up in customer experience</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Performed a comprehensive review of customer contracts</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Created a unified sales and customer approach</a:t>
                      </a:r>
                    </a:p>
                  </a:txBody>
                  <a:tcPr marL="50300" marR="50300" marT="51827" marB="518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1223107">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rPr>
                        <a:t>Retain Key Talent</a:t>
                      </a:r>
                    </a:p>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endParaRPr>
                    </a:p>
                  </a:txBody>
                  <a:tcPr marL="50300" marR="50300" marT="51827" marB="51827" anchor="ctr" horzOverflow="overflow">
                    <a:lnL w="6350" cap="flat" cmpd="sng" algn="ctr">
                      <a:solidFill>
                        <a:srgbClr val="80CCCC"/>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80CCCC"/>
                      </a:solidFill>
                      <a:prstDash val="solid"/>
                      <a:round/>
                      <a:headEnd type="none" w="med" len="med"/>
                      <a:tailEnd type="none" w="med" len="med"/>
                    </a:lnB>
                    <a:lnTlToBr>
                      <a:noFill/>
                    </a:lnTlToBr>
                    <a:lnBlToTr>
                      <a:noFill/>
                    </a:lnBlToTr>
                    <a:solidFill>
                      <a:srgbClr val="80CCCC"/>
                    </a:solidFill>
                  </a:tcPr>
                </a:tc>
                <a:tc>
                  <a:txBody>
                    <a:bodyPr/>
                    <a:lstStyle/>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100" b="1" i="1" u="none" strike="noStrike" cap="none" normalizeH="0" baseline="0" smtClean="0">
                          <a:ln>
                            <a:noFill/>
                          </a:ln>
                          <a:solidFill>
                            <a:schemeClr val="tx1"/>
                          </a:solidFill>
                          <a:effectLst/>
                          <a:latin typeface="Arial" pitchFamily="34" charset="0"/>
                        </a:rPr>
                        <a:t>It’s always personal</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Stabilizing the workforce segments</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Retaining key personnel</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Creating a fair selection process </a:t>
                      </a:r>
                    </a:p>
                    <a:p>
                      <a:pPr marL="231775" marR="0" lvl="1" indent="-115888" algn="l" defTabSz="914400" rtl="0" eaLnBrk="1" fontAlgn="base" latinLnBrk="0" hangingPunct="1">
                        <a:lnSpc>
                          <a:spcPct val="90000"/>
                        </a:lnSpc>
                        <a:spcBef>
                          <a:spcPct val="0"/>
                        </a:spcBef>
                        <a:spcAft>
                          <a:spcPct val="0"/>
                        </a:spcAft>
                        <a:buClrTx/>
                        <a:buSzTx/>
                        <a:buFont typeface="Arial" pitchFamily="34" charset="0"/>
                        <a:buChar char="–"/>
                        <a:tabLst/>
                      </a:pPr>
                      <a:r>
                        <a:rPr kumimoji="0" lang="en-US" sz="1000" b="0" i="0" u="none" strike="noStrike" cap="none" normalizeH="0" baseline="0" smtClean="0">
                          <a:ln>
                            <a:noFill/>
                          </a:ln>
                          <a:solidFill>
                            <a:srgbClr val="000000"/>
                          </a:solidFill>
                          <a:effectLst/>
                          <a:latin typeface="Arial" pitchFamily="34" charset="0"/>
                        </a:rPr>
                        <a:t>Creating 360</a:t>
                      </a:r>
                      <a:r>
                        <a:rPr kumimoji="0" lang="en-US" sz="1000" b="0" i="0" u="none" strike="noStrike" cap="none" normalizeH="0" baseline="30000" smtClean="0">
                          <a:ln>
                            <a:noFill/>
                          </a:ln>
                          <a:solidFill>
                            <a:srgbClr val="000000"/>
                          </a:solidFill>
                          <a:effectLst/>
                          <a:latin typeface="Arial" pitchFamily="34" charset="0"/>
                        </a:rPr>
                        <a:t>0 </a:t>
                      </a:r>
                      <a:r>
                        <a:rPr kumimoji="0" lang="en-US" sz="1000" b="0" i="0" u="none" strike="noStrike" cap="none" normalizeH="0" baseline="0" smtClean="0">
                          <a:ln>
                            <a:noFill/>
                          </a:ln>
                          <a:solidFill>
                            <a:srgbClr val="000000"/>
                          </a:solidFill>
                          <a:effectLst/>
                          <a:latin typeface="Arial" pitchFamily="34" charset="0"/>
                        </a:rPr>
                        <a:t>communications program to protect corporate reputation and drive delivery on the value proposition..</a:t>
                      </a:r>
                    </a:p>
                  </a:txBody>
                  <a:tcPr marL="50300" marR="50300" marT="51827" marB="518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Developed a clear, fair, workforce transition process</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Organization charts with clearly identified reporting lines </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Early integration of Total Rewards programs and HR policies</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Selective retention bonuses and rapid knowledge transfer</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Determined communication needs/barriers (pre Day 1, Day 1 and post day 1)</a:t>
                      </a:r>
                    </a:p>
                    <a:p>
                      <a:pPr marL="114300" marR="0" lvl="0" indent="-114300" algn="l" defTabSz="914400" rtl="0" eaLnBrk="1" fontAlgn="base" latinLnBrk="0" hangingPunct="1">
                        <a:lnSpc>
                          <a:spcPct val="90000"/>
                        </a:lnSpc>
                        <a:spcBef>
                          <a:spcPct val="0"/>
                        </a:spcBef>
                        <a:spcAft>
                          <a:spcPct val="0"/>
                        </a:spcAft>
                        <a:buClrTx/>
                        <a:buSzTx/>
                        <a:buFont typeface="Wingdings 2" pitchFamily="18" charset="2"/>
                        <a:buChar char="¡"/>
                        <a:tabLst/>
                      </a:pPr>
                      <a:r>
                        <a:rPr kumimoji="0" lang="en-US" sz="1000" b="0" i="0" u="none" strike="noStrike" cap="none" normalizeH="0" baseline="0" smtClean="0">
                          <a:ln>
                            <a:noFill/>
                          </a:ln>
                          <a:solidFill>
                            <a:srgbClr val="000000"/>
                          </a:solidFill>
                          <a:effectLst/>
                          <a:latin typeface="Arial" pitchFamily="34" charset="0"/>
                        </a:rPr>
                        <a:t>Developed an integrated communications strategy and key messages for all stakeholders</a:t>
                      </a:r>
                      <a:endParaRPr kumimoji="0" lang="en-US" sz="1000" b="0" i="0" u="none" strike="noStrike" cap="none" normalizeH="0" baseline="0" smtClean="0">
                        <a:ln>
                          <a:noFill/>
                        </a:ln>
                        <a:solidFill>
                          <a:schemeClr val="tx1"/>
                        </a:solidFill>
                        <a:effectLst/>
                        <a:latin typeface="Arial" pitchFamily="34" charset="0"/>
                      </a:endParaRPr>
                    </a:p>
                  </a:txBody>
                  <a:tcPr marL="50300" marR="50300" marT="51827" marB="51827"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6190" name="Oval 45"/>
          <p:cNvSpPr>
            <a:spLocks noChangeArrowheads="1"/>
          </p:cNvSpPr>
          <p:nvPr/>
        </p:nvSpPr>
        <p:spPr bwMode="auto">
          <a:xfrm>
            <a:off x="227049" y="2048738"/>
            <a:ext cx="345812" cy="356308"/>
          </a:xfrm>
          <a:prstGeom prst="ellipse">
            <a:avLst/>
          </a:prstGeom>
          <a:solidFill>
            <a:srgbClr val="002060"/>
          </a:solidFill>
          <a:ln w="14351" algn="ctr">
            <a:noFill/>
            <a:round/>
            <a:headEnd/>
            <a:tailEnd/>
          </a:ln>
        </p:spPr>
        <p:txBody>
          <a:bodyPr wrap="none" lIns="101901" tIns="50950" rIns="101901" bIns="50950" anchor="ctr"/>
          <a:lstStyle/>
          <a:p>
            <a:pPr algn="ctr">
              <a:lnSpc>
                <a:spcPct val="106000"/>
              </a:lnSpc>
            </a:pPr>
            <a:r>
              <a:rPr lang="en-US" sz="1600" b="1" dirty="0">
                <a:solidFill>
                  <a:schemeClr val="bg1"/>
                </a:solidFill>
              </a:rPr>
              <a:t>1</a:t>
            </a:r>
          </a:p>
        </p:txBody>
      </p:sp>
      <p:sp>
        <p:nvSpPr>
          <p:cNvPr id="6191" name="Oval 46"/>
          <p:cNvSpPr>
            <a:spLocks noChangeArrowheads="1"/>
          </p:cNvSpPr>
          <p:nvPr/>
        </p:nvSpPr>
        <p:spPr bwMode="auto">
          <a:xfrm>
            <a:off x="227049" y="3067274"/>
            <a:ext cx="345812" cy="356308"/>
          </a:xfrm>
          <a:prstGeom prst="ellipse">
            <a:avLst/>
          </a:prstGeom>
          <a:solidFill>
            <a:srgbClr val="002060"/>
          </a:solidFill>
          <a:ln w="14351" algn="ctr">
            <a:noFill/>
            <a:round/>
            <a:headEnd/>
            <a:tailEnd/>
          </a:ln>
        </p:spPr>
        <p:txBody>
          <a:bodyPr wrap="none" lIns="101901" tIns="50950" rIns="101901" bIns="50950" anchor="ctr"/>
          <a:lstStyle/>
          <a:p>
            <a:pPr algn="ctr">
              <a:lnSpc>
                <a:spcPct val="106000"/>
              </a:lnSpc>
            </a:pPr>
            <a:r>
              <a:rPr lang="en-US" sz="1600" b="1" dirty="0">
                <a:solidFill>
                  <a:schemeClr val="bg1"/>
                </a:solidFill>
              </a:rPr>
              <a:t>2</a:t>
            </a:r>
          </a:p>
        </p:txBody>
      </p:sp>
      <p:sp>
        <p:nvSpPr>
          <p:cNvPr id="6192" name="Oval 47"/>
          <p:cNvSpPr>
            <a:spLocks noChangeArrowheads="1"/>
          </p:cNvSpPr>
          <p:nvPr/>
        </p:nvSpPr>
        <p:spPr bwMode="auto">
          <a:xfrm>
            <a:off x="225303" y="4071414"/>
            <a:ext cx="345812" cy="356308"/>
          </a:xfrm>
          <a:prstGeom prst="ellipse">
            <a:avLst/>
          </a:prstGeom>
          <a:solidFill>
            <a:srgbClr val="002060"/>
          </a:solidFill>
          <a:ln w="14351" algn="ctr">
            <a:noFill/>
            <a:round/>
            <a:headEnd/>
            <a:tailEnd/>
          </a:ln>
        </p:spPr>
        <p:txBody>
          <a:bodyPr wrap="none" lIns="101901" tIns="50950" rIns="101901" bIns="50950" anchor="ctr"/>
          <a:lstStyle/>
          <a:p>
            <a:pPr algn="ctr">
              <a:lnSpc>
                <a:spcPct val="106000"/>
              </a:lnSpc>
            </a:pPr>
            <a:r>
              <a:rPr lang="en-US" sz="1600" b="1" dirty="0">
                <a:solidFill>
                  <a:schemeClr val="bg1"/>
                </a:solidFill>
              </a:rPr>
              <a:t>3</a:t>
            </a:r>
          </a:p>
        </p:txBody>
      </p:sp>
      <p:sp>
        <p:nvSpPr>
          <p:cNvPr id="6193" name="Oval 48"/>
          <p:cNvSpPr>
            <a:spLocks noChangeArrowheads="1"/>
          </p:cNvSpPr>
          <p:nvPr/>
        </p:nvSpPr>
        <p:spPr bwMode="auto">
          <a:xfrm>
            <a:off x="225303" y="4874007"/>
            <a:ext cx="345812" cy="356308"/>
          </a:xfrm>
          <a:prstGeom prst="ellipse">
            <a:avLst/>
          </a:prstGeom>
          <a:solidFill>
            <a:srgbClr val="002060"/>
          </a:solidFill>
          <a:ln w="14351" algn="ctr">
            <a:noFill/>
            <a:round/>
            <a:headEnd/>
            <a:tailEnd/>
          </a:ln>
        </p:spPr>
        <p:txBody>
          <a:bodyPr wrap="none" lIns="101901" tIns="50950" rIns="101901" bIns="50950" anchor="ctr"/>
          <a:lstStyle/>
          <a:p>
            <a:pPr algn="ctr">
              <a:lnSpc>
                <a:spcPct val="106000"/>
              </a:lnSpc>
            </a:pPr>
            <a:r>
              <a:rPr lang="en-US" sz="1600" b="1" dirty="0">
                <a:solidFill>
                  <a:schemeClr val="bg1"/>
                </a:solidFill>
              </a:rPr>
              <a:t>4</a:t>
            </a:r>
          </a:p>
        </p:txBody>
      </p:sp>
      <p:sp>
        <p:nvSpPr>
          <p:cNvPr id="6194" name="Oval 49"/>
          <p:cNvSpPr>
            <a:spLocks noChangeArrowheads="1"/>
          </p:cNvSpPr>
          <p:nvPr/>
        </p:nvSpPr>
        <p:spPr bwMode="auto">
          <a:xfrm>
            <a:off x="251500" y="5617214"/>
            <a:ext cx="345812" cy="356308"/>
          </a:xfrm>
          <a:prstGeom prst="ellipse">
            <a:avLst/>
          </a:prstGeom>
          <a:solidFill>
            <a:srgbClr val="002060"/>
          </a:solidFill>
          <a:ln w="14351" algn="ctr">
            <a:noFill/>
            <a:round/>
            <a:headEnd/>
            <a:tailEnd/>
          </a:ln>
        </p:spPr>
        <p:txBody>
          <a:bodyPr wrap="none" lIns="101901" tIns="50950" rIns="101901" bIns="50950" anchor="ctr"/>
          <a:lstStyle/>
          <a:p>
            <a:pPr algn="ctr">
              <a:lnSpc>
                <a:spcPct val="106000"/>
              </a:lnSpc>
            </a:pPr>
            <a:r>
              <a:rPr lang="en-US" sz="1600" b="1" dirty="0">
                <a:solidFill>
                  <a:schemeClr val="bg1"/>
                </a:solidFill>
              </a:rPr>
              <a:t>5</a:t>
            </a:r>
          </a:p>
        </p:txBody>
      </p:sp>
      <p:sp>
        <p:nvSpPr>
          <p:cNvPr id="6195" name="Oval 50"/>
          <p:cNvSpPr>
            <a:spLocks noChangeArrowheads="1"/>
          </p:cNvSpPr>
          <p:nvPr/>
        </p:nvSpPr>
        <p:spPr bwMode="auto">
          <a:xfrm>
            <a:off x="251500" y="6394613"/>
            <a:ext cx="345812" cy="356308"/>
          </a:xfrm>
          <a:prstGeom prst="ellipse">
            <a:avLst/>
          </a:prstGeom>
          <a:solidFill>
            <a:srgbClr val="002060"/>
          </a:solidFill>
          <a:ln w="14351" algn="ctr">
            <a:noFill/>
            <a:round/>
            <a:headEnd/>
            <a:tailEnd/>
          </a:ln>
        </p:spPr>
        <p:txBody>
          <a:bodyPr wrap="none" lIns="101901" tIns="50950" rIns="101901" bIns="50950" anchor="ctr"/>
          <a:lstStyle/>
          <a:p>
            <a:pPr algn="ctr">
              <a:lnSpc>
                <a:spcPct val="106000"/>
              </a:lnSpc>
            </a:pPr>
            <a:r>
              <a:rPr lang="en-US" sz="1600" b="1" dirty="0">
                <a:solidFill>
                  <a:schemeClr val="bg1"/>
                </a:solidFill>
              </a:rPr>
              <a:t>6</a:t>
            </a:r>
          </a:p>
        </p:txBody>
      </p:sp>
      <p:sp>
        <p:nvSpPr>
          <p:cNvPr id="11" name="Title 1"/>
          <p:cNvSpPr txBox="1">
            <a:spLocks/>
          </p:cNvSpPr>
          <p:nvPr/>
        </p:nvSpPr>
        <p:spPr bwMode="auto">
          <a:xfrm>
            <a:off x="449263" y="396875"/>
            <a:ext cx="9266237"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1019175" rtl="0" eaLnBrk="0" fontAlgn="base" latinLnBrk="0" hangingPunct="0">
              <a:lnSpc>
                <a:spcPct val="105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tx2"/>
                </a:solidFill>
                <a:effectLst/>
                <a:uLnTx/>
                <a:uFillTx/>
                <a:latin typeface="+mj-lt"/>
                <a:ea typeface="+mj-ea"/>
                <a:cs typeface="+mj-cs"/>
              </a:rPr>
              <a:t>Our perspectives on acquisition integration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E2CB4CF8-A922-49DD-86FE-FA014F7C6FB4}" type="slidenum">
              <a:rPr lang="en-US"/>
              <a:pPr/>
              <a:t>78</a:t>
            </a:fld>
            <a:endParaRPr lang="en-US"/>
          </a:p>
        </p:txBody>
      </p:sp>
      <p:grpSp>
        <p:nvGrpSpPr>
          <p:cNvPr id="2" name="Group 2"/>
          <p:cNvGrpSpPr>
            <a:grpSpLocks/>
          </p:cNvGrpSpPr>
          <p:nvPr/>
        </p:nvGrpSpPr>
        <p:grpSpPr bwMode="auto">
          <a:xfrm>
            <a:off x="2528969" y="2132448"/>
            <a:ext cx="4310425" cy="4441251"/>
            <a:chOff x="1448" y="1185"/>
            <a:chExt cx="2468" cy="2468"/>
          </a:xfrm>
        </p:grpSpPr>
        <p:sp>
          <p:nvSpPr>
            <p:cNvPr id="10253" name="Oval 3"/>
            <p:cNvSpPr>
              <a:spLocks noChangeArrowheads="1"/>
            </p:cNvSpPr>
            <p:nvPr/>
          </p:nvSpPr>
          <p:spPr bwMode="gray">
            <a:xfrm>
              <a:off x="1718" y="1437"/>
              <a:ext cx="1972" cy="1973"/>
            </a:xfrm>
            <a:prstGeom prst="ellipse">
              <a:avLst/>
            </a:prstGeom>
            <a:noFill/>
            <a:ln w="38100" algn="ctr">
              <a:solidFill>
                <a:schemeClr val="tx1"/>
              </a:solidFill>
              <a:round/>
              <a:headEnd/>
              <a:tailEnd/>
            </a:ln>
          </p:spPr>
          <p:txBody>
            <a:bodyPr wrap="none" lIns="73152" tIns="73152" rIns="73152" bIns="73152" anchor="ctr"/>
            <a:lstStyle/>
            <a:p>
              <a:endParaRPr lang="en-US"/>
            </a:p>
          </p:txBody>
        </p:sp>
        <p:sp>
          <p:nvSpPr>
            <p:cNvPr id="10254" name="Oval 4"/>
            <p:cNvSpPr>
              <a:spLocks noChangeArrowheads="1"/>
            </p:cNvSpPr>
            <p:nvPr/>
          </p:nvSpPr>
          <p:spPr bwMode="auto">
            <a:xfrm>
              <a:off x="3052" y="1536"/>
              <a:ext cx="723" cy="721"/>
            </a:xfrm>
            <a:prstGeom prst="ellipse">
              <a:avLst/>
            </a:prstGeom>
            <a:solidFill>
              <a:schemeClr val="bg1">
                <a:lumMod val="95000"/>
              </a:schemeClr>
            </a:solidFill>
            <a:ln w="19050" algn="ctr">
              <a:solidFill>
                <a:schemeClr val="tx1"/>
              </a:solidFill>
              <a:round/>
              <a:headEnd/>
              <a:tailEnd/>
            </a:ln>
          </p:spPr>
          <p:txBody>
            <a:bodyPr lIns="0" tIns="18288" rIns="0" bIns="18288" anchor="ctr"/>
            <a:lstStyle/>
            <a:p>
              <a:pPr algn="ctr">
                <a:lnSpc>
                  <a:spcPct val="100000"/>
                </a:lnSpc>
              </a:pPr>
              <a:r>
                <a:rPr lang="nl-NL" sz="1200" dirty="0"/>
                <a:t>Degree Of </a:t>
              </a:r>
              <a:r>
                <a:rPr lang="nl-NL" sz="1200" dirty="0" smtClean="0"/>
                <a:t>Integration &amp; Control</a:t>
              </a:r>
              <a:endParaRPr lang="nl-NL" sz="1200" dirty="0"/>
            </a:p>
          </p:txBody>
        </p:sp>
        <p:sp>
          <p:nvSpPr>
            <p:cNvPr id="10255" name="Oval 5"/>
            <p:cNvSpPr>
              <a:spLocks noChangeArrowheads="1"/>
            </p:cNvSpPr>
            <p:nvPr/>
          </p:nvSpPr>
          <p:spPr bwMode="auto">
            <a:xfrm>
              <a:off x="1931" y="2932"/>
              <a:ext cx="721" cy="721"/>
            </a:xfrm>
            <a:prstGeom prst="ellipse">
              <a:avLst/>
            </a:prstGeom>
            <a:solidFill>
              <a:schemeClr val="bg1">
                <a:lumMod val="95000"/>
              </a:schemeClr>
            </a:solidFill>
            <a:ln w="19050" algn="ctr">
              <a:solidFill>
                <a:schemeClr val="tx1"/>
              </a:solidFill>
              <a:round/>
              <a:headEnd/>
              <a:tailEnd/>
            </a:ln>
          </p:spPr>
          <p:txBody>
            <a:bodyPr lIns="0" tIns="18288" rIns="0" bIns="18288" anchor="ctr"/>
            <a:lstStyle/>
            <a:p>
              <a:pPr algn="ctr">
                <a:lnSpc>
                  <a:spcPct val="100000"/>
                </a:lnSpc>
              </a:pPr>
              <a:r>
                <a:rPr lang="nl-NL" sz="1200"/>
                <a:t>Key Principles</a:t>
              </a:r>
            </a:p>
          </p:txBody>
        </p:sp>
        <p:sp>
          <p:nvSpPr>
            <p:cNvPr id="10256" name="Oval 6"/>
            <p:cNvSpPr>
              <a:spLocks noChangeArrowheads="1"/>
            </p:cNvSpPr>
            <p:nvPr/>
          </p:nvSpPr>
          <p:spPr bwMode="auto">
            <a:xfrm>
              <a:off x="2319" y="1185"/>
              <a:ext cx="721" cy="721"/>
            </a:xfrm>
            <a:prstGeom prst="ellipse">
              <a:avLst/>
            </a:prstGeom>
            <a:solidFill>
              <a:schemeClr val="bg1">
                <a:lumMod val="95000"/>
              </a:schemeClr>
            </a:solidFill>
            <a:ln w="19050" algn="ctr">
              <a:solidFill>
                <a:schemeClr val="tx1"/>
              </a:solidFill>
              <a:round/>
              <a:headEnd/>
              <a:tailEnd/>
            </a:ln>
          </p:spPr>
          <p:txBody>
            <a:bodyPr lIns="0" tIns="18288" rIns="0" bIns="18288" anchor="ctr"/>
            <a:lstStyle/>
            <a:p>
              <a:pPr algn="ctr">
                <a:lnSpc>
                  <a:spcPct val="100000"/>
                </a:lnSpc>
              </a:pPr>
              <a:r>
                <a:rPr lang="nl-NL" sz="1200"/>
                <a:t>Vision &amp; Strategy</a:t>
              </a:r>
            </a:p>
          </p:txBody>
        </p:sp>
        <p:sp>
          <p:nvSpPr>
            <p:cNvPr id="10257" name="Oval 7"/>
            <p:cNvSpPr>
              <a:spLocks noChangeArrowheads="1"/>
            </p:cNvSpPr>
            <p:nvPr/>
          </p:nvSpPr>
          <p:spPr bwMode="auto">
            <a:xfrm>
              <a:off x="1600" y="1536"/>
              <a:ext cx="722" cy="721"/>
            </a:xfrm>
            <a:prstGeom prst="ellipse">
              <a:avLst/>
            </a:prstGeom>
            <a:solidFill>
              <a:schemeClr val="bg1">
                <a:lumMod val="95000"/>
              </a:schemeClr>
            </a:solidFill>
            <a:ln w="19050" algn="ctr">
              <a:solidFill>
                <a:schemeClr val="tx1"/>
              </a:solidFill>
              <a:round/>
              <a:headEnd/>
              <a:tailEnd/>
            </a:ln>
          </p:spPr>
          <p:txBody>
            <a:bodyPr lIns="0" tIns="18288" rIns="0" bIns="18288" anchor="ctr"/>
            <a:lstStyle/>
            <a:p>
              <a:pPr algn="ctr">
                <a:lnSpc>
                  <a:spcPct val="100000"/>
                </a:lnSpc>
              </a:pPr>
              <a:r>
                <a:rPr lang="nl-NL" sz="1200" dirty="0"/>
                <a:t>Risks &amp; Issues</a:t>
              </a:r>
            </a:p>
          </p:txBody>
        </p:sp>
        <p:sp>
          <p:nvSpPr>
            <p:cNvPr id="10258" name="Oval 8"/>
            <p:cNvSpPr>
              <a:spLocks noChangeArrowheads="1"/>
            </p:cNvSpPr>
            <p:nvPr/>
          </p:nvSpPr>
          <p:spPr bwMode="auto">
            <a:xfrm>
              <a:off x="1448" y="2310"/>
              <a:ext cx="722" cy="722"/>
            </a:xfrm>
            <a:prstGeom prst="ellipse">
              <a:avLst/>
            </a:prstGeom>
            <a:solidFill>
              <a:schemeClr val="bg1">
                <a:lumMod val="95000"/>
              </a:schemeClr>
            </a:solidFill>
            <a:ln w="19050" algn="ctr">
              <a:solidFill>
                <a:schemeClr val="tx1"/>
              </a:solidFill>
              <a:round/>
              <a:headEnd/>
              <a:tailEnd/>
            </a:ln>
          </p:spPr>
          <p:txBody>
            <a:bodyPr lIns="0" tIns="18288" rIns="0" bIns="18288" anchor="ctr"/>
            <a:lstStyle/>
            <a:p>
              <a:pPr algn="ctr">
                <a:lnSpc>
                  <a:spcPct val="100000"/>
                </a:lnSpc>
              </a:pPr>
              <a:r>
                <a:rPr lang="nl-NL" sz="1200"/>
                <a:t>Program Management</a:t>
              </a:r>
            </a:p>
          </p:txBody>
        </p:sp>
        <p:sp>
          <p:nvSpPr>
            <p:cNvPr id="10259" name="Oval 9"/>
            <p:cNvSpPr>
              <a:spLocks noChangeArrowheads="1"/>
            </p:cNvSpPr>
            <p:nvPr/>
          </p:nvSpPr>
          <p:spPr bwMode="auto">
            <a:xfrm>
              <a:off x="3194" y="2310"/>
              <a:ext cx="722" cy="722"/>
            </a:xfrm>
            <a:prstGeom prst="ellipse">
              <a:avLst/>
            </a:prstGeom>
            <a:solidFill>
              <a:schemeClr val="bg1">
                <a:lumMod val="95000"/>
              </a:schemeClr>
            </a:solidFill>
            <a:ln w="19050" algn="ctr">
              <a:solidFill>
                <a:schemeClr val="tx1"/>
              </a:solidFill>
              <a:round/>
              <a:headEnd/>
              <a:tailEnd/>
            </a:ln>
          </p:spPr>
          <p:txBody>
            <a:bodyPr lIns="0" tIns="18288" rIns="0" bIns="18288" anchor="ctr"/>
            <a:lstStyle/>
            <a:p>
              <a:pPr algn="ctr">
                <a:lnSpc>
                  <a:spcPct val="100000"/>
                </a:lnSpc>
              </a:pPr>
              <a:r>
                <a:rPr lang="nl-NL" sz="1200"/>
                <a:t>Synergy Benefits</a:t>
              </a:r>
            </a:p>
          </p:txBody>
        </p:sp>
        <p:sp>
          <p:nvSpPr>
            <p:cNvPr id="10260" name="Oval 10"/>
            <p:cNvSpPr>
              <a:spLocks noChangeArrowheads="1"/>
            </p:cNvSpPr>
            <p:nvPr/>
          </p:nvSpPr>
          <p:spPr bwMode="auto">
            <a:xfrm>
              <a:off x="2727" y="2932"/>
              <a:ext cx="721" cy="721"/>
            </a:xfrm>
            <a:prstGeom prst="ellipse">
              <a:avLst/>
            </a:prstGeom>
            <a:solidFill>
              <a:schemeClr val="bg1">
                <a:lumMod val="95000"/>
              </a:schemeClr>
            </a:solidFill>
            <a:ln w="19050" algn="ctr">
              <a:solidFill>
                <a:schemeClr val="tx1"/>
              </a:solidFill>
              <a:round/>
              <a:headEnd/>
              <a:tailEnd/>
            </a:ln>
          </p:spPr>
          <p:txBody>
            <a:bodyPr lIns="0" tIns="18288" rIns="0" bIns="18288" anchor="ctr"/>
            <a:lstStyle/>
            <a:p>
              <a:pPr algn="ctr">
                <a:lnSpc>
                  <a:spcPct val="100000"/>
                </a:lnSpc>
              </a:pPr>
              <a:r>
                <a:rPr lang="nl-NL" sz="1200"/>
                <a:t>Key Milestones</a:t>
              </a:r>
            </a:p>
          </p:txBody>
        </p:sp>
        <p:sp>
          <p:nvSpPr>
            <p:cNvPr id="10261" name="Oval 11"/>
            <p:cNvSpPr>
              <a:spLocks noChangeArrowheads="1"/>
            </p:cNvSpPr>
            <p:nvPr/>
          </p:nvSpPr>
          <p:spPr bwMode="auto">
            <a:xfrm>
              <a:off x="2168" y="1955"/>
              <a:ext cx="1026" cy="1025"/>
            </a:xfrm>
            <a:prstGeom prst="ellipse">
              <a:avLst/>
            </a:prstGeom>
            <a:solidFill>
              <a:srgbClr val="002060"/>
            </a:solidFill>
            <a:ln w="19050" algn="ctr">
              <a:solidFill>
                <a:schemeClr val="tx1"/>
              </a:solidFill>
              <a:round/>
              <a:headEnd/>
              <a:tailEnd/>
            </a:ln>
          </p:spPr>
          <p:txBody>
            <a:bodyPr anchor="ctr"/>
            <a:lstStyle/>
            <a:p>
              <a:pPr algn="ctr">
                <a:lnSpc>
                  <a:spcPct val="100000"/>
                </a:lnSpc>
              </a:pPr>
              <a:r>
                <a:rPr lang="en-GB" sz="1200" b="1" dirty="0">
                  <a:solidFill>
                    <a:schemeClr val="bg1"/>
                  </a:solidFill>
                </a:rPr>
                <a:t>Integration Blueprint</a:t>
              </a:r>
            </a:p>
            <a:p>
              <a:pPr algn="ctr">
                <a:lnSpc>
                  <a:spcPct val="100000"/>
                </a:lnSpc>
              </a:pPr>
              <a:endParaRPr lang="en-GB" sz="1200" b="1" dirty="0">
                <a:solidFill>
                  <a:schemeClr val="bg1"/>
                </a:solidFill>
              </a:endParaRPr>
            </a:p>
            <a:p>
              <a:pPr algn="ctr">
                <a:lnSpc>
                  <a:spcPct val="100000"/>
                </a:lnSpc>
              </a:pPr>
              <a:r>
                <a:rPr lang="en-GB" sz="1200" dirty="0">
                  <a:solidFill>
                    <a:schemeClr val="bg1"/>
                  </a:solidFill>
                </a:rPr>
                <a:t>At the heart of the merger blueprint is an agreed end state view</a:t>
              </a:r>
            </a:p>
          </p:txBody>
        </p:sp>
      </p:grpSp>
      <p:sp>
        <p:nvSpPr>
          <p:cNvPr id="10245" name="Rectangle 13"/>
          <p:cNvSpPr>
            <a:spLocks noGrp="1" noChangeArrowheads="1"/>
          </p:cNvSpPr>
          <p:nvPr>
            <p:ph type="body" idx="1"/>
          </p:nvPr>
        </p:nvSpPr>
        <p:spPr>
          <a:xfrm>
            <a:off x="419166" y="1078676"/>
            <a:ext cx="9221656" cy="639138"/>
          </a:xfrm>
        </p:spPr>
        <p:txBody>
          <a:bodyPr/>
          <a:lstStyle/>
          <a:p>
            <a:pPr eaLnBrk="1" hangingPunct="1">
              <a:buFontTx/>
              <a:buNone/>
            </a:pPr>
            <a:r>
              <a:rPr lang="en-US" sz="1600" b="1" dirty="0" smtClean="0"/>
              <a:t>1. Start with the End in Mind:  Integration Blueprint:  </a:t>
            </a:r>
            <a:r>
              <a:rPr lang="en-US" sz="1600" dirty="0" smtClean="0"/>
              <a:t>The integration blueprint defines the overall integration strategy and scope for Day 1 and End State</a:t>
            </a:r>
          </a:p>
        </p:txBody>
      </p:sp>
      <p:sp>
        <p:nvSpPr>
          <p:cNvPr id="10246" name="Text Box 14"/>
          <p:cNvSpPr txBox="1">
            <a:spLocks noChangeArrowheads="1"/>
          </p:cNvSpPr>
          <p:nvPr/>
        </p:nvSpPr>
        <p:spPr bwMode="auto">
          <a:xfrm>
            <a:off x="5353102" y="1728065"/>
            <a:ext cx="4188616" cy="884345"/>
          </a:xfrm>
          <a:prstGeom prst="rect">
            <a:avLst/>
          </a:prstGeom>
          <a:noFill/>
          <a:ln w="38100" algn="ctr">
            <a:noFill/>
            <a:miter lim="800000"/>
            <a:headEnd/>
            <a:tailEnd/>
          </a:ln>
        </p:spPr>
        <p:txBody>
          <a:bodyPr wrap="square" lIns="0" tIns="0" rIns="0" bIns="0" anchor="ctr">
            <a:spAutoFit/>
          </a:bodyPr>
          <a:lstStyle/>
          <a:p>
            <a:pPr marL="199910" indent="-199910">
              <a:lnSpc>
                <a:spcPct val="106000"/>
              </a:lnSpc>
              <a:buClr>
                <a:schemeClr val="tx1"/>
              </a:buClr>
              <a:buFont typeface="Wingdings 2" pitchFamily="18" charset="2"/>
              <a:buChar char="¡"/>
            </a:pPr>
            <a:r>
              <a:rPr lang="en-GB" sz="1100" dirty="0"/>
              <a:t>Why are we merging?</a:t>
            </a:r>
          </a:p>
          <a:p>
            <a:pPr marL="199910" indent="-199910">
              <a:lnSpc>
                <a:spcPct val="106000"/>
              </a:lnSpc>
              <a:buClr>
                <a:schemeClr val="tx1"/>
              </a:buClr>
              <a:buFont typeface="Wingdings 2" pitchFamily="18" charset="2"/>
              <a:buChar char="¡"/>
            </a:pPr>
            <a:r>
              <a:rPr lang="en-GB" sz="1100" dirty="0"/>
              <a:t>Is there an aligned view of how we </a:t>
            </a:r>
            <a:r>
              <a:rPr lang="en-GB" sz="1100" dirty="0" smtClean="0"/>
              <a:t>achieve </a:t>
            </a:r>
            <a:r>
              <a:rPr lang="en-GB" sz="1100" dirty="0"/>
              <a:t>the strategy?</a:t>
            </a:r>
          </a:p>
          <a:p>
            <a:pPr marL="199910" indent="-199910">
              <a:lnSpc>
                <a:spcPct val="106000"/>
              </a:lnSpc>
              <a:buClr>
                <a:schemeClr val="tx1"/>
              </a:buClr>
              <a:buFont typeface="Wingdings 2" pitchFamily="18" charset="2"/>
              <a:buChar char="¡"/>
            </a:pPr>
            <a:r>
              <a:rPr lang="en-GB" sz="1100" dirty="0"/>
              <a:t>What is the design for the organization on Day 1? </a:t>
            </a:r>
            <a:r>
              <a:rPr lang="en-GB" sz="1100" dirty="0" smtClean="0"/>
              <a:t>After </a:t>
            </a:r>
            <a:r>
              <a:rPr lang="en-GB" sz="1100" dirty="0"/>
              <a:t>12 months?</a:t>
            </a:r>
          </a:p>
          <a:p>
            <a:pPr marL="199910" indent="-199910">
              <a:lnSpc>
                <a:spcPct val="106000"/>
              </a:lnSpc>
              <a:buClr>
                <a:schemeClr val="tx1"/>
              </a:buClr>
              <a:buFont typeface="Wingdings 2" pitchFamily="18" charset="2"/>
              <a:buChar char="¡"/>
            </a:pPr>
            <a:r>
              <a:rPr lang="en-GB" sz="1100" dirty="0"/>
              <a:t>How will we communicate the strategy?</a:t>
            </a:r>
          </a:p>
        </p:txBody>
      </p:sp>
      <p:sp>
        <p:nvSpPr>
          <p:cNvPr id="10247" name="Text Box 15"/>
          <p:cNvSpPr txBox="1">
            <a:spLocks noChangeArrowheads="1"/>
          </p:cNvSpPr>
          <p:nvPr/>
        </p:nvSpPr>
        <p:spPr bwMode="auto">
          <a:xfrm>
            <a:off x="6942441" y="4255156"/>
            <a:ext cx="2672184" cy="1243161"/>
          </a:xfrm>
          <a:prstGeom prst="rect">
            <a:avLst/>
          </a:prstGeom>
          <a:noFill/>
          <a:ln w="38100" algn="ctr">
            <a:noFill/>
            <a:miter lim="800000"/>
            <a:headEnd/>
            <a:tailEnd/>
          </a:ln>
        </p:spPr>
        <p:txBody>
          <a:bodyPr lIns="0" tIns="0" rIns="0" bIns="0" anchor="ctr">
            <a:spAutoFit/>
          </a:bodyPr>
          <a:lstStyle/>
          <a:p>
            <a:pPr marL="199910" indent="-199910">
              <a:lnSpc>
                <a:spcPct val="106000"/>
              </a:lnSpc>
              <a:buClr>
                <a:schemeClr val="tx1"/>
              </a:buClr>
              <a:buFont typeface="Wingdings 2" pitchFamily="18" charset="2"/>
              <a:buChar char="¡"/>
            </a:pPr>
            <a:r>
              <a:rPr lang="en-GB" sz="1100" dirty="0"/>
              <a:t>What are the sources </a:t>
            </a:r>
            <a:r>
              <a:rPr lang="en-GB" sz="1100" dirty="0" smtClean="0"/>
              <a:t>of </a:t>
            </a:r>
            <a:r>
              <a:rPr lang="en-GB" sz="1100" dirty="0"/>
              <a:t>benefits?</a:t>
            </a:r>
          </a:p>
          <a:p>
            <a:pPr marL="199910" indent="-199910">
              <a:lnSpc>
                <a:spcPct val="106000"/>
              </a:lnSpc>
              <a:buClr>
                <a:schemeClr val="tx1"/>
              </a:buClr>
              <a:buFont typeface="Wingdings 2" pitchFamily="18" charset="2"/>
              <a:buChar char="¡"/>
            </a:pPr>
            <a:r>
              <a:rPr lang="en-GB" sz="1100" dirty="0"/>
              <a:t>Where are there cost reductions?</a:t>
            </a:r>
          </a:p>
          <a:p>
            <a:pPr marL="199910" indent="-199910">
              <a:lnSpc>
                <a:spcPct val="106000"/>
              </a:lnSpc>
              <a:buClr>
                <a:schemeClr val="tx1"/>
              </a:buClr>
              <a:buFont typeface="Wingdings 2" pitchFamily="18" charset="2"/>
              <a:buChar char="¡"/>
            </a:pPr>
            <a:r>
              <a:rPr lang="en-GB" sz="1100" dirty="0"/>
              <a:t>What is the target revenue growth?</a:t>
            </a:r>
          </a:p>
          <a:p>
            <a:pPr marL="199910" indent="-199910">
              <a:lnSpc>
                <a:spcPct val="106000"/>
              </a:lnSpc>
              <a:buClr>
                <a:schemeClr val="tx1"/>
              </a:buClr>
              <a:buFont typeface="Wingdings 2" pitchFamily="18" charset="2"/>
              <a:buChar char="¡"/>
            </a:pPr>
            <a:r>
              <a:rPr lang="en-GB" sz="1100" dirty="0"/>
              <a:t>What is the value and blend?</a:t>
            </a:r>
          </a:p>
          <a:p>
            <a:pPr marL="199910" indent="-199910">
              <a:lnSpc>
                <a:spcPct val="106000"/>
              </a:lnSpc>
              <a:buClr>
                <a:schemeClr val="tx1"/>
              </a:buClr>
              <a:buFont typeface="Wingdings 2" pitchFamily="18" charset="2"/>
              <a:buChar char="¡"/>
            </a:pPr>
            <a:r>
              <a:rPr lang="en-GB" sz="1100" dirty="0"/>
              <a:t>Who owns the benefits?</a:t>
            </a:r>
          </a:p>
          <a:p>
            <a:pPr marL="199910" indent="-199910">
              <a:lnSpc>
                <a:spcPct val="106000"/>
              </a:lnSpc>
              <a:buClr>
                <a:schemeClr val="tx1"/>
              </a:buClr>
              <a:buFont typeface="Wingdings 2" pitchFamily="18" charset="2"/>
              <a:buChar char="¡"/>
            </a:pPr>
            <a:r>
              <a:rPr lang="en-GB" sz="1100" dirty="0"/>
              <a:t>How can they be tracked and measured?</a:t>
            </a:r>
          </a:p>
        </p:txBody>
      </p:sp>
      <p:sp>
        <p:nvSpPr>
          <p:cNvPr id="10248" name="Text Box 16"/>
          <p:cNvSpPr txBox="1">
            <a:spLocks noChangeArrowheads="1"/>
          </p:cNvSpPr>
          <p:nvPr/>
        </p:nvSpPr>
        <p:spPr bwMode="auto">
          <a:xfrm>
            <a:off x="447111" y="4186501"/>
            <a:ext cx="2335105" cy="1063753"/>
          </a:xfrm>
          <a:prstGeom prst="rect">
            <a:avLst/>
          </a:prstGeom>
          <a:noFill/>
          <a:ln w="38100" algn="ctr">
            <a:noFill/>
            <a:miter lim="800000"/>
            <a:headEnd/>
            <a:tailEnd/>
          </a:ln>
        </p:spPr>
        <p:txBody>
          <a:bodyPr lIns="0" tIns="0" rIns="0" bIns="0" anchor="ctr">
            <a:spAutoFit/>
          </a:bodyPr>
          <a:lstStyle/>
          <a:p>
            <a:pPr marL="199910" indent="-199910">
              <a:lnSpc>
                <a:spcPct val="106000"/>
              </a:lnSpc>
              <a:buClr>
                <a:schemeClr val="tx1"/>
              </a:buClr>
              <a:buFont typeface="Wingdings 2" pitchFamily="18" charset="2"/>
              <a:buChar char="¡"/>
            </a:pPr>
            <a:r>
              <a:rPr lang="en-GB" sz="1100" dirty="0"/>
              <a:t>How will the program</a:t>
            </a:r>
            <a:br>
              <a:rPr lang="en-GB" sz="1100" dirty="0"/>
            </a:br>
            <a:r>
              <a:rPr lang="en-GB" sz="1100" dirty="0"/>
              <a:t>be structured?</a:t>
            </a:r>
          </a:p>
          <a:p>
            <a:pPr marL="199910" indent="-199910">
              <a:lnSpc>
                <a:spcPct val="106000"/>
              </a:lnSpc>
              <a:buClr>
                <a:schemeClr val="tx1"/>
              </a:buClr>
              <a:buFont typeface="Wingdings 2" pitchFamily="18" charset="2"/>
              <a:buChar char="¡"/>
            </a:pPr>
            <a:r>
              <a:rPr lang="en-GB" sz="1100" dirty="0"/>
              <a:t>Who are the key managers</a:t>
            </a:r>
            <a:br>
              <a:rPr lang="en-GB" sz="1100" dirty="0"/>
            </a:br>
            <a:r>
              <a:rPr lang="en-GB" sz="1100" dirty="0"/>
              <a:t>running the program?</a:t>
            </a:r>
          </a:p>
          <a:p>
            <a:pPr marL="199910" indent="-199910">
              <a:lnSpc>
                <a:spcPct val="106000"/>
              </a:lnSpc>
              <a:buClr>
                <a:schemeClr val="tx1"/>
              </a:buClr>
              <a:buFont typeface="Wingdings 2" pitchFamily="18" charset="2"/>
              <a:buChar char="¡"/>
            </a:pPr>
            <a:r>
              <a:rPr lang="en-GB" sz="1100" dirty="0"/>
              <a:t>What is the decision</a:t>
            </a:r>
            <a:br>
              <a:rPr lang="en-GB" sz="1100" dirty="0"/>
            </a:br>
            <a:r>
              <a:rPr lang="en-GB" sz="1100" dirty="0"/>
              <a:t>making process?</a:t>
            </a:r>
          </a:p>
        </p:txBody>
      </p:sp>
      <p:sp>
        <p:nvSpPr>
          <p:cNvPr id="10249" name="Text Box 17"/>
          <p:cNvSpPr txBox="1">
            <a:spLocks noChangeArrowheads="1"/>
          </p:cNvSpPr>
          <p:nvPr/>
        </p:nvSpPr>
        <p:spPr bwMode="auto">
          <a:xfrm>
            <a:off x="6114588" y="6062870"/>
            <a:ext cx="2749031" cy="704937"/>
          </a:xfrm>
          <a:prstGeom prst="rect">
            <a:avLst/>
          </a:prstGeom>
          <a:noFill/>
          <a:ln w="38100" algn="ctr">
            <a:noFill/>
            <a:miter lim="800000"/>
            <a:headEnd/>
            <a:tailEnd/>
          </a:ln>
        </p:spPr>
        <p:txBody>
          <a:bodyPr lIns="0" tIns="0" rIns="0" bIns="0" anchor="ctr">
            <a:spAutoFit/>
          </a:bodyPr>
          <a:lstStyle/>
          <a:p>
            <a:pPr marL="199910" indent="-199910">
              <a:lnSpc>
                <a:spcPct val="106000"/>
              </a:lnSpc>
              <a:buClr>
                <a:schemeClr val="tx1"/>
              </a:buClr>
              <a:buFont typeface="Wingdings 2" pitchFamily="18" charset="2"/>
              <a:buChar char="¡"/>
            </a:pPr>
            <a:r>
              <a:rPr lang="en-GB" sz="1100" dirty="0"/>
              <a:t>What are the key program milestones?</a:t>
            </a:r>
          </a:p>
          <a:p>
            <a:pPr marL="199910" indent="-199910">
              <a:lnSpc>
                <a:spcPct val="106000"/>
              </a:lnSpc>
              <a:buClr>
                <a:schemeClr val="tx1"/>
              </a:buClr>
              <a:buFont typeface="Wingdings 2" pitchFamily="18" charset="2"/>
              <a:buChar char="¡"/>
            </a:pPr>
            <a:r>
              <a:rPr lang="en-GB" sz="1100" dirty="0"/>
              <a:t>What has to be in place for</a:t>
            </a:r>
            <a:br>
              <a:rPr lang="en-GB" sz="1100" dirty="0"/>
            </a:br>
            <a:r>
              <a:rPr lang="en-GB" sz="1100" dirty="0"/>
              <a:t>Day </a:t>
            </a:r>
            <a:r>
              <a:rPr lang="en-GB" sz="1100" dirty="0" smtClean="0"/>
              <a:t>1?  In 30, 60, 90 days?</a:t>
            </a:r>
            <a:endParaRPr lang="en-GB" sz="1100" dirty="0"/>
          </a:p>
          <a:p>
            <a:pPr marL="199910" indent="-199910">
              <a:lnSpc>
                <a:spcPct val="106000"/>
              </a:lnSpc>
              <a:buClr>
                <a:schemeClr val="tx1"/>
              </a:buClr>
              <a:buFont typeface="Wingdings 2" pitchFamily="18" charset="2"/>
              <a:buChar char="¡"/>
            </a:pPr>
            <a:r>
              <a:rPr lang="en-GB" sz="1100" dirty="0"/>
              <a:t>How can the program be accelerated?</a:t>
            </a:r>
          </a:p>
        </p:txBody>
      </p:sp>
      <p:sp>
        <p:nvSpPr>
          <p:cNvPr id="10250" name="Text Box 18"/>
          <p:cNvSpPr txBox="1">
            <a:spLocks noChangeArrowheads="1"/>
          </p:cNvSpPr>
          <p:nvPr/>
        </p:nvSpPr>
        <p:spPr bwMode="auto">
          <a:xfrm>
            <a:off x="1023464" y="2485941"/>
            <a:ext cx="1755259" cy="1063753"/>
          </a:xfrm>
          <a:prstGeom prst="rect">
            <a:avLst/>
          </a:prstGeom>
          <a:noFill/>
          <a:ln w="38100" algn="ctr">
            <a:noFill/>
            <a:miter lim="800000"/>
            <a:headEnd/>
            <a:tailEnd/>
          </a:ln>
        </p:spPr>
        <p:txBody>
          <a:bodyPr lIns="0" tIns="0" rIns="0" bIns="0" anchor="ctr">
            <a:spAutoFit/>
          </a:bodyPr>
          <a:lstStyle/>
          <a:p>
            <a:pPr marL="199910" indent="-199910">
              <a:lnSpc>
                <a:spcPct val="106000"/>
              </a:lnSpc>
              <a:buClr>
                <a:schemeClr val="tx1"/>
              </a:buClr>
              <a:buFont typeface="Wingdings 2" pitchFamily="18" charset="2"/>
              <a:buChar char="¡"/>
            </a:pPr>
            <a:r>
              <a:rPr lang="en-GB" sz="1100" dirty="0"/>
              <a:t>What issues/risks must be answered now?</a:t>
            </a:r>
          </a:p>
          <a:p>
            <a:pPr marL="199910" indent="-199910">
              <a:lnSpc>
                <a:spcPct val="106000"/>
              </a:lnSpc>
              <a:buClr>
                <a:schemeClr val="tx1"/>
              </a:buClr>
              <a:buFont typeface="Wingdings 2" pitchFamily="18" charset="2"/>
              <a:buChar char="¡"/>
            </a:pPr>
            <a:r>
              <a:rPr lang="en-GB" sz="1100" dirty="0"/>
              <a:t>What decisions have to be taken now?</a:t>
            </a:r>
          </a:p>
          <a:p>
            <a:pPr marL="199910" indent="-199910">
              <a:lnSpc>
                <a:spcPct val="106000"/>
              </a:lnSpc>
              <a:buClr>
                <a:schemeClr val="tx1"/>
              </a:buClr>
              <a:buFont typeface="Wingdings 2" pitchFamily="18" charset="2"/>
              <a:buChar char="¡"/>
            </a:pPr>
            <a:r>
              <a:rPr lang="en-GB" sz="1100" dirty="0"/>
              <a:t>What do people have to do to respond?</a:t>
            </a:r>
          </a:p>
        </p:txBody>
      </p:sp>
      <p:sp>
        <p:nvSpPr>
          <p:cNvPr id="10251" name="Text Box 19"/>
          <p:cNvSpPr txBox="1">
            <a:spLocks noChangeArrowheads="1"/>
          </p:cNvSpPr>
          <p:nvPr/>
        </p:nvSpPr>
        <p:spPr bwMode="auto">
          <a:xfrm>
            <a:off x="6795732" y="2648577"/>
            <a:ext cx="3068252" cy="1422569"/>
          </a:xfrm>
          <a:prstGeom prst="rect">
            <a:avLst/>
          </a:prstGeom>
          <a:noFill/>
          <a:ln w="38100" algn="ctr">
            <a:noFill/>
            <a:miter lim="800000"/>
            <a:headEnd/>
            <a:tailEnd/>
          </a:ln>
        </p:spPr>
        <p:txBody>
          <a:bodyPr wrap="square" lIns="0" tIns="0" rIns="0" bIns="0" anchor="ctr">
            <a:spAutoFit/>
          </a:bodyPr>
          <a:lstStyle/>
          <a:p>
            <a:pPr marL="199910" indent="-199910">
              <a:lnSpc>
                <a:spcPct val="106000"/>
              </a:lnSpc>
              <a:buClr>
                <a:schemeClr val="tx1"/>
              </a:buClr>
              <a:buFont typeface="Wingdings 2" pitchFamily="18" charset="2"/>
              <a:buChar char="¡"/>
            </a:pPr>
            <a:r>
              <a:rPr lang="en-GB" sz="1100" dirty="0"/>
              <a:t>To what degree will the two organizations be integrated?</a:t>
            </a:r>
          </a:p>
          <a:p>
            <a:pPr marL="199910" indent="-199910">
              <a:lnSpc>
                <a:spcPct val="106000"/>
              </a:lnSpc>
              <a:buClr>
                <a:schemeClr val="tx1"/>
              </a:buClr>
              <a:buFont typeface="Wingdings 2" pitchFamily="18" charset="2"/>
              <a:buChar char="¡"/>
            </a:pPr>
            <a:r>
              <a:rPr lang="en-GB" sz="1100" dirty="0"/>
              <a:t>What parts will be kept separate and for how long</a:t>
            </a:r>
            <a:r>
              <a:rPr lang="en-GB" sz="1100" dirty="0" smtClean="0"/>
              <a:t>?</a:t>
            </a:r>
          </a:p>
          <a:p>
            <a:pPr marL="199910" indent="-199910">
              <a:lnSpc>
                <a:spcPct val="106000"/>
              </a:lnSpc>
              <a:buClr>
                <a:schemeClr val="tx1"/>
              </a:buClr>
              <a:buFont typeface="Wingdings 2" pitchFamily="18" charset="2"/>
              <a:buChar char="¡"/>
            </a:pPr>
            <a:r>
              <a:rPr lang="en-GB" sz="1100" dirty="0" smtClean="0"/>
              <a:t>If the acquired organization is to be maintained as a separate entity or unit, how will the acquirer ensure control  (mechanisms and degree).</a:t>
            </a:r>
            <a:endParaRPr lang="en-GB" sz="1100" dirty="0"/>
          </a:p>
        </p:txBody>
      </p:sp>
      <p:sp>
        <p:nvSpPr>
          <p:cNvPr id="10252" name="Rectangle 20"/>
          <p:cNvSpPr>
            <a:spLocks noChangeArrowheads="1"/>
          </p:cNvSpPr>
          <p:nvPr/>
        </p:nvSpPr>
        <p:spPr bwMode="auto">
          <a:xfrm>
            <a:off x="447110" y="5680661"/>
            <a:ext cx="3180424" cy="1422569"/>
          </a:xfrm>
          <a:prstGeom prst="rect">
            <a:avLst/>
          </a:prstGeom>
          <a:noFill/>
          <a:ln w="38100" algn="ctr">
            <a:noFill/>
            <a:miter lim="800000"/>
            <a:headEnd/>
            <a:tailEnd/>
          </a:ln>
        </p:spPr>
        <p:txBody>
          <a:bodyPr lIns="0" tIns="0" rIns="0" bIns="0" anchor="ctr">
            <a:spAutoFit/>
          </a:bodyPr>
          <a:lstStyle/>
          <a:p>
            <a:pPr marL="199910" indent="-199910">
              <a:lnSpc>
                <a:spcPct val="106000"/>
              </a:lnSpc>
              <a:buClr>
                <a:schemeClr val="tx1"/>
              </a:buClr>
              <a:buFont typeface="Wingdings 2" pitchFamily="18" charset="2"/>
              <a:buChar char="¡"/>
            </a:pPr>
            <a:r>
              <a:rPr lang="en-US" sz="1100" dirty="0"/>
              <a:t>What are the guiding principles?</a:t>
            </a:r>
          </a:p>
          <a:p>
            <a:pPr marL="199910" indent="-199910">
              <a:lnSpc>
                <a:spcPct val="106000"/>
              </a:lnSpc>
              <a:buClr>
                <a:schemeClr val="tx1"/>
              </a:buClr>
              <a:buFont typeface="Wingdings 2" pitchFamily="18" charset="2"/>
              <a:buChar char="¡"/>
            </a:pPr>
            <a:r>
              <a:rPr lang="en-US" sz="1100" dirty="0"/>
              <a:t>How much focus is on program priority </a:t>
            </a:r>
            <a:br>
              <a:rPr lang="en-US" sz="1100" dirty="0"/>
            </a:br>
            <a:r>
              <a:rPr lang="en-US" sz="1100" dirty="0"/>
              <a:t>vs. business as usual?</a:t>
            </a:r>
          </a:p>
          <a:p>
            <a:pPr marL="199910" indent="-199910">
              <a:lnSpc>
                <a:spcPct val="106000"/>
              </a:lnSpc>
              <a:buClr>
                <a:schemeClr val="tx1"/>
              </a:buClr>
              <a:buFont typeface="Wingdings 2" pitchFamily="18" charset="2"/>
              <a:buChar char="¡"/>
            </a:pPr>
            <a:r>
              <a:rPr lang="en-US" sz="1100" dirty="0"/>
              <a:t>What are the principles for employee </a:t>
            </a:r>
            <a:br>
              <a:rPr lang="en-US" sz="1100" dirty="0"/>
            </a:br>
            <a:r>
              <a:rPr lang="en-US" sz="1100" dirty="0"/>
              <a:t>selection?</a:t>
            </a:r>
          </a:p>
          <a:p>
            <a:pPr marL="199910" indent="-199910">
              <a:lnSpc>
                <a:spcPct val="106000"/>
              </a:lnSpc>
              <a:buClr>
                <a:schemeClr val="tx1"/>
              </a:buClr>
              <a:buFont typeface="Wingdings 2" pitchFamily="18" charset="2"/>
              <a:buChar char="¡"/>
            </a:pPr>
            <a:r>
              <a:rPr lang="en-US" sz="1100" dirty="0"/>
              <a:t>What are the key priorities?</a:t>
            </a:r>
          </a:p>
          <a:p>
            <a:pPr marL="199910" indent="-199910">
              <a:lnSpc>
                <a:spcPct val="106000"/>
              </a:lnSpc>
              <a:buClr>
                <a:schemeClr val="tx1"/>
              </a:buClr>
              <a:buFont typeface="Wingdings 2" pitchFamily="18" charset="2"/>
              <a:buChar char="¡"/>
            </a:pPr>
            <a:r>
              <a:rPr lang="en-US" sz="1100" dirty="0"/>
              <a:t>To what degree of openness and information access is each organization comfortable?</a:t>
            </a:r>
          </a:p>
        </p:txBody>
      </p:sp>
      <p:sp>
        <p:nvSpPr>
          <p:cNvPr id="23" name="Title 1"/>
          <p:cNvSpPr>
            <a:spLocks noGrp="1"/>
          </p:cNvSpPr>
          <p:nvPr>
            <p:ph type="title"/>
          </p:nvPr>
        </p:nvSpPr>
        <p:spPr>
          <a:xfrm>
            <a:off x="449263" y="396875"/>
            <a:ext cx="9266237" cy="714375"/>
          </a:xfrm>
        </p:spPr>
        <p:txBody>
          <a:bodyPr/>
          <a:lstStyle/>
          <a:p>
            <a:r>
              <a:rPr lang="en-US" dirty="0" smtClean="0"/>
              <a:t>Our perspectives on acquisition integration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8954BDAA-3F60-46D4-B2A6-78196FF7ED44}" type="slidenum">
              <a:rPr lang="en-US"/>
              <a:pPr/>
              <a:t>79</a:t>
            </a:fld>
            <a:endParaRPr lang="en-US"/>
          </a:p>
        </p:txBody>
      </p:sp>
      <p:sp>
        <p:nvSpPr>
          <p:cNvPr id="12292" name="Rectangle 3"/>
          <p:cNvSpPr>
            <a:spLocks noGrp="1" noChangeArrowheads="1"/>
          </p:cNvSpPr>
          <p:nvPr>
            <p:ph type="body" idx="1"/>
          </p:nvPr>
        </p:nvSpPr>
        <p:spPr>
          <a:xfrm>
            <a:off x="419166" y="1212886"/>
            <a:ext cx="9221656" cy="740512"/>
          </a:xfrm>
        </p:spPr>
        <p:txBody>
          <a:bodyPr/>
          <a:lstStyle/>
          <a:p>
            <a:pPr eaLnBrk="1" hangingPunct="1"/>
            <a:r>
              <a:rPr lang="en-US" sz="1600" b="1" dirty="0" smtClean="0"/>
              <a:t>2. Launch Command and Control Integration Program (Integration Team Structure):  </a:t>
            </a:r>
            <a:r>
              <a:rPr lang="en-US" sz="1600" dirty="0" smtClean="0"/>
              <a:t>A focused integration team structure and approach is critical to manage the effort</a:t>
            </a:r>
          </a:p>
        </p:txBody>
      </p:sp>
      <p:sp>
        <p:nvSpPr>
          <p:cNvPr id="12293" name="Rectangle 4"/>
          <p:cNvSpPr>
            <a:spLocks noChangeArrowheads="1"/>
          </p:cNvSpPr>
          <p:nvPr/>
        </p:nvSpPr>
        <p:spPr bwMode="gray">
          <a:xfrm>
            <a:off x="447111" y="6060831"/>
            <a:ext cx="2659959" cy="1366528"/>
          </a:xfrm>
          <a:prstGeom prst="rect">
            <a:avLst/>
          </a:prstGeom>
          <a:noFill/>
          <a:ln w="9525" algn="ctr">
            <a:noFill/>
            <a:miter lim="800000"/>
            <a:headEnd/>
            <a:tailEnd/>
          </a:ln>
        </p:spPr>
        <p:txBody>
          <a:bodyPr lIns="0" tIns="0" rIns="0" bIns="0">
            <a:spAutoFit/>
          </a:bodyPr>
          <a:lstStyle/>
          <a:p>
            <a:pPr marL="219370" lvl="1" indent="-217601">
              <a:spcBef>
                <a:spcPct val="20000"/>
              </a:spcBef>
              <a:buFontTx/>
              <a:buChar char="–"/>
            </a:pPr>
            <a:r>
              <a:rPr lang="en-US" sz="1200" dirty="0"/>
              <a:t>Coordinate </a:t>
            </a:r>
            <a:r>
              <a:rPr lang="en-US" sz="1200" dirty="0" smtClean="0"/>
              <a:t>integration of individual functions</a:t>
            </a:r>
            <a:endParaRPr lang="en-US" sz="1200" dirty="0"/>
          </a:p>
          <a:p>
            <a:pPr marL="219370" lvl="1" indent="-217601">
              <a:spcBef>
                <a:spcPct val="20000"/>
              </a:spcBef>
              <a:buFontTx/>
              <a:buChar char="–"/>
            </a:pPr>
            <a:r>
              <a:rPr lang="en-US" sz="1200" dirty="0"/>
              <a:t>Drive savings identification, business design, and implementation planning</a:t>
            </a:r>
          </a:p>
          <a:p>
            <a:pPr marL="219370" lvl="1" indent="-217601">
              <a:spcBef>
                <a:spcPct val="20000"/>
              </a:spcBef>
              <a:buFontTx/>
              <a:buChar char="–"/>
            </a:pPr>
            <a:r>
              <a:rPr lang="en-US" sz="1200" dirty="0"/>
              <a:t>Focus on operating issues and concerns</a:t>
            </a:r>
          </a:p>
        </p:txBody>
      </p:sp>
      <p:sp>
        <p:nvSpPr>
          <p:cNvPr id="12294" name="Rectangle 5"/>
          <p:cNvSpPr>
            <a:spLocks noChangeArrowheads="1"/>
          </p:cNvSpPr>
          <p:nvPr/>
        </p:nvSpPr>
        <p:spPr bwMode="gray">
          <a:xfrm>
            <a:off x="447111" y="4401661"/>
            <a:ext cx="2659959" cy="997196"/>
          </a:xfrm>
          <a:prstGeom prst="rect">
            <a:avLst/>
          </a:prstGeom>
          <a:noFill/>
          <a:ln w="9525" algn="ctr">
            <a:noFill/>
            <a:miter lim="800000"/>
            <a:headEnd/>
            <a:tailEnd/>
          </a:ln>
        </p:spPr>
        <p:txBody>
          <a:bodyPr lIns="0" tIns="0" rIns="0" bIns="0">
            <a:spAutoFit/>
          </a:bodyPr>
          <a:lstStyle/>
          <a:p>
            <a:pPr marL="219370" lvl="1" indent="-217601">
              <a:spcBef>
                <a:spcPct val="20000"/>
              </a:spcBef>
              <a:buFontTx/>
              <a:buChar char="–"/>
            </a:pPr>
            <a:r>
              <a:rPr lang="en-US" sz="1200" dirty="0"/>
              <a:t>Coordinate all integration activities across functions</a:t>
            </a:r>
          </a:p>
          <a:p>
            <a:pPr marL="219370" lvl="1" indent="-217601">
              <a:spcBef>
                <a:spcPct val="20000"/>
              </a:spcBef>
              <a:buFontTx/>
              <a:buChar char="–"/>
            </a:pPr>
            <a:r>
              <a:rPr lang="en-US" sz="1200" dirty="0"/>
              <a:t>Drive savings identification and capture</a:t>
            </a:r>
          </a:p>
          <a:p>
            <a:pPr marL="219370" lvl="1" indent="-217601">
              <a:spcBef>
                <a:spcPct val="20000"/>
              </a:spcBef>
              <a:buFontTx/>
              <a:buChar char="–"/>
            </a:pPr>
            <a:r>
              <a:rPr lang="en-US" sz="1200" dirty="0"/>
              <a:t>Resolve transaction specific issues</a:t>
            </a:r>
          </a:p>
        </p:txBody>
      </p:sp>
      <p:sp>
        <p:nvSpPr>
          <p:cNvPr id="12295" name="Rectangle 6"/>
          <p:cNvSpPr>
            <a:spLocks noChangeArrowheads="1"/>
          </p:cNvSpPr>
          <p:nvPr/>
        </p:nvSpPr>
        <p:spPr bwMode="gray">
          <a:xfrm>
            <a:off x="447111" y="2612924"/>
            <a:ext cx="2659959" cy="1366528"/>
          </a:xfrm>
          <a:prstGeom prst="rect">
            <a:avLst/>
          </a:prstGeom>
          <a:noFill/>
          <a:ln w="9525" algn="ctr">
            <a:noFill/>
            <a:miter lim="800000"/>
            <a:headEnd/>
            <a:tailEnd/>
          </a:ln>
        </p:spPr>
        <p:txBody>
          <a:bodyPr lIns="0" tIns="0" rIns="0" bIns="0">
            <a:spAutoFit/>
          </a:bodyPr>
          <a:lstStyle/>
          <a:p>
            <a:pPr marL="219370" lvl="1" indent="-217601">
              <a:spcBef>
                <a:spcPct val="20000"/>
              </a:spcBef>
              <a:buFontTx/>
              <a:buChar char="–"/>
            </a:pPr>
            <a:r>
              <a:rPr lang="en-US" sz="1200" dirty="0"/>
              <a:t>Set direction – integration strategy, priorities, synergy mergers and timing</a:t>
            </a:r>
          </a:p>
          <a:p>
            <a:pPr marL="219370" lvl="1" indent="-217601">
              <a:spcBef>
                <a:spcPct val="20000"/>
              </a:spcBef>
              <a:buFontTx/>
              <a:buChar char="–"/>
            </a:pPr>
            <a:r>
              <a:rPr lang="en-US" sz="1200" dirty="0"/>
              <a:t>Resolve major issues, identify and address risks</a:t>
            </a:r>
          </a:p>
          <a:p>
            <a:pPr marL="219370" lvl="1" indent="-217601">
              <a:spcBef>
                <a:spcPct val="20000"/>
              </a:spcBef>
              <a:buFontTx/>
              <a:buChar char="–"/>
            </a:pPr>
            <a:r>
              <a:rPr lang="en-US" sz="1200" dirty="0"/>
              <a:t>Sign-off on major decisions and communications </a:t>
            </a:r>
          </a:p>
        </p:txBody>
      </p:sp>
      <p:sp>
        <p:nvSpPr>
          <p:cNvPr id="12296" name="Line 7"/>
          <p:cNvSpPr>
            <a:spLocks noChangeShapeType="1"/>
          </p:cNvSpPr>
          <p:nvPr/>
        </p:nvSpPr>
        <p:spPr bwMode="gray">
          <a:xfrm>
            <a:off x="429645" y="3815013"/>
            <a:ext cx="0" cy="2715498"/>
          </a:xfrm>
          <a:prstGeom prst="line">
            <a:avLst/>
          </a:prstGeom>
          <a:noFill/>
          <a:ln w="28575" cap="sq">
            <a:noFill/>
            <a:round/>
            <a:headEnd/>
            <a:tailEnd/>
          </a:ln>
        </p:spPr>
        <p:txBody>
          <a:bodyPr wrap="none" lIns="61140" tIns="61140" rIns="61140" bIns="61140" anchor="ctr"/>
          <a:lstStyle/>
          <a:p>
            <a:endParaRPr lang="en-US"/>
          </a:p>
        </p:txBody>
      </p:sp>
      <p:sp>
        <p:nvSpPr>
          <p:cNvPr id="12297" name="AutoShape 8"/>
          <p:cNvSpPr>
            <a:spLocks/>
          </p:cNvSpPr>
          <p:nvPr/>
        </p:nvSpPr>
        <p:spPr bwMode="gray">
          <a:xfrm>
            <a:off x="3080872" y="2548141"/>
            <a:ext cx="97805" cy="1292066"/>
          </a:xfrm>
          <a:prstGeom prst="leftBrace">
            <a:avLst>
              <a:gd name="adj1" fmla="val 106845"/>
              <a:gd name="adj2" fmla="val 50000"/>
            </a:avLst>
          </a:prstGeom>
          <a:noFill/>
          <a:ln w="12700">
            <a:solidFill>
              <a:schemeClr val="accent1"/>
            </a:solidFill>
            <a:round/>
            <a:headEnd/>
            <a:tailEnd/>
          </a:ln>
        </p:spPr>
        <p:txBody>
          <a:bodyPr wrap="none" lIns="80237" tIns="80237" rIns="80237" bIns="80237" anchor="ctr"/>
          <a:lstStyle/>
          <a:p>
            <a:endParaRPr lang="en-US"/>
          </a:p>
        </p:txBody>
      </p:sp>
      <p:sp>
        <p:nvSpPr>
          <p:cNvPr id="12298" name="AutoShape 9"/>
          <p:cNvSpPr>
            <a:spLocks/>
          </p:cNvSpPr>
          <p:nvPr/>
        </p:nvSpPr>
        <p:spPr bwMode="gray">
          <a:xfrm>
            <a:off x="3080872" y="4191116"/>
            <a:ext cx="97805" cy="1292066"/>
          </a:xfrm>
          <a:prstGeom prst="leftBrace">
            <a:avLst>
              <a:gd name="adj1" fmla="val 106845"/>
              <a:gd name="adj2" fmla="val 50000"/>
            </a:avLst>
          </a:prstGeom>
          <a:noFill/>
          <a:ln w="12700">
            <a:solidFill>
              <a:schemeClr val="accent1"/>
            </a:solidFill>
            <a:round/>
            <a:headEnd/>
            <a:tailEnd/>
          </a:ln>
        </p:spPr>
        <p:txBody>
          <a:bodyPr wrap="none" lIns="80237" tIns="80237" rIns="80237" bIns="80237" anchor="ctr"/>
          <a:lstStyle/>
          <a:p>
            <a:endParaRPr lang="en-US"/>
          </a:p>
        </p:txBody>
      </p:sp>
      <p:sp>
        <p:nvSpPr>
          <p:cNvPr id="12299" name="AutoShape 10"/>
          <p:cNvSpPr>
            <a:spLocks/>
          </p:cNvSpPr>
          <p:nvPr/>
        </p:nvSpPr>
        <p:spPr bwMode="gray">
          <a:xfrm>
            <a:off x="3068647" y="6010444"/>
            <a:ext cx="92565" cy="1245278"/>
          </a:xfrm>
          <a:prstGeom prst="leftBrace">
            <a:avLst>
              <a:gd name="adj1" fmla="val 108806"/>
              <a:gd name="adj2" fmla="val 50000"/>
            </a:avLst>
          </a:prstGeom>
          <a:noFill/>
          <a:ln w="12700">
            <a:solidFill>
              <a:schemeClr val="accent1"/>
            </a:solidFill>
            <a:round/>
            <a:headEnd/>
            <a:tailEnd/>
          </a:ln>
        </p:spPr>
        <p:txBody>
          <a:bodyPr wrap="none" lIns="80237" tIns="80237" rIns="80237" bIns="80237" anchor="ctr"/>
          <a:lstStyle/>
          <a:p>
            <a:endParaRPr lang="en-US"/>
          </a:p>
        </p:txBody>
      </p:sp>
      <p:sp>
        <p:nvSpPr>
          <p:cNvPr id="12300" name="Line 11"/>
          <p:cNvSpPr>
            <a:spLocks noChangeShapeType="1"/>
          </p:cNvSpPr>
          <p:nvPr/>
        </p:nvSpPr>
        <p:spPr bwMode="gray">
          <a:xfrm>
            <a:off x="9621611" y="3924785"/>
            <a:ext cx="0" cy="2936840"/>
          </a:xfrm>
          <a:prstGeom prst="line">
            <a:avLst/>
          </a:prstGeom>
          <a:noFill/>
          <a:ln w="28575" cap="sq">
            <a:noFill/>
            <a:round/>
            <a:headEnd/>
            <a:tailEnd/>
          </a:ln>
        </p:spPr>
        <p:txBody>
          <a:bodyPr wrap="none" lIns="61140" tIns="61140" rIns="61140" bIns="61140" anchor="ctr"/>
          <a:lstStyle/>
          <a:p>
            <a:endParaRPr lang="en-US"/>
          </a:p>
        </p:txBody>
      </p:sp>
      <p:sp>
        <p:nvSpPr>
          <p:cNvPr id="12301" name="Rectangle 12"/>
          <p:cNvSpPr>
            <a:spLocks noChangeArrowheads="1"/>
          </p:cNvSpPr>
          <p:nvPr/>
        </p:nvSpPr>
        <p:spPr bwMode="auto">
          <a:xfrm>
            <a:off x="3217101" y="4309885"/>
            <a:ext cx="6404510" cy="251935"/>
          </a:xfrm>
          <a:prstGeom prst="rect">
            <a:avLst/>
          </a:prstGeom>
          <a:solidFill>
            <a:schemeClr val="accent2"/>
          </a:solidFill>
          <a:ln w="9525" algn="ctr">
            <a:noFill/>
            <a:miter lim="800000"/>
            <a:headEnd/>
            <a:tailEnd/>
          </a:ln>
        </p:spPr>
        <p:txBody>
          <a:bodyPr wrap="none" lIns="101901" tIns="50950" rIns="101901" bIns="50950" anchor="ctr"/>
          <a:lstStyle/>
          <a:p>
            <a:pPr>
              <a:lnSpc>
                <a:spcPct val="100000"/>
              </a:lnSpc>
            </a:pPr>
            <a:r>
              <a:rPr lang="en-US" sz="1000" dirty="0"/>
              <a:t>Cross-Functional Teams</a:t>
            </a:r>
          </a:p>
        </p:txBody>
      </p:sp>
      <p:sp>
        <p:nvSpPr>
          <p:cNvPr id="12302" name="Rectangle 13"/>
          <p:cNvSpPr>
            <a:spLocks noChangeArrowheads="1"/>
          </p:cNvSpPr>
          <p:nvPr/>
        </p:nvSpPr>
        <p:spPr bwMode="auto">
          <a:xfrm>
            <a:off x="6456906" y="6472925"/>
            <a:ext cx="1002506" cy="689221"/>
          </a:xfrm>
          <a:prstGeom prst="rect">
            <a:avLst/>
          </a:prstGeom>
          <a:solidFill>
            <a:schemeClr val="hlink"/>
          </a:solidFill>
          <a:ln w="19050" algn="ctr">
            <a:noFill/>
            <a:miter lim="800000"/>
            <a:headEnd/>
            <a:tailEnd/>
          </a:ln>
        </p:spPr>
        <p:txBody>
          <a:bodyPr wrap="none" lIns="101901" tIns="50950" rIns="101901" bIns="50950" anchor="ctr"/>
          <a:lstStyle/>
          <a:p>
            <a:pPr>
              <a:lnSpc>
                <a:spcPct val="100000"/>
              </a:lnSpc>
            </a:pPr>
            <a:r>
              <a:rPr lang="en-US" sz="1000" dirty="0">
                <a:solidFill>
                  <a:schemeClr val="bg1"/>
                </a:solidFill>
              </a:rPr>
              <a:t>Finance </a:t>
            </a:r>
            <a:br>
              <a:rPr lang="en-US" sz="1000" dirty="0">
                <a:solidFill>
                  <a:schemeClr val="bg1"/>
                </a:solidFill>
              </a:rPr>
            </a:br>
            <a:r>
              <a:rPr lang="en-US" sz="1000" dirty="0">
                <a:solidFill>
                  <a:schemeClr val="bg1"/>
                </a:solidFill>
              </a:rPr>
              <a:t>and Tax</a:t>
            </a:r>
          </a:p>
        </p:txBody>
      </p:sp>
      <p:sp>
        <p:nvSpPr>
          <p:cNvPr id="12303" name="Rectangle 14"/>
          <p:cNvSpPr>
            <a:spLocks noChangeArrowheads="1"/>
          </p:cNvSpPr>
          <p:nvPr/>
        </p:nvSpPr>
        <p:spPr bwMode="auto">
          <a:xfrm>
            <a:off x="3217101" y="6073429"/>
            <a:ext cx="6404510" cy="282526"/>
          </a:xfrm>
          <a:prstGeom prst="rect">
            <a:avLst/>
          </a:prstGeom>
          <a:solidFill>
            <a:schemeClr val="accent2"/>
          </a:solidFill>
          <a:ln w="9525" algn="ctr">
            <a:noFill/>
            <a:miter lim="800000"/>
            <a:headEnd/>
            <a:tailEnd/>
          </a:ln>
        </p:spPr>
        <p:txBody>
          <a:bodyPr wrap="none" lIns="101901" tIns="50950" rIns="101901" bIns="50950" anchor="ctr"/>
          <a:lstStyle/>
          <a:p>
            <a:pPr>
              <a:lnSpc>
                <a:spcPct val="100000"/>
              </a:lnSpc>
            </a:pPr>
            <a:r>
              <a:rPr lang="en-US" sz="1000" dirty="0"/>
              <a:t>Functional Integration Streams</a:t>
            </a:r>
            <a:endParaRPr lang="en-US" sz="1000" baseline="30000" dirty="0"/>
          </a:p>
        </p:txBody>
      </p:sp>
      <p:sp>
        <p:nvSpPr>
          <p:cNvPr id="12304" name="Rectangle 15"/>
          <p:cNvSpPr>
            <a:spLocks noChangeArrowheads="1"/>
          </p:cNvSpPr>
          <p:nvPr/>
        </p:nvSpPr>
        <p:spPr bwMode="auto">
          <a:xfrm>
            <a:off x="3217101" y="6472925"/>
            <a:ext cx="1002506" cy="689221"/>
          </a:xfrm>
          <a:prstGeom prst="rect">
            <a:avLst/>
          </a:prstGeom>
          <a:solidFill>
            <a:schemeClr val="hlink"/>
          </a:solidFill>
          <a:ln w="19050" algn="ctr">
            <a:noFill/>
            <a:miter lim="800000"/>
            <a:headEnd/>
            <a:tailEnd/>
          </a:ln>
        </p:spPr>
        <p:txBody>
          <a:bodyPr lIns="50950" tIns="50950" rIns="50950" bIns="50950" anchor="ctr"/>
          <a:lstStyle/>
          <a:p>
            <a:pPr>
              <a:lnSpc>
                <a:spcPct val="100000"/>
              </a:lnSpc>
            </a:pPr>
            <a:r>
              <a:rPr lang="en-US" sz="1000" dirty="0">
                <a:solidFill>
                  <a:schemeClr val="bg1"/>
                </a:solidFill>
              </a:rPr>
              <a:t>Manufacturing and</a:t>
            </a:r>
            <a:br>
              <a:rPr lang="en-US" sz="1000" dirty="0">
                <a:solidFill>
                  <a:schemeClr val="bg1"/>
                </a:solidFill>
              </a:rPr>
            </a:br>
            <a:r>
              <a:rPr lang="en-US" sz="1000" dirty="0">
                <a:solidFill>
                  <a:schemeClr val="bg1"/>
                </a:solidFill>
              </a:rPr>
              <a:t>Operations</a:t>
            </a:r>
          </a:p>
        </p:txBody>
      </p:sp>
      <p:sp>
        <p:nvSpPr>
          <p:cNvPr id="12305" name="Rectangle 16"/>
          <p:cNvSpPr>
            <a:spLocks noChangeArrowheads="1"/>
          </p:cNvSpPr>
          <p:nvPr/>
        </p:nvSpPr>
        <p:spPr bwMode="auto">
          <a:xfrm>
            <a:off x="7536259" y="6472925"/>
            <a:ext cx="1002506" cy="689221"/>
          </a:xfrm>
          <a:prstGeom prst="rect">
            <a:avLst/>
          </a:prstGeom>
          <a:solidFill>
            <a:schemeClr val="hlink"/>
          </a:solidFill>
          <a:ln w="19050" algn="ctr">
            <a:noFill/>
            <a:miter lim="800000"/>
            <a:headEnd/>
            <a:tailEnd/>
          </a:ln>
        </p:spPr>
        <p:txBody>
          <a:bodyPr wrap="none" lIns="101901" tIns="50950" rIns="101901" bIns="50950" anchor="ctr"/>
          <a:lstStyle/>
          <a:p>
            <a:pPr>
              <a:lnSpc>
                <a:spcPct val="100000"/>
              </a:lnSpc>
            </a:pPr>
            <a:r>
              <a:rPr lang="en-US" sz="1000" dirty="0">
                <a:solidFill>
                  <a:schemeClr val="bg1"/>
                </a:solidFill>
              </a:rPr>
              <a:t>Human</a:t>
            </a:r>
            <a:br>
              <a:rPr lang="en-US" sz="1000" dirty="0">
                <a:solidFill>
                  <a:schemeClr val="bg1"/>
                </a:solidFill>
              </a:rPr>
            </a:br>
            <a:r>
              <a:rPr lang="en-US" sz="1000" dirty="0">
                <a:solidFill>
                  <a:schemeClr val="bg1"/>
                </a:solidFill>
              </a:rPr>
              <a:t>Resources</a:t>
            </a:r>
          </a:p>
        </p:txBody>
      </p:sp>
      <p:sp>
        <p:nvSpPr>
          <p:cNvPr id="12306" name="Rectangle 17"/>
          <p:cNvSpPr>
            <a:spLocks noChangeArrowheads="1"/>
          </p:cNvSpPr>
          <p:nvPr/>
        </p:nvSpPr>
        <p:spPr bwMode="auto">
          <a:xfrm>
            <a:off x="8617358" y="6472925"/>
            <a:ext cx="1002506" cy="689221"/>
          </a:xfrm>
          <a:prstGeom prst="rect">
            <a:avLst/>
          </a:prstGeom>
          <a:solidFill>
            <a:schemeClr val="hlink"/>
          </a:solidFill>
          <a:ln w="19050" algn="ctr">
            <a:noFill/>
            <a:miter lim="800000"/>
            <a:headEnd/>
            <a:tailEnd/>
          </a:ln>
        </p:spPr>
        <p:txBody>
          <a:bodyPr lIns="50950" tIns="50950" rIns="50950" bIns="50950" anchor="ctr"/>
          <a:lstStyle/>
          <a:p>
            <a:pPr>
              <a:lnSpc>
                <a:spcPct val="100000"/>
              </a:lnSpc>
            </a:pPr>
            <a:r>
              <a:rPr lang="en-US" sz="1000" dirty="0">
                <a:solidFill>
                  <a:schemeClr val="bg1"/>
                </a:solidFill>
              </a:rPr>
              <a:t>Other…</a:t>
            </a:r>
          </a:p>
        </p:txBody>
      </p:sp>
      <p:sp>
        <p:nvSpPr>
          <p:cNvPr id="12307" name="Rectangle 18"/>
          <p:cNvSpPr>
            <a:spLocks noChangeArrowheads="1"/>
          </p:cNvSpPr>
          <p:nvPr/>
        </p:nvSpPr>
        <p:spPr bwMode="auto">
          <a:xfrm>
            <a:off x="5375807" y="6472925"/>
            <a:ext cx="1002506" cy="689221"/>
          </a:xfrm>
          <a:prstGeom prst="rect">
            <a:avLst/>
          </a:prstGeom>
          <a:solidFill>
            <a:schemeClr val="hlink"/>
          </a:solidFill>
          <a:ln w="19050" algn="ctr">
            <a:noFill/>
            <a:miter lim="800000"/>
            <a:headEnd/>
            <a:tailEnd/>
          </a:ln>
        </p:spPr>
        <p:txBody>
          <a:bodyPr wrap="none" lIns="101901" tIns="50950" rIns="101901" bIns="50950" anchor="ctr"/>
          <a:lstStyle/>
          <a:p>
            <a:pPr>
              <a:lnSpc>
                <a:spcPct val="100000"/>
              </a:lnSpc>
            </a:pPr>
            <a:r>
              <a:rPr lang="en-US" sz="1000" dirty="0">
                <a:solidFill>
                  <a:schemeClr val="bg1"/>
                </a:solidFill>
              </a:rPr>
              <a:t>Information</a:t>
            </a:r>
            <a:br>
              <a:rPr lang="en-US" sz="1000" dirty="0">
                <a:solidFill>
                  <a:schemeClr val="bg1"/>
                </a:solidFill>
              </a:rPr>
            </a:br>
            <a:r>
              <a:rPr lang="en-US" sz="1000" dirty="0">
                <a:solidFill>
                  <a:schemeClr val="bg1"/>
                </a:solidFill>
              </a:rPr>
              <a:t>Technology</a:t>
            </a:r>
          </a:p>
        </p:txBody>
      </p:sp>
      <p:sp>
        <p:nvSpPr>
          <p:cNvPr id="12308" name="Rectangle 19"/>
          <p:cNvSpPr>
            <a:spLocks noChangeArrowheads="1"/>
          </p:cNvSpPr>
          <p:nvPr/>
        </p:nvSpPr>
        <p:spPr bwMode="auto">
          <a:xfrm>
            <a:off x="4296454" y="6472925"/>
            <a:ext cx="1002506" cy="689221"/>
          </a:xfrm>
          <a:prstGeom prst="rect">
            <a:avLst/>
          </a:prstGeom>
          <a:solidFill>
            <a:schemeClr val="hlink"/>
          </a:solidFill>
          <a:ln w="19050" algn="ctr">
            <a:noFill/>
            <a:miter lim="800000"/>
            <a:headEnd/>
            <a:tailEnd/>
          </a:ln>
        </p:spPr>
        <p:txBody>
          <a:bodyPr lIns="101901" tIns="50950" rIns="101901" bIns="50950" anchor="ctr"/>
          <a:lstStyle/>
          <a:p>
            <a:pPr>
              <a:lnSpc>
                <a:spcPct val="100000"/>
              </a:lnSpc>
            </a:pPr>
            <a:r>
              <a:rPr lang="en-US" sz="1000" dirty="0">
                <a:solidFill>
                  <a:schemeClr val="bg1"/>
                </a:solidFill>
              </a:rPr>
              <a:t>Sales</a:t>
            </a:r>
            <a:br>
              <a:rPr lang="en-US" sz="1000" dirty="0">
                <a:solidFill>
                  <a:schemeClr val="bg1"/>
                </a:solidFill>
              </a:rPr>
            </a:br>
            <a:r>
              <a:rPr lang="en-US" sz="1000" dirty="0">
                <a:solidFill>
                  <a:schemeClr val="bg1"/>
                </a:solidFill>
              </a:rPr>
              <a:t>and</a:t>
            </a:r>
            <a:br>
              <a:rPr lang="en-US" sz="1000" dirty="0">
                <a:solidFill>
                  <a:schemeClr val="bg1"/>
                </a:solidFill>
              </a:rPr>
            </a:br>
            <a:r>
              <a:rPr lang="en-US" sz="1000" dirty="0">
                <a:solidFill>
                  <a:schemeClr val="bg1"/>
                </a:solidFill>
              </a:rPr>
              <a:t>Marketing</a:t>
            </a:r>
          </a:p>
        </p:txBody>
      </p:sp>
      <p:grpSp>
        <p:nvGrpSpPr>
          <p:cNvPr id="2" name="Group 20"/>
          <p:cNvGrpSpPr>
            <a:grpSpLocks/>
          </p:cNvGrpSpPr>
          <p:nvPr/>
        </p:nvGrpSpPr>
        <p:grpSpPr bwMode="auto">
          <a:xfrm>
            <a:off x="5494571" y="3113194"/>
            <a:ext cx="1798921" cy="669427"/>
            <a:chOff x="3146" y="1692"/>
            <a:chExt cx="1030" cy="372"/>
          </a:xfrm>
        </p:grpSpPr>
        <p:sp>
          <p:nvSpPr>
            <p:cNvPr id="12324" name="Rectangle 21"/>
            <p:cNvSpPr>
              <a:spLocks noChangeArrowheads="1"/>
            </p:cNvSpPr>
            <p:nvPr/>
          </p:nvSpPr>
          <p:spPr bwMode="auto">
            <a:xfrm>
              <a:off x="3146" y="1765"/>
              <a:ext cx="1030" cy="299"/>
            </a:xfrm>
            <a:prstGeom prst="rect">
              <a:avLst/>
            </a:prstGeom>
            <a:noFill/>
            <a:ln w="19050">
              <a:solidFill>
                <a:schemeClr val="accent2"/>
              </a:solidFill>
              <a:miter lim="800000"/>
              <a:headEnd/>
              <a:tailEnd/>
            </a:ln>
          </p:spPr>
          <p:txBody>
            <a:bodyPr wrap="none" lIns="0" tIns="0" rIns="0" bIns="0" anchor="ctr"/>
            <a:lstStyle/>
            <a:p>
              <a:pPr algn="ctr">
                <a:lnSpc>
                  <a:spcPct val="100000"/>
                </a:lnSpc>
              </a:pPr>
              <a:r>
                <a:rPr lang="en-US" sz="1000" dirty="0"/>
                <a:t>Chief Integration Officer</a:t>
              </a:r>
            </a:p>
          </p:txBody>
        </p:sp>
        <p:sp>
          <p:nvSpPr>
            <p:cNvPr id="12325" name="Rectangle 22"/>
            <p:cNvSpPr>
              <a:spLocks noChangeArrowheads="1"/>
            </p:cNvSpPr>
            <p:nvPr/>
          </p:nvSpPr>
          <p:spPr bwMode="auto">
            <a:xfrm>
              <a:off x="3530" y="1692"/>
              <a:ext cx="262" cy="133"/>
            </a:xfrm>
            <a:prstGeom prst="rect">
              <a:avLst/>
            </a:prstGeom>
            <a:solidFill>
              <a:schemeClr val="bg1"/>
            </a:solidFill>
            <a:ln w="12700" algn="ctr">
              <a:noFill/>
              <a:miter lim="800000"/>
              <a:headEnd/>
              <a:tailEnd/>
            </a:ln>
          </p:spPr>
          <p:txBody>
            <a:bodyPr wrap="none" lIns="73152" tIns="0" rIns="73152" bIns="0" anchor="ctr"/>
            <a:lstStyle/>
            <a:p>
              <a:pPr>
                <a:lnSpc>
                  <a:spcPct val="100000"/>
                </a:lnSpc>
              </a:pPr>
              <a:r>
                <a:rPr lang="en-US" sz="1000" b="1" dirty="0"/>
                <a:t>CIMO</a:t>
              </a:r>
            </a:p>
          </p:txBody>
        </p:sp>
      </p:grpSp>
      <p:grpSp>
        <p:nvGrpSpPr>
          <p:cNvPr id="3" name="Group 23"/>
          <p:cNvGrpSpPr>
            <a:grpSpLocks/>
          </p:cNvGrpSpPr>
          <p:nvPr/>
        </p:nvGrpSpPr>
        <p:grpSpPr bwMode="auto">
          <a:xfrm>
            <a:off x="5494571" y="2422173"/>
            <a:ext cx="1798921" cy="678425"/>
            <a:chOff x="3146" y="1308"/>
            <a:chExt cx="1030" cy="377"/>
          </a:xfrm>
        </p:grpSpPr>
        <p:sp>
          <p:nvSpPr>
            <p:cNvPr id="12322" name="Rectangle 24"/>
            <p:cNvSpPr>
              <a:spLocks noChangeArrowheads="1"/>
            </p:cNvSpPr>
            <p:nvPr/>
          </p:nvSpPr>
          <p:spPr bwMode="auto">
            <a:xfrm>
              <a:off x="3146" y="1388"/>
              <a:ext cx="1030" cy="297"/>
            </a:xfrm>
            <a:prstGeom prst="rect">
              <a:avLst/>
            </a:prstGeom>
            <a:noFill/>
            <a:ln w="19050">
              <a:solidFill>
                <a:schemeClr val="accent2"/>
              </a:solidFill>
              <a:miter lim="800000"/>
              <a:headEnd/>
              <a:tailEnd/>
            </a:ln>
          </p:spPr>
          <p:txBody>
            <a:bodyPr wrap="none" lIns="0" tIns="0" rIns="0" bIns="0" anchor="ctr"/>
            <a:lstStyle/>
            <a:p>
              <a:pPr>
                <a:lnSpc>
                  <a:spcPct val="100000"/>
                </a:lnSpc>
              </a:pPr>
              <a:endParaRPr lang="en-GB" sz="1000" dirty="0"/>
            </a:p>
          </p:txBody>
        </p:sp>
        <p:sp>
          <p:nvSpPr>
            <p:cNvPr id="12323" name="Rectangle 25"/>
            <p:cNvSpPr>
              <a:spLocks noChangeArrowheads="1"/>
            </p:cNvSpPr>
            <p:nvPr/>
          </p:nvSpPr>
          <p:spPr bwMode="auto">
            <a:xfrm>
              <a:off x="3290" y="1308"/>
              <a:ext cx="742" cy="140"/>
            </a:xfrm>
            <a:prstGeom prst="rect">
              <a:avLst/>
            </a:prstGeom>
            <a:solidFill>
              <a:schemeClr val="bg1"/>
            </a:solidFill>
            <a:ln w="12700">
              <a:noFill/>
              <a:miter lim="800000"/>
              <a:headEnd/>
              <a:tailEnd/>
            </a:ln>
          </p:spPr>
          <p:txBody>
            <a:bodyPr wrap="none" lIns="73152" tIns="0" rIns="73152" bIns="0" anchor="ctr"/>
            <a:lstStyle/>
            <a:p>
              <a:pPr>
                <a:lnSpc>
                  <a:spcPct val="100000"/>
                </a:lnSpc>
              </a:pPr>
              <a:r>
                <a:rPr lang="en-US" sz="1000" b="1" dirty="0"/>
                <a:t>Steering Committee</a:t>
              </a:r>
            </a:p>
          </p:txBody>
        </p:sp>
      </p:grpSp>
      <p:sp>
        <p:nvSpPr>
          <p:cNvPr id="12311" name="AutoShape 26"/>
          <p:cNvSpPr>
            <a:spLocks noChangeArrowheads="1"/>
          </p:cNvSpPr>
          <p:nvPr/>
        </p:nvSpPr>
        <p:spPr bwMode="auto">
          <a:xfrm>
            <a:off x="6128559" y="5483181"/>
            <a:ext cx="579847" cy="475077"/>
          </a:xfrm>
          <a:prstGeom prst="upDownArrow">
            <a:avLst>
              <a:gd name="adj1" fmla="val 62944"/>
              <a:gd name="adj2" fmla="val 32199"/>
            </a:avLst>
          </a:prstGeom>
          <a:solidFill>
            <a:schemeClr val="accent2"/>
          </a:solidFill>
          <a:ln w="9525">
            <a:noFill/>
            <a:miter lim="800000"/>
            <a:headEnd/>
            <a:tailEnd/>
          </a:ln>
        </p:spPr>
        <p:txBody>
          <a:bodyPr wrap="none" lIns="101901" tIns="50950" rIns="101901" bIns="50950" anchor="ctr"/>
          <a:lstStyle/>
          <a:p>
            <a:pPr>
              <a:lnSpc>
                <a:spcPct val="106000"/>
              </a:lnSpc>
            </a:pPr>
            <a:endParaRPr lang="en-GB" sz="1000" dirty="0">
              <a:solidFill>
                <a:schemeClr val="accent2"/>
              </a:solidFill>
            </a:endParaRPr>
          </a:p>
        </p:txBody>
      </p:sp>
      <p:sp>
        <p:nvSpPr>
          <p:cNvPr id="12312" name="Rectangle 27"/>
          <p:cNvSpPr>
            <a:spLocks noChangeArrowheads="1"/>
          </p:cNvSpPr>
          <p:nvPr/>
        </p:nvSpPr>
        <p:spPr bwMode="auto">
          <a:xfrm>
            <a:off x="3217101" y="4676990"/>
            <a:ext cx="1002506" cy="691021"/>
          </a:xfrm>
          <a:prstGeom prst="rect">
            <a:avLst/>
          </a:prstGeom>
          <a:solidFill>
            <a:schemeClr val="hlink"/>
          </a:solidFill>
          <a:ln w="19050" algn="ctr">
            <a:noFill/>
            <a:miter lim="800000"/>
            <a:headEnd/>
            <a:tailEnd/>
          </a:ln>
        </p:spPr>
        <p:txBody>
          <a:bodyPr lIns="50950" tIns="50950" rIns="50950" bIns="50950" anchor="ctr"/>
          <a:lstStyle/>
          <a:p>
            <a:pPr>
              <a:lnSpc>
                <a:spcPct val="100000"/>
              </a:lnSpc>
            </a:pPr>
            <a:r>
              <a:rPr lang="en-US" sz="1000" dirty="0">
                <a:solidFill>
                  <a:schemeClr val="bg1"/>
                </a:solidFill>
              </a:rPr>
              <a:t>Day 1 Readiness</a:t>
            </a:r>
          </a:p>
        </p:txBody>
      </p:sp>
      <p:sp>
        <p:nvSpPr>
          <p:cNvPr id="12313" name="Rectangle 28"/>
          <p:cNvSpPr>
            <a:spLocks noChangeArrowheads="1"/>
          </p:cNvSpPr>
          <p:nvPr/>
        </p:nvSpPr>
        <p:spPr bwMode="auto">
          <a:xfrm>
            <a:off x="4296454" y="4676990"/>
            <a:ext cx="1002506" cy="691021"/>
          </a:xfrm>
          <a:prstGeom prst="rect">
            <a:avLst/>
          </a:prstGeom>
          <a:solidFill>
            <a:schemeClr val="hlink"/>
          </a:solidFill>
          <a:ln w="19050" algn="ctr">
            <a:noFill/>
            <a:miter lim="800000"/>
            <a:headEnd/>
            <a:tailEnd/>
          </a:ln>
        </p:spPr>
        <p:txBody>
          <a:bodyPr lIns="50950" tIns="50950" rIns="50950" bIns="50950" anchor="ctr"/>
          <a:lstStyle/>
          <a:p>
            <a:pPr>
              <a:lnSpc>
                <a:spcPct val="100000"/>
              </a:lnSpc>
            </a:pPr>
            <a:r>
              <a:rPr lang="en-US" sz="1000" dirty="0">
                <a:solidFill>
                  <a:schemeClr val="bg1"/>
                </a:solidFill>
              </a:rPr>
              <a:t>Synergy Capture</a:t>
            </a:r>
          </a:p>
          <a:p>
            <a:pPr>
              <a:lnSpc>
                <a:spcPct val="100000"/>
              </a:lnSpc>
            </a:pPr>
            <a:r>
              <a:rPr lang="en-US" sz="1000" dirty="0">
                <a:solidFill>
                  <a:schemeClr val="bg1"/>
                </a:solidFill>
              </a:rPr>
              <a:t>(including Clean Room) </a:t>
            </a:r>
          </a:p>
        </p:txBody>
      </p:sp>
      <p:sp>
        <p:nvSpPr>
          <p:cNvPr id="12314" name="Rectangle 29"/>
          <p:cNvSpPr>
            <a:spLocks noChangeArrowheads="1"/>
          </p:cNvSpPr>
          <p:nvPr/>
        </p:nvSpPr>
        <p:spPr bwMode="auto">
          <a:xfrm>
            <a:off x="8619105" y="4676990"/>
            <a:ext cx="1002506" cy="691021"/>
          </a:xfrm>
          <a:prstGeom prst="rect">
            <a:avLst/>
          </a:prstGeom>
          <a:solidFill>
            <a:schemeClr val="hlink"/>
          </a:solidFill>
          <a:ln w="19050" algn="ctr">
            <a:noFill/>
            <a:miter lim="800000"/>
            <a:headEnd/>
            <a:tailEnd/>
          </a:ln>
        </p:spPr>
        <p:txBody>
          <a:bodyPr lIns="50950" tIns="50950" rIns="50950" bIns="50950" anchor="ctr"/>
          <a:lstStyle/>
          <a:p>
            <a:pPr>
              <a:lnSpc>
                <a:spcPct val="100000"/>
              </a:lnSpc>
            </a:pPr>
            <a:r>
              <a:rPr lang="en-US" sz="1000" dirty="0">
                <a:solidFill>
                  <a:schemeClr val="bg1"/>
                </a:solidFill>
              </a:rPr>
              <a:t>Other …</a:t>
            </a:r>
          </a:p>
        </p:txBody>
      </p:sp>
      <p:sp>
        <p:nvSpPr>
          <p:cNvPr id="12315" name="Rectangle 30"/>
          <p:cNvSpPr>
            <a:spLocks noChangeArrowheads="1"/>
          </p:cNvSpPr>
          <p:nvPr/>
        </p:nvSpPr>
        <p:spPr bwMode="auto">
          <a:xfrm>
            <a:off x="7538005" y="4676990"/>
            <a:ext cx="1002506" cy="691021"/>
          </a:xfrm>
          <a:prstGeom prst="rect">
            <a:avLst/>
          </a:prstGeom>
          <a:solidFill>
            <a:schemeClr val="hlink"/>
          </a:solidFill>
          <a:ln w="19050" algn="ctr">
            <a:noFill/>
            <a:miter lim="800000"/>
            <a:headEnd/>
            <a:tailEnd/>
          </a:ln>
        </p:spPr>
        <p:txBody>
          <a:bodyPr lIns="50950" tIns="50950" rIns="50950" bIns="50950" anchor="ctr"/>
          <a:lstStyle/>
          <a:p>
            <a:pPr>
              <a:lnSpc>
                <a:spcPct val="100000"/>
              </a:lnSpc>
            </a:pPr>
            <a:r>
              <a:rPr lang="en-US" sz="1000" dirty="0">
                <a:solidFill>
                  <a:schemeClr val="bg1"/>
                </a:solidFill>
              </a:rPr>
              <a:t>Transaction Support (legal, regulatory, etc.)</a:t>
            </a:r>
          </a:p>
        </p:txBody>
      </p:sp>
      <p:sp>
        <p:nvSpPr>
          <p:cNvPr id="12316" name="Rectangle 31"/>
          <p:cNvSpPr>
            <a:spLocks noChangeArrowheads="1"/>
          </p:cNvSpPr>
          <p:nvPr/>
        </p:nvSpPr>
        <p:spPr bwMode="auto">
          <a:xfrm>
            <a:off x="5377554" y="4676990"/>
            <a:ext cx="1002506" cy="691021"/>
          </a:xfrm>
          <a:prstGeom prst="rect">
            <a:avLst/>
          </a:prstGeom>
          <a:solidFill>
            <a:schemeClr val="hlink"/>
          </a:solidFill>
          <a:ln w="19050" algn="ctr">
            <a:noFill/>
            <a:miter lim="800000"/>
            <a:headEnd/>
            <a:tailEnd/>
          </a:ln>
        </p:spPr>
        <p:txBody>
          <a:bodyPr lIns="50950" tIns="50950" rIns="50950" bIns="50950" anchor="ctr"/>
          <a:lstStyle/>
          <a:p>
            <a:pPr>
              <a:lnSpc>
                <a:spcPct val="100000"/>
              </a:lnSpc>
            </a:pPr>
            <a:r>
              <a:rPr lang="en-US" sz="1000" dirty="0">
                <a:solidFill>
                  <a:schemeClr val="bg1"/>
                </a:solidFill>
              </a:rPr>
              <a:t>Organization Development and Selection</a:t>
            </a:r>
          </a:p>
        </p:txBody>
      </p:sp>
      <p:sp>
        <p:nvSpPr>
          <p:cNvPr id="12317" name="Rectangle 32"/>
          <p:cNvSpPr>
            <a:spLocks noChangeArrowheads="1"/>
          </p:cNvSpPr>
          <p:nvPr/>
        </p:nvSpPr>
        <p:spPr bwMode="auto">
          <a:xfrm>
            <a:off x="6456906" y="4676990"/>
            <a:ext cx="1002506" cy="691021"/>
          </a:xfrm>
          <a:prstGeom prst="rect">
            <a:avLst/>
          </a:prstGeom>
          <a:solidFill>
            <a:schemeClr val="hlink"/>
          </a:solidFill>
          <a:ln w="19050" algn="ctr">
            <a:noFill/>
            <a:miter lim="800000"/>
            <a:headEnd/>
            <a:tailEnd/>
          </a:ln>
        </p:spPr>
        <p:txBody>
          <a:bodyPr lIns="50950" tIns="50950" rIns="50950" bIns="50950" anchor="ctr"/>
          <a:lstStyle/>
          <a:p>
            <a:pPr>
              <a:lnSpc>
                <a:spcPct val="100000"/>
              </a:lnSpc>
            </a:pPr>
            <a:r>
              <a:rPr lang="en-US" sz="1000" dirty="0">
                <a:solidFill>
                  <a:schemeClr val="bg1"/>
                </a:solidFill>
              </a:rPr>
              <a:t>Change, Communication and Culture</a:t>
            </a:r>
          </a:p>
        </p:txBody>
      </p:sp>
      <p:sp>
        <p:nvSpPr>
          <p:cNvPr id="12318" name="Rectangle 33"/>
          <p:cNvSpPr>
            <a:spLocks noChangeArrowheads="1"/>
          </p:cNvSpPr>
          <p:nvPr/>
        </p:nvSpPr>
        <p:spPr bwMode="auto">
          <a:xfrm>
            <a:off x="476587" y="2134988"/>
            <a:ext cx="2581797" cy="380425"/>
          </a:xfrm>
          <a:prstGeom prst="rect">
            <a:avLst/>
          </a:prstGeom>
          <a:solidFill>
            <a:srgbClr val="8099CC"/>
          </a:solidFill>
          <a:ln w="9525" algn="ctr">
            <a:noFill/>
            <a:miter lim="800000"/>
            <a:headEnd/>
            <a:tailEnd/>
          </a:ln>
        </p:spPr>
        <p:txBody>
          <a:bodyPr wrap="square" lIns="274320" tIns="91440" rIns="274320" bIns="91440" anchor="ctr">
            <a:spAutoFit/>
          </a:bodyPr>
          <a:lstStyle/>
          <a:p>
            <a:pPr algn="ctr">
              <a:lnSpc>
                <a:spcPct val="106000"/>
              </a:lnSpc>
            </a:pPr>
            <a:r>
              <a:rPr lang="en-US" sz="1200" b="1" dirty="0">
                <a:solidFill>
                  <a:schemeClr val="bg1"/>
                </a:solidFill>
              </a:rPr>
              <a:t>Overall Responsibilities</a:t>
            </a:r>
          </a:p>
        </p:txBody>
      </p:sp>
      <p:grpSp>
        <p:nvGrpSpPr>
          <p:cNvPr id="4" name="Group 34"/>
          <p:cNvGrpSpPr>
            <a:grpSpLocks/>
          </p:cNvGrpSpPr>
          <p:nvPr/>
        </p:nvGrpSpPr>
        <p:grpSpPr bwMode="auto">
          <a:xfrm>
            <a:off x="431392" y="1984888"/>
            <a:ext cx="9191964" cy="181752"/>
            <a:chOff x="247" y="738"/>
            <a:chExt cx="5263" cy="101"/>
          </a:xfrm>
        </p:grpSpPr>
        <p:sp>
          <p:nvSpPr>
            <p:cNvPr id="12320" name="Line 35"/>
            <p:cNvSpPr>
              <a:spLocks noChangeShapeType="1"/>
            </p:cNvSpPr>
            <p:nvPr/>
          </p:nvSpPr>
          <p:spPr bwMode="gray">
            <a:xfrm>
              <a:off x="247" y="788"/>
              <a:ext cx="5263" cy="0"/>
            </a:xfrm>
            <a:prstGeom prst="line">
              <a:avLst/>
            </a:prstGeom>
            <a:noFill/>
            <a:ln w="12700" cap="rnd">
              <a:solidFill>
                <a:schemeClr val="accent1"/>
              </a:solidFill>
              <a:round/>
              <a:headEnd/>
              <a:tailEnd/>
            </a:ln>
          </p:spPr>
          <p:txBody>
            <a:bodyPr wrap="none" anchor="ctr"/>
            <a:lstStyle/>
            <a:p>
              <a:endParaRPr lang="en-US"/>
            </a:p>
          </p:txBody>
        </p:sp>
        <p:sp>
          <p:nvSpPr>
            <p:cNvPr id="12321" name="Rectangle 36"/>
            <p:cNvSpPr>
              <a:spLocks noChangeArrowheads="1"/>
            </p:cNvSpPr>
            <p:nvPr/>
          </p:nvSpPr>
          <p:spPr bwMode="gray">
            <a:xfrm>
              <a:off x="2272" y="738"/>
              <a:ext cx="1213" cy="101"/>
            </a:xfrm>
            <a:prstGeom prst="rect">
              <a:avLst/>
            </a:prstGeom>
            <a:solidFill>
              <a:schemeClr val="bg1"/>
            </a:solidFill>
            <a:ln w="12700" cap="rnd" algn="ctr">
              <a:noFill/>
              <a:miter lim="800000"/>
              <a:headEnd/>
              <a:tailEnd/>
            </a:ln>
          </p:spPr>
          <p:txBody>
            <a:bodyPr wrap="none" lIns="72000" tIns="0" rIns="72000" bIns="0" anchor="b" anchorCtr="1">
              <a:spAutoFit/>
            </a:bodyPr>
            <a:lstStyle/>
            <a:p>
              <a:pPr>
                <a:lnSpc>
                  <a:spcPct val="95000"/>
                </a:lnSpc>
              </a:pPr>
              <a:r>
                <a:rPr lang="en-US" sz="1200" b="1" dirty="0"/>
                <a:t>Integration Team Structure</a:t>
              </a:r>
            </a:p>
          </p:txBody>
        </p:sp>
      </p:grpSp>
      <p:sp>
        <p:nvSpPr>
          <p:cNvPr id="38" name="Title 1"/>
          <p:cNvSpPr txBox="1">
            <a:spLocks/>
          </p:cNvSpPr>
          <p:nvPr/>
        </p:nvSpPr>
        <p:spPr bwMode="auto">
          <a:xfrm>
            <a:off x="601663" y="549275"/>
            <a:ext cx="9266237"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1019175" rtl="0" eaLnBrk="0" fontAlgn="base" latinLnBrk="0" hangingPunct="0">
              <a:lnSpc>
                <a:spcPct val="105000"/>
              </a:lnSpc>
              <a:spcBef>
                <a:spcPct val="0"/>
              </a:spcBef>
              <a:spcAft>
                <a:spcPct val="0"/>
              </a:spcAft>
              <a:buClrTx/>
              <a:buSzTx/>
              <a:buFontTx/>
              <a:buNone/>
              <a:tabLst/>
              <a:defRPr/>
            </a:pPr>
            <a:r>
              <a:rPr kumimoji="0" lang="en-US" sz="2400" b="1" i="0" u="none" strike="noStrike" kern="1200" cap="none" spc="0" normalizeH="0" baseline="0" noProof="0" smtClean="0">
                <a:ln>
                  <a:noFill/>
                </a:ln>
                <a:solidFill>
                  <a:schemeClr val="tx2"/>
                </a:solidFill>
                <a:effectLst/>
                <a:uLnTx/>
                <a:uFillTx/>
                <a:latin typeface="+mj-lt"/>
                <a:ea typeface="+mj-ea"/>
                <a:cs typeface="+mj-cs"/>
              </a:rPr>
              <a:t>Our perspectives on acquisition integration</a:t>
            </a:r>
            <a:endParaRPr kumimoji="0" lang="en-US" sz="2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9" name="Rectangle 38"/>
          <p:cNvSpPr/>
          <p:nvPr/>
        </p:nvSpPr>
        <p:spPr>
          <a:xfrm>
            <a:off x="5628488" y="2643968"/>
            <a:ext cx="1565292" cy="400110"/>
          </a:xfrm>
          <a:prstGeom prst="rect">
            <a:avLst/>
          </a:prstGeom>
        </p:spPr>
        <p:txBody>
          <a:bodyPr wrap="square">
            <a:spAutoFit/>
          </a:bodyPr>
          <a:lstStyle/>
          <a:p>
            <a:pPr lvl="0" algn="ctr"/>
            <a:r>
              <a:rPr lang="en-US" sz="1000" dirty="0" smtClean="0">
                <a:solidFill>
                  <a:srgbClr val="000000"/>
                </a:solidFill>
              </a:rPr>
              <a:t>Chairman, CEO, Top Management</a:t>
            </a:r>
            <a:endParaRPr lang="en-US" sz="1000"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Our view of the future industry</a:t>
            </a:r>
          </a:p>
        </p:txBody>
      </p:sp>
      <p:sp>
        <p:nvSpPr>
          <p:cNvPr id="6" name="Slide Number Placeholder 5"/>
          <p:cNvSpPr>
            <a:spLocks noGrp="1"/>
          </p:cNvSpPr>
          <p:nvPr>
            <p:ph type="sldNum" sz="quarter" idx="10"/>
          </p:nvPr>
        </p:nvSpPr>
        <p:spPr/>
        <p:txBody>
          <a:bodyPr/>
          <a:lstStyle/>
          <a:p>
            <a:fld id="{02012106-F1AE-4C04-8E5F-85389AF4AC05}" type="slidenum">
              <a:rPr lang="en-US" smtClean="0"/>
              <a:pPr/>
              <a:t>8</a:t>
            </a:fld>
            <a:endParaRPr lang="en-US" dirty="0"/>
          </a:p>
        </p:txBody>
      </p:sp>
      <p:graphicFrame>
        <p:nvGraphicFramePr>
          <p:cNvPr id="7" name="Content Placeholder 4"/>
          <p:cNvGraphicFramePr>
            <a:graphicFrameLocks noGrp="1"/>
          </p:cNvGraphicFramePr>
          <p:nvPr>
            <p:ph idx="1"/>
          </p:nvPr>
        </p:nvGraphicFramePr>
        <p:xfrm>
          <a:off x="446088" y="1312730"/>
          <a:ext cx="9266238" cy="5753980"/>
        </p:xfrm>
        <a:graphic>
          <a:graphicData uri="http://schemas.openxmlformats.org/drawingml/2006/table">
            <a:tbl>
              <a:tblPr>
                <a:tableStyleId>{5C22544A-7EE6-4342-B048-85BDC9FD1C3A}</a:tableStyleId>
              </a:tblPr>
              <a:tblGrid>
                <a:gridCol w="4353716"/>
                <a:gridCol w="4912522"/>
              </a:tblGrid>
              <a:tr h="824820">
                <a:tc>
                  <a:txBody>
                    <a:bodyPr/>
                    <a:lstStyle/>
                    <a:p>
                      <a:r>
                        <a:rPr lang="en-US" dirty="0" smtClean="0"/>
                        <a:t>Improving</a:t>
                      </a:r>
                      <a:r>
                        <a:rPr lang="en-US" baseline="0" dirty="0" smtClean="0"/>
                        <a:t> Fuel Efficiency</a:t>
                      </a:r>
                      <a:endParaRPr lang="en-US" dirty="0"/>
                    </a:p>
                  </a:txBody>
                  <a:tcPr/>
                </a:tc>
                <a:tc>
                  <a:txBody>
                    <a:bodyPr/>
                    <a:lstStyle/>
                    <a:p>
                      <a:pPr marL="177800" indent="-177800">
                        <a:buFont typeface="Arial" pitchFamily="34" charset="0"/>
                        <a:buChar char="•"/>
                      </a:pPr>
                      <a:r>
                        <a:rPr lang="en-US" sz="1600" dirty="0" smtClean="0"/>
                        <a:t>Permanent structural shift to higher fuel economy and alternative </a:t>
                      </a:r>
                      <a:r>
                        <a:rPr lang="en-US" sz="1600" dirty="0" err="1" smtClean="0"/>
                        <a:t>powertrain</a:t>
                      </a:r>
                      <a:r>
                        <a:rPr lang="en-US" sz="1600" dirty="0" smtClean="0"/>
                        <a:t> cars</a:t>
                      </a:r>
                    </a:p>
                  </a:txBody>
                  <a:tcPr/>
                </a:tc>
              </a:tr>
              <a:tr h="1012836">
                <a:tc>
                  <a:txBody>
                    <a:bodyPr/>
                    <a:lstStyle/>
                    <a:p>
                      <a:r>
                        <a:rPr lang="en-US" dirty="0" smtClean="0"/>
                        <a:t>Safety and Technology</a:t>
                      </a:r>
                      <a:endParaRPr lang="en-US" dirty="0"/>
                    </a:p>
                  </a:txBody>
                  <a:tcPr/>
                </a:tc>
                <a:tc>
                  <a:txBody>
                    <a:bodyPr/>
                    <a:lstStyle/>
                    <a:p>
                      <a:pPr marL="177800" indent="-177800">
                        <a:buFont typeface="Arial" pitchFamily="34" charset="0"/>
                        <a:buChar char="•"/>
                      </a:pPr>
                      <a:r>
                        <a:rPr lang="en-US" sz="1600" dirty="0" smtClean="0"/>
                        <a:t>Increased emphasis on vehicle technology and safety – electronic controls, lighter materials, reduced friction, etc.</a:t>
                      </a:r>
                    </a:p>
                  </a:txBody>
                  <a:tcPr/>
                </a:tc>
              </a:tr>
              <a:tr h="1292158">
                <a:tc>
                  <a:txBody>
                    <a:bodyPr/>
                    <a:lstStyle/>
                    <a:p>
                      <a:r>
                        <a:rPr lang="en-US" dirty="0" smtClean="0"/>
                        <a:t>Supply Chain Regionalization</a:t>
                      </a:r>
                      <a:endParaRPr lang="en-US" dirty="0"/>
                    </a:p>
                  </a:txBody>
                  <a:tcPr/>
                </a:tc>
                <a:tc>
                  <a:txBody>
                    <a:bodyPr/>
                    <a:lstStyle/>
                    <a:p>
                      <a:pPr marL="177800" indent="-177800">
                        <a:buFont typeface="Arial" pitchFamily="34" charset="0"/>
                        <a:buChar char="•"/>
                      </a:pPr>
                      <a:r>
                        <a:rPr lang="en-US" sz="1600" dirty="0" smtClean="0"/>
                        <a:t>Increased logistics and inventory costs will drive more supply chain regionalization vs. globalization (while globalization of R&amp;D and OEM programs continue to increase)</a:t>
                      </a:r>
                    </a:p>
                  </a:txBody>
                  <a:tcPr/>
                </a:tc>
              </a:tr>
              <a:tr h="2624166">
                <a:tc>
                  <a:txBody>
                    <a:bodyPr/>
                    <a:lstStyle/>
                    <a:p>
                      <a:r>
                        <a:rPr lang="en-US" dirty="0" smtClean="0"/>
                        <a:t>Global Organizations and Global Management</a:t>
                      </a:r>
                      <a:endParaRPr lang="en-US" dirty="0"/>
                    </a:p>
                  </a:txBody>
                  <a:tcPr/>
                </a:tc>
                <a:tc>
                  <a:txBody>
                    <a:bodyPr/>
                    <a:lstStyle/>
                    <a:p>
                      <a:pPr marL="177800" indent="-177800">
                        <a:spcAft>
                          <a:spcPts val="600"/>
                        </a:spcAft>
                        <a:buFont typeface="Arial" pitchFamily="34" charset="0"/>
                        <a:buChar char="•"/>
                      </a:pPr>
                      <a:r>
                        <a:rPr lang="en-US" sz="1600" dirty="0" smtClean="0"/>
                        <a:t>More sophisticated commodity cost strategies and management tools will be adopted to manage financial and cost volatility</a:t>
                      </a:r>
                    </a:p>
                    <a:p>
                      <a:pPr marL="177800" indent="-177800">
                        <a:spcAft>
                          <a:spcPts val="600"/>
                        </a:spcAft>
                        <a:buFont typeface="Arial" pitchFamily="34" charset="0"/>
                        <a:buChar char="•"/>
                      </a:pPr>
                      <a:r>
                        <a:rPr lang="en-US" sz="1600" dirty="0" smtClean="0"/>
                        <a:t>OEMs and suppliers will better match revenue and cost footprints to reduce currency exchange risk</a:t>
                      </a:r>
                    </a:p>
                    <a:p>
                      <a:pPr marL="177800" indent="-177800">
                        <a:spcAft>
                          <a:spcPts val="600"/>
                        </a:spcAft>
                        <a:buFont typeface="Arial" pitchFamily="34" charset="0"/>
                        <a:buChar char="•"/>
                      </a:pPr>
                      <a:r>
                        <a:rPr lang="en-US" sz="1600" dirty="0" smtClean="0"/>
                        <a:t>Companies will adopt global organizational strategies to facilitate lower-cost support structures, global tax optimization, and cash repatriation</a:t>
                      </a:r>
                    </a:p>
                  </a:txBody>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9" name="Rectangle 10"/>
          <p:cNvSpPr>
            <a:spLocks noChangeArrowheads="1"/>
          </p:cNvSpPr>
          <p:nvPr/>
        </p:nvSpPr>
        <p:spPr bwMode="auto">
          <a:xfrm>
            <a:off x="2981318" y="1765036"/>
            <a:ext cx="731520" cy="400110"/>
          </a:xfrm>
          <a:prstGeom prst="rect">
            <a:avLst/>
          </a:prstGeom>
          <a:solidFill>
            <a:schemeClr val="bg1"/>
          </a:solidFill>
          <a:ln w="9525">
            <a:solidFill>
              <a:srgbClr val="043372"/>
            </a:solidFill>
            <a:miter lim="800000"/>
            <a:headEnd/>
            <a:tailEnd/>
          </a:ln>
        </p:spPr>
        <p:txBody>
          <a:bodyPr wrap="none" anchor="ctr">
            <a:spAutoFit/>
          </a:bodyPr>
          <a:lstStyle/>
          <a:p>
            <a:endParaRPr lang="en-US"/>
          </a:p>
        </p:txBody>
      </p:sp>
      <p:sp>
        <p:nvSpPr>
          <p:cNvPr id="15390" name="Rectangle 11"/>
          <p:cNvSpPr>
            <a:spLocks noChangeArrowheads="1"/>
          </p:cNvSpPr>
          <p:nvPr/>
        </p:nvSpPr>
        <p:spPr bwMode="auto">
          <a:xfrm>
            <a:off x="2928923" y="1802826"/>
            <a:ext cx="731520" cy="400110"/>
          </a:xfrm>
          <a:prstGeom prst="rect">
            <a:avLst/>
          </a:prstGeom>
          <a:solidFill>
            <a:schemeClr val="bg1"/>
          </a:solidFill>
          <a:ln w="9525">
            <a:solidFill>
              <a:srgbClr val="043372"/>
            </a:solidFill>
            <a:miter lim="800000"/>
            <a:headEnd/>
            <a:tailEnd/>
          </a:ln>
        </p:spPr>
        <p:txBody>
          <a:bodyPr wrap="none" anchor="ctr">
            <a:spAutoFit/>
          </a:bodyPr>
          <a:lstStyle/>
          <a:p>
            <a:endParaRPr lang="en-US"/>
          </a:p>
        </p:txBody>
      </p:sp>
      <p:sp>
        <p:nvSpPr>
          <p:cNvPr id="15391" name="Rectangle 12"/>
          <p:cNvSpPr>
            <a:spLocks noChangeArrowheads="1"/>
          </p:cNvSpPr>
          <p:nvPr/>
        </p:nvSpPr>
        <p:spPr bwMode="auto">
          <a:xfrm>
            <a:off x="2873034" y="1856812"/>
            <a:ext cx="731520" cy="400110"/>
          </a:xfrm>
          <a:prstGeom prst="rect">
            <a:avLst/>
          </a:prstGeom>
          <a:solidFill>
            <a:schemeClr val="bg1"/>
          </a:solidFill>
          <a:ln w="9525">
            <a:solidFill>
              <a:srgbClr val="043372"/>
            </a:solidFill>
            <a:miter lim="800000"/>
            <a:headEnd/>
            <a:tailEnd/>
          </a:ln>
        </p:spPr>
        <p:txBody>
          <a:bodyPr wrap="none" anchor="ctr">
            <a:spAutoFit/>
          </a:bodyPr>
          <a:lstStyle/>
          <a:p>
            <a:endParaRPr lang="en-US"/>
          </a:p>
        </p:txBody>
      </p:sp>
      <p:sp>
        <p:nvSpPr>
          <p:cNvPr id="15362" name="Slide Number Placeholder 3"/>
          <p:cNvSpPr>
            <a:spLocks noGrp="1"/>
          </p:cNvSpPr>
          <p:nvPr>
            <p:ph type="sldNum" sz="quarter" idx="10"/>
          </p:nvPr>
        </p:nvSpPr>
        <p:spPr>
          <a:noFill/>
        </p:spPr>
        <p:txBody>
          <a:bodyPr/>
          <a:lstStyle/>
          <a:p>
            <a:fld id="{F0106C9D-5BF3-4402-ADFA-7C9E86AC4316}" type="slidenum">
              <a:rPr lang="en-US"/>
              <a:pPr/>
              <a:t>80</a:t>
            </a:fld>
            <a:endParaRPr lang="en-US"/>
          </a:p>
        </p:txBody>
      </p:sp>
      <p:grpSp>
        <p:nvGrpSpPr>
          <p:cNvPr id="3" name="Group 3"/>
          <p:cNvGrpSpPr>
            <a:grpSpLocks/>
          </p:cNvGrpSpPr>
          <p:nvPr/>
        </p:nvGrpSpPr>
        <p:grpSpPr bwMode="auto">
          <a:xfrm>
            <a:off x="8061963" y="1947096"/>
            <a:ext cx="1238287" cy="984345"/>
            <a:chOff x="4704" y="1037"/>
            <a:chExt cx="709" cy="547"/>
          </a:xfrm>
        </p:grpSpPr>
        <p:sp>
          <p:nvSpPr>
            <p:cNvPr id="15401" name="AutoShape 4"/>
            <p:cNvSpPr>
              <a:spLocks noChangeArrowheads="1"/>
            </p:cNvSpPr>
            <p:nvPr/>
          </p:nvSpPr>
          <p:spPr bwMode="auto">
            <a:xfrm>
              <a:off x="4704" y="1037"/>
              <a:ext cx="709" cy="547"/>
            </a:xfrm>
            <a:prstGeom prst="star16">
              <a:avLst>
                <a:gd name="adj" fmla="val 37500"/>
              </a:avLst>
            </a:prstGeom>
            <a:noFill/>
            <a:ln w="12700" algn="ctr">
              <a:solidFill>
                <a:schemeClr val="accent1"/>
              </a:solidFill>
              <a:miter lim="800000"/>
              <a:headEnd/>
              <a:tailEnd/>
            </a:ln>
          </p:spPr>
          <p:txBody>
            <a:bodyPr/>
            <a:lstStyle/>
            <a:p>
              <a:endParaRPr lang="en-US"/>
            </a:p>
          </p:txBody>
        </p:sp>
        <p:sp>
          <p:nvSpPr>
            <p:cNvPr id="15402" name="Text Box 5"/>
            <p:cNvSpPr txBox="1">
              <a:spLocks noChangeArrowheads="1"/>
            </p:cNvSpPr>
            <p:nvPr/>
          </p:nvSpPr>
          <p:spPr bwMode="auto">
            <a:xfrm>
              <a:off x="4885" y="1213"/>
              <a:ext cx="335" cy="195"/>
            </a:xfrm>
            <a:prstGeom prst="rect">
              <a:avLst/>
            </a:prstGeom>
            <a:noFill/>
            <a:ln w="19050">
              <a:noFill/>
              <a:miter lim="800000"/>
              <a:headEnd/>
              <a:tailEnd/>
            </a:ln>
          </p:spPr>
          <p:txBody>
            <a:bodyPr wrap="none" anchor="ctr">
              <a:spAutoFit/>
            </a:bodyPr>
            <a:lstStyle/>
            <a:p>
              <a:pPr>
                <a:lnSpc>
                  <a:spcPct val="140000"/>
                </a:lnSpc>
                <a:spcBef>
                  <a:spcPct val="20000"/>
                </a:spcBef>
                <a:buClr>
                  <a:srgbClr val="CC0000"/>
                </a:buClr>
                <a:buSzPct val="110000"/>
              </a:pPr>
              <a:r>
                <a:rPr lang="en-GB" sz="1200" dirty="0"/>
                <a:t>Day 1</a:t>
              </a:r>
            </a:p>
          </p:txBody>
        </p:sp>
      </p:grpSp>
      <p:sp>
        <p:nvSpPr>
          <p:cNvPr id="15384" name="AutoShape 6"/>
          <p:cNvSpPr>
            <a:spLocks noChangeArrowheads="1"/>
          </p:cNvSpPr>
          <p:nvPr/>
        </p:nvSpPr>
        <p:spPr bwMode="auto">
          <a:xfrm>
            <a:off x="447111" y="1804933"/>
            <a:ext cx="2184904" cy="518266"/>
          </a:xfrm>
          <a:prstGeom prst="homePlate">
            <a:avLst>
              <a:gd name="adj" fmla="val 61396"/>
            </a:avLst>
          </a:prstGeom>
          <a:solidFill>
            <a:schemeClr val="accent2"/>
          </a:solidFill>
          <a:ln w="12700" cap="rnd" algn="ctr">
            <a:solidFill>
              <a:schemeClr val="accent2"/>
            </a:solidFill>
            <a:miter lim="800000"/>
            <a:headEnd/>
            <a:tailEnd/>
          </a:ln>
        </p:spPr>
        <p:txBody>
          <a:bodyPr anchor="ctr"/>
          <a:lstStyle/>
          <a:p>
            <a:pPr>
              <a:lnSpc>
                <a:spcPct val="106000"/>
              </a:lnSpc>
            </a:pPr>
            <a:r>
              <a:rPr lang="en-US" sz="1000" dirty="0"/>
              <a:t>Day 1 Vision</a:t>
            </a:r>
          </a:p>
          <a:p>
            <a:pPr>
              <a:lnSpc>
                <a:spcPct val="106000"/>
              </a:lnSpc>
            </a:pPr>
            <a:r>
              <a:rPr lang="en-US" sz="1000" dirty="0"/>
              <a:t>(set out in the Blueprint)</a:t>
            </a:r>
          </a:p>
        </p:txBody>
      </p:sp>
      <p:sp>
        <p:nvSpPr>
          <p:cNvPr id="15385" name="AutoShape 7"/>
          <p:cNvSpPr>
            <a:spLocks noChangeArrowheads="1"/>
          </p:cNvSpPr>
          <p:nvPr/>
        </p:nvSpPr>
        <p:spPr bwMode="auto">
          <a:xfrm>
            <a:off x="447111" y="2553539"/>
            <a:ext cx="2188397" cy="503870"/>
          </a:xfrm>
          <a:prstGeom prst="homePlate">
            <a:avLst>
              <a:gd name="adj" fmla="val 63251"/>
            </a:avLst>
          </a:prstGeom>
          <a:solidFill>
            <a:schemeClr val="accent2"/>
          </a:solidFill>
          <a:ln w="12700" cap="rnd" algn="ctr">
            <a:solidFill>
              <a:schemeClr val="accent2"/>
            </a:solidFill>
            <a:miter lim="800000"/>
            <a:headEnd/>
            <a:tailEnd/>
          </a:ln>
        </p:spPr>
        <p:txBody>
          <a:bodyPr anchor="ctr"/>
          <a:lstStyle/>
          <a:p>
            <a:pPr>
              <a:lnSpc>
                <a:spcPct val="106000"/>
              </a:lnSpc>
            </a:pPr>
            <a:r>
              <a:rPr lang="en-US" sz="1000" dirty="0"/>
              <a:t>Day 1 Checklist</a:t>
            </a:r>
          </a:p>
          <a:p>
            <a:pPr>
              <a:lnSpc>
                <a:spcPct val="106000"/>
              </a:lnSpc>
            </a:pPr>
            <a:r>
              <a:rPr lang="en-US" sz="1000" dirty="0"/>
              <a:t> (by </a:t>
            </a:r>
            <a:r>
              <a:rPr lang="en-US" sz="1000" dirty="0" err="1"/>
              <a:t>Workstream</a:t>
            </a:r>
            <a:r>
              <a:rPr lang="en-US" sz="1000" dirty="0"/>
              <a:t>)</a:t>
            </a:r>
          </a:p>
        </p:txBody>
      </p:sp>
      <p:sp>
        <p:nvSpPr>
          <p:cNvPr id="15392" name="Text Box 13"/>
          <p:cNvSpPr txBox="1">
            <a:spLocks noChangeArrowheads="1"/>
          </p:cNvSpPr>
          <p:nvPr/>
        </p:nvSpPr>
        <p:spPr bwMode="auto">
          <a:xfrm>
            <a:off x="2843344" y="1823071"/>
            <a:ext cx="989662" cy="483787"/>
          </a:xfrm>
          <a:prstGeom prst="rect">
            <a:avLst/>
          </a:prstGeom>
          <a:noFill/>
          <a:ln w="19050">
            <a:noFill/>
            <a:miter lim="800000"/>
            <a:headEnd/>
            <a:tailEnd/>
          </a:ln>
        </p:spPr>
        <p:txBody>
          <a:bodyPr wrap="square" anchor="ctr">
            <a:spAutoFit/>
          </a:bodyPr>
          <a:lstStyle/>
          <a:p>
            <a:pPr>
              <a:lnSpc>
                <a:spcPct val="106000"/>
              </a:lnSpc>
              <a:buClr>
                <a:srgbClr val="CC0000"/>
              </a:buClr>
              <a:buSzPct val="110000"/>
            </a:pPr>
            <a:r>
              <a:rPr lang="en-GB" sz="800" dirty="0"/>
              <a:t>Business</a:t>
            </a:r>
            <a:br>
              <a:rPr lang="en-GB" sz="800" dirty="0"/>
            </a:br>
            <a:r>
              <a:rPr lang="en-GB" sz="800" dirty="0"/>
              <a:t>Unit</a:t>
            </a:r>
          </a:p>
          <a:p>
            <a:pPr>
              <a:lnSpc>
                <a:spcPct val="106000"/>
              </a:lnSpc>
              <a:buClr>
                <a:srgbClr val="CC0000"/>
              </a:buClr>
              <a:buSzPct val="110000"/>
            </a:pPr>
            <a:r>
              <a:rPr lang="en-GB" sz="800" dirty="0"/>
              <a:t>Day 1 Plans</a:t>
            </a:r>
          </a:p>
        </p:txBody>
      </p:sp>
      <p:sp>
        <p:nvSpPr>
          <p:cNvPr id="15388" name="AutoShape 9"/>
          <p:cNvSpPr>
            <a:spLocks noChangeArrowheads="1"/>
          </p:cNvSpPr>
          <p:nvPr/>
        </p:nvSpPr>
        <p:spPr bwMode="auto">
          <a:xfrm rot="5400000">
            <a:off x="3786222" y="1650206"/>
            <a:ext cx="1439627" cy="1425165"/>
          </a:xfrm>
          <a:prstGeom prst="triangle">
            <a:avLst>
              <a:gd name="adj" fmla="val 50000"/>
            </a:avLst>
          </a:prstGeom>
          <a:solidFill>
            <a:srgbClr val="80CCCC"/>
          </a:solidFill>
          <a:ln w="9525" algn="ctr">
            <a:solidFill>
              <a:srgbClr val="80CCCC"/>
            </a:solidFill>
            <a:miter lim="800000"/>
            <a:headEnd/>
            <a:tailEnd/>
          </a:ln>
        </p:spPr>
        <p:txBody>
          <a:bodyPr wrap="none" tIns="137160" bIns="137160" anchor="ctr"/>
          <a:lstStyle/>
          <a:p>
            <a:endParaRPr lang="en-US"/>
          </a:p>
        </p:txBody>
      </p:sp>
      <p:sp>
        <p:nvSpPr>
          <p:cNvPr id="15393" name="Rectangle 14"/>
          <p:cNvSpPr>
            <a:spLocks noChangeArrowheads="1"/>
          </p:cNvSpPr>
          <p:nvPr/>
        </p:nvSpPr>
        <p:spPr bwMode="auto">
          <a:xfrm>
            <a:off x="2981319" y="2551432"/>
            <a:ext cx="796416" cy="400110"/>
          </a:xfrm>
          <a:prstGeom prst="rect">
            <a:avLst/>
          </a:prstGeom>
          <a:solidFill>
            <a:schemeClr val="bg1"/>
          </a:solidFill>
          <a:ln w="9525">
            <a:solidFill>
              <a:srgbClr val="043372"/>
            </a:solidFill>
            <a:miter lim="800000"/>
            <a:headEnd/>
            <a:tailEnd/>
          </a:ln>
        </p:spPr>
        <p:txBody>
          <a:bodyPr anchor="ctr">
            <a:spAutoFit/>
          </a:bodyPr>
          <a:lstStyle/>
          <a:p>
            <a:endParaRPr lang="en-US"/>
          </a:p>
        </p:txBody>
      </p:sp>
      <p:sp>
        <p:nvSpPr>
          <p:cNvPr id="15394" name="Rectangle 15"/>
          <p:cNvSpPr>
            <a:spLocks noChangeArrowheads="1"/>
          </p:cNvSpPr>
          <p:nvPr/>
        </p:nvSpPr>
        <p:spPr bwMode="auto">
          <a:xfrm>
            <a:off x="2930670" y="2591022"/>
            <a:ext cx="798162" cy="400110"/>
          </a:xfrm>
          <a:prstGeom prst="rect">
            <a:avLst/>
          </a:prstGeom>
          <a:solidFill>
            <a:schemeClr val="bg1"/>
          </a:solidFill>
          <a:ln w="9525">
            <a:solidFill>
              <a:srgbClr val="043372"/>
            </a:solidFill>
            <a:miter lim="800000"/>
            <a:headEnd/>
            <a:tailEnd/>
          </a:ln>
        </p:spPr>
        <p:txBody>
          <a:bodyPr anchor="ctr">
            <a:spAutoFit/>
          </a:bodyPr>
          <a:lstStyle/>
          <a:p>
            <a:endParaRPr lang="en-US"/>
          </a:p>
        </p:txBody>
      </p:sp>
      <p:sp>
        <p:nvSpPr>
          <p:cNvPr id="15395" name="Rectangle 16"/>
          <p:cNvSpPr>
            <a:spLocks noChangeArrowheads="1"/>
          </p:cNvSpPr>
          <p:nvPr/>
        </p:nvSpPr>
        <p:spPr bwMode="auto">
          <a:xfrm>
            <a:off x="2874781" y="2643209"/>
            <a:ext cx="796416" cy="400110"/>
          </a:xfrm>
          <a:prstGeom prst="rect">
            <a:avLst/>
          </a:prstGeom>
          <a:solidFill>
            <a:schemeClr val="bg1"/>
          </a:solidFill>
          <a:ln w="9525">
            <a:solidFill>
              <a:srgbClr val="043372"/>
            </a:solidFill>
            <a:miter lim="800000"/>
            <a:headEnd/>
            <a:tailEnd/>
          </a:ln>
        </p:spPr>
        <p:txBody>
          <a:bodyPr anchor="ctr">
            <a:spAutoFit/>
          </a:bodyPr>
          <a:lstStyle/>
          <a:p>
            <a:endParaRPr lang="en-US"/>
          </a:p>
        </p:txBody>
      </p:sp>
      <p:sp>
        <p:nvSpPr>
          <p:cNvPr id="15396" name="Text Box 17"/>
          <p:cNvSpPr txBox="1">
            <a:spLocks noChangeArrowheads="1"/>
          </p:cNvSpPr>
          <p:nvPr/>
        </p:nvSpPr>
        <p:spPr bwMode="auto">
          <a:xfrm>
            <a:off x="2817146" y="2628823"/>
            <a:ext cx="740908" cy="353302"/>
          </a:xfrm>
          <a:prstGeom prst="rect">
            <a:avLst/>
          </a:prstGeom>
          <a:noFill/>
          <a:ln w="19050" algn="ctr">
            <a:noFill/>
            <a:miter lim="800000"/>
            <a:headEnd/>
            <a:tailEnd/>
          </a:ln>
        </p:spPr>
        <p:txBody>
          <a:bodyPr wrap="none" anchor="ctr">
            <a:spAutoFit/>
          </a:bodyPr>
          <a:lstStyle/>
          <a:p>
            <a:pPr>
              <a:lnSpc>
                <a:spcPct val="106000"/>
              </a:lnSpc>
              <a:buClr>
                <a:srgbClr val="CC0000"/>
              </a:buClr>
              <a:buSzPct val="110000"/>
            </a:pPr>
            <a:r>
              <a:rPr lang="en-GB" sz="800" dirty="0"/>
              <a:t>Function</a:t>
            </a:r>
          </a:p>
          <a:p>
            <a:pPr>
              <a:lnSpc>
                <a:spcPct val="106000"/>
              </a:lnSpc>
              <a:buClr>
                <a:srgbClr val="CC0000"/>
              </a:buClr>
              <a:buSzPct val="110000"/>
            </a:pPr>
            <a:r>
              <a:rPr lang="en-GB" sz="800" dirty="0"/>
              <a:t>Day 1 Plans</a:t>
            </a:r>
          </a:p>
        </p:txBody>
      </p:sp>
      <p:sp>
        <p:nvSpPr>
          <p:cNvPr id="15397" name="Freeform 18"/>
          <p:cNvSpPr>
            <a:spLocks/>
          </p:cNvSpPr>
          <p:nvPr/>
        </p:nvSpPr>
        <p:spPr bwMode="auto">
          <a:xfrm>
            <a:off x="3793454" y="2101856"/>
            <a:ext cx="1426911" cy="523664"/>
          </a:xfrm>
          <a:custGeom>
            <a:avLst/>
            <a:gdLst>
              <a:gd name="T0" fmla="*/ 0 w 1021"/>
              <a:gd name="T1" fmla="*/ 0 h 847"/>
              <a:gd name="T2" fmla="*/ 1020 w 1021"/>
              <a:gd name="T3" fmla="*/ 423 h 847"/>
              <a:gd name="T4" fmla="*/ 4 w 1021"/>
              <a:gd name="T5" fmla="*/ 846 h 847"/>
              <a:gd name="T6" fmla="*/ 0 60000 65536"/>
              <a:gd name="T7" fmla="*/ 0 60000 65536"/>
              <a:gd name="T8" fmla="*/ 0 60000 65536"/>
              <a:gd name="T9" fmla="*/ 0 w 1021"/>
              <a:gd name="T10" fmla="*/ 0 h 847"/>
              <a:gd name="T11" fmla="*/ 1021 w 1021"/>
              <a:gd name="T12" fmla="*/ 847 h 847"/>
            </a:gdLst>
            <a:ahLst/>
            <a:cxnLst>
              <a:cxn ang="T6">
                <a:pos x="T0" y="T1"/>
              </a:cxn>
              <a:cxn ang="T7">
                <a:pos x="T2" y="T3"/>
              </a:cxn>
              <a:cxn ang="T8">
                <a:pos x="T4" y="T5"/>
              </a:cxn>
            </a:cxnLst>
            <a:rect l="T9" t="T10" r="T11" b="T12"/>
            <a:pathLst>
              <a:path w="1021" h="847">
                <a:moveTo>
                  <a:pt x="0" y="0"/>
                </a:moveTo>
                <a:lnTo>
                  <a:pt x="1020" y="423"/>
                </a:lnTo>
                <a:lnTo>
                  <a:pt x="4" y="846"/>
                </a:lnTo>
              </a:path>
            </a:pathLst>
          </a:custGeom>
          <a:solidFill>
            <a:schemeClr val="accent2"/>
          </a:solidFill>
          <a:ln w="12700" cap="rnd">
            <a:noFill/>
            <a:round/>
            <a:headEnd/>
            <a:tailEnd/>
          </a:ln>
        </p:spPr>
        <p:txBody>
          <a:bodyPr/>
          <a:lstStyle/>
          <a:p>
            <a:endParaRPr lang="en-US"/>
          </a:p>
        </p:txBody>
      </p:sp>
      <p:sp>
        <p:nvSpPr>
          <p:cNvPr id="15398" name="Text Box 19"/>
          <p:cNvSpPr txBox="1">
            <a:spLocks noChangeArrowheads="1"/>
          </p:cNvSpPr>
          <p:nvPr/>
        </p:nvSpPr>
        <p:spPr bwMode="auto">
          <a:xfrm rot="1491817">
            <a:off x="4035491" y="1870587"/>
            <a:ext cx="787395" cy="307777"/>
          </a:xfrm>
          <a:prstGeom prst="rect">
            <a:avLst/>
          </a:prstGeom>
          <a:noFill/>
          <a:ln w="19050">
            <a:noFill/>
            <a:miter lim="800000"/>
            <a:headEnd/>
            <a:tailEnd/>
          </a:ln>
        </p:spPr>
        <p:txBody>
          <a:bodyPr wrap="none" anchor="ctr">
            <a:spAutoFit/>
          </a:bodyPr>
          <a:lstStyle/>
          <a:p>
            <a:pPr>
              <a:lnSpc>
                <a:spcPct val="140000"/>
              </a:lnSpc>
              <a:spcBef>
                <a:spcPct val="20000"/>
              </a:spcBef>
              <a:buClr>
                <a:srgbClr val="CC0000"/>
              </a:buClr>
              <a:buSzPct val="110000"/>
            </a:pPr>
            <a:r>
              <a:rPr lang="en-GB" sz="1000" dirty="0"/>
              <a:t>Mandatory</a:t>
            </a:r>
          </a:p>
        </p:txBody>
      </p:sp>
      <p:sp>
        <p:nvSpPr>
          <p:cNvPr id="15399" name="Text Box 20"/>
          <p:cNvSpPr txBox="1">
            <a:spLocks noChangeArrowheads="1"/>
          </p:cNvSpPr>
          <p:nvPr/>
        </p:nvSpPr>
        <p:spPr bwMode="auto">
          <a:xfrm>
            <a:off x="3879033" y="2210699"/>
            <a:ext cx="915635" cy="307777"/>
          </a:xfrm>
          <a:prstGeom prst="rect">
            <a:avLst/>
          </a:prstGeom>
          <a:noFill/>
          <a:ln w="19050">
            <a:noFill/>
            <a:miter lim="800000"/>
            <a:headEnd/>
            <a:tailEnd/>
          </a:ln>
        </p:spPr>
        <p:txBody>
          <a:bodyPr wrap="none" anchor="ctr">
            <a:spAutoFit/>
          </a:bodyPr>
          <a:lstStyle/>
          <a:p>
            <a:pPr>
              <a:lnSpc>
                <a:spcPct val="140000"/>
              </a:lnSpc>
              <a:spcBef>
                <a:spcPct val="20000"/>
              </a:spcBef>
              <a:buClr>
                <a:srgbClr val="CC0000"/>
              </a:buClr>
              <a:buSzPct val="110000"/>
            </a:pPr>
            <a:r>
              <a:rPr lang="en-GB" sz="1000" dirty="0"/>
              <a:t>Nice to Have</a:t>
            </a:r>
          </a:p>
        </p:txBody>
      </p:sp>
      <p:sp>
        <p:nvSpPr>
          <p:cNvPr id="15400" name="Text Box 21"/>
          <p:cNvSpPr txBox="1">
            <a:spLocks noChangeArrowheads="1"/>
          </p:cNvSpPr>
          <p:nvPr/>
        </p:nvSpPr>
        <p:spPr bwMode="auto">
          <a:xfrm rot="20117268">
            <a:off x="4101969" y="2541813"/>
            <a:ext cx="497252" cy="307777"/>
          </a:xfrm>
          <a:prstGeom prst="rect">
            <a:avLst/>
          </a:prstGeom>
          <a:noFill/>
          <a:ln w="19050">
            <a:noFill/>
            <a:miter lim="800000"/>
            <a:headEnd/>
            <a:tailEnd/>
          </a:ln>
        </p:spPr>
        <p:txBody>
          <a:bodyPr wrap="none" anchor="ctr">
            <a:spAutoFit/>
          </a:bodyPr>
          <a:lstStyle/>
          <a:p>
            <a:pPr>
              <a:lnSpc>
                <a:spcPct val="140000"/>
              </a:lnSpc>
              <a:spcBef>
                <a:spcPct val="20000"/>
              </a:spcBef>
              <a:buClr>
                <a:srgbClr val="CC0000"/>
              </a:buClr>
              <a:buSzPct val="110000"/>
            </a:pPr>
            <a:r>
              <a:rPr lang="en-GB" sz="1000" dirty="0"/>
              <a:t>Defer</a:t>
            </a:r>
          </a:p>
        </p:txBody>
      </p:sp>
      <p:sp>
        <p:nvSpPr>
          <p:cNvPr id="15387" name="Text Box 22"/>
          <p:cNvSpPr txBox="1">
            <a:spLocks noChangeArrowheads="1"/>
          </p:cNvSpPr>
          <p:nvPr/>
        </p:nvSpPr>
        <p:spPr bwMode="auto">
          <a:xfrm>
            <a:off x="5368821" y="1914249"/>
            <a:ext cx="2525476" cy="1046440"/>
          </a:xfrm>
          <a:prstGeom prst="rect">
            <a:avLst/>
          </a:prstGeom>
          <a:noFill/>
          <a:ln w="19050">
            <a:noFill/>
            <a:miter lim="800000"/>
            <a:headEnd/>
            <a:tailEnd/>
          </a:ln>
        </p:spPr>
        <p:txBody>
          <a:bodyPr anchor="ctr">
            <a:spAutoFit/>
          </a:bodyPr>
          <a:lstStyle/>
          <a:p>
            <a:pPr algn="l">
              <a:lnSpc>
                <a:spcPct val="100000"/>
              </a:lnSpc>
              <a:spcBef>
                <a:spcPct val="20000"/>
              </a:spcBef>
              <a:buClr>
                <a:srgbClr val="CC0000"/>
              </a:buClr>
              <a:buSzPct val="110000"/>
            </a:pPr>
            <a:r>
              <a:rPr lang="en-GB" sz="1000" dirty="0"/>
              <a:t>The principal focus on Day 1 lies with enabling </a:t>
            </a:r>
            <a:r>
              <a:rPr lang="en-GB" sz="1000" dirty="0" err="1"/>
              <a:t>Workstreams</a:t>
            </a:r>
            <a:r>
              <a:rPr lang="en-GB" sz="1000" dirty="0"/>
              <a:t> e.g. IT, HR. </a:t>
            </a:r>
            <a:r>
              <a:rPr lang="en-GB" sz="1000" dirty="0" smtClean="0"/>
              <a:t> </a:t>
            </a:r>
            <a:br>
              <a:rPr lang="en-GB" sz="1000" dirty="0" smtClean="0"/>
            </a:br>
            <a:r>
              <a:rPr lang="en-GB" sz="1000" dirty="0" smtClean="0"/>
              <a:t>All </a:t>
            </a:r>
            <a:r>
              <a:rPr lang="en-GB" sz="1000" dirty="0" err="1"/>
              <a:t>Workstreams</a:t>
            </a:r>
            <a:r>
              <a:rPr lang="en-GB" sz="1000" dirty="0"/>
              <a:t> will require Day 1 plans.</a:t>
            </a:r>
          </a:p>
          <a:p>
            <a:pPr algn="l">
              <a:lnSpc>
                <a:spcPct val="100000"/>
              </a:lnSpc>
              <a:spcBef>
                <a:spcPct val="20000"/>
              </a:spcBef>
              <a:buClr>
                <a:srgbClr val="CC0000"/>
              </a:buClr>
              <a:buSzPct val="110000"/>
            </a:pPr>
            <a:r>
              <a:rPr lang="en-GB" sz="1000" dirty="0"/>
              <a:t>Day 1 activities are prioritized according to business necessity i.e. compulsory to be in place for Day 1. </a:t>
            </a:r>
          </a:p>
        </p:txBody>
      </p:sp>
      <p:sp>
        <p:nvSpPr>
          <p:cNvPr id="15365" name="Rectangle 24"/>
          <p:cNvSpPr>
            <a:spLocks noGrp="1" noChangeArrowheads="1"/>
          </p:cNvSpPr>
          <p:nvPr>
            <p:ph type="body" idx="1"/>
          </p:nvPr>
        </p:nvSpPr>
        <p:spPr>
          <a:xfrm>
            <a:off x="450602" y="1203890"/>
            <a:ext cx="9367343" cy="363506"/>
          </a:xfrm>
        </p:spPr>
        <p:txBody>
          <a:bodyPr/>
          <a:lstStyle/>
          <a:p>
            <a:pPr eaLnBrk="1" hangingPunct="1"/>
            <a:r>
              <a:rPr lang="en-GB" sz="1400" b="1" dirty="0" smtClean="0"/>
              <a:t>3. Focus on An Issue Free Day 1:  </a:t>
            </a:r>
            <a:r>
              <a:rPr lang="en-US" sz="1400" dirty="0" smtClean="0"/>
              <a:t>A single face to the market, employees, customers, and regulators is required while meeting legal, regulatory, and financial control requirements.</a:t>
            </a:r>
          </a:p>
        </p:txBody>
      </p:sp>
      <p:sp>
        <p:nvSpPr>
          <p:cNvPr id="15366" name="Rectangle 26"/>
          <p:cNvSpPr>
            <a:spLocks noChangeArrowheads="1"/>
          </p:cNvSpPr>
          <p:nvPr/>
        </p:nvSpPr>
        <p:spPr bwMode="auto">
          <a:xfrm>
            <a:off x="447111" y="3456906"/>
            <a:ext cx="2165692" cy="1809366"/>
          </a:xfrm>
          <a:prstGeom prst="rect">
            <a:avLst/>
          </a:prstGeom>
          <a:noFill/>
          <a:ln w="9525" algn="ctr">
            <a:solidFill>
              <a:schemeClr val="accent1"/>
            </a:solidFill>
            <a:miter lim="800000"/>
            <a:headEnd/>
            <a:tailEnd/>
          </a:ln>
        </p:spPr>
        <p:txBody>
          <a:bodyPr lIns="50950" tIns="50950" rIns="50950" bIns="50950"/>
          <a:lstStyle/>
          <a:p>
            <a:pPr marL="125607" indent="-125607">
              <a:lnSpc>
                <a:spcPct val="106000"/>
              </a:lnSpc>
              <a:buFont typeface="Wingdings 2" pitchFamily="18" charset="2"/>
              <a:buChar char="¡"/>
            </a:pPr>
            <a:r>
              <a:rPr lang="en-US" sz="900" dirty="0"/>
              <a:t>Coordinate all integration activities and develop integration playbook </a:t>
            </a:r>
          </a:p>
          <a:p>
            <a:pPr marL="125607" indent="-125607">
              <a:lnSpc>
                <a:spcPct val="106000"/>
              </a:lnSpc>
              <a:buFont typeface="Wingdings 2" pitchFamily="18" charset="2"/>
              <a:buChar char="¡"/>
            </a:pPr>
            <a:r>
              <a:rPr lang="en-US" sz="900" dirty="0"/>
              <a:t>Define Day 1 must-haves from corporate level</a:t>
            </a:r>
          </a:p>
          <a:p>
            <a:pPr marL="125607" indent="-125607">
              <a:lnSpc>
                <a:spcPct val="106000"/>
              </a:lnSpc>
              <a:buFont typeface="Wingdings 2" pitchFamily="18" charset="2"/>
              <a:buChar char="¡"/>
            </a:pPr>
            <a:r>
              <a:rPr lang="en-US" sz="900" dirty="0"/>
              <a:t>Establish integration team structure </a:t>
            </a:r>
          </a:p>
          <a:p>
            <a:pPr marL="125607" indent="-125607">
              <a:lnSpc>
                <a:spcPct val="106000"/>
              </a:lnSpc>
              <a:buFont typeface="Wingdings 2" pitchFamily="18" charset="2"/>
              <a:buChar char="¡"/>
            </a:pPr>
            <a:r>
              <a:rPr lang="en-US" sz="900" dirty="0"/>
              <a:t>Manage internal and external communications </a:t>
            </a:r>
          </a:p>
          <a:p>
            <a:pPr marL="125607" indent="-125607">
              <a:lnSpc>
                <a:spcPct val="106000"/>
              </a:lnSpc>
              <a:buFont typeface="Wingdings 2" pitchFamily="18" charset="2"/>
              <a:buChar char="¡"/>
            </a:pPr>
            <a:r>
              <a:rPr lang="en-US" sz="900" dirty="0"/>
              <a:t>Manage execution of prioritized Day 1 activities</a:t>
            </a:r>
          </a:p>
          <a:p>
            <a:pPr marL="125607" indent="-125607">
              <a:lnSpc>
                <a:spcPct val="106000"/>
              </a:lnSpc>
              <a:buFont typeface="Wingdings 2" pitchFamily="18" charset="2"/>
              <a:buChar char="¡"/>
            </a:pPr>
            <a:r>
              <a:rPr lang="en-US" sz="900" dirty="0"/>
              <a:t>Transition to post Day 1 </a:t>
            </a:r>
            <a:r>
              <a:rPr lang="en-US" sz="900" dirty="0" smtClean="0"/>
              <a:t>‘business as usual’ activities</a:t>
            </a:r>
            <a:endParaRPr lang="en-US" sz="900" dirty="0"/>
          </a:p>
        </p:txBody>
      </p:sp>
      <p:sp>
        <p:nvSpPr>
          <p:cNvPr id="15367" name="Rectangle 27"/>
          <p:cNvSpPr>
            <a:spLocks noChangeArrowheads="1"/>
          </p:cNvSpPr>
          <p:nvPr/>
        </p:nvSpPr>
        <p:spPr bwMode="auto">
          <a:xfrm>
            <a:off x="5138279" y="5487830"/>
            <a:ext cx="2165692" cy="1805976"/>
          </a:xfrm>
          <a:prstGeom prst="rect">
            <a:avLst/>
          </a:prstGeom>
          <a:noFill/>
          <a:ln w="9525" algn="ctr">
            <a:solidFill>
              <a:schemeClr val="accent1"/>
            </a:solidFill>
            <a:miter lim="800000"/>
            <a:headEnd/>
            <a:tailEnd/>
          </a:ln>
        </p:spPr>
        <p:txBody>
          <a:bodyPr lIns="50950" tIns="50950" rIns="50950" bIns="50950"/>
          <a:lstStyle/>
          <a:p>
            <a:pPr marL="129146" indent="-129146">
              <a:lnSpc>
                <a:spcPct val="106000"/>
              </a:lnSpc>
              <a:buFont typeface="Wingdings 2" pitchFamily="18" charset="2"/>
              <a:buChar char="¡"/>
            </a:pPr>
            <a:r>
              <a:rPr lang="en-US" sz="900" dirty="0"/>
              <a:t>Key marketing processes that will be affected by the merger are identified: Pricing, Promotion planning, Product/brand management, Marketing program management</a:t>
            </a:r>
          </a:p>
          <a:p>
            <a:pPr marL="129146" indent="-129146">
              <a:lnSpc>
                <a:spcPct val="106000"/>
              </a:lnSpc>
              <a:buFont typeface="Wingdings 2" pitchFamily="18" charset="2"/>
              <a:buChar char="¡"/>
            </a:pPr>
            <a:r>
              <a:rPr lang="en-US" sz="900" dirty="0"/>
              <a:t>Existing levels of autonomy between sales and marketing identified</a:t>
            </a:r>
            <a:r>
              <a:rPr lang="en-US" sz="900" dirty="0" smtClean="0"/>
              <a:t>.</a:t>
            </a:r>
          </a:p>
          <a:p>
            <a:pPr marL="129146" indent="-129146">
              <a:lnSpc>
                <a:spcPct val="106000"/>
              </a:lnSpc>
              <a:buFont typeface="Wingdings 2" pitchFamily="18" charset="2"/>
              <a:buChar char="¡"/>
            </a:pPr>
            <a:r>
              <a:rPr lang="en-US" sz="900" dirty="0" smtClean="0"/>
              <a:t>High level strategy for brand integration / management</a:t>
            </a:r>
            <a:endParaRPr lang="en-US" sz="900" dirty="0"/>
          </a:p>
          <a:p>
            <a:pPr marL="129146" indent="-129146">
              <a:lnSpc>
                <a:spcPct val="106000"/>
              </a:lnSpc>
            </a:pPr>
            <a:endParaRPr lang="en-US" sz="900" dirty="0"/>
          </a:p>
          <a:p>
            <a:pPr marL="129146" indent="-129146">
              <a:lnSpc>
                <a:spcPct val="106000"/>
              </a:lnSpc>
              <a:buFont typeface="Wingdings 2" pitchFamily="18" charset="2"/>
              <a:buChar char="¡"/>
            </a:pPr>
            <a:endParaRPr lang="en-US" sz="900" dirty="0"/>
          </a:p>
        </p:txBody>
      </p:sp>
      <p:sp>
        <p:nvSpPr>
          <p:cNvPr id="15368" name="Rectangle 28"/>
          <p:cNvSpPr>
            <a:spLocks noChangeArrowheads="1"/>
          </p:cNvSpPr>
          <p:nvPr/>
        </p:nvSpPr>
        <p:spPr bwMode="auto">
          <a:xfrm>
            <a:off x="2792696" y="3456906"/>
            <a:ext cx="2181410" cy="1811227"/>
          </a:xfrm>
          <a:prstGeom prst="rect">
            <a:avLst/>
          </a:prstGeom>
          <a:noFill/>
          <a:ln w="9525" algn="ctr">
            <a:solidFill>
              <a:schemeClr val="accent1"/>
            </a:solidFill>
            <a:miter lim="800000"/>
            <a:headEnd/>
            <a:tailEnd/>
          </a:ln>
        </p:spPr>
        <p:txBody>
          <a:bodyPr lIns="50950" tIns="50950" rIns="50950" bIns="50950"/>
          <a:lstStyle/>
          <a:p>
            <a:pPr marL="129146" indent="-129146">
              <a:lnSpc>
                <a:spcPct val="106000"/>
              </a:lnSpc>
              <a:buFont typeface="Wingdings 2" pitchFamily="18" charset="2"/>
              <a:buChar char="¡"/>
            </a:pPr>
            <a:r>
              <a:rPr lang="en-US" sz="900" dirty="0"/>
              <a:t>Key messages to all stakeholders</a:t>
            </a:r>
          </a:p>
          <a:p>
            <a:pPr marL="129146" indent="-129146">
              <a:lnSpc>
                <a:spcPct val="106000"/>
              </a:lnSpc>
              <a:buFont typeface="Wingdings 2" pitchFamily="18" charset="2"/>
              <a:buChar char="¡"/>
            </a:pPr>
            <a:r>
              <a:rPr lang="en-US" sz="900" dirty="0"/>
              <a:t>Retention plan agreed and messages formed</a:t>
            </a:r>
          </a:p>
          <a:p>
            <a:pPr marL="129146" indent="-129146">
              <a:lnSpc>
                <a:spcPct val="106000"/>
              </a:lnSpc>
              <a:buFont typeface="Wingdings 2" pitchFamily="18" charset="2"/>
              <a:buChar char="¡"/>
            </a:pPr>
            <a:r>
              <a:rPr lang="en-US" sz="900" dirty="0"/>
              <a:t>Payroll transfer in place</a:t>
            </a:r>
          </a:p>
          <a:p>
            <a:pPr marL="129146" indent="-129146">
              <a:lnSpc>
                <a:spcPct val="106000"/>
              </a:lnSpc>
              <a:buFont typeface="Wingdings 2" pitchFamily="18" charset="2"/>
              <a:buChar char="¡"/>
            </a:pPr>
            <a:r>
              <a:rPr lang="en-US" sz="900" dirty="0"/>
              <a:t>Severance policy agreed</a:t>
            </a:r>
          </a:p>
          <a:p>
            <a:pPr marL="129146" indent="-129146">
              <a:lnSpc>
                <a:spcPct val="106000"/>
              </a:lnSpc>
              <a:buFont typeface="Wingdings 2" pitchFamily="18" charset="2"/>
              <a:buChar char="¡"/>
            </a:pPr>
            <a:r>
              <a:rPr lang="en-US" sz="900" dirty="0"/>
              <a:t>Retention and incentive plans in place</a:t>
            </a:r>
          </a:p>
          <a:p>
            <a:pPr marL="129146" indent="-129146">
              <a:lnSpc>
                <a:spcPct val="106000"/>
              </a:lnSpc>
              <a:buFont typeface="Wingdings 2" pitchFamily="18" charset="2"/>
              <a:buChar char="¡"/>
            </a:pPr>
            <a:r>
              <a:rPr lang="en-US" sz="900" dirty="0"/>
              <a:t>Knowledge transfer processes in place</a:t>
            </a:r>
          </a:p>
          <a:p>
            <a:pPr marL="129146" indent="-129146">
              <a:lnSpc>
                <a:spcPct val="106000"/>
              </a:lnSpc>
              <a:buFont typeface="Wingdings 2" pitchFamily="18" charset="2"/>
              <a:buChar char="¡"/>
            </a:pPr>
            <a:r>
              <a:rPr lang="en-US" sz="900" dirty="0"/>
              <a:t>Definition of total rewards and HR policy integration plan</a:t>
            </a:r>
          </a:p>
          <a:p>
            <a:pPr marL="129146" indent="-129146">
              <a:lnSpc>
                <a:spcPct val="106000"/>
              </a:lnSpc>
              <a:buFont typeface="Wingdings 2" pitchFamily="18" charset="2"/>
              <a:buChar char="¡"/>
            </a:pPr>
            <a:r>
              <a:rPr lang="en-US" sz="900" dirty="0"/>
              <a:t>Initial choreographed employee experience activities</a:t>
            </a:r>
          </a:p>
        </p:txBody>
      </p:sp>
      <p:sp>
        <p:nvSpPr>
          <p:cNvPr id="15369" name="Rectangle 29"/>
          <p:cNvSpPr>
            <a:spLocks noChangeArrowheads="1"/>
          </p:cNvSpPr>
          <p:nvPr/>
        </p:nvSpPr>
        <p:spPr bwMode="auto">
          <a:xfrm>
            <a:off x="5138279" y="3456906"/>
            <a:ext cx="2165692" cy="1811227"/>
          </a:xfrm>
          <a:prstGeom prst="rect">
            <a:avLst/>
          </a:prstGeom>
          <a:noFill/>
          <a:ln w="9525" algn="ctr">
            <a:solidFill>
              <a:schemeClr val="accent1"/>
            </a:solidFill>
            <a:miter lim="800000"/>
            <a:headEnd/>
            <a:tailEnd/>
          </a:ln>
        </p:spPr>
        <p:txBody>
          <a:bodyPr lIns="50950" tIns="50950" rIns="50950" bIns="50950"/>
          <a:lstStyle/>
          <a:p>
            <a:pPr marL="129146" indent="-129146">
              <a:lnSpc>
                <a:spcPct val="106000"/>
              </a:lnSpc>
              <a:buFont typeface="Wingdings 2" pitchFamily="18" charset="2"/>
              <a:buChar char="¡"/>
            </a:pPr>
            <a:r>
              <a:rPr lang="en-US" sz="900" dirty="0"/>
              <a:t>Clear cut-over plan in place</a:t>
            </a:r>
          </a:p>
          <a:p>
            <a:pPr marL="129146" indent="-129146">
              <a:lnSpc>
                <a:spcPct val="106000"/>
              </a:lnSpc>
              <a:buFont typeface="Wingdings 2" pitchFamily="18" charset="2"/>
              <a:buChar char="¡"/>
            </a:pPr>
            <a:r>
              <a:rPr lang="en-US" sz="900" dirty="0"/>
              <a:t>Month-end financial and management reporting process in place</a:t>
            </a:r>
          </a:p>
          <a:p>
            <a:pPr marL="129146" indent="-129146">
              <a:lnSpc>
                <a:spcPct val="106000"/>
              </a:lnSpc>
              <a:buFont typeface="Wingdings 2" pitchFamily="18" charset="2"/>
              <a:buChar char="¡"/>
            </a:pPr>
            <a:r>
              <a:rPr lang="en-US" sz="900" dirty="0"/>
              <a:t>Day 1 organization roles and responsibilities defined</a:t>
            </a:r>
          </a:p>
          <a:p>
            <a:pPr marL="129146" indent="-129146">
              <a:lnSpc>
                <a:spcPct val="106000"/>
              </a:lnSpc>
              <a:buFont typeface="Wingdings 2" pitchFamily="18" charset="2"/>
              <a:buChar char="¡"/>
            </a:pPr>
            <a:r>
              <a:rPr lang="en-US" sz="900" dirty="0"/>
              <a:t>Delegated authorities agreed</a:t>
            </a:r>
          </a:p>
          <a:p>
            <a:pPr marL="129146" indent="-129146">
              <a:lnSpc>
                <a:spcPct val="106000"/>
              </a:lnSpc>
              <a:buFont typeface="Wingdings 2" pitchFamily="18" charset="2"/>
              <a:buChar char="¡"/>
            </a:pPr>
            <a:r>
              <a:rPr lang="en-US" sz="900" dirty="0"/>
              <a:t>Disbursements and Receivables integrated at macro level</a:t>
            </a:r>
          </a:p>
          <a:p>
            <a:pPr marL="129146" indent="-129146">
              <a:lnSpc>
                <a:spcPct val="106000"/>
              </a:lnSpc>
              <a:buFont typeface="Wingdings 2" pitchFamily="18" charset="2"/>
              <a:buChar char="¡"/>
            </a:pPr>
            <a:r>
              <a:rPr lang="en-US" sz="900" dirty="0"/>
              <a:t>Regulatory and SOX and tax requirements complete</a:t>
            </a:r>
          </a:p>
          <a:p>
            <a:pPr marL="129146" indent="-129146">
              <a:lnSpc>
                <a:spcPct val="106000"/>
              </a:lnSpc>
              <a:buFont typeface="Wingdings 2" pitchFamily="18" charset="2"/>
              <a:buChar char="¡"/>
            </a:pPr>
            <a:r>
              <a:rPr lang="en-US" sz="900" dirty="0"/>
              <a:t>Compliance requirements complete</a:t>
            </a:r>
          </a:p>
          <a:p>
            <a:pPr marL="129146" indent="-129146">
              <a:lnSpc>
                <a:spcPct val="106000"/>
              </a:lnSpc>
              <a:buFont typeface="Wingdings 2" pitchFamily="18" charset="2"/>
              <a:buChar char="¡"/>
            </a:pPr>
            <a:endParaRPr lang="en-US" sz="900" dirty="0"/>
          </a:p>
        </p:txBody>
      </p:sp>
      <p:sp>
        <p:nvSpPr>
          <p:cNvPr id="15370" name="Rectangle 30"/>
          <p:cNvSpPr>
            <a:spLocks noChangeArrowheads="1"/>
          </p:cNvSpPr>
          <p:nvPr/>
        </p:nvSpPr>
        <p:spPr bwMode="auto">
          <a:xfrm>
            <a:off x="7485609" y="3456906"/>
            <a:ext cx="2165692" cy="1811227"/>
          </a:xfrm>
          <a:prstGeom prst="rect">
            <a:avLst/>
          </a:prstGeom>
          <a:noFill/>
          <a:ln w="9525" algn="ctr">
            <a:solidFill>
              <a:schemeClr val="accent1"/>
            </a:solidFill>
            <a:miter lim="800000"/>
            <a:headEnd/>
            <a:tailEnd/>
          </a:ln>
        </p:spPr>
        <p:txBody>
          <a:bodyPr lIns="50950" tIns="50950" rIns="50950" bIns="50950"/>
          <a:lstStyle/>
          <a:p>
            <a:pPr marL="129146" indent="-129146">
              <a:lnSpc>
                <a:spcPct val="106000"/>
              </a:lnSpc>
              <a:buFont typeface="Wingdings 2" pitchFamily="18" charset="2"/>
              <a:buChar char="¡"/>
            </a:pPr>
            <a:r>
              <a:rPr lang="en-US" sz="900" dirty="0"/>
              <a:t>Link inter-company firewalls, access controls, email, and website</a:t>
            </a:r>
          </a:p>
          <a:p>
            <a:pPr marL="129146" indent="-129146">
              <a:lnSpc>
                <a:spcPct val="106000"/>
              </a:lnSpc>
              <a:buFont typeface="Wingdings 2" pitchFamily="18" charset="2"/>
              <a:buChar char="¡"/>
            </a:pPr>
            <a:r>
              <a:rPr lang="en-US" sz="900" dirty="0"/>
              <a:t>Telephony and data networks integrated</a:t>
            </a:r>
          </a:p>
          <a:p>
            <a:pPr marL="129146" indent="-129146">
              <a:lnSpc>
                <a:spcPct val="106000"/>
              </a:lnSpc>
              <a:buFont typeface="Wingdings 2" pitchFamily="18" charset="2"/>
              <a:buChar char="¡"/>
            </a:pPr>
            <a:r>
              <a:rPr lang="en-US" sz="900" dirty="0"/>
              <a:t>Administration and application support processes in place with proper controls</a:t>
            </a:r>
          </a:p>
          <a:p>
            <a:pPr marL="129146" indent="-129146">
              <a:lnSpc>
                <a:spcPct val="106000"/>
              </a:lnSpc>
              <a:buFont typeface="Wingdings 2" pitchFamily="18" charset="2"/>
              <a:buChar char="¡"/>
            </a:pPr>
            <a:r>
              <a:rPr lang="en-US" sz="900" dirty="0"/>
              <a:t>Define help procedures and </a:t>
            </a:r>
            <a:r>
              <a:rPr lang="en-US" sz="900" dirty="0" smtClean="0"/>
              <a:t>linkages</a:t>
            </a:r>
          </a:p>
          <a:p>
            <a:pPr marL="129146" indent="-129146">
              <a:lnSpc>
                <a:spcPct val="106000"/>
              </a:lnSpc>
              <a:buFont typeface="Wingdings 2" pitchFamily="18" charset="2"/>
              <a:buChar char="¡"/>
            </a:pPr>
            <a:r>
              <a:rPr lang="en-US" sz="900" dirty="0" smtClean="0"/>
              <a:t>Link email and other employee systems</a:t>
            </a:r>
            <a:endParaRPr lang="en-US" sz="900" dirty="0"/>
          </a:p>
        </p:txBody>
      </p:sp>
      <p:sp>
        <p:nvSpPr>
          <p:cNvPr id="15371" name="Rectangle 31"/>
          <p:cNvSpPr>
            <a:spLocks noChangeArrowheads="1"/>
          </p:cNvSpPr>
          <p:nvPr/>
        </p:nvSpPr>
        <p:spPr bwMode="auto">
          <a:xfrm>
            <a:off x="447111" y="3275152"/>
            <a:ext cx="2165692" cy="194350"/>
          </a:xfrm>
          <a:prstGeom prst="rect">
            <a:avLst/>
          </a:prstGeom>
          <a:solidFill>
            <a:srgbClr val="002060"/>
          </a:solidFill>
          <a:ln w="9525" algn="ctr">
            <a:noFill/>
            <a:miter lim="800000"/>
            <a:headEnd/>
            <a:tailEnd/>
          </a:ln>
        </p:spPr>
        <p:txBody>
          <a:bodyPr lIns="50950" tIns="0" rIns="50950" bIns="0" anchor="ctr"/>
          <a:lstStyle/>
          <a:p>
            <a:pPr marL="125607" indent="-125607" algn="ctr">
              <a:lnSpc>
                <a:spcPct val="106000"/>
              </a:lnSpc>
            </a:pPr>
            <a:r>
              <a:rPr lang="en-US" sz="1000" b="1" dirty="0">
                <a:solidFill>
                  <a:schemeClr val="bg1"/>
                </a:solidFill>
              </a:rPr>
              <a:t>Corporate</a:t>
            </a:r>
          </a:p>
        </p:txBody>
      </p:sp>
      <p:sp>
        <p:nvSpPr>
          <p:cNvPr id="15372" name="Rectangle 32"/>
          <p:cNvSpPr>
            <a:spLocks noChangeArrowheads="1"/>
          </p:cNvSpPr>
          <p:nvPr/>
        </p:nvSpPr>
        <p:spPr bwMode="auto">
          <a:xfrm>
            <a:off x="5138279" y="5303974"/>
            <a:ext cx="2165692" cy="194350"/>
          </a:xfrm>
          <a:prstGeom prst="rect">
            <a:avLst/>
          </a:prstGeom>
          <a:solidFill>
            <a:srgbClr val="002060"/>
          </a:solidFill>
          <a:ln w="9525" algn="ctr">
            <a:noFill/>
            <a:miter lim="800000"/>
            <a:headEnd/>
            <a:tailEnd/>
          </a:ln>
        </p:spPr>
        <p:txBody>
          <a:bodyPr lIns="50950" tIns="0" rIns="50950" bIns="0" anchor="ctr"/>
          <a:lstStyle/>
          <a:p>
            <a:pPr marL="125607" indent="-125607" algn="ctr">
              <a:lnSpc>
                <a:spcPct val="106000"/>
              </a:lnSpc>
            </a:pPr>
            <a:r>
              <a:rPr lang="en-US" sz="1000" b="1" dirty="0">
                <a:solidFill>
                  <a:schemeClr val="bg1"/>
                </a:solidFill>
              </a:rPr>
              <a:t>Sales and Marketing</a:t>
            </a:r>
          </a:p>
        </p:txBody>
      </p:sp>
      <p:sp>
        <p:nvSpPr>
          <p:cNvPr id="15373" name="Rectangle 33"/>
          <p:cNvSpPr>
            <a:spLocks noChangeArrowheads="1"/>
          </p:cNvSpPr>
          <p:nvPr/>
        </p:nvSpPr>
        <p:spPr bwMode="auto">
          <a:xfrm>
            <a:off x="2792695" y="3275152"/>
            <a:ext cx="2165692" cy="194350"/>
          </a:xfrm>
          <a:prstGeom prst="rect">
            <a:avLst/>
          </a:prstGeom>
          <a:solidFill>
            <a:srgbClr val="002060"/>
          </a:solidFill>
          <a:ln w="9525" algn="ctr">
            <a:noFill/>
            <a:miter lim="800000"/>
            <a:headEnd/>
            <a:tailEnd/>
          </a:ln>
        </p:spPr>
        <p:txBody>
          <a:bodyPr lIns="50950" tIns="0" rIns="50950" bIns="0" anchor="ctr"/>
          <a:lstStyle/>
          <a:p>
            <a:pPr marL="125607" indent="-125607" algn="ctr">
              <a:lnSpc>
                <a:spcPct val="106000"/>
              </a:lnSpc>
            </a:pPr>
            <a:r>
              <a:rPr lang="en-US" sz="1000" b="1" dirty="0">
                <a:solidFill>
                  <a:schemeClr val="bg1"/>
                </a:solidFill>
              </a:rPr>
              <a:t>HR</a:t>
            </a:r>
          </a:p>
        </p:txBody>
      </p:sp>
      <p:sp>
        <p:nvSpPr>
          <p:cNvPr id="15374" name="Rectangle 34"/>
          <p:cNvSpPr>
            <a:spLocks noChangeArrowheads="1"/>
          </p:cNvSpPr>
          <p:nvPr/>
        </p:nvSpPr>
        <p:spPr bwMode="auto">
          <a:xfrm>
            <a:off x="5138279" y="3275152"/>
            <a:ext cx="2165692" cy="194350"/>
          </a:xfrm>
          <a:prstGeom prst="rect">
            <a:avLst/>
          </a:prstGeom>
          <a:solidFill>
            <a:srgbClr val="002060"/>
          </a:solidFill>
          <a:ln w="9525" algn="ctr">
            <a:noFill/>
            <a:miter lim="800000"/>
            <a:headEnd/>
            <a:tailEnd/>
          </a:ln>
        </p:spPr>
        <p:txBody>
          <a:bodyPr lIns="50950" tIns="0" rIns="50950" bIns="0" anchor="ctr"/>
          <a:lstStyle/>
          <a:p>
            <a:pPr marL="125607" indent="-125607" algn="ctr">
              <a:lnSpc>
                <a:spcPct val="106000"/>
              </a:lnSpc>
            </a:pPr>
            <a:r>
              <a:rPr lang="en-US" sz="1000" b="1" dirty="0">
                <a:solidFill>
                  <a:schemeClr val="bg1"/>
                </a:solidFill>
              </a:rPr>
              <a:t>Finance</a:t>
            </a:r>
          </a:p>
        </p:txBody>
      </p:sp>
      <p:sp>
        <p:nvSpPr>
          <p:cNvPr id="15375" name="Rectangle 35"/>
          <p:cNvSpPr>
            <a:spLocks noChangeArrowheads="1"/>
          </p:cNvSpPr>
          <p:nvPr/>
        </p:nvSpPr>
        <p:spPr bwMode="auto">
          <a:xfrm>
            <a:off x="7485609" y="3275152"/>
            <a:ext cx="2165692" cy="194350"/>
          </a:xfrm>
          <a:prstGeom prst="rect">
            <a:avLst/>
          </a:prstGeom>
          <a:solidFill>
            <a:srgbClr val="002060"/>
          </a:solidFill>
          <a:ln w="9525" algn="ctr">
            <a:noFill/>
            <a:miter lim="800000"/>
            <a:headEnd/>
            <a:tailEnd/>
          </a:ln>
        </p:spPr>
        <p:txBody>
          <a:bodyPr lIns="50950" tIns="0" rIns="50950" bIns="0" anchor="ctr"/>
          <a:lstStyle/>
          <a:p>
            <a:pPr marL="125607" indent="-125607" algn="ctr">
              <a:lnSpc>
                <a:spcPct val="106000"/>
              </a:lnSpc>
            </a:pPr>
            <a:r>
              <a:rPr lang="en-US" sz="1000" b="1" dirty="0">
                <a:solidFill>
                  <a:schemeClr val="bg1"/>
                </a:solidFill>
              </a:rPr>
              <a:t>Technology</a:t>
            </a:r>
          </a:p>
        </p:txBody>
      </p:sp>
      <p:sp>
        <p:nvSpPr>
          <p:cNvPr id="15376" name="Rectangle 36"/>
          <p:cNvSpPr>
            <a:spLocks noChangeArrowheads="1"/>
          </p:cNvSpPr>
          <p:nvPr/>
        </p:nvSpPr>
        <p:spPr bwMode="auto">
          <a:xfrm>
            <a:off x="447111" y="5487830"/>
            <a:ext cx="2165692" cy="1805976"/>
          </a:xfrm>
          <a:prstGeom prst="rect">
            <a:avLst/>
          </a:prstGeom>
          <a:noFill/>
          <a:ln w="9525" algn="ctr">
            <a:solidFill>
              <a:schemeClr val="accent1"/>
            </a:solidFill>
            <a:miter lim="800000"/>
            <a:headEnd/>
            <a:tailEnd/>
          </a:ln>
        </p:spPr>
        <p:txBody>
          <a:bodyPr lIns="50950" tIns="50950" rIns="50950" bIns="50950"/>
          <a:lstStyle/>
          <a:p>
            <a:pPr marL="125607" indent="-125607">
              <a:lnSpc>
                <a:spcPct val="106000"/>
              </a:lnSpc>
              <a:buFont typeface="Wingdings 2" pitchFamily="18" charset="2"/>
              <a:buChar char="¡"/>
            </a:pPr>
            <a:r>
              <a:rPr lang="en-US" sz="900" dirty="0"/>
              <a:t>Supply chain priorities and key levers for Detailed Planning and Quick Win Execution timeframes</a:t>
            </a:r>
          </a:p>
          <a:p>
            <a:pPr marL="125607" indent="-125607">
              <a:lnSpc>
                <a:spcPct val="106000"/>
              </a:lnSpc>
              <a:buFont typeface="Wingdings 2" pitchFamily="18" charset="2"/>
              <a:buChar char="¡"/>
            </a:pPr>
            <a:r>
              <a:rPr lang="en-US" sz="900" dirty="0" smtClean="0"/>
              <a:t>“Quick hit” </a:t>
            </a:r>
            <a:r>
              <a:rPr lang="en-US" sz="900" dirty="0"/>
              <a:t>plan for sourcing and procurement synergies</a:t>
            </a:r>
          </a:p>
          <a:p>
            <a:pPr marL="125607" indent="-125607">
              <a:lnSpc>
                <a:spcPct val="106000"/>
              </a:lnSpc>
              <a:buFont typeface="Wingdings 2" pitchFamily="18" charset="2"/>
              <a:buChar char="¡"/>
            </a:pPr>
            <a:r>
              <a:rPr lang="en-US" sz="900" dirty="0"/>
              <a:t>Pre-integration supply chain operating procedure (high level playbook)</a:t>
            </a:r>
          </a:p>
          <a:p>
            <a:pPr marL="125607" indent="-125607">
              <a:lnSpc>
                <a:spcPct val="106000"/>
              </a:lnSpc>
              <a:buFont typeface="Wingdings 2" pitchFamily="18" charset="2"/>
              <a:buChar char="¡"/>
            </a:pPr>
            <a:r>
              <a:rPr lang="en-US" sz="900" dirty="0"/>
              <a:t>Synergy plans and operating strategy for sourcing, operations, and distribution.</a:t>
            </a:r>
          </a:p>
        </p:txBody>
      </p:sp>
      <p:sp>
        <p:nvSpPr>
          <p:cNvPr id="15377" name="Rectangle 37"/>
          <p:cNvSpPr>
            <a:spLocks noChangeArrowheads="1"/>
          </p:cNvSpPr>
          <p:nvPr/>
        </p:nvSpPr>
        <p:spPr bwMode="auto">
          <a:xfrm>
            <a:off x="447111" y="5303974"/>
            <a:ext cx="2165692" cy="194350"/>
          </a:xfrm>
          <a:prstGeom prst="rect">
            <a:avLst/>
          </a:prstGeom>
          <a:solidFill>
            <a:srgbClr val="002060"/>
          </a:solidFill>
          <a:ln w="9525" algn="ctr">
            <a:noFill/>
            <a:miter lim="800000"/>
            <a:headEnd/>
            <a:tailEnd/>
          </a:ln>
        </p:spPr>
        <p:txBody>
          <a:bodyPr lIns="50950" tIns="0" rIns="50950" bIns="0" anchor="ctr"/>
          <a:lstStyle/>
          <a:p>
            <a:pPr marL="125607" indent="-125607" algn="ctr">
              <a:lnSpc>
                <a:spcPct val="106000"/>
              </a:lnSpc>
            </a:pPr>
            <a:r>
              <a:rPr lang="en-US" sz="1000" b="1" dirty="0">
                <a:solidFill>
                  <a:schemeClr val="bg1"/>
                </a:solidFill>
              </a:rPr>
              <a:t>Manufacturing and Operations</a:t>
            </a:r>
          </a:p>
        </p:txBody>
      </p:sp>
      <p:sp>
        <p:nvSpPr>
          <p:cNvPr id="15378" name="Rectangle 38"/>
          <p:cNvSpPr>
            <a:spLocks noChangeArrowheads="1"/>
          </p:cNvSpPr>
          <p:nvPr/>
        </p:nvSpPr>
        <p:spPr bwMode="auto">
          <a:xfrm>
            <a:off x="2792695" y="5487830"/>
            <a:ext cx="2165692" cy="1805976"/>
          </a:xfrm>
          <a:prstGeom prst="rect">
            <a:avLst/>
          </a:prstGeom>
          <a:noFill/>
          <a:ln w="9525" algn="ctr">
            <a:solidFill>
              <a:schemeClr val="accent1"/>
            </a:solidFill>
            <a:miter lim="800000"/>
            <a:headEnd/>
            <a:tailEnd/>
          </a:ln>
        </p:spPr>
        <p:txBody>
          <a:bodyPr lIns="50950" tIns="50950" rIns="50950" bIns="50950"/>
          <a:lstStyle/>
          <a:p>
            <a:pPr marL="125607" indent="-125607">
              <a:lnSpc>
                <a:spcPct val="106000"/>
              </a:lnSpc>
              <a:buFont typeface="Wingdings 2" pitchFamily="18" charset="2"/>
              <a:buChar char="¡"/>
            </a:pPr>
            <a:r>
              <a:rPr lang="en-US" sz="800" dirty="0"/>
              <a:t>Rollout of customer and partner “Question and Answer” document/webpage</a:t>
            </a:r>
          </a:p>
          <a:p>
            <a:pPr marL="125607" indent="-125607">
              <a:lnSpc>
                <a:spcPct val="106000"/>
              </a:lnSpc>
              <a:buFont typeface="Wingdings 2" pitchFamily="18" charset="2"/>
              <a:buChar char="¡"/>
            </a:pPr>
            <a:r>
              <a:rPr lang="en-US" sz="800" dirty="0"/>
              <a:t>Customer experience model defined which describes “Day in the life of a customer” at Day 1. Day 30, Day 90 etc.</a:t>
            </a:r>
          </a:p>
          <a:p>
            <a:pPr marL="125607" indent="-125607">
              <a:lnSpc>
                <a:spcPct val="106000"/>
              </a:lnSpc>
              <a:buFont typeface="Wingdings 2" pitchFamily="18" charset="2"/>
              <a:buChar char="¡"/>
            </a:pPr>
            <a:r>
              <a:rPr lang="en-US" sz="800" dirty="0"/>
              <a:t> Updated point of contact information, policies and procedures communicated to customers and distribution network</a:t>
            </a:r>
          </a:p>
          <a:p>
            <a:pPr marL="125607" indent="-125607">
              <a:lnSpc>
                <a:spcPct val="106000"/>
              </a:lnSpc>
              <a:buFont typeface="Wingdings 2" pitchFamily="18" charset="2"/>
              <a:buChar char="¡"/>
            </a:pPr>
            <a:r>
              <a:rPr lang="en-US" sz="800" dirty="0"/>
              <a:t>Sales summit conducted with sales force</a:t>
            </a:r>
          </a:p>
          <a:p>
            <a:pPr marL="125607" indent="-125607">
              <a:lnSpc>
                <a:spcPct val="106000"/>
              </a:lnSpc>
              <a:buFont typeface="Wingdings 2" pitchFamily="18" charset="2"/>
              <a:buChar char="¡"/>
            </a:pPr>
            <a:r>
              <a:rPr lang="en-US" sz="800" dirty="0"/>
              <a:t>Immediate customer service level requirements and issues identified</a:t>
            </a:r>
          </a:p>
          <a:p>
            <a:pPr marL="125607" indent="-125607">
              <a:lnSpc>
                <a:spcPct val="106000"/>
              </a:lnSpc>
              <a:buFont typeface="Wingdings 2" pitchFamily="18" charset="2"/>
              <a:buChar char="¡"/>
            </a:pPr>
            <a:r>
              <a:rPr lang="en-US" sz="800" dirty="0"/>
              <a:t>Web sites linked and re-branded accordingly</a:t>
            </a:r>
          </a:p>
        </p:txBody>
      </p:sp>
      <p:sp>
        <p:nvSpPr>
          <p:cNvPr id="15379" name="Rectangle 39"/>
          <p:cNvSpPr>
            <a:spLocks noChangeArrowheads="1"/>
          </p:cNvSpPr>
          <p:nvPr/>
        </p:nvSpPr>
        <p:spPr bwMode="auto">
          <a:xfrm>
            <a:off x="2792695" y="5303974"/>
            <a:ext cx="2165692" cy="194350"/>
          </a:xfrm>
          <a:prstGeom prst="rect">
            <a:avLst/>
          </a:prstGeom>
          <a:solidFill>
            <a:srgbClr val="002060"/>
          </a:solidFill>
          <a:ln w="9525" algn="ctr">
            <a:noFill/>
            <a:miter lim="800000"/>
            <a:headEnd/>
            <a:tailEnd/>
          </a:ln>
        </p:spPr>
        <p:txBody>
          <a:bodyPr lIns="50950" tIns="0" rIns="50950" bIns="0" anchor="ctr"/>
          <a:lstStyle/>
          <a:p>
            <a:pPr marL="125607" indent="-125607" algn="ctr">
              <a:lnSpc>
                <a:spcPct val="106000"/>
              </a:lnSpc>
            </a:pPr>
            <a:r>
              <a:rPr lang="en-US" sz="1000" b="1" dirty="0">
                <a:solidFill>
                  <a:schemeClr val="bg1"/>
                </a:solidFill>
              </a:rPr>
              <a:t>Customer Experience</a:t>
            </a:r>
          </a:p>
        </p:txBody>
      </p:sp>
      <p:sp>
        <p:nvSpPr>
          <p:cNvPr id="15381" name="Rectangle 41"/>
          <p:cNvSpPr>
            <a:spLocks noChangeArrowheads="1"/>
          </p:cNvSpPr>
          <p:nvPr/>
        </p:nvSpPr>
        <p:spPr bwMode="auto">
          <a:xfrm>
            <a:off x="7485609" y="5303974"/>
            <a:ext cx="2165692" cy="194350"/>
          </a:xfrm>
          <a:prstGeom prst="rect">
            <a:avLst/>
          </a:prstGeom>
          <a:solidFill>
            <a:srgbClr val="002060"/>
          </a:solidFill>
          <a:ln w="9525" algn="ctr">
            <a:noFill/>
            <a:miter lim="800000"/>
            <a:headEnd/>
            <a:tailEnd/>
          </a:ln>
        </p:spPr>
        <p:txBody>
          <a:bodyPr lIns="50950" tIns="0" rIns="50950" bIns="0" anchor="ctr"/>
          <a:lstStyle/>
          <a:p>
            <a:pPr marL="125607" indent="-125607" algn="ctr">
              <a:lnSpc>
                <a:spcPct val="106000"/>
              </a:lnSpc>
            </a:pPr>
            <a:r>
              <a:rPr lang="en-US" sz="1000" b="1" dirty="0">
                <a:solidFill>
                  <a:schemeClr val="bg1"/>
                </a:solidFill>
              </a:rPr>
              <a:t>Real </a:t>
            </a:r>
            <a:r>
              <a:rPr lang="en-US" sz="1000" b="1" dirty="0" smtClean="0">
                <a:solidFill>
                  <a:schemeClr val="bg1"/>
                </a:solidFill>
              </a:rPr>
              <a:t>Estate / Facilities</a:t>
            </a:r>
            <a:endParaRPr lang="en-US" sz="1000" b="1" dirty="0">
              <a:solidFill>
                <a:schemeClr val="bg1"/>
              </a:solidFill>
            </a:endParaRPr>
          </a:p>
        </p:txBody>
      </p:sp>
      <p:sp>
        <p:nvSpPr>
          <p:cNvPr id="15382" name="Rectangle 42"/>
          <p:cNvSpPr>
            <a:spLocks noChangeArrowheads="1"/>
          </p:cNvSpPr>
          <p:nvPr/>
        </p:nvSpPr>
        <p:spPr bwMode="auto">
          <a:xfrm>
            <a:off x="7485609" y="5487830"/>
            <a:ext cx="2165692" cy="1805976"/>
          </a:xfrm>
          <a:prstGeom prst="rect">
            <a:avLst/>
          </a:prstGeom>
          <a:noFill/>
          <a:ln w="9525" algn="ctr">
            <a:solidFill>
              <a:schemeClr val="accent1"/>
            </a:solidFill>
            <a:miter lim="800000"/>
            <a:headEnd/>
            <a:tailEnd/>
          </a:ln>
        </p:spPr>
        <p:txBody>
          <a:bodyPr lIns="50950" tIns="50950" rIns="50950" bIns="50950"/>
          <a:lstStyle/>
          <a:p>
            <a:pPr marL="117475" indent="-117475">
              <a:lnSpc>
                <a:spcPct val="106000"/>
              </a:lnSpc>
              <a:buFont typeface="Wingdings 2" pitchFamily="18" charset="2"/>
              <a:buChar char="¡"/>
            </a:pPr>
            <a:r>
              <a:rPr lang="en-US" sz="800" dirty="0"/>
              <a:t>Obtain buy-in from real estate and facilities stakeholders for the initial 3 week plan</a:t>
            </a:r>
          </a:p>
          <a:p>
            <a:pPr marL="117475" indent="-117475">
              <a:lnSpc>
                <a:spcPct val="106000"/>
              </a:lnSpc>
              <a:buFont typeface="Wingdings 2" pitchFamily="18" charset="2"/>
              <a:buChar char="¡"/>
            </a:pPr>
            <a:r>
              <a:rPr lang="en-US" sz="800" dirty="0"/>
              <a:t>Gather internal data through interviews and workshop</a:t>
            </a:r>
          </a:p>
          <a:p>
            <a:pPr marL="234950" lvl="1" indent="-117475">
              <a:lnSpc>
                <a:spcPct val="106000"/>
              </a:lnSpc>
              <a:buFont typeface="Courier New" pitchFamily="49" charset="0"/>
              <a:buChar char="o"/>
            </a:pPr>
            <a:r>
              <a:rPr lang="en-US" sz="800" dirty="0"/>
              <a:t>Develop </a:t>
            </a:r>
            <a:r>
              <a:rPr lang="en-US" sz="800" dirty="0" smtClean="0"/>
              <a:t>real estate portfolio </a:t>
            </a:r>
            <a:r>
              <a:rPr lang="en-US" sz="800" dirty="0"/>
              <a:t>database</a:t>
            </a:r>
          </a:p>
          <a:p>
            <a:pPr marL="234950" lvl="1" indent="-117475">
              <a:lnSpc>
                <a:spcPct val="106000"/>
              </a:lnSpc>
              <a:buFont typeface="Courier New" pitchFamily="49" charset="0"/>
              <a:buChar char="o"/>
            </a:pPr>
            <a:r>
              <a:rPr lang="en-US" sz="800" dirty="0"/>
              <a:t>Inventory any real estate transactions and capital projects in process</a:t>
            </a:r>
          </a:p>
          <a:p>
            <a:pPr marL="234950" lvl="1" indent="-117475">
              <a:lnSpc>
                <a:spcPct val="106000"/>
              </a:lnSpc>
              <a:buFont typeface="Courier New" pitchFamily="49" charset="0"/>
              <a:buChar char="o"/>
            </a:pPr>
            <a:r>
              <a:rPr lang="en-US" sz="800" dirty="0"/>
              <a:t>Inventory facilities and site services vendors</a:t>
            </a:r>
          </a:p>
          <a:p>
            <a:pPr marL="117475" indent="-117475">
              <a:lnSpc>
                <a:spcPct val="106000"/>
              </a:lnSpc>
              <a:buFont typeface="Wingdings 2" pitchFamily="18" charset="2"/>
              <a:buChar char="¡"/>
            </a:pPr>
            <a:r>
              <a:rPr lang="en-US" sz="800" dirty="0"/>
              <a:t>Develop baseline cost</a:t>
            </a:r>
          </a:p>
          <a:p>
            <a:pPr marL="117475" indent="-117475">
              <a:lnSpc>
                <a:spcPct val="106000"/>
              </a:lnSpc>
              <a:buFont typeface="Wingdings 2" pitchFamily="18" charset="2"/>
              <a:buChar char="¡"/>
            </a:pPr>
            <a:r>
              <a:rPr lang="en-US" sz="800" dirty="0"/>
              <a:t>Define Day 1/Day 2 priorities of business requirements</a:t>
            </a:r>
          </a:p>
          <a:p>
            <a:pPr marL="117475" indent="-117475">
              <a:lnSpc>
                <a:spcPct val="106000"/>
              </a:lnSpc>
              <a:buFont typeface="Wingdings 2" pitchFamily="18" charset="2"/>
              <a:buChar char="¡"/>
            </a:pPr>
            <a:r>
              <a:rPr lang="en-US" sz="800" dirty="0"/>
              <a:t>Identify implementation options</a:t>
            </a:r>
          </a:p>
        </p:txBody>
      </p:sp>
      <p:sp>
        <p:nvSpPr>
          <p:cNvPr id="43" name="Title 1"/>
          <p:cNvSpPr txBox="1">
            <a:spLocks/>
          </p:cNvSpPr>
          <p:nvPr/>
        </p:nvSpPr>
        <p:spPr bwMode="auto">
          <a:xfrm>
            <a:off x="601663" y="549275"/>
            <a:ext cx="9266237"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1019175" rtl="0" eaLnBrk="0" fontAlgn="base" latinLnBrk="0" hangingPunct="0">
              <a:lnSpc>
                <a:spcPct val="105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tx2"/>
                </a:solidFill>
                <a:effectLst/>
                <a:uLnTx/>
                <a:uFillTx/>
                <a:latin typeface="+mj-lt"/>
                <a:ea typeface="+mj-ea"/>
                <a:cs typeface="+mj-cs"/>
              </a:rPr>
              <a:t>Our perspectives on acquisition integration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949515C9-A8E1-4507-A2FD-BFFBAA189997}" type="slidenum">
              <a:rPr lang="en-US"/>
              <a:pPr/>
              <a:t>81</a:t>
            </a:fld>
            <a:endParaRPr lang="en-US"/>
          </a:p>
        </p:txBody>
      </p:sp>
      <p:sp>
        <p:nvSpPr>
          <p:cNvPr id="16388" name="Rectangle 3"/>
          <p:cNvSpPr>
            <a:spLocks noGrp="1" noChangeArrowheads="1"/>
          </p:cNvSpPr>
          <p:nvPr>
            <p:ph type="body" idx="1"/>
          </p:nvPr>
        </p:nvSpPr>
        <p:spPr>
          <a:xfrm>
            <a:off x="434885" y="1229083"/>
            <a:ext cx="9221656" cy="1119310"/>
          </a:xfrm>
        </p:spPr>
        <p:txBody>
          <a:bodyPr/>
          <a:lstStyle/>
          <a:p>
            <a:pPr eaLnBrk="1" hangingPunct="1">
              <a:buFontTx/>
              <a:buNone/>
            </a:pPr>
            <a:r>
              <a:rPr lang="en-US" sz="1600" b="1" dirty="0" smtClean="0"/>
              <a:t>4. Expand and Front-Load Synergies:</a:t>
            </a:r>
            <a:r>
              <a:rPr lang="en-US" sz="1600" dirty="0" smtClean="0"/>
              <a:t>  Several keys tools and methodologies exist to drive cost synergy, depending on timing and urgency.</a:t>
            </a:r>
          </a:p>
        </p:txBody>
      </p:sp>
      <p:sp>
        <p:nvSpPr>
          <p:cNvPr id="16389" name="Rectangle 4"/>
          <p:cNvSpPr>
            <a:spLocks noChangeArrowheads="1"/>
          </p:cNvSpPr>
          <p:nvPr/>
        </p:nvSpPr>
        <p:spPr bwMode="auto">
          <a:xfrm>
            <a:off x="426194" y="1875426"/>
            <a:ext cx="5227351" cy="446276"/>
          </a:xfrm>
          <a:prstGeom prst="rect">
            <a:avLst/>
          </a:prstGeom>
          <a:noFill/>
          <a:ln w="9525" algn="ctr">
            <a:noFill/>
            <a:miter lim="800000"/>
            <a:headEnd/>
            <a:tailEnd/>
          </a:ln>
        </p:spPr>
        <p:txBody>
          <a:bodyPr lIns="0" tIns="0" rIns="0" bIns="0">
            <a:spAutoFit/>
          </a:bodyPr>
          <a:lstStyle/>
          <a:p>
            <a:pPr algn="l">
              <a:lnSpc>
                <a:spcPct val="100000"/>
              </a:lnSpc>
            </a:pPr>
            <a:r>
              <a:rPr lang="en-US" sz="1600" b="1" dirty="0"/>
              <a:t> Cost Synergy Framework</a:t>
            </a:r>
          </a:p>
          <a:p>
            <a:pPr algn="l">
              <a:lnSpc>
                <a:spcPct val="100000"/>
              </a:lnSpc>
            </a:pPr>
            <a:r>
              <a:rPr lang="en-US" sz="1300" dirty="0"/>
              <a:t>(Estimated Percentage of Operational Expenditure Baseline)</a:t>
            </a:r>
          </a:p>
        </p:txBody>
      </p:sp>
      <p:sp>
        <p:nvSpPr>
          <p:cNvPr id="16390" name="Rectangle 5"/>
          <p:cNvSpPr>
            <a:spLocks noChangeArrowheads="1"/>
          </p:cNvSpPr>
          <p:nvPr/>
        </p:nvSpPr>
        <p:spPr bwMode="auto">
          <a:xfrm rot="-5400000">
            <a:off x="3564933" y="3955610"/>
            <a:ext cx="4131731" cy="964082"/>
          </a:xfrm>
          <a:prstGeom prst="rect">
            <a:avLst/>
          </a:prstGeom>
          <a:noFill/>
          <a:ln w="9525" algn="ctr">
            <a:solidFill>
              <a:schemeClr val="accent1"/>
            </a:solidFill>
            <a:miter lim="800000"/>
            <a:headEnd/>
            <a:tailEnd/>
          </a:ln>
        </p:spPr>
        <p:txBody>
          <a:bodyPr lIns="50950" tIns="50950" rIns="50950" bIns="101901" anchor="ctr"/>
          <a:lstStyle/>
          <a:p>
            <a:pPr algn="ctr" eaLnBrk="1" hangingPunct="1">
              <a:lnSpc>
                <a:spcPct val="107000"/>
              </a:lnSpc>
              <a:spcBef>
                <a:spcPct val="60000"/>
              </a:spcBef>
            </a:pPr>
            <a:r>
              <a:rPr lang="en-US" sz="1600" b="1" dirty="0"/>
              <a:t>      </a:t>
            </a:r>
            <a:r>
              <a:rPr lang="en-US" sz="1600" dirty="0"/>
              <a:t>Purchased Goods &amp; Services (~30%)</a:t>
            </a:r>
          </a:p>
        </p:txBody>
      </p:sp>
      <p:sp>
        <p:nvSpPr>
          <p:cNvPr id="16391" name="Rectangle 6"/>
          <p:cNvSpPr>
            <a:spLocks noChangeArrowheads="1"/>
          </p:cNvSpPr>
          <p:nvPr/>
        </p:nvSpPr>
        <p:spPr bwMode="auto">
          <a:xfrm>
            <a:off x="447111" y="6503517"/>
            <a:ext cx="5663983" cy="687422"/>
          </a:xfrm>
          <a:prstGeom prst="rect">
            <a:avLst/>
          </a:prstGeom>
          <a:noFill/>
          <a:ln w="9525" algn="ctr">
            <a:solidFill>
              <a:schemeClr val="accent1"/>
            </a:solidFill>
            <a:miter lim="800000"/>
            <a:headEnd/>
            <a:tailEnd/>
          </a:ln>
        </p:spPr>
        <p:txBody>
          <a:bodyPr lIns="50950" tIns="50950" rIns="50950" bIns="101901" anchor="ctr"/>
          <a:lstStyle/>
          <a:p>
            <a:pPr algn="ctr" eaLnBrk="1" hangingPunct="1">
              <a:lnSpc>
                <a:spcPct val="107000"/>
              </a:lnSpc>
              <a:spcBef>
                <a:spcPct val="60000"/>
              </a:spcBef>
            </a:pPr>
            <a:r>
              <a:rPr lang="en-US" sz="1600" dirty="0"/>
              <a:t>Facilities (~20% )</a:t>
            </a:r>
          </a:p>
        </p:txBody>
      </p:sp>
      <p:sp>
        <p:nvSpPr>
          <p:cNvPr id="16392" name="Rectangle 7"/>
          <p:cNvSpPr>
            <a:spLocks noChangeArrowheads="1"/>
          </p:cNvSpPr>
          <p:nvPr/>
        </p:nvSpPr>
        <p:spPr bwMode="auto">
          <a:xfrm>
            <a:off x="464576" y="2371786"/>
            <a:ext cx="4668464" cy="426490"/>
          </a:xfrm>
          <a:prstGeom prst="rect">
            <a:avLst/>
          </a:prstGeom>
          <a:solidFill>
            <a:schemeClr val="accent2"/>
          </a:solidFill>
          <a:ln w="19050">
            <a:solidFill>
              <a:schemeClr val="accent2"/>
            </a:solidFill>
            <a:miter lim="800000"/>
            <a:headEnd/>
            <a:tailEnd/>
          </a:ln>
        </p:spPr>
        <p:txBody>
          <a:bodyPr lIns="0" tIns="0" rIns="0" bIns="20380" anchor="ctr" anchorCtr="1"/>
          <a:lstStyle/>
          <a:p>
            <a:pPr>
              <a:lnSpc>
                <a:spcPct val="100000"/>
              </a:lnSpc>
            </a:pPr>
            <a:r>
              <a:rPr lang="en-US" sz="1300" b="1" dirty="0"/>
              <a:t>Staff Functions (~10%)</a:t>
            </a:r>
          </a:p>
        </p:txBody>
      </p:sp>
      <p:sp>
        <p:nvSpPr>
          <p:cNvPr id="16393" name="Rectangle 8"/>
          <p:cNvSpPr>
            <a:spLocks noChangeArrowheads="1"/>
          </p:cNvSpPr>
          <p:nvPr/>
        </p:nvSpPr>
        <p:spPr bwMode="auto">
          <a:xfrm>
            <a:off x="1596325" y="2810873"/>
            <a:ext cx="1037436" cy="637035"/>
          </a:xfrm>
          <a:prstGeom prst="rect">
            <a:avLst/>
          </a:prstGeom>
          <a:solidFill>
            <a:srgbClr val="80CCCC"/>
          </a:solidFill>
          <a:ln w="9525" algn="ctr">
            <a:solidFill>
              <a:srgbClr val="80CCCC"/>
            </a:solidFill>
            <a:miter lim="800000"/>
            <a:headEnd/>
            <a:tailEnd/>
          </a:ln>
        </p:spPr>
        <p:txBody>
          <a:bodyPr lIns="0" tIns="30570" rIns="0" bIns="20380" anchor="ctr"/>
          <a:lstStyle/>
          <a:p>
            <a:pPr algn="ctr" eaLnBrk="1" hangingPunct="1">
              <a:lnSpc>
                <a:spcPct val="107000"/>
              </a:lnSpc>
              <a:spcBef>
                <a:spcPct val="60000"/>
              </a:spcBef>
            </a:pPr>
            <a:r>
              <a:rPr lang="en-US" sz="1300" dirty="0"/>
              <a:t>HR</a:t>
            </a:r>
          </a:p>
        </p:txBody>
      </p:sp>
      <p:sp>
        <p:nvSpPr>
          <p:cNvPr id="16394" name="Rectangle 9"/>
          <p:cNvSpPr>
            <a:spLocks noChangeArrowheads="1"/>
          </p:cNvSpPr>
          <p:nvPr/>
        </p:nvSpPr>
        <p:spPr bwMode="auto">
          <a:xfrm>
            <a:off x="2686156" y="2810873"/>
            <a:ext cx="782444" cy="637035"/>
          </a:xfrm>
          <a:prstGeom prst="rect">
            <a:avLst/>
          </a:prstGeom>
          <a:solidFill>
            <a:srgbClr val="80CCCC"/>
          </a:solidFill>
          <a:ln w="9525" algn="ctr">
            <a:solidFill>
              <a:srgbClr val="80CCCC"/>
            </a:solidFill>
            <a:miter lim="800000"/>
            <a:headEnd/>
            <a:tailEnd/>
          </a:ln>
        </p:spPr>
        <p:txBody>
          <a:bodyPr lIns="0" tIns="30570" rIns="0" bIns="20380" anchor="ctr"/>
          <a:lstStyle/>
          <a:p>
            <a:pPr algn="ctr" eaLnBrk="1" hangingPunct="1">
              <a:lnSpc>
                <a:spcPct val="107000"/>
              </a:lnSpc>
              <a:spcBef>
                <a:spcPct val="60000"/>
              </a:spcBef>
            </a:pPr>
            <a:r>
              <a:rPr lang="en-US" sz="1300" dirty="0"/>
              <a:t>Finance</a:t>
            </a:r>
          </a:p>
        </p:txBody>
      </p:sp>
      <p:sp>
        <p:nvSpPr>
          <p:cNvPr id="16395" name="Rectangle 10"/>
          <p:cNvSpPr>
            <a:spLocks noChangeArrowheads="1"/>
          </p:cNvSpPr>
          <p:nvPr/>
        </p:nvSpPr>
        <p:spPr bwMode="auto">
          <a:xfrm>
            <a:off x="3520996" y="2810873"/>
            <a:ext cx="784191" cy="637035"/>
          </a:xfrm>
          <a:prstGeom prst="rect">
            <a:avLst/>
          </a:prstGeom>
          <a:solidFill>
            <a:srgbClr val="80CCCC"/>
          </a:solidFill>
          <a:ln w="9525" algn="ctr">
            <a:solidFill>
              <a:srgbClr val="80CCCC"/>
            </a:solidFill>
            <a:miter lim="800000"/>
            <a:headEnd/>
            <a:tailEnd/>
          </a:ln>
        </p:spPr>
        <p:txBody>
          <a:bodyPr lIns="0" tIns="30570" rIns="0" bIns="20380" anchor="ctr"/>
          <a:lstStyle/>
          <a:p>
            <a:pPr algn="ctr" eaLnBrk="1" hangingPunct="1">
              <a:lnSpc>
                <a:spcPct val="107000"/>
              </a:lnSpc>
              <a:spcBef>
                <a:spcPct val="60000"/>
              </a:spcBef>
            </a:pPr>
            <a:r>
              <a:rPr lang="en-US" sz="1300" dirty="0"/>
              <a:t>IT</a:t>
            </a:r>
          </a:p>
        </p:txBody>
      </p:sp>
      <p:sp>
        <p:nvSpPr>
          <p:cNvPr id="16396" name="Text Box 11"/>
          <p:cNvSpPr txBox="1">
            <a:spLocks noChangeArrowheads="1"/>
          </p:cNvSpPr>
          <p:nvPr/>
        </p:nvSpPr>
        <p:spPr bwMode="auto">
          <a:xfrm>
            <a:off x="590326" y="4503766"/>
            <a:ext cx="1869101" cy="266800"/>
          </a:xfrm>
          <a:prstGeom prst="rect">
            <a:avLst/>
          </a:prstGeom>
          <a:noFill/>
          <a:ln w="9525">
            <a:noFill/>
            <a:miter lim="800000"/>
            <a:headEnd/>
            <a:tailEnd/>
          </a:ln>
        </p:spPr>
        <p:txBody>
          <a:bodyPr wrap="none" lIns="0" tIns="0" rIns="0" bIns="20380" anchor="b">
            <a:spAutoFit/>
          </a:bodyPr>
          <a:lstStyle/>
          <a:p>
            <a:pPr algn="ctr">
              <a:lnSpc>
                <a:spcPct val="100000"/>
              </a:lnSpc>
            </a:pPr>
            <a:r>
              <a:rPr lang="en-US" sz="1600"/>
              <a:t>Sales and Marketing</a:t>
            </a:r>
          </a:p>
        </p:txBody>
      </p:sp>
      <p:sp>
        <p:nvSpPr>
          <p:cNvPr id="16397" name="Rectangle 12"/>
          <p:cNvSpPr>
            <a:spLocks noChangeArrowheads="1"/>
          </p:cNvSpPr>
          <p:nvPr/>
        </p:nvSpPr>
        <p:spPr bwMode="auto">
          <a:xfrm>
            <a:off x="447111" y="2371786"/>
            <a:ext cx="4701647" cy="4131731"/>
          </a:xfrm>
          <a:prstGeom prst="rect">
            <a:avLst/>
          </a:prstGeom>
          <a:noFill/>
          <a:ln w="9525" algn="ctr">
            <a:solidFill>
              <a:schemeClr val="accent1"/>
            </a:solidFill>
            <a:miter lim="800000"/>
            <a:headEnd/>
            <a:tailEnd/>
          </a:ln>
        </p:spPr>
        <p:txBody>
          <a:bodyPr lIns="50950" tIns="50950" rIns="50950" bIns="101901"/>
          <a:lstStyle/>
          <a:p>
            <a:pPr eaLnBrk="1" hangingPunct="1">
              <a:lnSpc>
                <a:spcPct val="107000"/>
              </a:lnSpc>
              <a:spcBef>
                <a:spcPct val="60000"/>
              </a:spcBef>
            </a:pPr>
            <a:endParaRPr lang="en-US" sz="1600" b="1" dirty="0"/>
          </a:p>
        </p:txBody>
      </p:sp>
      <p:sp>
        <p:nvSpPr>
          <p:cNvPr id="16398" name="Rectangle 13"/>
          <p:cNvSpPr>
            <a:spLocks noChangeArrowheads="1"/>
          </p:cNvSpPr>
          <p:nvPr/>
        </p:nvSpPr>
        <p:spPr bwMode="auto">
          <a:xfrm>
            <a:off x="1116030" y="3537941"/>
            <a:ext cx="3323638" cy="214033"/>
          </a:xfrm>
          <a:prstGeom prst="rect">
            <a:avLst/>
          </a:prstGeom>
          <a:noFill/>
          <a:ln w="9525" algn="ctr">
            <a:noFill/>
            <a:miter lim="800000"/>
            <a:headEnd/>
            <a:tailEnd/>
          </a:ln>
        </p:spPr>
        <p:txBody>
          <a:bodyPr lIns="0" tIns="0" rIns="0" bIns="0" anchor="ctr" anchorCtr="1">
            <a:spAutoFit/>
          </a:bodyPr>
          <a:lstStyle/>
          <a:p>
            <a:pPr eaLnBrk="1" hangingPunct="1">
              <a:lnSpc>
                <a:spcPct val="107000"/>
              </a:lnSpc>
              <a:spcBef>
                <a:spcPct val="60000"/>
              </a:spcBef>
            </a:pPr>
            <a:r>
              <a:rPr lang="en-US" sz="1300" dirty="0"/>
              <a:t>Business processes within BUs (~40%)</a:t>
            </a:r>
          </a:p>
        </p:txBody>
      </p:sp>
      <p:sp>
        <p:nvSpPr>
          <p:cNvPr id="16399" name="Text Box 14"/>
          <p:cNvSpPr txBox="1">
            <a:spLocks noChangeArrowheads="1"/>
          </p:cNvSpPr>
          <p:nvPr/>
        </p:nvSpPr>
        <p:spPr bwMode="auto">
          <a:xfrm>
            <a:off x="590325" y="3884726"/>
            <a:ext cx="2760371" cy="266800"/>
          </a:xfrm>
          <a:prstGeom prst="rect">
            <a:avLst/>
          </a:prstGeom>
          <a:noFill/>
          <a:ln w="9525">
            <a:noFill/>
            <a:miter lim="800000"/>
            <a:headEnd/>
            <a:tailEnd/>
          </a:ln>
        </p:spPr>
        <p:txBody>
          <a:bodyPr wrap="none" lIns="0" tIns="0" rIns="0" bIns="20380" anchor="b">
            <a:spAutoFit/>
          </a:bodyPr>
          <a:lstStyle/>
          <a:p>
            <a:pPr algn="ctr">
              <a:lnSpc>
                <a:spcPct val="100000"/>
              </a:lnSpc>
            </a:pPr>
            <a:r>
              <a:rPr lang="en-US" sz="1600"/>
              <a:t>Manufacturing and Operations</a:t>
            </a:r>
          </a:p>
        </p:txBody>
      </p:sp>
      <p:sp>
        <p:nvSpPr>
          <p:cNvPr id="16400" name="Rectangle 15"/>
          <p:cNvSpPr>
            <a:spLocks noChangeArrowheads="1"/>
          </p:cNvSpPr>
          <p:nvPr/>
        </p:nvSpPr>
        <p:spPr bwMode="auto">
          <a:xfrm>
            <a:off x="585087" y="4153325"/>
            <a:ext cx="4289467" cy="244737"/>
          </a:xfrm>
          <a:prstGeom prst="rect">
            <a:avLst/>
          </a:prstGeom>
          <a:solidFill>
            <a:srgbClr val="80CCCC"/>
          </a:solidFill>
          <a:ln w="9525">
            <a:solidFill>
              <a:schemeClr val="accent1"/>
            </a:solidFill>
            <a:miter lim="800000"/>
            <a:headEnd/>
            <a:tailEnd/>
          </a:ln>
        </p:spPr>
        <p:txBody>
          <a:bodyPr wrap="none" lIns="0" tIns="0" rIns="0" bIns="0" anchor="ctr"/>
          <a:lstStyle/>
          <a:p>
            <a:endParaRPr lang="en-US"/>
          </a:p>
        </p:txBody>
      </p:sp>
      <p:sp>
        <p:nvSpPr>
          <p:cNvPr id="16401" name="Rectangle 16"/>
          <p:cNvSpPr>
            <a:spLocks noChangeArrowheads="1"/>
          </p:cNvSpPr>
          <p:nvPr/>
        </p:nvSpPr>
        <p:spPr bwMode="auto">
          <a:xfrm>
            <a:off x="585087" y="4788561"/>
            <a:ext cx="4289467" cy="244737"/>
          </a:xfrm>
          <a:prstGeom prst="rect">
            <a:avLst/>
          </a:prstGeom>
          <a:solidFill>
            <a:srgbClr val="80CCCC"/>
          </a:solidFill>
          <a:ln w="9525">
            <a:solidFill>
              <a:schemeClr val="accent1"/>
            </a:solidFill>
            <a:miter lim="800000"/>
            <a:headEnd/>
            <a:tailEnd/>
          </a:ln>
        </p:spPr>
        <p:txBody>
          <a:bodyPr wrap="none" lIns="0" tIns="0" rIns="0" bIns="0" anchor="ctr"/>
          <a:lstStyle/>
          <a:p>
            <a:endParaRPr lang="en-US"/>
          </a:p>
        </p:txBody>
      </p:sp>
      <p:sp>
        <p:nvSpPr>
          <p:cNvPr id="16402" name="Rectangle 17"/>
          <p:cNvSpPr>
            <a:spLocks noChangeArrowheads="1"/>
          </p:cNvSpPr>
          <p:nvPr/>
        </p:nvSpPr>
        <p:spPr bwMode="auto">
          <a:xfrm>
            <a:off x="585087" y="5423796"/>
            <a:ext cx="4289467" cy="244737"/>
          </a:xfrm>
          <a:prstGeom prst="rect">
            <a:avLst/>
          </a:prstGeom>
          <a:solidFill>
            <a:srgbClr val="80CCCC"/>
          </a:solidFill>
          <a:ln w="9525">
            <a:solidFill>
              <a:schemeClr val="accent1"/>
            </a:solidFill>
            <a:miter lim="800000"/>
            <a:headEnd/>
            <a:tailEnd/>
          </a:ln>
        </p:spPr>
        <p:txBody>
          <a:bodyPr wrap="none" lIns="0" tIns="0" rIns="0" bIns="0" anchor="ctr"/>
          <a:lstStyle/>
          <a:p>
            <a:endParaRPr lang="en-US"/>
          </a:p>
        </p:txBody>
      </p:sp>
      <p:sp>
        <p:nvSpPr>
          <p:cNvPr id="16403" name="Rectangle 18"/>
          <p:cNvSpPr>
            <a:spLocks noChangeArrowheads="1"/>
          </p:cNvSpPr>
          <p:nvPr/>
        </p:nvSpPr>
        <p:spPr bwMode="auto">
          <a:xfrm>
            <a:off x="585087" y="6059032"/>
            <a:ext cx="4289467" cy="244737"/>
          </a:xfrm>
          <a:prstGeom prst="rect">
            <a:avLst/>
          </a:prstGeom>
          <a:solidFill>
            <a:srgbClr val="80CCCC"/>
          </a:solidFill>
          <a:ln w="9525">
            <a:solidFill>
              <a:schemeClr val="accent1"/>
            </a:solidFill>
            <a:miter lim="800000"/>
            <a:headEnd/>
            <a:tailEnd/>
          </a:ln>
        </p:spPr>
        <p:txBody>
          <a:bodyPr wrap="none" lIns="0" tIns="0" rIns="0" bIns="0" anchor="ctr"/>
          <a:lstStyle/>
          <a:p>
            <a:endParaRPr lang="en-US"/>
          </a:p>
        </p:txBody>
      </p:sp>
      <p:sp>
        <p:nvSpPr>
          <p:cNvPr id="16404" name="Text Box 19"/>
          <p:cNvSpPr txBox="1">
            <a:spLocks noChangeArrowheads="1"/>
          </p:cNvSpPr>
          <p:nvPr/>
        </p:nvSpPr>
        <p:spPr bwMode="auto">
          <a:xfrm>
            <a:off x="590326" y="5122806"/>
            <a:ext cx="2116733" cy="266800"/>
          </a:xfrm>
          <a:prstGeom prst="rect">
            <a:avLst/>
          </a:prstGeom>
          <a:noFill/>
          <a:ln w="9525">
            <a:noFill/>
            <a:miter lim="800000"/>
            <a:headEnd/>
            <a:tailEnd/>
          </a:ln>
        </p:spPr>
        <p:txBody>
          <a:bodyPr wrap="none" lIns="0" tIns="0" rIns="0" bIns="20380" anchor="b">
            <a:spAutoFit/>
          </a:bodyPr>
          <a:lstStyle/>
          <a:p>
            <a:pPr algn="ctr">
              <a:lnSpc>
                <a:spcPct val="100000"/>
              </a:lnSpc>
            </a:pPr>
            <a:r>
              <a:rPr lang="en-US" sz="1600"/>
              <a:t>Information Technology</a:t>
            </a:r>
          </a:p>
        </p:txBody>
      </p:sp>
      <p:sp>
        <p:nvSpPr>
          <p:cNvPr id="16405" name="Text Box 20"/>
          <p:cNvSpPr txBox="1">
            <a:spLocks noChangeArrowheads="1"/>
          </p:cNvSpPr>
          <p:nvPr/>
        </p:nvSpPr>
        <p:spPr bwMode="auto">
          <a:xfrm>
            <a:off x="590326" y="5743645"/>
            <a:ext cx="1697581" cy="266800"/>
          </a:xfrm>
          <a:prstGeom prst="rect">
            <a:avLst/>
          </a:prstGeom>
          <a:noFill/>
          <a:ln w="9525">
            <a:noFill/>
            <a:miter lim="800000"/>
            <a:headEnd/>
            <a:tailEnd/>
          </a:ln>
        </p:spPr>
        <p:txBody>
          <a:bodyPr wrap="none" lIns="0" tIns="0" rIns="0" bIns="20380" anchor="b">
            <a:spAutoFit/>
          </a:bodyPr>
          <a:lstStyle/>
          <a:p>
            <a:pPr algn="ctr">
              <a:lnSpc>
                <a:spcPct val="100000"/>
              </a:lnSpc>
            </a:pPr>
            <a:r>
              <a:rPr lang="en-US" sz="1600"/>
              <a:t>Human Resources</a:t>
            </a:r>
          </a:p>
        </p:txBody>
      </p:sp>
      <p:sp>
        <p:nvSpPr>
          <p:cNvPr id="16406" name="AutoShape 21"/>
          <p:cNvSpPr>
            <a:spLocks noChangeArrowheads="1"/>
          </p:cNvSpPr>
          <p:nvPr/>
        </p:nvSpPr>
        <p:spPr bwMode="auto">
          <a:xfrm>
            <a:off x="6457172" y="2240421"/>
            <a:ext cx="3098337" cy="986145"/>
          </a:xfrm>
          <a:prstGeom prst="wedgeRectCallout">
            <a:avLst>
              <a:gd name="adj1" fmla="val -110769"/>
              <a:gd name="adj2" fmla="val -16787"/>
            </a:avLst>
          </a:prstGeom>
          <a:noFill/>
          <a:ln w="9525">
            <a:solidFill>
              <a:schemeClr val="accent1"/>
            </a:solidFill>
            <a:miter lim="800000"/>
            <a:headEnd/>
            <a:tailEnd/>
          </a:ln>
        </p:spPr>
        <p:txBody>
          <a:bodyPr lIns="101901" tIns="50950" rIns="20380" bIns="50950"/>
          <a:lstStyle/>
          <a:p>
            <a:pPr marL="263598" indent="-263598">
              <a:buFontTx/>
              <a:buAutoNum type="arabicPeriod"/>
            </a:pPr>
            <a:r>
              <a:rPr lang="en-US" sz="1200" b="1" dirty="0"/>
              <a:t>Organization Simplification</a:t>
            </a:r>
          </a:p>
          <a:p>
            <a:pPr marL="263598" indent="-263598"/>
            <a:r>
              <a:rPr lang="en-US" sz="1200" dirty="0"/>
              <a:t>	Reduce headcount by simplifying and streamlining the organization</a:t>
            </a:r>
          </a:p>
          <a:p>
            <a:pPr marL="263598" indent="-263598"/>
            <a:r>
              <a:rPr lang="en-US" sz="1200" i="1" dirty="0"/>
              <a:t>	Typical </a:t>
            </a:r>
            <a:r>
              <a:rPr lang="en-US" sz="1200" i="1" dirty="0" smtClean="0"/>
              <a:t>Savings</a:t>
            </a:r>
            <a:r>
              <a:rPr lang="en-US" sz="1200" i="1" dirty="0"/>
              <a:t>: 10~25%</a:t>
            </a:r>
          </a:p>
        </p:txBody>
      </p:sp>
      <p:sp>
        <p:nvSpPr>
          <p:cNvPr id="16407" name="AutoShape 22"/>
          <p:cNvSpPr>
            <a:spLocks noChangeArrowheads="1"/>
          </p:cNvSpPr>
          <p:nvPr/>
        </p:nvSpPr>
        <p:spPr bwMode="auto">
          <a:xfrm>
            <a:off x="6457172" y="3462304"/>
            <a:ext cx="3098337" cy="1153502"/>
          </a:xfrm>
          <a:prstGeom prst="wedgeRectCallout">
            <a:avLst>
              <a:gd name="adj1" fmla="val -66236"/>
              <a:gd name="adj2" fmla="val -27380"/>
            </a:avLst>
          </a:prstGeom>
          <a:noFill/>
          <a:ln w="9525">
            <a:solidFill>
              <a:schemeClr val="accent1"/>
            </a:solidFill>
            <a:miter lim="800000"/>
            <a:headEnd/>
            <a:tailEnd/>
          </a:ln>
        </p:spPr>
        <p:txBody>
          <a:bodyPr lIns="101901" tIns="50950" rIns="20380" bIns="50950"/>
          <a:lstStyle/>
          <a:p>
            <a:pPr marL="263598" indent="-263598">
              <a:buFontTx/>
              <a:buAutoNum type="arabicPeriod" startAt="2"/>
            </a:pPr>
            <a:r>
              <a:rPr lang="en-US" sz="1200" b="1" dirty="0"/>
              <a:t>External Spend Reduction</a:t>
            </a:r>
          </a:p>
          <a:p>
            <a:pPr marL="263598" indent="-263598"/>
            <a:r>
              <a:rPr lang="en-US" sz="1200" dirty="0"/>
              <a:t>	Employ demand management, sourcing and tax strategies to reduce procurement costs</a:t>
            </a:r>
          </a:p>
          <a:p>
            <a:pPr marL="263598" indent="-263598"/>
            <a:r>
              <a:rPr lang="en-US" sz="1200" i="1" dirty="0"/>
              <a:t>	Typical </a:t>
            </a:r>
            <a:r>
              <a:rPr lang="en-US" sz="1200" i="1" dirty="0" smtClean="0"/>
              <a:t>Savings: </a:t>
            </a:r>
            <a:r>
              <a:rPr lang="en-US" sz="1200" i="1" dirty="0"/>
              <a:t>5~15%</a:t>
            </a:r>
          </a:p>
        </p:txBody>
      </p:sp>
      <p:sp>
        <p:nvSpPr>
          <p:cNvPr id="16408" name="AutoShape 23"/>
          <p:cNvSpPr>
            <a:spLocks noChangeArrowheads="1"/>
          </p:cNvSpPr>
          <p:nvPr/>
        </p:nvSpPr>
        <p:spPr bwMode="auto">
          <a:xfrm>
            <a:off x="6457172" y="4943321"/>
            <a:ext cx="3098337" cy="1151702"/>
          </a:xfrm>
          <a:prstGeom prst="wedgeRectCallout">
            <a:avLst>
              <a:gd name="adj1" fmla="val -95042"/>
              <a:gd name="adj2" fmla="val 26407"/>
            </a:avLst>
          </a:prstGeom>
          <a:noFill/>
          <a:ln w="9525">
            <a:solidFill>
              <a:schemeClr val="accent1"/>
            </a:solidFill>
            <a:miter lim="800000"/>
            <a:headEnd/>
            <a:tailEnd/>
          </a:ln>
        </p:spPr>
        <p:txBody>
          <a:bodyPr lIns="101901" tIns="50950" rIns="20380" bIns="50950"/>
          <a:lstStyle/>
          <a:p>
            <a:pPr marL="263598" indent="-263598">
              <a:buFontTx/>
              <a:buAutoNum type="arabicPeriod" startAt="3"/>
            </a:pPr>
            <a:r>
              <a:rPr lang="en-US" sz="1200" b="1" dirty="0"/>
              <a:t>Business Process Optimization</a:t>
            </a:r>
          </a:p>
          <a:p>
            <a:pPr marL="263598" indent="-263598"/>
            <a:r>
              <a:rPr lang="en-US" sz="1200" dirty="0"/>
              <a:t>	Reduce process-based costs via “adopt and go”, streamlining, automation, outsourcing and redesign</a:t>
            </a:r>
          </a:p>
          <a:p>
            <a:pPr marL="263598" indent="-263598"/>
            <a:r>
              <a:rPr lang="en-US" sz="1200" i="1" dirty="0"/>
              <a:t>	Typical </a:t>
            </a:r>
            <a:r>
              <a:rPr lang="en-US" sz="1200" i="1" dirty="0" smtClean="0"/>
              <a:t>Savings</a:t>
            </a:r>
            <a:r>
              <a:rPr lang="en-US" sz="1200" i="1" dirty="0"/>
              <a:t>: 5~20%</a:t>
            </a:r>
          </a:p>
        </p:txBody>
      </p:sp>
      <p:sp>
        <p:nvSpPr>
          <p:cNvPr id="16409" name="AutoShape 24"/>
          <p:cNvSpPr>
            <a:spLocks noChangeArrowheads="1"/>
          </p:cNvSpPr>
          <p:nvPr/>
        </p:nvSpPr>
        <p:spPr bwMode="auto">
          <a:xfrm>
            <a:off x="6457172" y="6222790"/>
            <a:ext cx="3098337" cy="968149"/>
          </a:xfrm>
          <a:prstGeom prst="wedgeRectCallout">
            <a:avLst>
              <a:gd name="adj1" fmla="val -74634"/>
              <a:gd name="adj2" fmla="val 13199"/>
            </a:avLst>
          </a:prstGeom>
          <a:noFill/>
          <a:ln w="9525">
            <a:solidFill>
              <a:schemeClr val="accent1"/>
            </a:solidFill>
            <a:miter lim="800000"/>
            <a:headEnd/>
            <a:tailEnd/>
          </a:ln>
        </p:spPr>
        <p:txBody>
          <a:bodyPr lIns="101901" tIns="50950" rIns="20380" bIns="50950"/>
          <a:lstStyle/>
          <a:p>
            <a:pPr marL="263598" indent="-263598">
              <a:buFontTx/>
              <a:buAutoNum type="arabicPeriod" startAt="4"/>
            </a:pPr>
            <a:r>
              <a:rPr lang="en-US" sz="1200" b="1" dirty="0"/>
              <a:t>Infrastructure Rationalization</a:t>
            </a:r>
          </a:p>
          <a:p>
            <a:pPr marL="263598" indent="-263598"/>
            <a:r>
              <a:rPr lang="en-US" sz="1200" dirty="0"/>
              <a:t>	Rationalize projects, platforms, space and associated support</a:t>
            </a:r>
          </a:p>
          <a:p>
            <a:pPr marL="263598" indent="-263598"/>
            <a:r>
              <a:rPr lang="en-US" sz="1200" i="1" dirty="0"/>
              <a:t>	Typical </a:t>
            </a:r>
            <a:r>
              <a:rPr lang="en-US" sz="1200" i="1" dirty="0" smtClean="0"/>
              <a:t>Savings</a:t>
            </a:r>
            <a:r>
              <a:rPr lang="en-US" sz="1200" i="1" dirty="0"/>
              <a:t>: 10~20%</a:t>
            </a:r>
          </a:p>
        </p:txBody>
      </p:sp>
      <p:sp>
        <p:nvSpPr>
          <p:cNvPr id="16410" name="Rectangle 26"/>
          <p:cNvSpPr>
            <a:spLocks noChangeArrowheads="1"/>
          </p:cNvSpPr>
          <p:nvPr/>
        </p:nvSpPr>
        <p:spPr bwMode="auto">
          <a:xfrm>
            <a:off x="455844" y="2810873"/>
            <a:ext cx="1089832" cy="637035"/>
          </a:xfrm>
          <a:prstGeom prst="rect">
            <a:avLst/>
          </a:prstGeom>
          <a:solidFill>
            <a:srgbClr val="80CCCC"/>
          </a:solidFill>
          <a:ln w="9525" algn="ctr">
            <a:solidFill>
              <a:srgbClr val="80CCCC"/>
            </a:solidFill>
            <a:miter lim="800000"/>
            <a:headEnd/>
            <a:tailEnd/>
          </a:ln>
        </p:spPr>
        <p:txBody>
          <a:bodyPr lIns="0" tIns="30570" rIns="0" bIns="20380" anchor="ctr"/>
          <a:lstStyle/>
          <a:p>
            <a:pPr algn="ctr" eaLnBrk="1" hangingPunct="1">
              <a:lnSpc>
                <a:spcPct val="107000"/>
              </a:lnSpc>
              <a:spcBef>
                <a:spcPct val="60000"/>
              </a:spcBef>
            </a:pPr>
            <a:r>
              <a:rPr lang="en-US" sz="1300" dirty="0"/>
              <a:t>Marketing</a:t>
            </a:r>
          </a:p>
        </p:txBody>
      </p:sp>
      <p:sp>
        <p:nvSpPr>
          <p:cNvPr id="16411" name="Rectangle 27"/>
          <p:cNvSpPr>
            <a:spLocks noChangeArrowheads="1"/>
          </p:cNvSpPr>
          <p:nvPr/>
        </p:nvSpPr>
        <p:spPr bwMode="auto">
          <a:xfrm>
            <a:off x="4357582" y="2810873"/>
            <a:ext cx="782444" cy="637035"/>
          </a:xfrm>
          <a:prstGeom prst="rect">
            <a:avLst/>
          </a:prstGeom>
          <a:solidFill>
            <a:srgbClr val="80CCCC"/>
          </a:solidFill>
          <a:ln w="9525" algn="ctr">
            <a:solidFill>
              <a:srgbClr val="80CCCC"/>
            </a:solidFill>
            <a:miter lim="800000"/>
            <a:headEnd/>
            <a:tailEnd/>
          </a:ln>
        </p:spPr>
        <p:txBody>
          <a:bodyPr lIns="0" tIns="30570" rIns="0" bIns="20380" anchor="ctr"/>
          <a:lstStyle/>
          <a:p>
            <a:pPr algn="ctr" eaLnBrk="1" hangingPunct="1">
              <a:lnSpc>
                <a:spcPct val="107000"/>
              </a:lnSpc>
              <a:spcBef>
                <a:spcPct val="60000"/>
              </a:spcBef>
            </a:pPr>
            <a:r>
              <a:rPr lang="en-US" sz="1300" dirty="0"/>
              <a:t>(Other…)</a:t>
            </a:r>
          </a:p>
        </p:txBody>
      </p:sp>
      <p:sp>
        <p:nvSpPr>
          <p:cNvPr id="28" name="Title 1"/>
          <p:cNvSpPr txBox="1">
            <a:spLocks/>
          </p:cNvSpPr>
          <p:nvPr/>
        </p:nvSpPr>
        <p:spPr bwMode="auto">
          <a:xfrm>
            <a:off x="601663" y="549275"/>
            <a:ext cx="9266237"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1019175" rtl="0" eaLnBrk="0" fontAlgn="base" latinLnBrk="0" hangingPunct="0">
              <a:lnSpc>
                <a:spcPct val="105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tx2"/>
                </a:solidFill>
                <a:effectLst/>
                <a:uLnTx/>
                <a:uFillTx/>
                <a:latin typeface="+mj-lt"/>
                <a:ea typeface="+mj-ea"/>
                <a:cs typeface="+mj-cs"/>
              </a:rPr>
              <a:t>Our perspectives on acquisition integration</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D9623351-8F09-4D91-9E71-0D35C0EE5D44}" type="slidenum">
              <a:rPr lang="en-US"/>
              <a:pPr/>
              <a:t>82</a:t>
            </a:fld>
            <a:endParaRPr lang="en-US"/>
          </a:p>
        </p:txBody>
      </p:sp>
      <p:sp>
        <p:nvSpPr>
          <p:cNvPr id="17412" name="Rectangle 3"/>
          <p:cNvSpPr>
            <a:spLocks noGrp="1" noChangeArrowheads="1"/>
          </p:cNvSpPr>
          <p:nvPr>
            <p:ph type="body" idx="1"/>
          </p:nvPr>
        </p:nvSpPr>
        <p:spPr>
          <a:xfrm>
            <a:off x="419166" y="1262828"/>
            <a:ext cx="9221656" cy="530863"/>
          </a:xfrm>
        </p:spPr>
        <p:txBody>
          <a:bodyPr/>
          <a:lstStyle/>
          <a:p>
            <a:pPr eaLnBrk="1" hangingPunct="1"/>
            <a:r>
              <a:rPr lang="en-US" sz="1600" b="1" dirty="0" smtClean="0"/>
              <a:t>5. Plan Customer Strategies Before Day 1:  </a:t>
            </a:r>
            <a:r>
              <a:rPr lang="en-US" sz="1600" dirty="0" smtClean="0"/>
              <a:t>Protecting and growing the customer base is critical to delivering the business value promised</a:t>
            </a:r>
          </a:p>
        </p:txBody>
      </p:sp>
      <p:graphicFrame>
        <p:nvGraphicFramePr>
          <p:cNvPr id="281645" name="Group 45"/>
          <p:cNvGraphicFramePr>
            <a:graphicFrameLocks noGrp="1"/>
          </p:cNvGraphicFramePr>
          <p:nvPr/>
        </p:nvGraphicFramePr>
        <p:xfrm>
          <a:off x="447111" y="1953398"/>
          <a:ext cx="9204190" cy="4715344"/>
        </p:xfrm>
        <a:graphic>
          <a:graphicData uri="http://schemas.openxmlformats.org/drawingml/2006/table">
            <a:tbl>
              <a:tblPr/>
              <a:tblGrid>
                <a:gridCol w="702103"/>
                <a:gridCol w="2576126"/>
                <a:gridCol w="3045941"/>
                <a:gridCol w="2880020"/>
              </a:tblGrid>
              <a:tr h="276408">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marL="50300" marR="50300" marT="51827" marB="5182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80CC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1400" b="0" i="0" u="none" strike="noStrike" cap="none" normalizeH="0" baseline="0" smtClean="0">
                          <a:ln>
                            <a:noFill/>
                          </a:ln>
                          <a:solidFill>
                            <a:schemeClr val="tx1"/>
                          </a:solidFill>
                          <a:effectLst/>
                          <a:latin typeface="Arial" pitchFamily="34" charset="0"/>
                        </a:rPr>
                        <a:t>Plan</a:t>
                      </a:r>
                    </a:p>
                  </a:txBody>
                  <a:tcPr marL="50300" marR="50300" marT="51827" marB="5182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1400" b="0" i="0" u="none" strike="noStrike" cap="none" normalizeH="0" baseline="0" smtClean="0">
                          <a:ln>
                            <a:noFill/>
                          </a:ln>
                          <a:solidFill>
                            <a:schemeClr val="tx1"/>
                          </a:solidFill>
                          <a:effectLst/>
                          <a:latin typeface="Arial" pitchFamily="34" charset="0"/>
                        </a:rPr>
                        <a:t>Stabilize</a:t>
                      </a:r>
                    </a:p>
                  </a:txBody>
                  <a:tcPr marL="50300" marR="50300" marT="51827" marB="5182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1400" b="0" i="0" u="none" strike="noStrike" cap="none" normalizeH="0" baseline="0" smtClean="0">
                          <a:ln>
                            <a:noFill/>
                          </a:ln>
                          <a:solidFill>
                            <a:schemeClr val="tx1"/>
                          </a:solidFill>
                          <a:effectLst/>
                          <a:latin typeface="Arial" pitchFamily="34" charset="0"/>
                        </a:rPr>
                        <a:t>Grow</a:t>
                      </a:r>
                    </a:p>
                  </a:txBody>
                  <a:tcPr marL="50300" marR="50300" marT="51827" marB="5182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2"/>
                    </a:solidFill>
                  </a:tcPr>
                </a:tc>
              </a:tr>
              <a:tr h="276408">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1400" b="0" i="0" u="none" strike="noStrike" cap="none" normalizeH="0" baseline="0" smtClean="0">
                          <a:ln>
                            <a:noFill/>
                          </a:ln>
                          <a:solidFill>
                            <a:schemeClr val="tx1"/>
                          </a:solidFill>
                          <a:effectLst/>
                          <a:latin typeface="Arial" pitchFamily="34" charset="0"/>
                        </a:rPr>
                        <a:t>When</a:t>
                      </a:r>
                    </a:p>
                  </a:txBody>
                  <a:tcPr marL="50300" marR="50300" marT="51827" marB="51827" anchor="ctr" horzOverflow="overflow">
                    <a:lnL w="6350" cap="flat" cmpd="sng" algn="ctr">
                      <a:solidFill>
                        <a:srgbClr val="80CCCC"/>
                      </a:solidFill>
                      <a:prstDash val="solid"/>
                      <a:round/>
                      <a:headEnd type="none" w="med" len="med"/>
                      <a:tailEnd type="none" w="med" len="med"/>
                    </a:lnL>
                    <a:lnR w="6350" cap="flat" cmpd="sng" algn="ctr">
                      <a:solidFill>
                        <a:srgbClr val="80CCCC"/>
                      </a:solidFill>
                      <a:prstDash val="solid"/>
                      <a:round/>
                      <a:headEnd type="none" w="med" len="med"/>
                      <a:tailEnd type="none" w="med" len="med"/>
                    </a:lnR>
                    <a:lnT w="6350" cap="flat" cmpd="sng" algn="ctr">
                      <a:solidFill>
                        <a:srgbClr val="80CCCC"/>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CCCC"/>
                    </a:solidFill>
                  </a:tcPr>
                </a:tc>
                <a:tc>
                  <a:txBody>
                    <a:bodyPr/>
                    <a:lstStyle/>
                    <a:p>
                      <a:pPr marL="176213" marR="0" lvl="0" indent="-176213" algn="l" defTabSz="914400" rtl="0" eaLnBrk="1" fontAlgn="base" latinLnBrk="0" hangingPunct="1">
                        <a:lnSpc>
                          <a:spcPct val="100000"/>
                        </a:lnSpc>
                        <a:spcBef>
                          <a:spcPct val="5000"/>
                        </a:spcBef>
                        <a:spcAft>
                          <a:spcPct val="0"/>
                        </a:spcAft>
                        <a:buClrTx/>
                        <a:buSzTx/>
                        <a:buFont typeface="Wingdings 2" pitchFamily="18" charset="2"/>
                        <a:buChar char="¡"/>
                        <a:tabLst/>
                      </a:pPr>
                      <a:r>
                        <a:rPr kumimoji="0" lang="en-US" sz="1400" b="0" i="0" u="none" strike="noStrike" cap="none" normalizeH="0" baseline="0" dirty="0" smtClean="0">
                          <a:ln>
                            <a:noFill/>
                          </a:ln>
                          <a:solidFill>
                            <a:schemeClr val="tx1"/>
                          </a:solidFill>
                          <a:effectLst/>
                          <a:latin typeface="Arial" pitchFamily="34" charset="0"/>
                        </a:rPr>
                        <a:t>Immediately</a:t>
                      </a:r>
                    </a:p>
                  </a:txBody>
                  <a:tcPr marL="50300" marR="50300" marT="51827" marB="51827" anchor="ctr" horzOverflow="overflow">
                    <a:lnL w="6350" cap="flat" cmpd="sng" algn="ctr">
                      <a:solidFill>
                        <a:srgbClr val="80CCCC"/>
                      </a:solidFill>
                      <a:prstDash val="solid"/>
                      <a:round/>
                      <a:headEnd type="none" w="med" len="med"/>
                      <a:tailEnd type="none" w="med" len="med"/>
                    </a:lnL>
                    <a:lnR>
                      <a:noFill/>
                    </a:lnR>
                    <a:lnT>
                      <a:noFill/>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165100" marR="0" lvl="0" indent="-165100" algn="l" defTabSz="914400" rtl="0" eaLnBrk="1" fontAlgn="base" latinLnBrk="0" hangingPunct="1">
                        <a:lnSpc>
                          <a:spcPct val="100000"/>
                        </a:lnSpc>
                        <a:spcBef>
                          <a:spcPct val="5000"/>
                        </a:spcBef>
                        <a:spcAft>
                          <a:spcPct val="0"/>
                        </a:spcAft>
                        <a:buClrTx/>
                        <a:buSzTx/>
                        <a:buFont typeface="Wingdings 2" pitchFamily="18" charset="2"/>
                        <a:buChar char="¡"/>
                        <a:tabLst/>
                      </a:pPr>
                      <a:r>
                        <a:rPr kumimoji="0" lang="en-US" sz="1400" b="0" i="0" u="none" strike="noStrike" cap="none" normalizeH="0" baseline="0" smtClean="0">
                          <a:ln>
                            <a:noFill/>
                          </a:ln>
                          <a:solidFill>
                            <a:schemeClr val="tx1"/>
                          </a:solidFill>
                          <a:effectLst/>
                          <a:latin typeface="Arial" pitchFamily="34" charset="0"/>
                        </a:rPr>
                        <a:t>Prior to and through Day 1</a:t>
                      </a:r>
                    </a:p>
                  </a:txBody>
                  <a:tcPr marL="50300" marR="50300" marT="51827" marB="51827" anchor="ctr" horzOverflow="overflow">
                    <a:lnL>
                      <a:noFill/>
                    </a:lnL>
                    <a:lnR>
                      <a:noFill/>
                    </a:lnR>
                    <a:lnT>
                      <a:noFill/>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5000"/>
                        </a:spcBef>
                        <a:spcAft>
                          <a:spcPct val="0"/>
                        </a:spcAft>
                        <a:buClrTx/>
                        <a:buSzTx/>
                        <a:buFont typeface="Wingdings 2" pitchFamily="18" charset="2"/>
                        <a:buChar char="¡"/>
                        <a:tabLst/>
                      </a:pPr>
                      <a:r>
                        <a:rPr kumimoji="0" lang="en-US" sz="1400" b="0" i="0" u="none" strike="noStrike" cap="none" normalizeH="0" baseline="0" smtClean="0">
                          <a:ln>
                            <a:noFill/>
                          </a:ln>
                          <a:solidFill>
                            <a:schemeClr val="tx1"/>
                          </a:solidFill>
                          <a:effectLst/>
                          <a:latin typeface="Arial" pitchFamily="34" charset="0"/>
                        </a:rPr>
                        <a:t>During integration period and beyond</a:t>
                      </a:r>
                    </a:p>
                  </a:txBody>
                  <a:tcPr marL="50300" marR="50300" marT="51827" marB="51827" anchor="ctr" horzOverflow="overflow">
                    <a:lnL>
                      <a:noFill/>
                    </a:lnL>
                    <a:lnR cap="flat">
                      <a:noFill/>
                    </a:lnR>
                    <a:lnT>
                      <a:noFill/>
                    </a:lnT>
                    <a:lnB w="6350" cap="flat" cmpd="sng" algn="ctr">
                      <a:solidFill>
                        <a:schemeClr val="accent1"/>
                      </a:solidFill>
                      <a:prstDash val="solid"/>
                      <a:round/>
                      <a:headEnd type="none" w="med" len="med"/>
                      <a:tailEnd type="none" w="med" len="med"/>
                    </a:lnB>
                    <a:lnTlToBr>
                      <a:noFill/>
                    </a:lnTlToBr>
                    <a:lnBlToTr>
                      <a:noFill/>
                    </a:lnBlToTr>
                    <a:noFill/>
                  </a:tcPr>
                </a:tc>
              </a:tr>
              <a:tr h="2035057">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1400" b="0" i="0" u="none" strike="noStrike" cap="none" normalizeH="0" baseline="0" smtClean="0">
                          <a:ln>
                            <a:noFill/>
                          </a:ln>
                          <a:solidFill>
                            <a:schemeClr val="tx1"/>
                          </a:solidFill>
                          <a:effectLst/>
                          <a:latin typeface="Arial" pitchFamily="34" charset="0"/>
                        </a:rPr>
                        <a:t>What</a:t>
                      </a:r>
                    </a:p>
                  </a:txBody>
                  <a:tcPr marL="50300" marR="50300" marT="51827" marB="51827" anchor="ctr" horzOverflow="overflow">
                    <a:lnL w="6350" cap="flat" cmpd="sng" algn="ctr">
                      <a:solidFill>
                        <a:srgbClr val="80CCCC"/>
                      </a:solidFill>
                      <a:prstDash val="solid"/>
                      <a:round/>
                      <a:headEnd type="none" w="med" len="med"/>
                      <a:tailEnd type="none" w="med" len="med"/>
                    </a:lnL>
                    <a:lnR w="6350" cap="flat" cmpd="sng" algn="ctr">
                      <a:solidFill>
                        <a:srgbClr val="80CCC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CCCC"/>
                    </a:solidFill>
                  </a:tcPr>
                </a:tc>
                <a:tc>
                  <a:txBody>
                    <a:bodyPr/>
                    <a:lstStyle/>
                    <a:p>
                      <a:pPr marL="165100" marR="0" lvl="0" indent="-165100" algn="l" defTabSz="119063" rtl="0" eaLnBrk="1" fontAlgn="base" latinLnBrk="0" hangingPunct="1">
                        <a:lnSpc>
                          <a:spcPct val="100000"/>
                        </a:lnSpc>
                        <a:spcBef>
                          <a:spcPct val="5000"/>
                        </a:spcBef>
                        <a:spcAft>
                          <a:spcPct val="0"/>
                        </a:spcAft>
                        <a:buClrTx/>
                        <a:buSzTx/>
                        <a:buFont typeface="Wingdings 2" pitchFamily="18" charset="2"/>
                        <a:buChar char="¡"/>
                        <a:tabLst/>
                      </a:pPr>
                      <a:r>
                        <a:rPr kumimoji="0" lang="en-US" sz="1400" b="0" i="0" u="none" strike="noStrike" cap="none" normalizeH="0" baseline="0" smtClean="0">
                          <a:ln>
                            <a:noFill/>
                          </a:ln>
                          <a:solidFill>
                            <a:schemeClr val="tx1"/>
                          </a:solidFill>
                          <a:effectLst/>
                          <a:latin typeface="Arial" pitchFamily="34" charset="0"/>
                        </a:rPr>
                        <a:t>Analyze customer base and create profiles:</a:t>
                      </a:r>
                    </a:p>
                    <a:p>
                      <a:pPr marL="341313" marR="0" lvl="1" indent="-174625" algn="l" defTabSz="119063" rtl="0" eaLnBrk="1" fontAlgn="base" latinLnBrk="0" hangingPunct="1">
                        <a:lnSpc>
                          <a:spcPct val="100000"/>
                        </a:lnSpc>
                        <a:spcBef>
                          <a:spcPct val="5000"/>
                        </a:spcBef>
                        <a:spcAft>
                          <a:spcPct val="0"/>
                        </a:spcAft>
                        <a:buClrTx/>
                        <a:buSzTx/>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rPr>
                        <a:t>Products/services bought</a:t>
                      </a:r>
                    </a:p>
                    <a:p>
                      <a:pPr marL="341313" marR="0" lvl="1" indent="-174625" algn="l" defTabSz="119063" rtl="0" eaLnBrk="1" fontAlgn="base" latinLnBrk="0" hangingPunct="1">
                        <a:lnSpc>
                          <a:spcPct val="100000"/>
                        </a:lnSpc>
                        <a:spcBef>
                          <a:spcPct val="5000"/>
                        </a:spcBef>
                        <a:spcAft>
                          <a:spcPct val="0"/>
                        </a:spcAft>
                        <a:buClrTx/>
                        <a:buSzTx/>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rPr>
                        <a:t>History and relationship</a:t>
                      </a:r>
                    </a:p>
                    <a:p>
                      <a:pPr marL="341313" marR="0" lvl="1" indent="-174625" algn="l" defTabSz="119063" rtl="0" eaLnBrk="1" fontAlgn="base" latinLnBrk="0" hangingPunct="1">
                        <a:lnSpc>
                          <a:spcPct val="100000"/>
                        </a:lnSpc>
                        <a:spcBef>
                          <a:spcPct val="5000"/>
                        </a:spcBef>
                        <a:spcAft>
                          <a:spcPct val="0"/>
                        </a:spcAft>
                        <a:buClrTx/>
                        <a:buSzTx/>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rPr>
                        <a:t>Geographies</a:t>
                      </a:r>
                    </a:p>
                    <a:p>
                      <a:pPr marL="341313" marR="0" lvl="1" indent="-174625" algn="l" defTabSz="119063" rtl="0" eaLnBrk="1" fontAlgn="base" latinLnBrk="0" hangingPunct="1">
                        <a:lnSpc>
                          <a:spcPct val="100000"/>
                        </a:lnSpc>
                        <a:spcBef>
                          <a:spcPct val="5000"/>
                        </a:spcBef>
                        <a:spcAft>
                          <a:spcPct val="0"/>
                        </a:spcAft>
                        <a:buClrTx/>
                        <a:buSzTx/>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rPr>
                        <a:t>Revenue and margin realized</a:t>
                      </a:r>
                    </a:p>
                    <a:p>
                      <a:pPr marL="341313" marR="0" lvl="1" indent="-174625" algn="l" defTabSz="119063" rtl="0" eaLnBrk="1" fontAlgn="base" latinLnBrk="0" hangingPunct="1">
                        <a:lnSpc>
                          <a:spcPct val="100000"/>
                        </a:lnSpc>
                        <a:spcBef>
                          <a:spcPct val="5000"/>
                        </a:spcBef>
                        <a:spcAft>
                          <a:spcPct val="0"/>
                        </a:spcAft>
                        <a:buClrTx/>
                        <a:buSzTx/>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rPr>
                        <a:t>Issues and risks</a:t>
                      </a:r>
                    </a:p>
                    <a:p>
                      <a:pPr marL="341313" marR="0" lvl="1" indent="-174625" algn="l" defTabSz="119063" rtl="0" eaLnBrk="1" fontAlgn="base" latinLnBrk="0" hangingPunct="1">
                        <a:lnSpc>
                          <a:spcPct val="100000"/>
                        </a:lnSpc>
                        <a:spcBef>
                          <a:spcPct val="5000"/>
                        </a:spcBef>
                        <a:spcAft>
                          <a:spcPct val="0"/>
                        </a:spcAft>
                        <a:buClrTx/>
                        <a:buSzTx/>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rPr>
                        <a:t>Switching costs and competitive plays</a:t>
                      </a:r>
                    </a:p>
                    <a:p>
                      <a:pPr marL="341313" marR="0" lvl="1" indent="-174625" algn="l" defTabSz="119063" rtl="0" eaLnBrk="1" fontAlgn="base" latinLnBrk="0" hangingPunct="1">
                        <a:lnSpc>
                          <a:spcPct val="100000"/>
                        </a:lnSpc>
                        <a:spcBef>
                          <a:spcPct val="5000"/>
                        </a:spcBef>
                        <a:spcAft>
                          <a:spcPct val="0"/>
                        </a:spcAft>
                        <a:buClrTx/>
                        <a:buSzTx/>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rPr>
                        <a:t>Deal benefits</a:t>
                      </a:r>
                    </a:p>
                    <a:p>
                      <a:pPr marL="165100" marR="0" lvl="0" indent="-165100" algn="l" defTabSz="119063" rtl="0" eaLnBrk="1" fontAlgn="base" latinLnBrk="0" hangingPunct="1">
                        <a:lnSpc>
                          <a:spcPct val="100000"/>
                        </a:lnSpc>
                        <a:spcBef>
                          <a:spcPct val="5000"/>
                        </a:spcBef>
                        <a:spcAft>
                          <a:spcPct val="0"/>
                        </a:spcAft>
                        <a:buClrTx/>
                        <a:buSzTx/>
                        <a:buFont typeface="Wingdings 2" pitchFamily="18" charset="2"/>
                        <a:buChar char="¡"/>
                        <a:tabLst/>
                      </a:pPr>
                      <a:r>
                        <a:rPr kumimoji="0" lang="en-US" sz="1400" b="0" i="0" u="none" strike="noStrike" cap="none" normalizeH="0" baseline="0" smtClean="0">
                          <a:ln>
                            <a:noFill/>
                          </a:ln>
                          <a:solidFill>
                            <a:schemeClr val="tx1"/>
                          </a:solidFill>
                          <a:effectLst/>
                          <a:latin typeface="Arial" pitchFamily="34" charset="0"/>
                        </a:rPr>
                        <a:t>Develop “playbook” per profile</a:t>
                      </a:r>
                    </a:p>
                  </a:txBody>
                  <a:tcPr marL="50300" marR="50300" marT="51827" marB="51827" anchor="ctr" horzOverflow="overflow">
                    <a:lnL w="6350" cap="flat" cmpd="sng" algn="ctr">
                      <a:solidFill>
                        <a:srgbClr val="80CCCC"/>
                      </a:solid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165100" marR="0" lvl="0" indent="-165100" algn="l" defTabSz="914400" rtl="0" eaLnBrk="1" fontAlgn="base" latinLnBrk="0" hangingPunct="1">
                        <a:lnSpc>
                          <a:spcPct val="100000"/>
                        </a:lnSpc>
                        <a:spcBef>
                          <a:spcPct val="5000"/>
                        </a:spcBef>
                        <a:spcAft>
                          <a:spcPct val="0"/>
                        </a:spcAft>
                        <a:buClrTx/>
                        <a:buSzTx/>
                        <a:buFont typeface="Wingdings 2" pitchFamily="18" charset="2"/>
                        <a:buChar char="¡"/>
                        <a:tabLst/>
                      </a:pPr>
                      <a:r>
                        <a:rPr kumimoji="0" lang="en-US" sz="1400" b="0" i="0" u="none" strike="noStrike" cap="none" normalizeH="0" baseline="0" smtClean="0">
                          <a:ln>
                            <a:noFill/>
                          </a:ln>
                          <a:solidFill>
                            <a:schemeClr val="tx1"/>
                          </a:solidFill>
                          <a:effectLst/>
                          <a:latin typeface="Arial" pitchFamily="34" charset="0"/>
                        </a:rPr>
                        <a:t>Implement retention playbook for each profile</a:t>
                      </a:r>
                    </a:p>
                    <a:p>
                      <a:pPr marL="341313" marR="0" lvl="1" indent="-163513" algn="l" defTabSz="914400" rtl="0" eaLnBrk="1" fontAlgn="base" latinLnBrk="0" hangingPunct="1">
                        <a:lnSpc>
                          <a:spcPct val="100000"/>
                        </a:lnSpc>
                        <a:spcBef>
                          <a:spcPct val="5000"/>
                        </a:spcBef>
                        <a:spcAft>
                          <a:spcPct val="0"/>
                        </a:spcAft>
                        <a:buClrTx/>
                        <a:buSzTx/>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rPr>
                        <a:t>Frequent and consistent communication to customers</a:t>
                      </a:r>
                    </a:p>
                    <a:p>
                      <a:pPr marL="341313" marR="0" lvl="1" indent="-163513" algn="l" defTabSz="914400" rtl="0" eaLnBrk="1" fontAlgn="base" latinLnBrk="0" hangingPunct="1">
                        <a:lnSpc>
                          <a:spcPct val="100000"/>
                        </a:lnSpc>
                        <a:spcBef>
                          <a:spcPct val="5000"/>
                        </a:spcBef>
                        <a:spcAft>
                          <a:spcPct val="0"/>
                        </a:spcAft>
                        <a:buClrTx/>
                        <a:buSzTx/>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rPr>
                        <a:t>Nerve center to coordinate, track and refine messaging, monitor and respond to competitor initiatives</a:t>
                      </a:r>
                    </a:p>
                    <a:p>
                      <a:pPr marL="341313" marR="0" lvl="1" indent="-163513" algn="l" defTabSz="914400" rtl="0" eaLnBrk="1" fontAlgn="base" latinLnBrk="0" hangingPunct="1">
                        <a:lnSpc>
                          <a:spcPct val="100000"/>
                        </a:lnSpc>
                        <a:spcBef>
                          <a:spcPct val="5000"/>
                        </a:spcBef>
                        <a:spcAft>
                          <a:spcPct val="0"/>
                        </a:spcAft>
                        <a:buClrTx/>
                        <a:buSzTx/>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rPr>
                        <a:t>Resources prioritized to match customer value/risk profile</a:t>
                      </a:r>
                    </a:p>
                    <a:p>
                      <a:pPr marL="341313" marR="0" lvl="1" indent="-163513" algn="l" defTabSz="914400" rtl="0" eaLnBrk="1" fontAlgn="base" latinLnBrk="0" hangingPunct="1">
                        <a:lnSpc>
                          <a:spcPct val="100000"/>
                        </a:lnSpc>
                        <a:spcBef>
                          <a:spcPct val="5000"/>
                        </a:spcBef>
                        <a:spcAft>
                          <a:spcPct val="0"/>
                        </a:spcAft>
                        <a:buClrTx/>
                        <a:buSzTx/>
                        <a:buFont typeface="Arial" pitchFamily="34" charset="0"/>
                        <a:buChar char="–"/>
                        <a:tabLst/>
                      </a:pPr>
                      <a:r>
                        <a:rPr kumimoji="0" lang="en-US" sz="1100" b="0" i="0" u="none" strike="noStrike" cap="none" normalizeH="0" baseline="0" smtClean="0">
                          <a:ln>
                            <a:noFill/>
                          </a:ln>
                          <a:solidFill>
                            <a:schemeClr val="tx1"/>
                          </a:solidFill>
                          <a:effectLst/>
                          <a:latin typeface="Arial" pitchFamily="34" charset="0"/>
                        </a:rPr>
                        <a:t>Prepared positions to respond to anticipated situations (e.g., pricing arbitrage) depending on client profile</a:t>
                      </a:r>
                    </a:p>
                  </a:txBody>
                  <a:tcPr marL="50300" marR="50300" marT="51827" marB="51827" horzOverflow="overflow">
                    <a:lnL>
                      <a:noFill/>
                    </a:lnL>
                    <a:lnR>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0" fontAlgn="base" latinLnBrk="0" hangingPunct="0">
                        <a:lnSpc>
                          <a:spcPct val="100000"/>
                        </a:lnSpc>
                        <a:spcBef>
                          <a:spcPct val="5000"/>
                        </a:spcBef>
                        <a:spcAft>
                          <a:spcPct val="0"/>
                        </a:spcAft>
                        <a:buClrTx/>
                        <a:buSzTx/>
                        <a:buFont typeface="Wingdings 2" pitchFamily="18" charset="2"/>
                        <a:buChar char="¡"/>
                        <a:tabLst/>
                      </a:pPr>
                      <a:r>
                        <a:rPr kumimoji="0" lang="en-US" sz="1400" b="0" i="0" u="none" strike="noStrike" cap="none" normalizeH="0" baseline="0" smtClean="0">
                          <a:ln>
                            <a:noFill/>
                          </a:ln>
                          <a:solidFill>
                            <a:schemeClr val="tx1"/>
                          </a:solidFill>
                          <a:effectLst/>
                          <a:latin typeface="Arial" pitchFamily="34" charset="0"/>
                        </a:rPr>
                        <a:t>Identify and prioritize specific cross-sell opportunities</a:t>
                      </a:r>
                    </a:p>
                    <a:p>
                      <a:pPr marL="176213" marR="0" lvl="0" indent="-176213" algn="l" defTabSz="914400" rtl="0" eaLnBrk="0" fontAlgn="base" latinLnBrk="0" hangingPunct="0">
                        <a:lnSpc>
                          <a:spcPct val="100000"/>
                        </a:lnSpc>
                        <a:spcBef>
                          <a:spcPct val="5000"/>
                        </a:spcBef>
                        <a:spcAft>
                          <a:spcPct val="0"/>
                        </a:spcAft>
                        <a:buClrTx/>
                        <a:buSzTx/>
                        <a:buFont typeface="Wingdings 2" pitchFamily="18" charset="2"/>
                        <a:buChar char="¡"/>
                        <a:tabLst/>
                      </a:pPr>
                      <a:r>
                        <a:rPr kumimoji="0" lang="en-US" sz="1400" b="0" i="0" u="none" strike="noStrike" cap="none" normalizeH="0" baseline="0" smtClean="0">
                          <a:ln>
                            <a:noFill/>
                          </a:ln>
                          <a:solidFill>
                            <a:schemeClr val="tx1"/>
                          </a:solidFill>
                          <a:effectLst/>
                          <a:latin typeface="Arial" pitchFamily="34" charset="0"/>
                        </a:rPr>
                        <a:t>Create incentives for cross product line cooperation</a:t>
                      </a:r>
                    </a:p>
                    <a:p>
                      <a:pPr marL="176213" marR="0" lvl="0" indent="-176213" algn="l" defTabSz="914400" rtl="0" eaLnBrk="0" fontAlgn="base" latinLnBrk="0" hangingPunct="0">
                        <a:lnSpc>
                          <a:spcPct val="100000"/>
                        </a:lnSpc>
                        <a:spcBef>
                          <a:spcPct val="5000"/>
                        </a:spcBef>
                        <a:spcAft>
                          <a:spcPct val="0"/>
                        </a:spcAft>
                        <a:buClrTx/>
                        <a:buSzTx/>
                        <a:buFont typeface="Wingdings 2" pitchFamily="18" charset="2"/>
                        <a:buChar char="¡"/>
                        <a:tabLst/>
                      </a:pPr>
                      <a:r>
                        <a:rPr kumimoji="0" lang="en-US" sz="1400" b="0" i="0" u="none" strike="noStrike" cap="none" normalizeH="0" baseline="0" smtClean="0">
                          <a:ln>
                            <a:noFill/>
                          </a:ln>
                          <a:solidFill>
                            <a:schemeClr val="tx1"/>
                          </a:solidFill>
                          <a:effectLst/>
                          <a:latin typeface="Arial" pitchFamily="34" charset="0"/>
                        </a:rPr>
                        <a:t>Track and publicly reward desired behaviors</a:t>
                      </a:r>
                    </a:p>
                    <a:p>
                      <a:pPr marL="176213" marR="0" lvl="0" indent="-176213" algn="l" defTabSz="914400" rtl="0" eaLnBrk="0" fontAlgn="base" latinLnBrk="0" hangingPunct="0">
                        <a:lnSpc>
                          <a:spcPct val="100000"/>
                        </a:lnSpc>
                        <a:spcBef>
                          <a:spcPct val="5000"/>
                        </a:spcBef>
                        <a:spcAft>
                          <a:spcPct val="0"/>
                        </a:spcAft>
                        <a:buClrTx/>
                        <a:buSzTx/>
                        <a:buFont typeface="Wingdings 2" pitchFamily="18" charset="2"/>
                        <a:buChar char="¡"/>
                        <a:tabLst/>
                      </a:pPr>
                      <a:r>
                        <a:rPr kumimoji="0" lang="en-US" sz="1400" b="0" i="0" u="none" strike="noStrike" cap="none" normalizeH="0" baseline="0" smtClean="0">
                          <a:ln>
                            <a:noFill/>
                          </a:ln>
                          <a:solidFill>
                            <a:schemeClr val="tx1"/>
                          </a:solidFill>
                          <a:effectLst/>
                          <a:latin typeface="Arial" pitchFamily="34" charset="0"/>
                        </a:rPr>
                        <a:t>Migrate to cross product line client relationship teams for most significant customers and targets</a:t>
                      </a:r>
                    </a:p>
                  </a:txBody>
                  <a:tcPr marL="50300" marR="50300" marT="51827" marB="51827" horzOverflow="overflow">
                    <a:lnL>
                      <a:noFill/>
                    </a:lnL>
                    <a:lnR cap="flat">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r>
              <a:tr h="976067">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1400" b="0" i="0" u="none" strike="noStrike" cap="none" normalizeH="0" baseline="0" smtClean="0">
                          <a:ln>
                            <a:noFill/>
                          </a:ln>
                          <a:solidFill>
                            <a:schemeClr val="tx1"/>
                          </a:solidFill>
                          <a:effectLst/>
                          <a:latin typeface="Arial" pitchFamily="34" charset="0"/>
                        </a:rPr>
                        <a:t>How</a:t>
                      </a:r>
                    </a:p>
                  </a:txBody>
                  <a:tcPr marL="50300" marR="50300" marT="51827" marB="51827" anchor="ctr" horzOverflow="overflow">
                    <a:lnL w="6350" cap="flat" cmpd="sng" algn="ctr">
                      <a:solidFill>
                        <a:srgbClr val="80CCCC"/>
                      </a:solidFill>
                      <a:prstDash val="solid"/>
                      <a:round/>
                      <a:headEnd type="none" w="med" len="med"/>
                      <a:tailEnd type="none" w="med" len="med"/>
                    </a:lnL>
                    <a:lnR w="6350" cap="flat" cmpd="sng" algn="ctr">
                      <a:solidFill>
                        <a:srgbClr val="80CCCC"/>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80CCCC"/>
                      </a:solidFill>
                      <a:prstDash val="solid"/>
                      <a:round/>
                      <a:headEnd type="none" w="med" len="med"/>
                      <a:tailEnd type="none" w="med" len="med"/>
                    </a:lnB>
                    <a:lnTlToBr>
                      <a:noFill/>
                    </a:lnTlToBr>
                    <a:lnBlToTr>
                      <a:noFill/>
                    </a:lnBlToTr>
                    <a:solidFill>
                      <a:srgbClr val="80CCCC"/>
                    </a:solidFill>
                  </a:tcPr>
                </a:tc>
                <a:tc>
                  <a:txBody>
                    <a:bodyPr/>
                    <a:lstStyle/>
                    <a:p>
                      <a:pPr marL="165100" marR="0" lvl="0" indent="-165100" algn="l" defTabSz="914400" rtl="0" eaLnBrk="1" fontAlgn="base" latinLnBrk="0" hangingPunct="1">
                        <a:lnSpc>
                          <a:spcPct val="100000"/>
                        </a:lnSpc>
                        <a:spcBef>
                          <a:spcPct val="5000"/>
                        </a:spcBef>
                        <a:spcAft>
                          <a:spcPct val="0"/>
                        </a:spcAft>
                        <a:buClrTx/>
                        <a:buSzTx/>
                        <a:buFont typeface="Wingdings 2" pitchFamily="18" charset="2"/>
                        <a:buChar char="¡"/>
                        <a:tabLst/>
                      </a:pPr>
                      <a:r>
                        <a:rPr kumimoji="0" lang="en-US" sz="1300" b="0" i="0" u="none" strike="noStrike" cap="none" normalizeH="0" baseline="0" dirty="0" smtClean="0">
                          <a:ln>
                            <a:noFill/>
                          </a:ln>
                          <a:solidFill>
                            <a:schemeClr val="tx1"/>
                          </a:solidFill>
                          <a:effectLst/>
                          <a:latin typeface="Arial" pitchFamily="34" charset="0"/>
                        </a:rPr>
                        <a:t>Business leads drive profile development</a:t>
                      </a:r>
                    </a:p>
                    <a:p>
                      <a:pPr marL="165100" marR="0" lvl="0" indent="-165100" algn="l" defTabSz="914400" rtl="0" eaLnBrk="1" fontAlgn="base" latinLnBrk="0" hangingPunct="1">
                        <a:lnSpc>
                          <a:spcPct val="100000"/>
                        </a:lnSpc>
                        <a:spcBef>
                          <a:spcPct val="5000"/>
                        </a:spcBef>
                        <a:spcAft>
                          <a:spcPct val="0"/>
                        </a:spcAft>
                        <a:buClrTx/>
                        <a:buSzTx/>
                        <a:buFont typeface="Wingdings 2" pitchFamily="18" charset="2"/>
                        <a:buChar char="¡"/>
                        <a:tabLst/>
                      </a:pPr>
                      <a:r>
                        <a:rPr kumimoji="0" lang="en-US" sz="1300" b="0" i="0" u="none" strike="noStrike" cap="none" normalizeH="0" baseline="0" dirty="0" smtClean="0">
                          <a:ln>
                            <a:noFill/>
                          </a:ln>
                          <a:solidFill>
                            <a:schemeClr val="tx1"/>
                          </a:solidFill>
                          <a:effectLst/>
                          <a:latin typeface="Arial" pitchFamily="34" charset="0"/>
                        </a:rPr>
                        <a:t>Subset of “clean teams” handle customer data, with firewalls as needed</a:t>
                      </a:r>
                    </a:p>
                  </a:txBody>
                  <a:tcPr marL="50300" marR="50300" marT="51827" marB="51827" anchor="ctr" horzOverflow="overflow">
                    <a:lnL w="6350" cap="flat" cmpd="sng" algn="ctr">
                      <a:solidFill>
                        <a:srgbClr val="80CCCC"/>
                      </a:solidFill>
                      <a:prstDash val="solid"/>
                      <a:round/>
                      <a:headEnd type="none" w="med" len="med"/>
                      <a:tailEnd type="none" w="med" len="med"/>
                    </a:lnL>
                    <a:lnR>
                      <a:noFill/>
                    </a:lnR>
                    <a:lnT w="6350" cap="flat" cmpd="sng" algn="ctr">
                      <a:solidFill>
                        <a:schemeClr val="accent1"/>
                      </a:solidFill>
                      <a:prstDash val="solid"/>
                      <a:round/>
                      <a:headEnd type="none" w="med" len="med"/>
                      <a:tailEnd type="none" w="med" len="med"/>
                    </a:lnT>
                    <a:lnB cap="flat">
                      <a:noFill/>
                    </a:lnB>
                    <a:lnTlToBr>
                      <a:noFill/>
                    </a:lnTlToBr>
                    <a:lnBlToTr>
                      <a:noFill/>
                    </a:lnBlToTr>
                    <a:noFill/>
                  </a:tcPr>
                </a:tc>
                <a:tc>
                  <a:txBody>
                    <a:bodyPr/>
                    <a:lstStyle/>
                    <a:p>
                      <a:pPr marL="176213" marR="0" lvl="0" indent="-176213" algn="l" defTabSz="914400" rtl="0" eaLnBrk="1" fontAlgn="base" latinLnBrk="0" hangingPunct="1">
                        <a:lnSpc>
                          <a:spcPct val="100000"/>
                        </a:lnSpc>
                        <a:spcBef>
                          <a:spcPct val="5000"/>
                        </a:spcBef>
                        <a:spcAft>
                          <a:spcPct val="0"/>
                        </a:spcAft>
                        <a:buClrTx/>
                        <a:buSzTx/>
                        <a:buFont typeface="Wingdings 2" pitchFamily="18" charset="2"/>
                        <a:buChar char="¡"/>
                        <a:tabLst/>
                      </a:pPr>
                      <a:r>
                        <a:rPr kumimoji="0" lang="en-US" sz="1300" b="0" i="0" u="none" strike="noStrike" cap="none" normalizeH="0" baseline="0" dirty="0" smtClean="0">
                          <a:ln>
                            <a:noFill/>
                          </a:ln>
                          <a:solidFill>
                            <a:schemeClr val="tx1"/>
                          </a:solidFill>
                          <a:effectLst/>
                          <a:latin typeface="Arial" pitchFamily="34" charset="0"/>
                        </a:rPr>
                        <a:t>Use existing sales/relationship teams as much as possible, but deal with competing teams immediately at close</a:t>
                      </a:r>
                    </a:p>
                    <a:p>
                      <a:pPr marL="176213" marR="0" lvl="0" indent="-176213" algn="l" defTabSz="914400" rtl="0" eaLnBrk="1" fontAlgn="base" latinLnBrk="0" hangingPunct="1">
                        <a:lnSpc>
                          <a:spcPct val="100000"/>
                        </a:lnSpc>
                        <a:spcBef>
                          <a:spcPct val="5000"/>
                        </a:spcBef>
                        <a:spcAft>
                          <a:spcPct val="0"/>
                        </a:spcAft>
                        <a:buClrTx/>
                        <a:buSzTx/>
                        <a:buFont typeface="Wingdings 2" pitchFamily="18" charset="2"/>
                        <a:buChar char="¡"/>
                        <a:tabLst/>
                      </a:pPr>
                      <a:r>
                        <a:rPr kumimoji="0" lang="en-US" sz="1300" b="0" i="0" u="none" strike="noStrike" cap="none" normalizeH="0" baseline="0" dirty="0" smtClean="0">
                          <a:ln>
                            <a:noFill/>
                          </a:ln>
                          <a:solidFill>
                            <a:schemeClr val="tx1"/>
                          </a:solidFill>
                          <a:effectLst/>
                          <a:latin typeface="Arial" pitchFamily="34" charset="0"/>
                        </a:rPr>
                        <a:t>Create mechanism for senior management support as specific flight risk issues arise</a:t>
                      </a:r>
                    </a:p>
                  </a:txBody>
                  <a:tcPr marL="50300" marR="50300" marT="51827" marB="51827" horzOverflow="overflow">
                    <a:lnL>
                      <a:noFill/>
                    </a:lnL>
                    <a:lnR>
                      <a:noFill/>
                    </a:lnR>
                    <a:lnT w="6350" cap="flat" cmpd="sng" algn="ctr">
                      <a:solidFill>
                        <a:schemeClr val="accent1"/>
                      </a:solidFill>
                      <a:prstDash val="solid"/>
                      <a:round/>
                      <a:headEnd type="none" w="med" len="med"/>
                      <a:tailEnd type="none" w="med" len="med"/>
                    </a:lnT>
                    <a:lnB cap="flat">
                      <a:noFill/>
                    </a:lnB>
                    <a:lnTlToBr>
                      <a:noFill/>
                    </a:lnTlToBr>
                    <a:lnBlToTr>
                      <a:noFill/>
                    </a:lnBlToTr>
                    <a:noFill/>
                  </a:tcPr>
                </a:tc>
                <a:tc>
                  <a:txBody>
                    <a:bodyPr/>
                    <a:lstStyle/>
                    <a:p>
                      <a:pPr marL="176213" marR="0" lvl="0" indent="-176213" algn="l" defTabSz="914400" rtl="0" eaLnBrk="1" fontAlgn="base" latinLnBrk="0" hangingPunct="1">
                        <a:lnSpc>
                          <a:spcPct val="100000"/>
                        </a:lnSpc>
                        <a:spcBef>
                          <a:spcPct val="5000"/>
                        </a:spcBef>
                        <a:spcAft>
                          <a:spcPct val="0"/>
                        </a:spcAft>
                        <a:buClrTx/>
                        <a:buSzTx/>
                        <a:buFont typeface="Wingdings 2" pitchFamily="18" charset="2"/>
                        <a:buChar char="¡"/>
                        <a:tabLst/>
                      </a:pPr>
                      <a:r>
                        <a:rPr kumimoji="0" lang="en-US" sz="1300" b="0" i="0" u="none" strike="noStrike" cap="none" normalizeH="0" baseline="0" dirty="0" smtClean="0">
                          <a:ln>
                            <a:noFill/>
                          </a:ln>
                          <a:solidFill>
                            <a:schemeClr val="tx1"/>
                          </a:solidFill>
                          <a:effectLst/>
                          <a:latin typeface="Arial" pitchFamily="34" charset="0"/>
                        </a:rPr>
                        <a:t>Post close, move as quickly as possible to a unified syntax and approach to customer management, encoding best practices from each organization</a:t>
                      </a:r>
                    </a:p>
                  </a:txBody>
                  <a:tcPr marL="50300" marR="50300" marT="51827" marB="51827" horzOverflow="overflow">
                    <a:lnL>
                      <a:noFill/>
                    </a:lnL>
                    <a:lnR cap="flat">
                      <a:noFill/>
                    </a:lnR>
                    <a:lnT w="6350" cap="flat" cmpd="sng" algn="ctr">
                      <a:solidFill>
                        <a:schemeClr val="accent1"/>
                      </a:solidFill>
                      <a:prstDash val="solid"/>
                      <a:round/>
                      <a:headEnd type="none" w="med" len="med"/>
                      <a:tailEnd type="none" w="med" len="med"/>
                    </a:lnT>
                    <a:lnB cap="flat">
                      <a:noFill/>
                    </a:lnB>
                    <a:lnTlToBr>
                      <a:noFill/>
                    </a:lnTlToBr>
                    <a:lnBlToTr>
                      <a:noFill/>
                    </a:lnBlToTr>
                    <a:noFill/>
                  </a:tcPr>
                </a:tc>
              </a:tr>
            </a:tbl>
          </a:graphicData>
        </a:graphic>
      </p:graphicFrame>
      <p:sp>
        <p:nvSpPr>
          <p:cNvPr id="9" name="Title 1"/>
          <p:cNvSpPr txBox="1">
            <a:spLocks/>
          </p:cNvSpPr>
          <p:nvPr/>
        </p:nvSpPr>
        <p:spPr bwMode="auto">
          <a:xfrm>
            <a:off x="601663" y="549275"/>
            <a:ext cx="9266237"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1019175" rtl="0" eaLnBrk="0" fontAlgn="base" latinLnBrk="0" hangingPunct="0">
              <a:lnSpc>
                <a:spcPct val="105000"/>
              </a:lnSpc>
              <a:spcBef>
                <a:spcPct val="0"/>
              </a:spcBef>
              <a:spcAft>
                <a:spcPct val="0"/>
              </a:spcAft>
              <a:buClrTx/>
              <a:buSzTx/>
              <a:buFontTx/>
              <a:buNone/>
              <a:tabLst/>
              <a:defRPr/>
            </a:pPr>
            <a:r>
              <a:rPr kumimoji="0" lang="en-US" sz="2400" b="1" i="0" u="none" strike="noStrike" kern="1200" cap="none" spc="0" normalizeH="0" baseline="0" noProof="0" smtClean="0">
                <a:ln>
                  <a:noFill/>
                </a:ln>
                <a:solidFill>
                  <a:schemeClr val="tx2"/>
                </a:solidFill>
                <a:effectLst/>
                <a:uLnTx/>
                <a:uFillTx/>
                <a:latin typeface="+mj-lt"/>
                <a:ea typeface="+mj-ea"/>
                <a:cs typeface="+mj-cs"/>
              </a:rPr>
              <a:t>Our perspectives on acquisition integration</a:t>
            </a:r>
            <a:endParaRPr kumimoji="0" lang="en-US" sz="2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6" name="TextBox 5"/>
          <p:cNvSpPr txBox="1"/>
          <p:nvPr/>
        </p:nvSpPr>
        <p:spPr>
          <a:xfrm>
            <a:off x="402917" y="6706394"/>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For automotive deals, these strategies should include dealers and service networks as well as consumers in different markets.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7A6CA5CB-90CC-4396-8244-91C7C900531D}" type="slidenum">
              <a:rPr lang="en-US"/>
              <a:pPr/>
              <a:t>83</a:t>
            </a:fld>
            <a:endParaRPr lang="en-US"/>
          </a:p>
        </p:txBody>
      </p:sp>
      <p:sp>
        <p:nvSpPr>
          <p:cNvPr id="18436" name="Rectangle 3"/>
          <p:cNvSpPr>
            <a:spLocks noGrp="1" noChangeArrowheads="1"/>
          </p:cNvSpPr>
          <p:nvPr>
            <p:ph type="body" idx="1"/>
          </p:nvPr>
        </p:nvSpPr>
        <p:spPr>
          <a:xfrm>
            <a:off x="472232" y="1325657"/>
            <a:ext cx="9221656" cy="811893"/>
          </a:xfrm>
        </p:spPr>
        <p:txBody>
          <a:bodyPr/>
          <a:lstStyle/>
          <a:p>
            <a:pPr eaLnBrk="1" hangingPunct="1"/>
            <a:r>
              <a:rPr lang="en-US" sz="1600" b="1" dirty="0" smtClean="0"/>
              <a:t>6. Retain Key Talent:  </a:t>
            </a:r>
            <a:r>
              <a:rPr lang="en-US" sz="1600" dirty="0" smtClean="0"/>
              <a:t>Retention of critical talent, design of the new organizational structure and open communication are key to managing the people transition and stabilizing the workforce</a:t>
            </a:r>
          </a:p>
        </p:txBody>
      </p:sp>
      <p:sp>
        <p:nvSpPr>
          <p:cNvPr id="18437" name="Rectangle 4"/>
          <p:cNvSpPr>
            <a:spLocks noChangeArrowheads="1"/>
          </p:cNvSpPr>
          <p:nvPr/>
        </p:nvSpPr>
        <p:spPr bwMode="auto">
          <a:xfrm>
            <a:off x="385983" y="2696599"/>
            <a:ext cx="1612043" cy="3123991"/>
          </a:xfrm>
          <a:prstGeom prst="rect">
            <a:avLst/>
          </a:prstGeom>
          <a:noFill/>
          <a:ln w="9525" algn="ctr">
            <a:noFill/>
            <a:miter lim="800000"/>
            <a:headEnd/>
            <a:tailEnd/>
          </a:ln>
        </p:spPr>
        <p:txBody>
          <a:bodyPr lIns="50950" tIns="50950" rIns="50950" bIns="50950" anchor="ctr"/>
          <a:lstStyle/>
          <a:p>
            <a:pPr marL="196372" indent="-196372">
              <a:spcBef>
                <a:spcPct val="50000"/>
              </a:spcBef>
            </a:pPr>
            <a:r>
              <a:rPr lang="en-US" sz="1000" b="1" dirty="0"/>
              <a:t>Inputs</a:t>
            </a:r>
          </a:p>
          <a:p>
            <a:pPr marL="196372" indent="-196372">
              <a:spcBef>
                <a:spcPct val="50000"/>
              </a:spcBef>
              <a:buFont typeface="Wingdings 2" pitchFamily="18" charset="2"/>
              <a:buChar char="¡"/>
            </a:pPr>
            <a:r>
              <a:rPr lang="en-US" sz="1000" dirty="0"/>
              <a:t>End-state org vision, including financial and operational goals</a:t>
            </a:r>
          </a:p>
          <a:p>
            <a:pPr marL="196372" indent="-196372">
              <a:spcBef>
                <a:spcPct val="50000"/>
              </a:spcBef>
              <a:buFont typeface="Wingdings 2" pitchFamily="18" charset="2"/>
              <a:buChar char="¡"/>
            </a:pPr>
            <a:r>
              <a:rPr lang="en-US" sz="1000" dirty="0"/>
              <a:t>Guiding principles for integration</a:t>
            </a:r>
          </a:p>
          <a:p>
            <a:pPr marL="196372" indent="-196372">
              <a:spcBef>
                <a:spcPct val="50000"/>
              </a:spcBef>
              <a:buFont typeface="Wingdings 2" pitchFamily="18" charset="2"/>
              <a:buChar char="¡"/>
            </a:pPr>
            <a:r>
              <a:rPr lang="en-US" sz="1000" dirty="0"/>
              <a:t>Synergy targets</a:t>
            </a:r>
          </a:p>
          <a:p>
            <a:pPr marL="196372" indent="-196372">
              <a:spcBef>
                <a:spcPct val="50000"/>
              </a:spcBef>
              <a:buFont typeface="Wingdings 2" pitchFamily="18" charset="2"/>
              <a:buChar char="¡"/>
            </a:pPr>
            <a:r>
              <a:rPr lang="en-US" sz="1000" dirty="0"/>
              <a:t>Two separate organizations, cultures, operating models, and geographic footprints</a:t>
            </a:r>
          </a:p>
          <a:p>
            <a:pPr marL="196372" indent="-196372">
              <a:spcBef>
                <a:spcPct val="50000"/>
              </a:spcBef>
              <a:buFont typeface="Wingdings 2" pitchFamily="18" charset="2"/>
              <a:buChar char="¡"/>
            </a:pPr>
            <a:r>
              <a:rPr lang="en-US" sz="1000" dirty="0"/>
              <a:t>Baseline headcounts, HR policies, and compensation/benefits programs </a:t>
            </a:r>
          </a:p>
          <a:p>
            <a:pPr marL="196372" indent="-196372">
              <a:spcBef>
                <a:spcPct val="50000"/>
              </a:spcBef>
              <a:buFont typeface="Wingdings 2" pitchFamily="18" charset="2"/>
              <a:buChar char="¡"/>
            </a:pPr>
            <a:r>
              <a:rPr lang="en-US" sz="1000" dirty="0"/>
              <a:t>Regulatory constraints and notice period requirements by location</a:t>
            </a:r>
          </a:p>
        </p:txBody>
      </p:sp>
      <p:sp>
        <p:nvSpPr>
          <p:cNvPr id="18438" name="Rectangle 5"/>
          <p:cNvSpPr>
            <a:spLocks noChangeArrowheads="1"/>
          </p:cNvSpPr>
          <p:nvPr/>
        </p:nvSpPr>
        <p:spPr bwMode="auto">
          <a:xfrm>
            <a:off x="8004328" y="2940439"/>
            <a:ext cx="1646973" cy="1900308"/>
          </a:xfrm>
          <a:prstGeom prst="rect">
            <a:avLst/>
          </a:prstGeom>
          <a:noFill/>
          <a:ln w="9525">
            <a:noFill/>
            <a:miter lim="800000"/>
            <a:headEnd/>
            <a:tailEnd/>
          </a:ln>
        </p:spPr>
        <p:txBody>
          <a:bodyPr lIns="50950" tIns="50950" rIns="50950" bIns="50950" anchor="ctr"/>
          <a:lstStyle/>
          <a:p>
            <a:pPr marL="196372" indent="-196372">
              <a:spcBef>
                <a:spcPct val="50000"/>
              </a:spcBef>
            </a:pPr>
            <a:r>
              <a:rPr lang="en-US" sz="1000" b="1" dirty="0"/>
              <a:t>Outputs</a:t>
            </a:r>
          </a:p>
          <a:p>
            <a:pPr marL="196372" indent="-196372">
              <a:spcBef>
                <a:spcPct val="50000"/>
              </a:spcBef>
              <a:buFont typeface="Wingdings 2" pitchFamily="18" charset="2"/>
              <a:buChar char="¡"/>
            </a:pPr>
            <a:r>
              <a:rPr lang="en-US" sz="1000" dirty="0"/>
              <a:t>Streamlined, integrated organization</a:t>
            </a:r>
          </a:p>
          <a:p>
            <a:pPr marL="196372" indent="-196372">
              <a:spcBef>
                <a:spcPct val="50000"/>
              </a:spcBef>
              <a:buFont typeface="Wingdings 2" pitchFamily="18" charset="2"/>
              <a:buChar char="¡"/>
            </a:pPr>
            <a:r>
              <a:rPr lang="en-US" sz="1000" dirty="0"/>
              <a:t>Redundant positions released</a:t>
            </a:r>
          </a:p>
          <a:p>
            <a:pPr marL="196372" indent="-196372">
              <a:spcBef>
                <a:spcPct val="50000"/>
              </a:spcBef>
              <a:buFont typeface="Wingdings 2" pitchFamily="18" charset="2"/>
              <a:buChar char="¡"/>
            </a:pPr>
            <a:r>
              <a:rPr lang="en-US" sz="1000" dirty="0"/>
              <a:t>Clear responsibilities and reporting lines</a:t>
            </a:r>
          </a:p>
          <a:p>
            <a:pPr marL="196372" indent="-196372">
              <a:spcBef>
                <a:spcPct val="50000"/>
              </a:spcBef>
              <a:buFont typeface="Wingdings 2" pitchFamily="18" charset="2"/>
              <a:buChar char="¡"/>
            </a:pPr>
            <a:r>
              <a:rPr lang="en-US" sz="1000" dirty="0"/>
              <a:t>Retention and effective deployment of top talent</a:t>
            </a:r>
          </a:p>
        </p:txBody>
      </p:sp>
      <p:sp>
        <p:nvSpPr>
          <p:cNvPr id="18439" name="Rectangle 6"/>
          <p:cNvSpPr>
            <a:spLocks noChangeArrowheads="1"/>
          </p:cNvSpPr>
          <p:nvPr/>
        </p:nvSpPr>
        <p:spPr bwMode="auto">
          <a:xfrm>
            <a:off x="4191662" y="2745614"/>
            <a:ext cx="3444149" cy="2834418"/>
          </a:xfrm>
          <a:prstGeom prst="rect">
            <a:avLst/>
          </a:prstGeom>
          <a:noFill/>
          <a:ln w="9525">
            <a:solidFill>
              <a:schemeClr val="accent1"/>
            </a:solidFill>
            <a:miter lim="800000"/>
            <a:headEnd/>
            <a:tailEnd/>
          </a:ln>
        </p:spPr>
        <p:txBody>
          <a:bodyPr wrap="none" lIns="101901" tIns="50950" rIns="101901" bIns="50950" anchor="ctr"/>
          <a:lstStyle/>
          <a:p>
            <a:pPr eaLnBrk="1" hangingPunct="1">
              <a:lnSpc>
                <a:spcPct val="100000"/>
              </a:lnSpc>
            </a:pPr>
            <a:endParaRPr lang="en-US" sz="900" b="1" dirty="0">
              <a:cs typeface="Arial" pitchFamily="34" charset="0"/>
            </a:endParaRPr>
          </a:p>
        </p:txBody>
      </p:sp>
      <p:sp>
        <p:nvSpPr>
          <p:cNvPr id="18440" name="AutoShape 7"/>
          <p:cNvSpPr>
            <a:spLocks noChangeArrowheads="1"/>
          </p:cNvSpPr>
          <p:nvPr/>
        </p:nvSpPr>
        <p:spPr bwMode="auto">
          <a:xfrm>
            <a:off x="3964613" y="2734621"/>
            <a:ext cx="2333358" cy="2843839"/>
          </a:xfrm>
          <a:prstGeom prst="homePlate">
            <a:avLst>
              <a:gd name="adj" fmla="val 18005"/>
            </a:avLst>
          </a:prstGeom>
          <a:solidFill>
            <a:schemeClr val="bg1"/>
          </a:solidFill>
          <a:ln w="9525">
            <a:solidFill>
              <a:schemeClr val="accent1"/>
            </a:solidFill>
            <a:miter lim="800000"/>
            <a:headEnd/>
            <a:tailEnd/>
          </a:ln>
        </p:spPr>
        <p:txBody>
          <a:bodyPr wrap="none" lIns="67254" tIns="33627" rIns="67254" bIns="33627" anchor="ctr"/>
          <a:lstStyle/>
          <a:p>
            <a:pPr marL="633341" indent="-633341"/>
            <a:endParaRPr lang="en-US" sz="400" b="1" dirty="0">
              <a:cs typeface="Arial" pitchFamily="34" charset="0"/>
            </a:endParaRPr>
          </a:p>
        </p:txBody>
      </p:sp>
      <p:sp>
        <p:nvSpPr>
          <p:cNvPr id="18441" name="AutoShape 8"/>
          <p:cNvSpPr>
            <a:spLocks noChangeArrowheads="1"/>
          </p:cNvSpPr>
          <p:nvPr/>
        </p:nvSpPr>
        <p:spPr bwMode="auto">
          <a:xfrm>
            <a:off x="2521983" y="2734621"/>
            <a:ext cx="2085352" cy="2843839"/>
          </a:xfrm>
          <a:prstGeom prst="homePlate">
            <a:avLst>
              <a:gd name="adj" fmla="val 25000"/>
            </a:avLst>
          </a:prstGeom>
          <a:solidFill>
            <a:schemeClr val="bg1"/>
          </a:solidFill>
          <a:ln w="9525">
            <a:solidFill>
              <a:schemeClr val="accent1"/>
            </a:solidFill>
            <a:miter lim="800000"/>
            <a:headEnd/>
            <a:tailEnd/>
          </a:ln>
        </p:spPr>
        <p:txBody>
          <a:bodyPr wrap="none" lIns="101901" tIns="50950" rIns="101901" bIns="50950" anchor="ctr"/>
          <a:lstStyle/>
          <a:p>
            <a:pPr eaLnBrk="1" hangingPunct="1">
              <a:lnSpc>
                <a:spcPct val="100000"/>
              </a:lnSpc>
            </a:pPr>
            <a:endParaRPr lang="en-US" sz="900" b="1" dirty="0">
              <a:cs typeface="Arial" pitchFamily="34" charset="0"/>
            </a:endParaRPr>
          </a:p>
        </p:txBody>
      </p:sp>
      <p:sp>
        <p:nvSpPr>
          <p:cNvPr id="18442" name="Rectangle 9"/>
          <p:cNvSpPr>
            <a:spLocks noChangeArrowheads="1"/>
          </p:cNvSpPr>
          <p:nvPr/>
        </p:nvSpPr>
        <p:spPr bwMode="auto">
          <a:xfrm>
            <a:off x="2611057" y="2966234"/>
            <a:ext cx="1508998" cy="976421"/>
          </a:xfrm>
          <a:prstGeom prst="rect">
            <a:avLst/>
          </a:prstGeom>
          <a:noFill/>
          <a:ln w="9525" algn="ctr">
            <a:noFill/>
            <a:miter lim="800000"/>
            <a:headEnd/>
            <a:tailEnd/>
          </a:ln>
        </p:spPr>
        <p:txBody>
          <a:bodyPr lIns="0" tIns="0" rIns="0" bIns="0">
            <a:spAutoFit/>
          </a:bodyPr>
          <a:lstStyle/>
          <a:p>
            <a:pPr marL="127376" indent="-127376" algn="ctr">
              <a:lnSpc>
                <a:spcPct val="90000"/>
              </a:lnSpc>
              <a:spcBef>
                <a:spcPct val="25000"/>
              </a:spcBef>
            </a:pPr>
            <a:r>
              <a:rPr lang="en-US" sz="900" b="1" dirty="0"/>
              <a:t>Organization Design</a:t>
            </a:r>
          </a:p>
          <a:p>
            <a:pPr marL="127376" indent="-127376">
              <a:lnSpc>
                <a:spcPct val="90000"/>
              </a:lnSpc>
              <a:spcBef>
                <a:spcPct val="25000"/>
              </a:spcBef>
              <a:buFont typeface="Wingdings 2" pitchFamily="18" charset="2"/>
              <a:buChar char="¡"/>
            </a:pPr>
            <a:r>
              <a:rPr lang="en-US" sz="900" dirty="0"/>
              <a:t>Define end-state org structures</a:t>
            </a:r>
          </a:p>
          <a:p>
            <a:pPr marL="127376" indent="-127376">
              <a:lnSpc>
                <a:spcPct val="90000"/>
              </a:lnSpc>
              <a:spcBef>
                <a:spcPct val="25000"/>
              </a:spcBef>
              <a:buFont typeface="Wingdings 2" pitchFamily="18" charset="2"/>
              <a:buChar char="¡"/>
            </a:pPr>
            <a:r>
              <a:rPr lang="en-US" sz="900" dirty="0"/>
              <a:t>Set staffing levels by LOB/ function and geography</a:t>
            </a:r>
          </a:p>
          <a:p>
            <a:pPr marL="127376" indent="-127376">
              <a:lnSpc>
                <a:spcPct val="90000"/>
              </a:lnSpc>
              <a:spcBef>
                <a:spcPct val="25000"/>
              </a:spcBef>
              <a:buFont typeface="Wingdings 2" pitchFamily="18" charset="2"/>
              <a:buChar char="¡"/>
            </a:pPr>
            <a:r>
              <a:rPr lang="en-US" sz="900" dirty="0"/>
              <a:t>Develop position descriptions</a:t>
            </a:r>
          </a:p>
        </p:txBody>
      </p:sp>
      <p:sp>
        <p:nvSpPr>
          <p:cNvPr id="18443" name="Rectangle 10"/>
          <p:cNvSpPr>
            <a:spLocks noChangeArrowheads="1"/>
          </p:cNvSpPr>
          <p:nvPr/>
        </p:nvSpPr>
        <p:spPr bwMode="auto">
          <a:xfrm>
            <a:off x="2611057" y="4196585"/>
            <a:ext cx="1508998" cy="1509644"/>
          </a:xfrm>
          <a:prstGeom prst="rect">
            <a:avLst/>
          </a:prstGeom>
          <a:noFill/>
          <a:ln w="9525" algn="ctr">
            <a:noFill/>
            <a:miter lim="800000"/>
            <a:headEnd/>
            <a:tailEnd/>
          </a:ln>
        </p:spPr>
        <p:txBody>
          <a:bodyPr lIns="0" tIns="0" rIns="0" bIns="0">
            <a:spAutoFit/>
          </a:bodyPr>
          <a:lstStyle/>
          <a:p>
            <a:pPr marL="127376" indent="-127376" algn="ctr">
              <a:lnSpc>
                <a:spcPct val="90000"/>
              </a:lnSpc>
              <a:spcBef>
                <a:spcPct val="25000"/>
              </a:spcBef>
            </a:pPr>
            <a:r>
              <a:rPr lang="en-US" sz="900" b="1" dirty="0"/>
              <a:t>Critical Talent Retention</a:t>
            </a:r>
          </a:p>
          <a:p>
            <a:pPr marL="127376" indent="-127376">
              <a:lnSpc>
                <a:spcPct val="90000"/>
              </a:lnSpc>
              <a:spcBef>
                <a:spcPct val="25000"/>
              </a:spcBef>
              <a:buFont typeface="Wingdings 2" pitchFamily="18" charset="2"/>
              <a:buChar char="¡"/>
            </a:pPr>
            <a:r>
              <a:rPr lang="en-US" sz="900" dirty="0"/>
              <a:t>Develop short, medium, and long-term retention strategy</a:t>
            </a:r>
          </a:p>
          <a:p>
            <a:pPr marL="127376" indent="-127376">
              <a:lnSpc>
                <a:spcPct val="90000"/>
              </a:lnSpc>
              <a:spcBef>
                <a:spcPct val="25000"/>
              </a:spcBef>
              <a:buFont typeface="Wingdings 2" pitchFamily="18" charset="2"/>
              <a:buChar char="¡"/>
            </a:pPr>
            <a:r>
              <a:rPr lang="en-US" sz="900" dirty="0"/>
              <a:t>Develop criteria for identifying top talent</a:t>
            </a:r>
          </a:p>
          <a:p>
            <a:pPr marL="127376" indent="-127376">
              <a:lnSpc>
                <a:spcPct val="90000"/>
              </a:lnSpc>
              <a:spcBef>
                <a:spcPct val="25000"/>
              </a:spcBef>
              <a:buFont typeface="Wingdings 2" pitchFamily="18" charset="2"/>
              <a:buChar char="¡"/>
            </a:pPr>
            <a:r>
              <a:rPr lang="en-US" sz="900" dirty="0"/>
              <a:t>Establish and manage talent lists</a:t>
            </a:r>
          </a:p>
          <a:p>
            <a:pPr marL="127376" indent="-127376">
              <a:lnSpc>
                <a:spcPct val="90000"/>
              </a:lnSpc>
              <a:spcBef>
                <a:spcPct val="25000"/>
              </a:spcBef>
              <a:buFont typeface="Wingdings 2" pitchFamily="18" charset="2"/>
              <a:buChar char="¡"/>
            </a:pPr>
            <a:r>
              <a:rPr lang="en-US" sz="900" dirty="0"/>
              <a:t>Create financial and non-financial retention programs</a:t>
            </a:r>
          </a:p>
        </p:txBody>
      </p:sp>
      <p:sp>
        <p:nvSpPr>
          <p:cNvPr id="18444" name="Rectangle 11"/>
          <p:cNvSpPr>
            <a:spLocks noChangeArrowheads="1"/>
          </p:cNvSpPr>
          <p:nvPr/>
        </p:nvSpPr>
        <p:spPr bwMode="auto">
          <a:xfrm>
            <a:off x="4626547" y="2920196"/>
            <a:ext cx="1330853" cy="2512996"/>
          </a:xfrm>
          <a:prstGeom prst="rect">
            <a:avLst/>
          </a:prstGeom>
          <a:noFill/>
          <a:ln w="9525">
            <a:noFill/>
            <a:miter lim="800000"/>
            <a:headEnd/>
            <a:tailEnd/>
          </a:ln>
        </p:spPr>
        <p:txBody>
          <a:bodyPr lIns="0" tIns="0" rIns="0" bIns="0">
            <a:spAutoFit/>
          </a:bodyPr>
          <a:lstStyle/>
          <a:p>
            <a:pPr marL="127376" indent="-127376" algn="ctr">
              <a:lnSpc>
                <a:spcPct val="90000"/>
              </a:lnSpc>
              <a:spcBef>
                <a:spcPct val="25000"/>
              </a:spcBef>
            </a:pPr>
            <a:r>
              <a:rPr lang="en-US" sz="900" b="1" dirty="0"/>
              <a:t>Selection/</a:t>
            </a:r>
            <a:r>
              <a:rPr lang="en-US" sz="900" b="1" dirty="0" err="1"/>
              <a:t>Deselection</a:t>
            </a:r>
            <a:endParaRPr lang="en-US" sz="900" b="1" dirty="0"/>
          </a:p>
          <a:p>
            <a:pPr marL="127376" indent="-127376">
              <a:lnSpc>
                <a:spcPct val="90000"/>
              </a:lnSpc>
              <a:spcBef>
                <a:spcPct val="25000"/>
              </a:spcBef>
              <a:buFont typeface="Wingdings 2" pitchFamily="18" charset="2"/>
              <a:buChar char="¡"/>
            </a:pPr>
            <a:r>
              <a:rPr lang="en-US" sz="900" dirty="0"/>
              <a:t>Determine selection approach</a:t>
            </a:r>
          </a:p>
          <a:p>
            <a:pPr marL="127376" indent="-127376">
              <a:lnSpc>
                <a:spcPct val="90000"/>
              </a:lnSpc>
              <a:spcBef>
                <a:spcPct val="25000"/>
              </a:spcBef>
              <a:buFont typeface="Wingdings 2" pitchFamily="18" charset="2"/>
              <a:buChar char="¡"/>
            </a:pPr>
            <a:r>
              <a:rPr lang="en-US" sz="900" dirty="0"/>
              <a:t>Identify </a:t>
            </a:r>
          </a:p>
          <a:p>
            <a:pPr marL="265367" lvl="1" indent="-127376">
              <a:lnSpc>
                <a:spcPct val="90000"/>
              </a:lnSpc>
              <a:spcBef>
                <a:spcPct val="25000"/>
              </a:spcBef>
              <a:buFont typeface="Arial" pitchFamily="34" charset="0"/>
              <a:buChar char="–"/>
            </a:pPr>
            <a:r>
              <a:rPr lang="en-US" sz="800" dirty="0"/>
              <a:t>Unaffected positions</a:t>
            </a:r>
          </a:p>
          <a:p>
            <a:pPr marL="265367" lvl="1" indent="-127376">
              <a:lnSpc>
                <a:spcPct val="90000"/>
              </a:lnSpc>
              <a:spcBef>
                <a:spcPct val="25000"/>
              </a:spcBef>
              <a:buFont typeface="Arial" pitchFamily="34" charset="0"/>
              <a:buChar char="–"/>
            </a:pPr>
            <a:r>
              <a:rPr lang="en-US" sz="800" dirty="0"/>
              <a:t>Affected: work elimination, staff reduction, job restructuring</a:t>
            </a:r>
          </a:p>
          <a:p>
            <a:pPr marL="127376" indent="-127376">
              <a:lnSpc>
                <a:spcPct val="90000"/>
              </a:lnSpc>
              <a:spcBef>
                <a:spcPct val="25000"/>
              </a:spcBef>
              <a:buFont typeface="Wingdings 2" pitchFamily="18" charset="2"/>
              <a:buChar char="¡"/>
            </a:pPr>
            <a:r>
              <a:rPr lang="en-US" sz="900" dirty="0"/>
              <a:t>Develop assessment approach and tools</a:t>
            </a:r>
          </a:p>
          <a:p>
            <a:pPr marL="127376" indent="-127376">
              <a:lnSpc>
                <a:spcPct val="90000"/>
              </a:lnSpc>
              <a:spcBef>
                <a:spcPct val="25000"/>
              </a:spcBef>
              <a:buFont typeface="Wingdings 2" pitchFamily="18" charset="2"/>
              <a:buChar char="¡"/>
            </a:pPr>
            <a:r>
              <a:rPr lang="en-US" sz="900" dirty="0"/>
              <a:t>Draft candidate slates</a:t>
            </a:r>
          </a:p>
          <a:p>
            <a:pPr marL="127376" indent="-127376">
              <a:lnSpc>
                <a:spcPct val="90000"/>
              </a:lnSpc>
              <a:spcBef>
                <a:spcPct val="25000"/>
              </a:spcBef>
              <a:buFont typeface="Wingdings 2" pitchFamily="18" charset="2"/>
              <a:buChar char="¡"/>
            </a:pPr>
            <a:r>
              <a:rPr lang="en-US" sz="900" dirty="0"/>
              <a:t>Fill slots</a:t>
            </a:r>
          </a:p>
          <a:p>
            <a:pPr marL="127376" indent="-127376">
              <a:lnSpc>
                <a:spcPct val="90000"/>
              </a:lnSpc>
              <a:spcBef>
                <a:spcPct val="25000"/>
              </a:spcBef>
              <a:buFont typeface="Wingdings 2" pitchFamily="18" charset="2"/>
              <a:buChar char="¡"/>
            </a:pPr>
            <a:r>
              <a:rPr lang="en-US" sz="900" dirty="0"/>
              <a:t>Notify employees of individual status </a:t>
            </a:r>
          </a:p>
          <a:p>
            <a:pPr marL="127376" indent="-127376">
              <a:lnSpc>
                <a:spcPct val="90000"/>
              </a:lnSpc>
              <a:spcBef>
                <a:spcPct val="25000"/>
              </a:spcBef>
              <a:buFont typeface="Wingdings 2" pitchFamily="18" charset="2"/>
              <a:buChar char="¡"/>
            </a:pPr>
            <a:r>
              <a:rPr lang="en-US" sz="900" dirty="0"/>
              <a:t>Track outcomes</a:t>
            </a:r>
          </a:p>
          <a:p>
            <a:pPr marL="127376" indent="-127376">
              <a:lnSpc>
                <a:spcPct val="90000"/>
              </a:lnSpc>
              <a:spcBef>
                <a:spcPct val="25000"/>
              </a:spcBef>
              <a:buFont typeface="Wingdings 2" pitchFamily="18" charset="2"/>
              <a:buChar char="¡"/>
            </a:pPr>
            <a:r>
              <a:rPr lang="en-US" sz="900" dirty="0"/>
              <a:t>Develop training plans to support transition</a:t>
            </a:r>
          </a:p>
        </p:txBody>
      </p:sp>
      <p:sp>
        <p:nvSpPr>
          <p:cNvPr id="18445" name="Rectangle 12"/>
          <p:cNvSpPr>
            <a:spLocks noChangeArrowheads="1"/>
          </p:cNvSpPr>
          <p:nvPr/>
        </p:nvSpPr>
        <p:spPr bwMode="auto">
          <a:xfrm>
            <a:off x="6238591" y="2970169"/>
            <a:ext cx="1323866" cy="1101071"/>
          </a:xfrm>
          <a:prstGeom prst="rect">
            <a:avLst/>
          </a:prstGeom>
          <a:noFill/>
          <a:ln w="9525" algn="ctr">
            <a:noFill/>
            <a:miter lim="800000"/>
            <a:headEnd/>
            <a:tailEnd/>
          </a:ln>
        </p:spPr>
        <p:txBody>
          <a:bodyPr lIns="0" tIns="0" rIns="0" bIns="0">
            <a:spAutoFit/>
          </a:bodyPr>
          <a:lstStyle/>
          <a:p>
            <a:pPr marL="127376" indent="-127376" algn="ctr">
              <a:lnSpc>
                <a:spcPct val="90000"/>
              </a:lnSpc>
              <a:spcBef>
                <a:spcPct val="25000"/>
              </a:spcBef>
            </a:pPr>
            <a:r>
              <a:rPr lang="en-US" sz="900" b="1" dirty="0"/>
              <a:t>Separation </a:t>
            </a:r>
          </a:p>
          <a:p>
            <a:pPr marL="127376" indent="-127376">
              <a:lnSpc>
                <a:spcPct val="90000"/>
              </a:lnSpc>
              <a:spcBef>
                <a:spcPct val="25000"/>
              </a:spcBef>
              <a:buFont typeface="Wingdings 2" pitchFamily="18" charset="2"/>
              <a:buChar char="¡"/>
            </a:pPr>
            <a:r>
              <a:rPr lang="en-US" sz="900" dirty="0"/>
              <a:t>Develop severance packages</a:t>
            </a:r>
          </a:p>
          <a:p>
            <a:pPr marL="127376" indent="-127376">
              <a:lnSpc>
                <a:spcPct val="90000"/>
              </a:lnSpc>
              <a:spcBef>
                <a:spcPct val="25000"/>
              </a:spcBef>
              <a:buFont typeface="Wingdings 2" pitchFamily="18" charset="2"/>
              <a:buChar char="¡"/>
            </a:pPr>
            <a:r>
              <a:rPr lang="en-US" sz="900" dirty="0"/>
              <a:t>Transition work to remaining employees</a:t>
            </a:r>
          </a:p>
          <a:p>
            <a:pPr marL="127376" indent="-127376">
              <a:lnSpc>
                <a:spcPct val="90000"/>
              </a:lnSpc>
              <a:spcBef>
                <a:spcPct val="25000"/>
              </a:spcBef>
              <a:buFont typeface="Wingdings 2" pitchFamily="18" charset="2"/>
              <a:buChar char="¡"/>
            </a:pPr>
            <a:r>
              <a:rPr lang="en-US" sz="900" dirty="0"/>
              <a:t>Prepare systems to process increased separation volume </a:t>
            </a:r>
          </a:p>
        </p:txBody>
      </p:sp>
      <p:sp>
        <p:nvSpPr>
          <p:cNvPr id="18446" name="Rectangle 13"/>
          <p:cNvSpPr>
            <a:spLocks noChangeArrowheads="1"/>
          </p:cNvSpPr>
          <p:nvPr/>
        </p:nvSpPr>
        <p:spPr bwMode="auto">
          <a:xfrm>
            <a:off x="6245576" y="4504366"/>
            <a:ext cx="1299415" cy="976421"/>
          </a:xfrm>
          <a:prstGeom prst="rect">
            <a:avLst/>
          </a:prstGeom>
          <a:noFill/>
          <a:ln w="9525" algn="ctr">
            <a:noFill/>
            <a:miter lim="800000"/>
            <a:headEnd/>
            <a:tailEnd/>
          </a:ln>
        </p:spPr>
        <p:txBody>
          <a:bodyPr lIns="0" tIns="0" rIns="0" bIns="0">
            <a:spAutoFit/>
          </a:bodyPr>
          <a:lstStyle/>
          <a:p>
            <a:pPr marL="127376" indent="-127376" algn="ctr">
              <a:lnSpc>
                <a:spcPct val="90000"/>
              </a:lnSpc>
              <a:spcBef>
                <a:spcPct val="25000"/>
              </a:spcBef>
            </a:pPr>
            <a:r>
              <a:rPr lang="en-US" sz="900" b="1" dirty="0"/>
              <a:t>Deployment</a:t>
            </a:r>
          </a:p>
          <a:p>
            <a:pPr marL="127376" indent="-127376">
              <a:lnSpc>
                <a:spcPct val="90000"/>
              </a:lnSpc>
              <a:spcBef>
                <a:spcPct val="25000"/>
              </a:spcBef>
              <a:buFont typeface="Wingdings 2" pitchFamily="18" charset="2"/>
              <a:buChar char="¡"/>
            </a:pPr>
            <a:r>
              <a:rPr lang="en-US" sz="900" dirty="0"/>
              <a:t>Confirm reporting and stakeholder relations</a:t>
            </a:r>
          </a:p>
          <a:p>
            <a:pPr marL="127376" indent="-127376">
              <a:lnSpc>
                <a:spcPct val="90000"/>
              </a:lnSpc>
              <a:spcBef>
                <a:spcPct val="25000"/>
              </a:spcBef>
              <a:buFont typeface="Wingdings 2" pitchFamily="18" charset="2"/>
              <a:buChar char="¡"/>
            </a:pPr>
            <a:r>
              <a:rPr lang="en-US" sz="900" dirty="0"/>
              <a:t>Relocate departments/ individuals as needed</a:t>
            </a:r>
          </a:p>
          <a:p>
            <a:pPr marL="127376" indent="-127376">
              <a:lnSpc>
                <a:spcPct val="90000"/>
              </a:lnSpc>
              <a:spcBef>
                <a:spcPct val="25000"/>
              </a:spcBef>
              <a:buFont typeface="Wingdings 2" pitchFamily="18" charset="2"/>
              <a:buChar char="¡"/>
            </a:pPr>
            <a:r>
              <a:rPr lang="en-US" sz="900" dirty="0"/>
              <a:t>Confirm overall resource deployment</a:t>
            </a:r>
          </a:p>
        </p:txBody>
      </p:sp>
      <p:cxnSp>
        <p:nvCxnSpPr>
          <p:cNvPr id="18447" name="AutoShape 14"/>
          <p:cNvCxnSpPr>
            <a:cxnSpLocks noChangeShapeType="1"/>
            <a:stCxn id="18441" idx="3"/>
            <a:endCxn id="18441" idx="1"/>
          </p:cNvCxnSpPr>
          <p:nvPr/>
        </p:nvCxnSpPr>
        <p:spPr bwMode="auto">
          <a:xfrm flipH="1">
            <a:off x="2521983" y="4157326"/>
            <a:ext cx="2085352" cy="0"/>
          </a:xfrm>
          <a:prstGeom prst="straightConnector1">
            <a:avLst/>
          </a:prstGeom>
          <a:noFill/>
          <a:ln w="9525">
            <a:solidFill>
              <a:schemeClr val="accent1"/>
            </a:solidFill>
            <a:round/>
            <a:headEnd/>
            <a:tailEnd/>
          </a:ln>
        </p:spPr>
      </p:cxnSp>
      <p:sp>
        <p:nvSpPr>
          <p:cNvPr id="18448" name="Rectangle 15"/>
          <p:cNvSpPr>
            <a:spLocks noChangeArrowheads="1"/>
          </p:cNvSpPr>
          <p:nvPr/>
        </p:nvSpPr>
        <p:spPr bwMode="auto">
          <a:xfrm>
            <a:off x="2520238" y="2459816"/>
            <a:ext cx="5115573" cy="288938"/>
          </a:xfrm>
          <a:prstGeom prst="rect">
            <a:avLst/>
          </a:prstGeom>
          <a:solidFill>
            <a:schemeClr val="accent2"/>
          </a:solidFill>
          <a:ln w="9525">
            <a:solidFill>
              <a:schemeClr val="accent2"/>
            </a:solidFill>
            <a:miter lim="800000"/>
            <a:headEnd/>
            <a:tailEnd/>
          </a:ln>
        </p:spPr>
        <p:txBody>
          <a:bodyPr wrap="none" lIns="0" tIns="0" rIns="0" bIns="0" anchor="ctr"/>
          <a:lstStyle/>
          <a:p>
            <a:endParaRPr lang="en-US"/>
          </a:p>
        </p:txBody>
      </p:sp>
      <p:sp>
        <p:nvSpPr>
          <p:cNvPr id="18449" name="Text Box 16"/>
          <p:cNvSpPr txBox="1">
            <a:spLocks noChangeArrowheads="1"/>
          </p:cNvSpPr>
          <p:nvPr/>
        </p:nvSpPr>
        <p:spPr bwMode="auto">
          <a:xfrm>
            <a:off x="2792696" y="2533678"/>
            <a:ext cx="1352934" cy="120857"/>
          </a:xfrm>
          <a:prstGeom prst="rect">
            <a:avLst/>
          </a:prstGeom>
          <a:noFill/>
          <a:ln w="12700">
            <a:noFill/>
            <a:miter lim="800000"/>
            <a:headEnd/>
            <a:tailEnd/>
          </a:ln>
        </p:spPr>
        <p:txBody>
          <a:bodyPr wrap="none" lIns="0" tIns="0" rIns="0" bIns="0" anchor="b" anchorCtr="1">
            <a:spAutoFit/>
          </a:bodyPr>
          <a:lstStyle/>
          <a:p>
            <a:pPr>
              <a:spcBef>
                <a:spcPct val="50000"/>
              </a:spcBef>
              <a:tabLst>
                <a:tab pos="509504" algn="l"/>
              </a:tabLst>
            </a:pPr>
            <a:r>
              <a:rPr lang="en-US" sz="900" dirty="0"/>
              <a:t>HR Policies and Programs</a:t>
            </a:r>
          </a:p>
        </p:txBody>
      </p:sp>
      <p:sp>
        <p:nvSpPr>
          <p:cNvPr id="18450" name="Rectangle 17"/>
          <p:cNvSpPr>
            <a:spLocks noChangeArrowheads="1"/>
          </p:cNvSpPr>
          <p:nvPr/>
        </p:nvSpPr>
        <p:spPr bwMode="auto">
          <a:xfrm>
            <a:off x="2520238" y="5584742"/>
            <a:ext cx="5117320" cy="288938"/>
          </a:xfrm>
          <a:prstGeom prst="rect">
            <a:avLst/>
          </a:prstGeom>
          <a:solidFill>
            <a:schemeClr val="accent2"/>
          </a:solidFill>
          <a:ln w="9525">
            <a:solidFill>
              <a:schemeClr val="accent2"/>
            </a:solidFill>
            <a:miter lim="800000"/>
            <a:headEnd/>
            <a:tailEnd/>
          </a:ln>
        </p:spPr>
        <p:txBody>
          <a:bodyPr wrap="none" lIns="0" tIns="0" rIns="0" bIns="0" anchor="ctr"/>
          <a:lstStyle/>
          <a:p>
            <a:endParaRPr lang="en-US"/>
          </a:p>
        </p:txBody>
      </p:sp>
      <p:sp>
        <p:nvSpPr>
          <p:cNvPr id="18451" name="Text Box 18"/>
          <p:cNvSpPr txBox="1">
            <a:spLocks noChangeArrowheads="1"/>
          </p:cNvSpPr>
          <p:nvPr/>
        </p:nvSpPr>
        <p:spPr bwMode="auto">
          <a:xfrm>
            <a:off x="2792696" y="5661745"/>
            <a:ext cx="801501" cy="120857"/>
          </a:xfrm>
          <a:prstGeom prst="rect">
            <a:avLst/>
          </a:prstGeom>
          <a:noFill/>
          <a:ln w="12700">
            <a:noFill/>
            <a:miter lim="800000"/>
            <a:headEnd/>
            <a:tailEnd/>
          </a:ln>
        </p:spPr>
        <p:txBody>
          <a:bodyPr wrap="none" lIns="0" tIns="0" rIns="0" bIns="0" anchor="b" anchorCtr="1">
            <a:spAutoFit/>
          </a:bodyPr>
          <a:lstStyle/>
          <a:p>
            <a:pPr>
              <a:spcBef>
                <a:spcPct val="50000"/>
              </a:spcBef>
              <a:tabLst>
                <a:tab pos="509504" algn="l"/>
              </a:tabLst>
            </a:pPr>
            <a:r>
              <a:rPr lang="en-US" sz="900" dirty="0"/>
              <a:t>Communication</a:t>
            </a:r>
          </a:p>
        </p:txBody>
      </p:sp>
      <p:sp>
        <p:nvSpPr>
          <p:cNvPr id="18452" name="Text Box 19"/>
          <p:cNvSpPr txBox="1">
            <a:spLocks noChangeArrowheads="1"/>
          </p:cNvSpPr>
          <p:nvPr/>
        </p:nvSpPr>
        <p:spPr bwMode="auto">
          <a:xfrm>
            <a:off x="4275495" y="2472379"/>
            <a:ext cx="3213607" cy="241828"/>
          </a:xfrm>
          <a:prstGeom prst="rect">
            <a:avLst/>
          </a:prstGeom>
          <a:noFill/>
          <a:ln w="9525">
            <a:noFill/>
            <a:miter lim="800000"/>
            <a:headEnd/>
            <a:tailEnd/>
          </a:ln>
        </p:spPr>
        <p:txBody>
          <a:bodyPr lIns="0" tIns="0" rIns="0" bIns="0"/>
          <a:lstStyle/>
          <a:p>
            <a:pPr marL="123838" indent="-123838">
              <a:buFont typeface="Wingdings 2" pitchFamily="18" charset="2"/>
              <a:buChar char="¡"/>
            </a:pPr>
            <a:r>
              <a:rPr lang="en-US" sz="900" dirty="0"/>
              <a:t>Integrate comp/benefits programs (including titling/leveling)</a:t>
            </a:r>
          </a:p>
          <a:p>
            <a:pPr marL="123838" indent="-123838">
              <a:buFont typeface="Wingdings 2" pitchFamily="18" charset="2"/>
              <a:buChar char="¡"/>
            </a:pPr>
            <a:r>
              <a:rPr lang="en-US" sz="900" dirty="0"/>
              <a:t>Standardize performance/career management</a:t>
            </a:r>
          </a:p>
        </p:txBody>
      </p:sp>
      <p:sp>
        <p:nvSpPr>
          <p:cNvPr id="18453" name="Text Box 20"/>
          <p:cNvSpPr txBox="1">
            <a:spLocks noChangeArrowheads="1"/>
          </p:cNvSpPr>
          <p:nvPr/>
        </p:nvSpPr>
        <p:spPr bwMode="auto">
          <a:xfrm>
            <a:off x="4275495" y="5600446"/>
            <a:ext cx="3213607" cy="241828"/>
          </a:xfrm>
          <a:prstGeom prst="rect">
            <a:avLst/>
          </a:prstGeom>
          <a:noFill/>
          <a:ln w="9525" algn="ctr">
            <a:noFill/>
            <a:miter lim="800000"/>
            <a:headEnd/>
            <a:tailEnd/>
          </a:ln>
        </p:spPr>
        <p:txBody>
          <a:bodyPr lIns="0" tIns="0" rIns="0" bIns="0"/>
          <a:lstStyle/>
          <a:p>
            <a:pPr marL="123838" indent="-123838">
              <a:buFont typeface="Wingdings 2" pitchFamily="18" charset="2"/>
              <a:buChar char="¡"/>
            </a:pPr>
            <a:r>
              <a:rPr lang="en-US" sz="900" dirty="0"/>
              <a:t>Communicate openly and promptly on selection process</a:t>
            </a:r>
            <a:br>
              <a:rPr lang="en-US" sz="900" dirty="0"/>
            </a:br>
            <a:r>
              <a:rPr lang="en-US" sz="900" dirty="0"/>
              <a:t>and progress</a:t>
            </a:r>
          </a:p>
        </p:txBody>
      </p:sp>
      <p:sp>
        <p:nvSpPr>
          <p:cNvPr id="18454" name="Line 21"/>
          <p:cNvSpPr>
            <a:spLocks noChangeShapeType="1"/>
          </p:cNvSpPr>
          <p:nvPr/>
        </p:nvSpPr>
        <p:spPr bwMode="auto">
          <a:xfrm>
            <a:off x="6299719" y="4166749"/>
            <a:ext cx="1336092" cy="0"/>
          </a:xfrm>
          <a:prstGeom prst="line">
            <a:avLst/>
          </a:prstGeom>
          <a:noFill/>
          <a:ln w="9525">
            <a:solidFill>
              <a:schemeClr val="accent1"/>
            </a:solidFill>
            <a:round/>
            <a:headEnd/>
            <a:tailEnd/>
          </a:ln>
        </p:spPr>
        <p:txBody>
          <a:bodyPr wrap="none" lIns="101901" tIns="50950" rIns="101901" bIns="50950" anchor="ctr"/>
          <a:lstStyle/>
          <a:p>
            <a:endParaRPr lang="en-US"/>
          </a:p>
        </p:txBody>
      </p:sp>
      <p:sp>
        <p:nvSpPr>
          <p:cNvPr id="18455" name="Text Box 22"/>
          <p:cNvSpPr txBox="1">
            <a:spLocks noChangeArrowheads="1"/>
          </p:cNvSpPr>
          <p:nvPr/>
        </p:nvSpPr>
        <p:spPr bwMode="gray">
          <a:xfrm>
            <a:off x="447111" y="6505318"/>
            <a:ext cx="9204190" cy="941796"/>
          </a:xfrm>
          <a:prstGeom prst="rect">
            <a:avLst/>
          </a:prstGeom>
          <a:noFill/>
          <a:ln w="9525" algn="ctr">
            <a:noFill/>
            <a:miter lim="800000"/>
            <a:headEnd/>
            <a:tailEnd/>
          </a:ln>
        </p:spPr>
        <p:txBody>
          <a:bodyPr lIns="0" tIns="0" rIns="0" bIns="0">
            <a:spAutoFit/>
          </a:bodyPr>
          <a:lstStyle/>
          <a:p>
            <a:pPr marL="189295" lvl="1" indent="-187526">
              <a:spcBef>
                <a:spcPct val="5000"/>
              </a:spcBef>
              <a:buClr>
                <a:schemeClr val="tx1"/>
              </a:buClr>
              <a:buSzPct val="80000"/>
              <a:buFont typeface="Wingdings" pitchFamily="2" charset="2"/>
              <a:buChar char="n"/>
            </a:pPr>
            <a:r>
              <a:rPr lang="en-US" sz="1200" dirty="0"/>
              <a:t>Speed and timing of employment release is important </a:t>
            </a:r>
          </a:p>
          <a:p>
            <a:pPr marL="189295" lvl="1" indent="-187526">
              <a:spcBef>
                <a:spcPct val="5000"/>
              </a:spcBef>
              <a:buClr>
                <a:schemeClr val="tx1"/>
              </a:buClr>
              <a:buSzPct val="80000"/>
              <a:buFont typeface="Wingdings" pitchFamily="2" charset="2"/>
              <a:buChar char="n"/>
            </a:pPr>
            <a:r>
              <a:rPr lang="en-US" sz="1200" dirty="0"/>
              <a:t>Headcount reduction represents a significant portion of total integration savings; tight PMO management of the people transition is needed to meet merger </a:t>
            </a:r>
            <a:r>
              <a:rPr lang="en-US" sz="1200" dirty="0" smtClean="0"/>
              <a:t>targets; it is vital to understand the relevant labor laws and union contracts in each market and business unit</a:t>
            </a:r>
            <a:endParaRPr lang="en-US" sz="1200" dirty="0"/>
          </a:p>
          <a:p>
            <a:pPr marL="189295" lvl="1" indent="-187526">
              <a:spcBef>
                <a:spcPct val="5000"/>
              </a:spcBef>
              <a:buClr>
                <a:schemeClr val="tx1"/>
              </a:buClr>
              <a:buSzPct val="80000"/>
              <a:buFont typeface="Wingdings" pitchFamily="2" charset="2"/>
              <a:buChar char="n"/>
            </a:pPr>
            <a:r>
              <a:rPr lang="en-US" sz="1200" dirty="0"/>
              <a:t>Frequent and transparent communications around staffing process are critical for remaining employees to commit to the new organization</a:t>
            </a:r>
          </a:p>
        </p:txBody>
      </p:sp>
      <p:sp>
        <p:nvSpPr>
          <p:cNvPr id="18456" name="AutoShape 23"/>
          <p:cNvSpPr>
            <a:spLocks noChangeAspect="1" noChangeArrowheads="1"/>
          </p:cNvSpPr>
          <p:nvPr/>
        </p:nvSpPr>
        <p:spPr bwMode="auto">
          <a:xfrm rot="10800000" flipH="1">
            <a:off x="3899993" y="6053634"/>
            <a:ext cx="2462601" cy="140364"/>
          </a:xfrm>
          <a:prstGeom prst="triangle">
            <a:avLst>
              <a:gd name="adj" fmla="val 50000"/>
            </a:avLst>
          </a:prstGeom>
          <a:solidFill>
            <a:schemeClr val="accent2"/>
          </a:solidFill>
          <a:ln w="9525">
            <a:noFill/>
            <a:miter lim="800000"/>
            <a:headEnd/>
            <a:tailEnd/>
          </a:ln>
        </p:spPr>
        <p:txBody>
          <a:bodyPr wrap="none" lIns="0" tIns="0" rIns="0" bIns="0" anchor="ctr"/>
          <a:lstStyle/>
          <a:p>
            <a:endParaRPr lang="en-US"/>
          </a:p>
        </p:txBody>
      </p:sp>
      <p:grpSp>
        <p:nvGrpSpPr>
          <p:cNvPr id="2" name="Group 24"/>
          <p:cNvGrpSpPr>
            <a:grpSpLocks/>
          </p:cNvGrpSpPr>
          <p:nvPr/>
        </p:nvGrpSpPr>
        <p:grpSpPr bwMode="auto">
          <a:xfrm>
            <a:off x="2188397" y="2720896"/>
            <a:ext cx="5740829" cy="2353791"/>
            <a:chOff x="1253" y="1305"/>
            <a:chExt cx="3287" cy="1849"/>
          </a:xfrm>
        </p:grpSpPr>
        <p:sp>
          <p:nvSpPr>
            <p:cNvPr id="18464" name="AutoShape 25"/>
            <p:cNvSpPr>
              <a:spLocks noChangeArrowheads="1"/>
            </p:cNvSpPr>
            <p:nvPr/>
          </p:nvSpPr>
          <p:spPr bwMode="auto">
            <a:xfrm rot="5400000">
              <a:off x="390" y="2168"/>
              <a:ext cx="1849" cy="123"/>
            </a:xfrm>
            <a:prstGeom prst="triangle">
              <a:avLst>
                <a:gd name="adj" fmla="val 50000"/>
              </a:avLst>
            </a:prstGeom>
            <a:solidFill>
              <a:schemeClr val="accent2"/>
            </a:solidFill>
            <a:ln w="9525" algn="ctr">
              <a:noFill/>
              <a:miter lim="800000"/>
              <a:headEnd/>
              <a:tailEnd/>
            </a:ln>
          </p:spPr>
          <p:txBody>
            <a:bodyPr wrap="none" lIns="0" tIns="0" rIns="0" bIns="0" anchor="ctr"/>
            <a:lstStyle/>
            <a:p>
              <a:endParaRPr lang="en-US"/>
            </a:p>
          </p:txBody>
        </p:sp>
        <p:sp>
          <p:nvSpPr>
            <p:cNvPr id="18465" name="AutoShape 26"/>
            <p:cNvSpPr>
              <a:spLocks noChangeArrowheads="1"/>
            </p:cNvSpPr>
            <p:nvPr/>
          </p:nvSpPr>
          <p:spPr bwMode="auto">
            <a:xfrm rot="5400000">
              <a:off x="3554" y="2168"/>
              <a:ext cx="1849" cy="123"/>
            </a:xfrm>
            <a:prstGeom prst="triangle">
              <a:avLst>
                <a:gd name="adj" fmla="val 50000"/>
              </a:avLst>
            </a:prstGeom>
            <a:solidFill>
              <a:schemeClr val="accent2"/>
            </a:solidFill>
            <a:ln w="9525" algn="ctr">
              <a:noFill/>
              <a:miter lim="800000"/>
              <a:headEnd/>
              <a:tailEnd/>
            </a:ln>
          </p:spPr>
          <p:txBody>
            <a:bodyPr wrap="none" lIns="0" tIns="0" rIns="0" bIns="0" anchor="ctr"/>
            <a:lstStyle/>
            <a:p>
              <a:endParaRPr lang="en-US"/>
            </a:p>
          </p:txBody>
        </p:sp>
      </p:grpSp>
      <p:grpSp>
        <p:nvGrpSpPr>
          <p:cNvPr id="3" name="Group 27"/>
          <p:cNvGrpSpPr>
            <a:grpSpLocks/>
          </p:cNvGrpSpPr>
          <p:nvPr/>
        </p:nvGrpSpPr>
        <p:grpSpPr bwMode="auto">
          <a:xfrm>
            <a:off x="431392" y="2186437"/>
            <a:ext cx="9191964" cy="181754"/>
            <a:chOff x="247" y="1011"/>
            <a:chExt cx="5263" cy="101"/>
          </a:xfrm>
        </p:grpSpPr>
        <p:sp>
          <p:nvSpPr>
            <p:cNvPr id="18462" name="Line 28"/>
            <p:cNvSpPr>
              <a:spLocks noChangeShapeType="1"/>
            </p:cNvSpPr>
            <p:nvPr/>
          </p:nvSpPr>
          <p:spPr bwMode="gray">
            <a:xfrm>
              <a:off x="247" y="1061"/>
              <a:ext cx="5263" cy="0"/>
            </a:xfrm>
            <a:prstGeom prst="line">
              <a:avLst/>
            </a:prstGeom>
            <a:noFill/>
            <a:ln w="12700" cap="rnd">
              <a:solidFill>
                <a:schemeClr val="accent1"/>
              </a:solidFill>
              <a:round/>
              <a:headEnd/>
              <a:tailEnd/>
            </a:ln>
          </p:spPr>
          <p:txBody>
            <a:bodyPr wrap="none" anchor="ctr"/>
            <a:lstStyle/>
            <a:p>
              <a:endParaRPr lang="en-US"/>
            </a:p>
          </p:txBody>
        </p:sp>
        <p:sp>
          <p:nvSpPr>
            <p:cNvPr id="18463" name="Rectangle 29"/>
            <p:cNvSpPr>
              <a:spLocks noChangeArrowheads="1"/>
            </p:cNvSpPr>
            <p:nvPr/>
          </p:nvSpPr>
          <p:spPr bwMode="gray">
            <a:xfrm>
              <a:off x="2130" y="1011"/>
              <a:ext cx="1497" cy="101"/>
            </a:xfrm>
            <a:prstGeom prst="rect">
              <a:avLst/>
            </a:prstGeom>
            <a:solidFill>
              <a:schemeClr val="bg1"/>
            </a:solidFill>
            <a:ln w="12700" cap="rnd" algn="ctr">
              <a:noFill/>
              <a:miter lim="800000"/>
              <a:headEnd/>
              <a:tailEnd/>
            </a:ln>
          </p:spPr>
          <p:txBody>
            <a:bodyPr wrap="none" lIns="72000" tIns="0" rIns="72000" bIns="0" anchor="b" anchorCtr="1">
              <a:spAutoFit/>
            </a:bodyPr>
            <a:lstStyle/>
            <a:p>
              <a:pPr>
                <a:lnSpc>
                  <a:spcPct val="95000"/>
                </a:lnSpc>
              </a:pPr>
              <a:r>
                <a:rPr lang="en-US" sz="1200" b="1" dirty="0"/>
                <a:t>Management of People Transition</a:t>
              </a:r>
            </a:p>
          </p:txBody>
        </p:sp>
      </p:grpSp>
      <p:grpSp>
        <p:nvGrpSpPr>
          <p:cNvPr id="4" name="Group 30"/>
          <p:cNvGrpSpPr>
            <a:grpSpLocks/>
          </p:cNvGrpSpPr>
          <p:nvPr/>
        </p:nvGrpSpPr>
        <p:grpSpPr bwMode="auto">
          <a:xfrm>
            <a:off x="431392" y="6265978"/>
            <a:ext cx="9191964" cy="181754"/>
            <a:chOff x="247" y="738"/>
            <a:chExt cx="5263" cy="101"/>
          </a:xfrm>
        </p:grpSpPr>
        <p:sp>
          <p:nvSpPr>
            <p:cNvPr id="18460" name="Line 31"/>
            <p:cNvSpPr>
              <a:spLocks noChangeShapeType="1"/>
            </p:cNvSpPr>
            <p:nvPr/>
          </p:nvSpPr>
          <p:spPr bwMode="gray">
            <a:xfrm>
              <a:off x="247" y="788"/>
              <a:ext cx="5263" cy="0"/>
            </a:xfrm>
            <a:prstGeom prst="line">
              <a:avLst/>
            </a:prstGeom>
            <a:noFill/>
            <a:ln w="12700" cap="rnd">
              <a:solidFill>
                <a:schemeClr val="accent1"/>
              </a:solidFill>
              <a:round/>
              <a:headEnd/>
              <a:tailEnd/>
            </a:ln>
          </p:spPr>
          <p:txBody>
            <a:bodyPr wrap="none" anchor="ctr"/>
            <a:lstStyle/>
            <a:p>
              <a:endParaRPr lang="en-US"/>
            </a:p>
          </p:txBody>
        </p:sp>
        <p:sp>
          <p:nvSpPr>
            <p:cNvPr id="18461" name="Rectangle 32"/>
            <p:cNvSpPr>
              <a:spLocks noChangeArrowheads="1"/>
            </p:cNvSpPr>
            <p:nvPr/>
          </p:nvSpPr>
          <p:spPr bwMode="gray">
            <a:xfrm>
              <a:off x="2420" y="738"/>
              <a:ext cx="917" cy="101"/>
            </a:xfrm>
            <a:prstGeom prst="rect">
              <a:avLst/>
            </a:prstGeom>
            <a:solidFill>
              <a:schemeClr val="bg1"/>
            </a:solidFill>
            <a:ln w="12700" cap="rnd" algn="ctr">
              <a:noFill/>
              <a:miter lim="800000"/>
              <a:headEnd/>
              <a:tailEnd/>
            </a:ln>
          </p:spPr>
          <p:txBody>
            <a:bodyPr wrap="none" lIns="72000" tIns="0" rIns="72000" bIns="0" anchor="b" anchorCtr="1">
              <a:spAutoFit/>
            </a:bodyPr>
            <a:lstStyle/>
            <a:p>
              <a:pPr>
                <a:lnSpc>
                  <a:spcPct val="95000"/>
                </a:lnSpc>
              </a:pPr>
              <a:r>
                <a:rPr lang="en-US" sz="1200" b="1" dirty="0"/>
                <a:t>Key Considerations</a:t>
              </a:r>
            </a:p>
          </p:txBody>
        </p:sp>
      </p:grpSp>
      <p:sp>
        <p:nvSpPr>
          <p:cNvPr id="34" name="Title 1"/>
          <p:cNvSpPr txBox="1">
            <a:spLocks/>
          </p:cNvSpPr>
          <p:nvPr/>
        </p:nvSpPr>
        <p:spPr bwMode="auto">
          <a:xfrm>
            <a:off x="601663" y="549275"/>
            <a:ext cx="9266237"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1019175" rtl="0" eaLnBrk="0" fontAlgn="base" latinLnBrk="0" hangingPunct="0">
              <a:lnSpc>
                <a:spcPct val="105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tx2"/>
                </a:solidFill>
                <a:effectLst/>
                <a:uLnTx/>
                <a:uFillTx/>
                <a:latin typeface="+mj-lt"/>
                <a:ea typeface="+mj-ea"/>
                <a:cs typeface="+mj-cs"/>
              </a:rPr>
              <a:t>Our perspectives on acquisition integration</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4118" y="1744043"/>
            <a:ext cx="9299676" cy="23774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118" y="4230095"/>
            <a:ext cx="9299676" cy="23774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Rectangle 3"/>
          <p:cNvSpPr>
            <a:spLocks noGrp="1" noChangeArrowheads="1"/>
          </p:cNvSpPr>
          <p:nvPr>
            <p:ph type="body" idx="1"/>
          </p:nvPr>
        </p:nvSpPr>
        <p:spPr>
          <a:xfrm>
            <a:off x="411577" y="1861322"/>
            <a:ext cx="9186725" cy="4997307"/>
          </a:xfrm>
        </p:spPr>
        <p:txBody>
          <a:bodyPr/>
          <a:lstStyle/>
          <a:p>
            <a:pPr marL="225448" lvl="1" indent="-225448">
              <a:spcBef>
                <a:spcPts val="0"/>
              </a:spcBef>
            </a:pPr>
            <a:r>
              <a:rPr lang="en-US" sz="1800" dirty="0" smtClean="0"/>
              <a:t>Launching a stand-alone Opel presents both opportunities and risks</a:t>
            </a:r>
          </a:p>
          <a:p>
            <a:pPr marL="225448" lvl="1" indent="-225448">
              <a:spcBef>
                <a:spcPts val="0"/>
              </a:spcBef>
            </a:pPr>
            <a:endParaRPr lang="en-US" sz="1800" dirty="0" smtClean="0"/>
          </a:p>
          <a:p>
            <a:pPr marL="225448" lvl="1" indent="-225448">
              <a:spcBef>
                <a:spcPts val="0"/>
              </a:spcBef>
            </a:pPr>
            <a:endParaRPr lang="en-US" sz="1800" dirty="0" smtClean="0"/>
          </a:p>
          <a:p>
            <a:pPr marL="378560" lvl="1" indent="-247656">
              <a:spcBef>
                <a:spcPts val="0"/>
              </a:spcBef>
            </a:pPr>
            <a:endParaRPr lang="en-US" sz="1800" dirty="0" smtClean="0"/>
          </a:p>
          <a:p>
            <a:pPr marL="378560" lvl="1" indent="-247656">
              <a:spcBef>
                <a:spcPts val="0"/>
              </a:spcBef>
            </a:pPr>
            <a:endParaRPr lang="en-US" sz="1800" dirty="0" smtClean="0"/>
          </a:p>
          <a:p>
            <a:pPr marL="378560" lvl="1" indent="-247656">
              <a:spcBef>
                <a:spcPts val="0"/>
              </a:spcBef>
            </a:pPr>
            <a:endParaRPr lang="en-US" sz="1800" dirty="0" smtClean="0"/>
          </a:p>
          <a:p>
            <a:pPr marL="378560" lvl="1" indent="-247656">
              <a:spcBef>
                <a:spcPts val="0"/>
              </a:spcBef>
              <a:buNone/>
            </a:pPr>
            <a:endParaRPr lang="en-US" sz="1800" dirty="0" smtClean="0"/>
          </a:p>
          <a:p>
            <a:pPr marL="247650" lvl="1" indent="-247650">
              <a:spcBef>
                <a:spcPts val="0"/>
              </a:spcBef>
            </a:pPr>
            <a:r>
              <a:rPr lang="en-US" sz="1800" dirty="0" smtClean="0"/>
              <a:t>Deloitte is uniquely positioned to assist in this endeavor</a:t>
            </a:r>
          </a:p>
        </p:txBody>
      </p:sp>
      <p:sp>
        <p:nvSpPr>
          <p:cNvPr id="5124" name="Text Box 4"/>
          <p:cNvSpPr txBox="1">
            <a:spLocks noChangeArrowheads="1"/>
          </p:cNvSpPr>
          <p:nvPr/>
        </p:nvSpPr>
        <p:spPr bwMode="gray">
          <a:xfrm>
            <a:off x="610346" y="2137550"/>
            <a:ext cx="4206904" cy="2012091"/>
          </a:xfrm>
          <a:prstGeom prst="rect">
            <a:avLst/>
          </a:prstGeom>
          <a:noFill/>
          <a:ln w="12700" algn="ctr">
            <a:noFill/>
            <a:miter lim="800000"/>
            <a:headEnd/>
            <a:tailEnd/>
          </a:ln>
          <a:effectLst/>
        </p:spPr>
        <p:txBody>
          <a:bodyPr wrap="square" lIns="0" tIns="0" rIns="0" bIns="0" anchor="t" anchorCtr="0">
            <a:noAutofit/>
          </a:bodyPr>
          <a:lstStyle/>
          <a:p>
            <a:pPr marL="65453" indent="-65453" algn="ctr" eaLnBrk="0" hangingPunct="0">
              <a:spcBef>
                <a:spcPts val="0"/>
              </a:spcBef>
              <a:spcAft>
                <a:spcPts val="300"/>
              </a:spcAft>
            </a:pPr>
            <a:r>
              <a:rPr lang="en-US" sz="1400" b="1" i="1" u="sng" dirty="0"/>
              <a:t>Potential Opportunities</a:t>
            </a:r>
          </a:p>
          <a:p>
            <a:pPr marL="169863" indent="-169863" eaLnBrk="0" hangingPunct="0">
              <a:spcBef>
                <a:spcPts val="0"/>
              </a:spcBef>
              <a:spcAft>
                <a:spcPts val="300"/>
              </a:spcAft>
              <a:buFontTx/>
              <a:buChar char="•"/>
            </a:pPr>
            <a:r>
              <a:rPr lang="en-US" sz="1200" dirty="0" smtClean="0"/>
              <a:t>Ability to rapidly leverage and develop leading product development capabilities and technology into your company</a:t>
            </a:r>
          </a:p>
          <a:p>
            <a:pPr marL="169863" indent="-169863" eaLnBrk="0" hangingPunct="0">
              <a:spcBef>
                <a:spcPts val="0"/>
              </a:spcBef>
              <a:spcAft>
                <a:spcPts val="300"/>
              </a:spcAft>
              <a:buFontTx/>
              <a:buChar char="•"/>
            </a:pPr>
            <a:r>
              <a:rPr lang="en-US" sz="1200" dirty="0" smtClean="0"/>
              <a:t>Platform to build a major new brand in the China market and throughout Asia</a:t>
            </a:r>
          </a:p>
          <a:p>
            <a:pPr marL="169863" indent="-169863" eaLnBrk="0" hangingPunct="0">
              <a:spcBef>
                <a:spcPts val="0"/>
              </a:spcBef>
              <a:spcAft>
                <a:spcPts val="300"/>
              </a:spcAft>
              <a:buFontTx/>
              <a:buChar char="•"/>
            </a:pPr>
            <a:r>
              <a:rPr lang="en-US" sz="1200" dirty="0" smtClean="0"/>
              <a:t>Ability to reshape and grow a major European icon into a more global brand</a:t>
            </a:r>
            <a:endParaRPr lang="en-US" sz="1200" dirty="0"/>
          </a:p>
          <a:p>
            <a:pPr marL="169863" indent="-169863" eaLnBrk="0" hangingPunct="0">
              <a:spcBef>
                <a:spcPts val="0"/>
              </a:spcBef>
              <a:spcAft>
                <a:spcPts val="300"/>
              </a:spcAft>
              <a:buFontTx/>
              <a:buChar char="•"/>
            </a:pPr>
            <a:r>
              <a:rPr lang="en-US" sz="1200" dirty="0" smtClean="0"/>
              <a:t>Opportunity to create </a:t>
            </a:r>
            <a:r>
              <a:rPr lang="en-US" sz="1200" dirty="0"/>
              <a:t>a </a:t>
            </a:r>
            <a:r>
              <a:rPr lang="en-US" sz="1200" dirty="0" smtClean="0"/>
              <a:t>more competitive player </a:t>
            </a:r>
            <a:r>
              <a:rPr lang="en-US" sz="1200" dirty="0"/>
              <a:t>in the </a:t>
            </a:r>
            <a:r>
              <a:rPr lang="en-US" sz="1200" dirty="0" smtClean="0"/>
              <a:t>European automotive marketplace</a:t>
            </a:r>
            <a:endParaRPr lang="en-US" sz="1200" dirty="0"/>
          </a:p>
        </p:txBody>
      </p:sp>
      <p:sp>
        <p:nvSpPr>
          <p:cNvPr id="5125" name="Text Box 5"/>
          <p:cNvSpPr txBox="1">
            <a:spLocks noChangeArrowheads="1"/>
          </p:cNvSpPr>
          <p:nvPr/>
        </p:nvSpPr>
        <p:spPr bwMode="gray">
          <a:xfrm>
            <a:off x="5205282" y="2151131"/>
            <a:ext cx="4332110" cy="2012091"/>
          </a:xfrm>
          <a:prstGeom prst="rect">
            <a:avLst/>
          </a:prstGeom>
          <a:noFill/>
          <a:ln w="12700" algn="ctr">
            <a:noFill/>
            <a:miter lim="800000"/>
            <a:headEnd/>
            <a:tailEnd/>
          </a:ln>
          <a:effectLst/>
        </p:spPr>
        <p:txBody>
          <a:bodyPr lIns="0" tIns="0" rIns="0" bIns="0" anchor="t" anchorCtr="0">
            <a:noAutofit/>
          </a:bodyPr>
          <a:lstStyle/>
          <a:p>
            <a:pPr marL="65453" indent="-65453" algn="ctr" eaLnBrk="0" hangingPunct="0">
              <a:spcBef>
                <a:spcPts val="0"/>
              </a:spcBef>
              <a:spcAft>
                <a:spcPts val="300"/>
              </a:spcAft>
            </a:pPr>
            <a:r>
              <a:rPr lang="en-US" sz="1400" b="1" i="1" u="sng" dirty="0"/>
              <a:t>Potential Risks</a:t>
            </a:r>
          </a:p>
          <a:p>
            <a:pPr marL="169863" indent="-169863" eaLnBrk="0" hangingPunct="0">
              <a:spcBef>
                <a:spcPts val="0"/>
              </a:spcBef>
              <a:spcAft>
                <a:spcPts val="300"/>
              </a:spcAft>
              <a:buFontTx/>
              <a:buChar char="•"/>
            </a:pPr>
            <a:r>
              <a:rPr lang="en-US" sz="1100" dirty="0"/>
              <a:t>Maintaining focus on ongoing operations during the transition</a:t>
            </a:r>
          </a:p>
          <a:p>
            <a:pPr marL="169863" indent="-169863" eaLnBrk="0" hangingPunct="0">
              <a:spcBef>
                <a:spcPts val="0"/>
              </a:spcBef>
              <a:spcAft>
                <a:spcPts val="300"/>
              </a:spcAft>
              <a:buFontTx/>
              <a:buChar char="•"/>
            </a:pPr>
            <a:r>
              <a:rPr lang="en-US" sz="1100" dirty="0"/>
              <a:t>Aligning people to the future operating vision</a:t>
            </a:r>
          </a:p>
          <a:p>
            <a:pPr marL="169863" indent="-169863" eaLnBrk="0" hangingPunct="0">
              <a:spcBef>
                <a:spcPts val="0"/>
              </a:spcBef>
              <a:spcAft>
                <a:spcPts val="300"/>
              </a:spcAft>
              <a:buFontTx/>
              <a:buChar char="•"/>
            </a:pPr>
            <a:r>
              <a:rPr lang="en-US" sz="1100" dirty="0"/>
              <a:t>Developing a comprehensive understanding of </a:t>
            </a:r>
            <a:r>
              <a:rPr lang="en-US" sz="1100" dirty="0" smtClean="0"/>
              <a:t> Day 1 transition </a:t>
            </a:r>
            <a:r>
              <a:rPr lang="en-US" sz="1100" dirty="0"/>
              <a:t>items to prevent risk of business </a:t>
            </a:r>
            <a:r>
              <a:rPr lang="en-US" sz="1100" dirty="0" smtClean="0"/>
              <a:t>interruption</a:t>
            </a:r>
          </a:p>
          <a:p>
            <a:pPr marL="169863" indent="-169863" eaLnBrk="0" hangingPunct="0">
              <a:spcBef>
                <a:spcPts val="0"/>
              </a:spcBef>
              <a:spcAft>
                <a:spcPts val="300"/>
              </a:spcAft>
              <a:buFontTx/>
              <a:buChar char="•"/>
            </a:pPr>
            <a:r>
              <a:rPr lang="en-US" sz="1100" dirty="0" smtClean="0"/>
              <a:t>Retaining key talent, establishing appropriate controls over acquired operations</a:t>
            </a:r>
            <a:endParaRPr lang="en-US" sz="1100" dirty="0"/>
          </a:p>
          <a:p>
            <a:pPr marL="169863" indent="-169863" eaLnBrk="0" hangingPunct="0">
              <a:spcBef>
                <a:spcPts val="0"/>
              </a:spcBef>
              <a:spcAft>
                <a:spcPts val="300"/>
              </a:spcAft>
              <a:buFontTx/>
              <a:buChar char="•"/>
            </a:pPr>
            <a:r>
              <a:rPr lang="en-US" sz="1100" dirty="0"/>
              <a:t>Properly structuring and managing post-closing arrangements with </a:t>
            </a:r>
            <a:r>
              <a:rPr lang="en-US" sz="1100" dirty="0" smtClean="0"/>
              <a:t>General Motors (engines</a:t>
            </a:r>
            <a:r>
              <a:rPr lang="en-US" sz="1100" dirty="0"/>
              <a:t>, </a:t>
            </a:r>
            <a:r>
              <a:rPr lang="en-US" sz="1100" dirty="0" smtClean="0"/>
              <a:t> common parts, intellectual </a:t>
            </a:r>
            <a:r>
              <a:rPr lang="en-US" sz="1100" dirty="0"/>
              <a:t>property, transition services, others)</a:t>
            </a:r>
          </a:p>
          <a:p>
            <a:pPr marL="169863" indent="-169863" eaLnBrk="0" hangingPunct="0">
              <a:spcBef>
                <a:spcPts val="0"/>
              </a:spcBef>
              <a:spcAft>
                <a:spcPts val="300"/>
              </a:spcAft>
            </a:pPr>
            <a:endParaRPr lang="en-US" sz="1200" dirty="0"/>
          </a:p>
        </p:txBody>
      </p:sp>
      <p:sp>
        <p:nvSpPr>
          <p:cNvPr id="5126" name="Text Box 6"/>
          <p:cNvSpPr txBox="1">
            <a:spLocks noChangeArrowheads="1"/>
          </p:cNvSpPr>
          <p:nvPr/>
        </p:nvSpPr>
        <p:spPr bwMode="gray">
          <a:xfrm>
            <a:off x="5205282" y="4672424"/>
            <a:ext cx="4206904" cy="2012091"/>
          </a:xfrm>
          <a:prstGeom prst="rect">
            <a:avLst/>
          </a:prstGeom>
          <a:noFill/>
          <a:ln w="12700" algn="ctr">
            <a:noFill/>
            <a:miter lim="800000"/>
            <a:headEnd/>
            <a:tailEnd/>
          </a:ln>
          <a:effectLst/>
        </p:spPr>
        <p:txBody>
          <a:bodyPr lIns="0" tIns="0" rIns="0" bIns="0" anchor="t" anchorCtr="0">
            <a:noAutofit/>
          </a:bodyPr>
          <a:lstStyle/>
          <a:p>
            <a:pPr marL="65453" indent="-65453" algn="ctr" eaLnBrk="0" hangingPunct="0">
              <a:spcBef>
                <a:spcPts val="0"/>
              </a:spcBef>
              <a:spcAft>
                <a:spcPts val="300"/>
              </a:spcAft>
            </a:pPr>
            <a:r>
              <a:rPr lang="en-US" sz="1400" b="1" i="1" u="sng" dirty="0"/>
              <a:t>Significant Automotive Experience</a:t>
            </a:r>
          </a:p>
          <a:p>
            <a:pPr marL="169863" indent="-169863" eaLnBrk="0" hangingPunct="0">
              <a:spcBef>
                <a:spcPts val="0"/>
              </a:spcBef>
              <a:spcAft>
                <a:spcPts val="300"/>
              </a:spcAft>
              <a:buFontTx/>
              <a:buChar char="•"/>
            </a:pPr>
            <a:r>
              <a:rPr lang="en-US" sz="1200" dirty="0"/>
              <a:t>Over 2,000 industry-focused resources world-wide</a:t>
            </a:r>
          </a:p>
          <a:p>
            <a:pPr marL="169863" indent="-169863" eaLnBrk="0" hangingPunct="0">
              <a:spcBef>
                <a:spcPts val="0"/>
              </a:spcBef>
              <a:spcAft>
                <a:spcPts val="300"/>
              </a:spcAft>
              <a:buFontTx/>
              <a:buChar char="•"/>
            </a:pPr>
            <a:r>
              <a:rPr lang="en-US" sz="1200" dirty="0"/>
              <a:t>Extensive functional depth and expertise, including global network of specialists</a:t>
            </a:r>
          </a:p>
          <a:p>
            <a:pPr marL="169863" indent="-169863" eaLnBrk="0" hangingPunct="0">
              <a:spcBef>
                <a:spcPts val="0"/>
              </a:spcBef>
              <a:spcAft>
                <a:spcPts val="300"/>
              </a:spcAft>
              <a:buFontTx/>
              <a:buChar char="•"/>
            </a:pPr>
            <a:r>
              <a:rPr lang="en-US" sz="1200" dirty="0"/>
              <a:t>Experience in divestitures to both Strategic and Private Equity Investors</a:t>
            </a:r>
          </a:p>
          <a:p>
            <a:pPr marL="169863" indent="-169863" eaLnBrk="0" hangingPunct="0">
              <a:spcBef>
                <a:spcPts val="0"/>
              </a:spcBef>
              <a:spcAft>
                <a:spcPts val="300"/>
              </a:spcAft>
              <a:buFontTx/>
              <a:buChar char="•"/>
            </a:pPr>
            <a:r>
              <a:rPr lang="en-US" sz="1200" dirty="0" smtClean="0"/>
              <a:t>Supported the separation of Jaguar and Land Rover, </a:t>
            </a:r>
            <a:r>
              <a:rPr lang="en-US" sz="1200" dirty="0" smtClean="0"/>
              <a:t>Automobile Manufacturer #5’s </a:t>
            </a:r>
            <a:r>
              <a:rPr lang="en-US" sz="1200" dirty="0" smtClean="0"/>
              <a:t>acquisition of ACH plants from Visteon, as well as many other carveouts</a:t>
            </a:r>
            <a:endParaRPr lang="en-US" sz="1200" dirty="0"/>
          </a:p>
        </p:txBody>
      </p:sp>
      <p:sp>
        <p:nvSpPr>
          <p:cNvPr id="5127" name="Text Box 7"/>
          <p:cNvSpPr txBox="1">
            <a:spLocks noChangeArrowheads="1"/>
          </p:cNvSpPr>
          <p:nvPr/>
        </p:nvSpPr>
        <p:spPr bwMode="gray">
          <a:xfrm>
            <a:off x="610346" y="4669640"/>
            <a:ext cx="4206904" cy="2012091"/>
          </a:xfrm>
          <a:prstGeom prst="rect">
            <a:avLst/>
          </a:prstGeom>
          <a:noFill/>
          <a:ln w="12700" algn="ctr">
            <a:noFill/>
            <a:miter lim="800000"/>
            <a:headEnd/>
            <a:tailEnd/>
          </a:ln>
          <a:effectLst/>
        </p:spPr>
        <p:txBody>
          <a:bodyPr lIns="0" tIns="0" rIns="0" bIns="0" anchor="t" anchorCtr="0">
            <a:noAutofit/>
          </a:bodyPr>
          <a:lstStyle/>
          <a:p>
            <a:pPr marL="65453" lvl="1" indent="-65453" algn="ctr" eaLnBrk="0" hangingPunct="0">
              <a:spcBef>
                <a:spcPts val="0"/>
              </a:spcBef>
              <a:spcAft>
                <a:spcPts val="300"/>
              </a:spcAft>
            </a:pPr>
            <a:r>
              <a:rPr lang="en-US" sz="1400" b="1" i="1" u="sng" dirty="0" smtClean="0"/>
              <a:t>Leading </a:t>
            </a:r>
            <a:r>
              <a:rPr lang="en-US" sz="1400" b="1" i="1" u="sng" dirty="0"/>
              <a:t>Carve Out Practice</a:t>
            </a:r>
          </a:p>
          <a:p>
            <a:pPr marL="169863" indent="-169863" eaLnBrk="0" hangingPunct="0">
              <a:spcBef>
                <a:spcPts val="0"/>
              </a:spcBef>
              <a:spcAft>
                <a:spcPts val="300"/>
              </a:spcAft>
              <a:buFontTx/>
              <a:buChar char="•"/>
            </a:pPr>
            <a:r>
              <a:rPr lang="en-US" sz="1200" dirty="0"/>
              <a:t>Over 700 previous transaction experiences</a:t>
            </a:r>
          </a:p>
          <a:p>
            <a:pPr marL="169863" indent="-169863" eaLnBrk="0" hangingPunct="0">
              <a:spcBef>
                <a:spcPts val="0"/>
              </a:spcBef>
              <a:spcAft>
                <a:spcPts val="300"/>
              </a:spcAft>
              <a:buFontTx/>
              <a:buChar char="•"/>
            </a:pPr>
            <a:r>
              <a:rPr lang="en-US" sz="1200" dirty="0"/>
              <a:t>Recognized divestiture market leader</a:t>
            </a:r>
          </a:p>
          <a:p>
            <a:pPr marL="169863" indent="-169863" eaLnBrk="0" hangingPunct="0">
              <a:spcBef>
                <a:spcPts val="0"/>
              </a:spcBef>
              <a:spcAft>
                <a:spcPts val="300"/>
              </a:spcAft>
              <a:buFontTx/>
              <a:buChar char="•"/>
            </a:pPr>
            <a:r>
              <a:rPr lang="en-US" sz="1200" dirty="0"/>
              <a:t>Global network of experienced resources</a:t>
            </a:r>
          </a:p>
          <a:p>
            <a:pPr marL="169863" indent="-169863" eaLnBrk="0" hangingPunct="0">
              <a:spcBef>
                <a:spcPts val="0"/>
              </a:spcBef>
              <a:spcAft>
                <a:spcPts val="300"/>
              </a:spcAft>
              <a:buFontTx/>
              <a:buChar char="•"/>
            </a:pPr>
            <a:r>
              <a:rPr lang="en-US" sz="1200" dirty="0"/>
              <a:t>‘Battle Tested’ divestiture toolset, accelerators and project management capabilities</a:t>
            </a:r>
          </a:p>
          <a:p>
            <a:pPr marL="169863" indent="-169863" eaLnBrk="0" hangingPunct="0">
              <a:spcBef>
                <a:spcPts val="0"/>
              </a:spcBef>
              <a:spcAft>
                <a:spcPts val="300"/>
              </a:spcAft>
              <a:buFontTx/>
              <a:buChar char="•"/>
            </a:pPr>
            <a:r>
              <a:rPr lang="en-US" sz="1200" dirty="0"/>
              <a:t>Integrated change management (World’s 2</a:t>
            </a:r>
            <a:r>
              <a:rPr lang="en-US" sz="1200" baseline="30000" dirty="0"/>
              <a:t>nd</a:t>
            </a:r>
            <a:r>
              <a:rPr lang="en-US" sz="1200" dirty="0"/>
              <a:t> largest Human Capital practice)</a:t>
            </a:r>
          </a:p>
        </p:txBody>
      </p:sp>
      <p:sp>
        <p:nvSpPr>
          <p:cNvPr id="9" name="Title 3"/>
          <p:cNvSpPr txBox="1">
            <a:spLocks/>
          </p:cNvSpPr>
          <p:nvPr/>
        </p:nvSpPr>
        <p:spPr bwMode="auto">
          <a:xfrm>
            <a:off x="380156" y="1113466"/>
            <a:ext cx="9207600" cy="70181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defTabSz="914491"/>
            <a:r>
              <a:rPr lang="en-US" sz="1600" b="1" kern="0" dirty="0" smtClean="0">
                <a:solidFill>
                  <a:srgbClr val="002776"/>
                </a:solidFill>
                <a:latin typeface="Verdana" pitchFamily="34" charset="0"/>
                <a:ea typeface="Verdana" pitchFamily="34" charset="0"/>
                <a:cs typeface="Verdana" pitchFamily="34" charset="0"/>
              </a:rPr>
              <a:t>The separation of Opel into a stand-alone entity brings both significant opportunities and risks</a:t>
            </a:r>
          </a:p>
        </p:txBody>
      </p:sp>
      <p:sp>
        <p:nvSpPr>
          <p:cNvPr id="13" name="Title 1"/>
          <p:cNvSpPr>
            <a:spLocks noGrp="1"/>
          </p:cNvSpPr>
          <p:nvPr>
            <p:ph type="title"/>
          </p:nvPr>
        </p:nvSpPr>
        <p:spPr>
          <a:xfrm>
            <a:off x="449263" y="396875"/>
            <a:ext cx="9266237" cy="714375"/>
          </a:xfrm>
        </p:spPr>
        <p:txBody>
          <a:bodyPr/>
          <a:lstStyle/>
          <a:p>
            <a:r>
              <a:rPr lang="en-US" dirty="0" smtClean="0"/>
              <a:t>Our perspectives on acquisition integration</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26194" y="1124714"/>
            <a:ext cx="9253638" cy="701818"/>
          </a:xfrm>
          <a:noFill/>
          <a:ln w="9525">
            <a:noFill/>
            <a:miter lim="800000"/>
            <a:headEnd/>
            <a:tailEnd/>
          </a:ln>
          <a:effectLst/>
        </p:spPr>
        <p:txBody>
          <a:bodyPr vert="horz" wrap="square" lIns="0" tIns="0" rIns="0" bIns="0" numCol="1" anchor="t" anchorCtr="0" compatLnSpc="1">
            <a:prstTxWarp prst="textNoShape">
              <a:avLst/>
            </a:prstTxWarp>
          </a:bodyPr>
          <a:lstStyle/>
          <a:p>
            <a:pPr eaLnBrk="1" hangingPunct="1"/>
            <a:r>
              <a:rPr lang="en-US" sz="1600" dirty="0" smtClean="0">
                <a:latin typeface="Verdana" pitchFamily="34" charset="0"/>
                <a:ea typeface="Verdana" pitchFamily="34" charset="0"/>
                <a:cs typeface="Verdana" pitchFamily="34" charset="0"/>
              </a:rPr>
              <a:t>Separation will raise operational transition questions in nearly every functional area</a:t>
            </a:r>
          </a:p>
        </p:txBody>
      </p:sp>
      <p:grpSp>
        <p:nvGrpSpPr>
          <p:cNvPr id="41" name="Group 40"/>
          <p:cNvGrpSpPr/>
          <p:nvPr/>
        </p:nvGrpSpPr>
        <p:grpSpPr>
          <a:xfrm>
            <a:off x="411228" y="1752290"/>
            <a:ext cx="3017996" cy="1636977"/>
            <a:chOff x="411228" y="1752290"/>
            <a:chExt cx="3017996" cy="1636977"/>
          </a:xfrm>
        </p:grpSpPr>
        <p:sp>
          <p:nvSpPr>
            <p:cNvPr id="13315" name="Rectangle 7"/>
            <p:cNvSpPr>
              <a:spLocks noChangeArrowheads="1"/>
            </p:cNvSpPr>
            <p:nvPr/>
          </p:nvSpPr>
          <p:spPr bwMode="auto">
            <a:xfrm>
              <a:off x="411228" y="1752290"/>
              <a:ext cx="3017996" cy="320105"/>
            </a:xfrm>
            <a:prstGeom prst="rect">
              <a:avLst/>
            </a:prstGeom>
            <a:solidFill>
              <a:srgbClr val="000066"/>
            </a:solidFill>
            <a:ln w="9525">
              <a:noFill/>
              <a:miter lim="800000"/>
              <a:headEnd/>
              <a:tailEnd/>
            </a:ln>
          </p:spPr>
          <p:txBody>
            <a:bodyPr lIns="95724" tIns="76579" rIns="95724" bIns="76579" anchor="ctr"/>
            <a:lstStyle/>
            <a:p>
              <a:pPr>
                <a:lnSpc>
                  <a:spcPct val="102000"/>
                </a:lnSpc>
                <a:spcAft>
                  <a:spcPct val="37000"/>
                </a:spcAft>
                <a:tabLst>
                  <a:tab pos="6079082" algn="l"/>
                </a:tabLst>
              </a:pPr>
              <a:r>
                <a:rPr lang="en-US" sz="1100" b="1" dirty="0" smtClean="0">
                  <a:solidFill>
                    <a:srgbClr val="FFFFFF"/>
                  </a:solidFill>
                </a:rPr>
                <a:t>Product Development</a:t>
              </a:r>
              <a:endParaRPr lang="en-US" sz="1100" b="1" dirty="0">
                <a:solidFill>
                  <a:srgbClr val="000066"/>
                </a:solidFill>
              </a:endParaRPr>
            </a:p>
          </p:txBody>
        </p:sp>
        <p:sp>
          <p:nvSpPr>
            <p:cNvPr id="13318" name="Rectangle 10"/>
            <p:cNvSpPr>
              <a:spLocks noChangeArrowheads="1"/>
            </p:cNvSpPr>
            <p:nvPr/>
          </p:nvSpPr>
          <p:spPr bwMode="auto">
            <a:xfrm>
              <a:off x="411228" y="2063116"/>
              <a:ext cx="3017996" cy="1326151"/>
            </a:xfrm>
            <a:prstGeom prst="rect">
              <a:avLst/>
            </a:prstGeom>
            <a:solidFill>
              <a:srgbClr val="E5E5CC"/>
            </a:solidFill>
            <a:ln w="9525">
              <a:noFill/>
              <a:miter lim="800000"/>
              <a:headEnd/>
              <a:tailEnd/>
            </a:ln>
          </p:spPr>
          <p:txBody>
            <a:bodyPr lIns="97256" tIns="48628" rIns="97256" bIns="48628"/>
            <a:lstStyle/>
            <a:p>
              <a:pPr marL="112724" indent="-112724">
                <a:lnSpc>
                  <a:spcPct val="90000"/>
                </a:lnSpc>
                <a:spcAft>
                  <a:spcPct val="37000"/>
                </a:spcAft>
                <a:buFontTx/>
                <a:buChar char="•"/>
                <a:tabLst>
                  <a:tab pos="6079082" algn="l"/>
                </a:tabLst>
              </a:pPr>
              <a:r>
                <a:rPr lang="en-US" sz="1000" dirty="0" smtClean="0">
                  <a:solidFill>
                    <a:srgbClr val="000066"/>
                  </a:solidFill>
                </a:rPr>
                <a:t>How will engineering resources be shared and managed for development of common platforms?  What happens to common platforms if GM sells additional brands?</a:t>
              </a:r>
            </a:p>
            <a:p>
              <a:pPr marL="112724" indent="-112724">
                <a:lnSpc>
                  <a:spcPct val="90000"/>
                </a:lnSpc>
                <a:spcAft>
                  <a:spcPct val="37000"/>
                </a:spcAft>
                <a:buFontTx/>
                <a:buChar char="•"/>
                <a:tabLst>
                  <a:tab pos="6079082" algn="l"/>
                </a:tabLst>
              </a:pPr>
              <a:r>
                <a:rPr lang="en-US" sz="1000" dirty="0" smtClean="0">
                  <a:solidFill>
                    <a:srgbClr val="000066"/>
                  </a:solidFill>
                </a:rPr>
                <a:t>How will engineering/ design changes be managed for common parts?</a:t>
              </a:r>
            </a:p>
            <a:p>
              <a:pPr marL="112724" indent="-112724">
                <a:lnSpc>
                  <a:spcPct val="90000"/>
                </a:lnSpc>
                <a:spcAft>
                  <a:spcPct val="37000"/>
                </a:spcAft>
                <a:buFontTx/>
                <a:buChar char="•"/>
                <a:tabLst>
                  <a:tab pos="6079082" algn="l"/>
                </a:tabLst>
              </a:pPr>
              <a:r>
                <a:rPr lang="en-US" sz="1000" dirty="0" smtClean="0">
                  <a:solidFill>
                    <a:srgbClr val="000066"/>
                  </a:solidFill>
                </a:rPr>
                <a:t>How will new IP generated on common development efforts be addressed?</a:t>
              </a:r>
            </a:p>
          </p:txBody>
        </p:sp>
      </p:grpSp>
      <p:grpSp>
        <p:nvGrpSpPr>
          <p:cNvPr id="42" name="Group 41"/>
          <p:cNvGrpSpPr/>
          <p:nvPr/>
        </p:nvGrpSpPr>
        <p:grpSpPr>
          <a:xfrm>
            <a:off x="3520996" y="1752290"/>
            <a:ext cx="3017996" cy="1636977"/>
            <a:chOff x="3520996" y="1752290"/>
            <a:chExt cx="3017996" cy="1636977"/>
          </a:xfrm>
        </p:grpSpPr>
        <p:sp>
          <p:nvSpPr>
            <p:cNvPr id="13316" name="Rectangle 8"/>
            <p:cNvSpPr>
              <a:spLocks noChangeArrowheads="1"/>
            </p:cNvSpPr>
            <p:nvPr/>
          </p:nvSpPr>
          <p:spPr bwMode="auto">
            <a:xfrm>
              <a:off x="3520996" y="1752290"/>
              <a:ext cx="3017996" cy="320105"/>
            </a:xfrm>
            <a:prstGeom prst="rect">
              <a:avLst/>
            </a:prstGeom>
            <a:solidFill>
              <a:srgbClr val="000066"/>
            </a:solidFill>
            <a:ln w="9525">
              <a:noFill/>
              <a:miter lim="800000"/>
              <a:headEnd/>
              <a:tailEnd/>
            </a:ln>
          </p:spPr>
          <p:txBody>
            <a:bodyPr lIns="95724" tIns="76579" rIns="95724" bIns="76579" anchor="ctr"/>
            <a:lstStyle/>
            <a:p>
              <a:pPr>
                <a:lnSpc>
                  <a:spcPct val="102000"/>
                </a:lnSpc>
                <a:spcAft>
                  <a:spcPct val="37000"/>
                </a:spcAft>
                <a:tabLst>
                  <a:tab pos="6079082" algn="l"/>
                </a:tabLst>
              </a:pPr>
              <a:r>
                <a:rPr lang="en-US" sz="1100" b="1" dirty="0" smtClean="0">
                  <a:solidFill>
                    <a:srgbClr val="FFFFFF"/>
                  </a:solidFill>
                </a:rPr>
                <a:t>Finance</a:t>
              </a:r>
              <a:endParaRPr lang="en-US" sz="1100" b="1" dirty="0">
                <a:solidFill>
                  <a:srgbClr val="000066"/>
                </a:solidFill>
              </a:endParaRPr>
            </a:p>
          </p:txBody>
        </p:sp>
        <p:sp>
          <p:nvSpPr>
            <p:cNvPr id="13319" name="Rectangle 11"/>
            <p:cNvSpPr>
              <a:spLocks noChangeArrowheads="1"/>
            </p:cNvSpPr>
            <p:nvPr/>
          </p:nvSpPr>
          <p:spPr bwMode="auto">
            <a:xfrm>
              <a:off x="3520996" y="2063116"/>
              <a:ext cx="3017996" cy="1326151"/>
            </a:xfrm>
            <a:prstGeom prst="rect">
              <a:avLst/>
            </a:prstGeom>
            <a:solidFill>
              <a:srgbClr val="E5E5CC"/>
            </a:solidFill>
            <a:ln w="9525">
              <a:noFill/>
              <a:miter lim="800000"/>
              <a:headEnd/>
              <a:tailEnd/>
            </a:ln>
          </p:spPr>
          <p:txBody>
            <a:bodyPr lIns="97256" tIns="48628" rIns="97256" bIns="48628"/>
            <a:lstStyle/>
            <a:p>
              <a:pPr marL="112724" indent="-112724">
                <a:lnSpc>
                  <a:spcPct val="90000"/>
                </a:lnSpc>
                <a:spcAft>
                  <a:spcPct val="37000"/>
                </a:spcAft>
                <a:buFontTx/>
                <a:buChar char="•"/>
                <a:tabLst>
                  <a:tab pos="6079082" algn="l"/>
                </a:tabLst>
              </a:pPr>
              <a:r>
                <a:rPr lang="en-US" sz="1000" dirty="0" smtClean="0">
                  <a:solidFill>
                    <a:srgbClr val="000066"/>
                  </a:solidFill>
                </a:rPr>
                <a:t>Which Finance services will be provided to Opel during the transition? </a:t>
              </a:r>
            </a:p>
            <a:p>
              <a:pPr marL="112724" indent="-112724">
                <a:lnSpc>
                  <a:spcPct val="90000"/>
                </a:lnSpc>
                <a:spcAft>
                  <a:spcPct val="37000"/>
                </a:spcAft>
                <a:buFontTx/>
                <a:buChar char="•"/>
                <a:tabLst>
                  <a:tab pos="6079082" algn="l"/>
                </a:tabLst>
              </a:pPr>
              <a:r>
                <a:rPr lang="en-US" sz="1000" dirty="0" smtClean="0">
                  <a:solidFill>
                    <a:srgbClr val="000066"/>
                  </a:solidFill>
                </a:rPr>
                <a:t>How will Opel’s payables be isolated within payments made to a common supplier?</a:t>
              </a:r>
            </a:p>
            <a:p>
              <a:pPr marL="112724" indent="-112724">
                <a:lnSpc>
                  <a:spcPct val="90000"/>
                </a:lnSpc>
                <a:spcAft>
                  <a:spcPct val="37000"/>
                </a:spcAft>
                <a:buFontTx/>
                <a:buChar char="•"/>
                <a:tabLst>
                  <a:tab pos="6079082" algn="l"/>
                </a:tabLst>
              </a:pPr>
              <a:r>
                <a:rPr lang="en-US" sz="1000" dirty="0" smtClean="0">
                  <a:solidFill>
                    <a:srgbClr val="000066"/>
                  </a:solidFill>
                </a:rPr>
                <a:t>Will Opel have to recreate some of GM’s Finance systems and processes (stand-alone controls, policies and compliance requirements for the new organization)</a:t>
              </a:r>
            </a:p>
          </p:txBody>
        </p:sp>
      </p:grpSp>
      <p:grpSp>
        <p:nvGrpSpPr>
          <p:cNvPr id="43" name="Group 42"/>
          <p:cNvGrpSpPr/>
          <p:nvPr/>
        </p:nvGrpSpPr>
        <p:grpSpPr>
          <a:xfrm>
            <a:off x="411228" y="3446322"/>
            <a:ext cx="3017996" cy="1310908"/>
            <a:chOff x="411228" y="3446322"/>
            <a:chExt cx="3017996" cy="1310908"/>
          </a:xfrm>
        </p:grpSpPr>
        <p:sp>
          <p:nvSpPr>
            <p:cNvPr id="13321" name="Rectangle 13"/>
            <p:cNvSpPr>
              <a:spLocks noChangeArrowheads="1"/>
            </p:cNvSpPr>
            <p:nvPr/>
          </p:nvSpPr>
          <p:spPr bwMode="auto">
            <a:xfrm>
              <a:off x="411228" y="3446322"/>
              <a:ext cx="3017996" cy="320105"/>
            </a:xfrm>
            <a:prstGeom prst="rect">
              <a:avLst/>
            </a:prstGeom>
            <a:solidFill>
              <a:srgbClr val="000066"/>
            </a:solidFill>
            <a:ln w="9525">
              <a:noFill/>
              <a:miter lim="800000"/>
              <a:headEnd/>
              <a:tailEnd/>
            </a:ln>
          </p:spPr>
          <p:txBody>
            <a:bodyPr lIns="97256" tIns="48628" rIns="97256" bIns="48628" anchor="ctr"/>
            <a:lstStyle/>
            <a:p>
              <a:pPr marL="189127" indent="-189127">
                <a:lnSpc>
                  <a:spcPct val="102000"/>
                </a:lnSpc>
                <a:spcAft>
                  <a:spcPct val="37000"/>
                </a:spcAft>
                <a:tabLst>
                  <a:tab pos="6079082" algn="l"/>
                </a:tabLst>
              </a:pPr>
              <a:r>
                <a:rPr lang="en-US" sz="1100" b="1" dirty="0" smtClean="0">
                  <a:solidFill>
                    <a:srgbClr val="FFFFFF"/>
                  </a:solidFill>
                </a:rPr>
                <a:t>Systems and IT</a:t>
              </a:r>
              <a:endParaRPr lang="en-US" sz="1100" b="1" dirty="0">
                <a:solidFill>
                  <a:srgbClr val="FFFFFF"/>
                </a:solidFill>
              </a:endParaRPr>
            </a:p>
          </p:txBody>
        </p:sp>
        <p:sp>
          <p:nvSpPr>
            <p:cNvPr id="13324" name="Rectangle 16"/>
            <p:cNvSpPr>
              <a:spLocks noChangeArrowheads="1"/>
            </p:cNvSpPr>
            <p:nvPr/>
          </p:nvSpPr>
          <p:spPr bwMode="auto">
            <a:xfrm>
              <a:off x="411228" y="3751184"/>
              <a:ext cx="3017996" cy="1006046"/>
            </a:xfrm>
            <a:prstGeom prst="rect">
              <a:avLst/>
            </a:prstGeom>
            <a:solidFill>
              <a:srgbClr val="E5E5CC"/>
            </a:solidFill>
            <a:ln w="9525">
              <a:noFill/>
              <a:miter lim="800000"/>
              <a:headEnd/>
              <a:tailEnd/>
            </a:ln>
          </p:spPr>
          <p:txBody>
            <a:bodyPr lIns="97256" tIns="48628" rIns="97256" bIns="48628"/>
            <a:lstStyle/>
            <a:p>
              <a:pPr marL="112724" indent="-112724">
                <a:lnSpc>
                  <a:spcPct val="90000"/>
                </a:lnSpc>
                <a:spcAft>
                  <a:spcPct val="37000"/>
                </a:spcAft>
                <a:buFontTx/>
                <a:buChar char="•"/>
                <a:tabLst>
                  <a:tab pos="6079082" algn="l"/>
                </a:tabLst>
              </a:pPr>
              <a:r>
                <a:rPr lang="en-US" sz="1000" dirty="0" smtClean="0">
                  <a:solidFill>
                    <a:srgbClr val="000066"/>
                  </a:solidFill>
                </a:rPr>
                <a:t>How are the application licenses being addressed?</a:t>
              </a:r>
            </a:p>
            <a:p>
              <a:pPr marL="112724" indent="-112724">
                <a:lnSpc>
                  <a:spcPct val="90000"/>
                </a:lnSpc>
                <a:spcAft>
                  <a:spcPct val="37000"/>
                </a:spcAft>
                <a:buFontTx/>
                <a:buChar char="•"/>
                <a:tabLst>
                  <a:tab pos="6079082" algn="l"/>
                </a:tabLst>
              </a:pPr>
              <a:r>
                <a:rPr lang="en-US" sz="1000" dirty="0" smtClean="0">
                  <a:solidFill>
                    <a:srgbClr val="000066"/>
                  </a:solidFill>
                </a:rPr>
                <a:t>How will any updates and maintenance to the applications be managed?</a:t>
              </a:r>
            </a:p>
            <a:p>
              <a:pPr marL="112724" indent="-112724">
                <a:lnSpc>
                  <a:spcPct val="90000"/>
                </a:lnSpc>
                <a:spcAft>
                  <a:spcPct val="37000"/>
                </a:spcAft>
                <a:buFontTx/>
                <a:buChar char="•"/>
                <a:tabLst>
                  <a:tab pos="6079082" algn="l"/>
                </a:tabLst>
              </a:pPr>
              <a:r>
                <a:rPr lang="en-US" sz="1000" dirty="0" smtClean="0">
                  <a:solidFill>
                    <a:srgbClr val="000066"/>
                  </a:solidFill>
                </a:rPr>
                <a:t>How will the IT costs be allocated? </a:t>
              </a:r>
              <a:endParaRPr lang="en-US" sz="1000" dirty="0">
                <a:solidFill>
                  <a:srgbClr val="000066"/>
                </a:solidFill>
              </a:endParaRPr>
            </a:p>
          </p:txBody>
        </p:sp>
      </p:grpSp>
      <p:grpSp>
        <p:nvGrpSpPr>
          <p:cNvPr id="44" name="Group 43"/>
          <p:cNvGrpSpPr/>
          <p:nvPr/>
        </p:nvGrpSpPr>
        <p:grpSpPr>
          <a:xfrm>
            <a:off x="3520996" y="4818261"/>
            <a:ext cx="3017996" cy="990802"/>
            <a:chOff x="3520996" y="4818261"/>
            <a:chExt cx="3017996" cy="990802"/>
          </a:xfrm>
        </p:grpSpPr>
        <p:sp>
          <p:nvSpPr>
            <p:cNvPr id="13322" name="Rectangle 14"/>
            <p:cNvSpPr>
              <a:spLocks noChangeArrowheads="1"/>
            </p:cNvSpPr>
            <p:nvPr/>
          </p:nvSpPr>
          <p:spPr bwMode="auto">
            <a:xfrm>
              <a:off x="3520996" y="4818261"/>
              <a:ext cx="3017996" cy="320105"/>
            </a:xfrm>
            <a:prstGeom prst="rect">
              <a:avLst/>
            </a:prstGeom>
            <a:solidFill>
              <a:srgbClr val="000066"/>
            </a:solidFill>
            <a:ln w="9525">
              <a:noFill/>
              <a:miter lim="800000"/>
              <a:headEnd/>
              <a:tailEnd/>
            </a:ln>
          </p:spPr>
          <p:txBody>
            <a:bodyPr lIns="97256" tIns="48628" rIns="97256" bIns="48628" anchor="ctr"/>
            <a:lstStyle/>
            <a:p>
              <a:pPr marL="189127" indent="-189127">
                <a:lnSpc>
                  <a:spcPct val="102000"/>
                </a:lnSpc>
                <a:spcAft>
                  <a:spcPct val="37000"/>
                </a:spcAft>
                <a:tabLst>
                  <a:tab pos="6079082" algn="l"/>
                </a:tabLst>
              </a:pPr>
              <a:r>
                <a:rPr lang="en-US" sz="1100" b="1" dirty="0" smtClean="0">
                  <a:solidFill>
                    <a:srgbClr val="FFFFFF"/>
                  </a:solidFill>
                </a:rPr>
                <a:t>Materials, Planning and Logistics</a:t>
              </a:r>
              <a:endParaRPr lang="en-US" sz="1100" b="1" dirty="0">
                <a:solidFill>
                  <a:srgbClr val="000066"/>
                </a:solidFill>
              </a:endParaRPr>
            </a:p>
          </p:txBody>
        </p:sp>
        <p:sp>
          <p:nvSpPr>
            <p:cNvPr id="13325" name="Rectangle 17"/>
            <p:cNvSpPr>
              <a:spLocks noChangeArrowheads="1"/>
            </p:cNvSpPr>
            <p:nvPr/>
          </p:nvSpPr>
          <p:spPr bwMode="auto">
            <a:xfrm>
              <a:off x="3520996" y="5123123"/>
              <a:ext cx="3017996" cy="685940"/>
            </a:xfrm>
            <a:prstGeom prst="rect">
              <a:avLst/>
            </a:prstGeom>
            <a:solidFill>
              <a:srgbClr val="E5E5CC"/>
            </a:solidFill>
            <a:ln w="9525">
              <a:noFill/>
              <a:miter lim="800000"/>
              <a:headEnd/>
              <a:tailEnd/>
            </a:ln>
          </p:spPr>
          <p:txBody>
            <a:bodyPr lIns="97256" tIns="48628" rIns="97256" bIns="48628"/>
            <a:lstStyle/>
            <a:p>
              <a:pPr marL="112724" indent="-112724">
                <a:lnSpc>
                  <a:spcPct val="90000"/>
                </a:lnSpc>
                <a:spcAft>
                  <a:spcPct val="37000"/>
                </a:spcAft>
                <a:buFontTx/>
                <a:buChar char="•"/>
                <a:tabLst>
                  <a:tab pos="6079082" algn="l"/>
                </a:tabLst>
              </a:pPr>
              <a:r>
                <a:rPr lang="en-US" sz="1000" dirty="0" smtClean="0">
                  <a:solidFill>
                    <a:srgbClr val="000066"/>
                  </a:solidFill>
                </a:rPr>
                <a:t>Will GM transportation and logistics contracts be assigned to Opel?</a:t>
              </a:r>
            </a:p>
            <a:p>
              <a:pPr marL="112724" indent="-112724">
                <a:lnSpc>
                  <a:spcPct val="90000"/>
                </a:lnSpc>
                <a:spcAft>
                  <a:spcPct val="37000"/>
                </a:spcAft>
                <a:buFontTx/>
                <a:buChar char="•"/>
                <a:tabLst>
                  <a:tab pos="6079082" algn="l"/>
                </a:tabLst>
              </a:pPr>
              <a:r>
                <a:rPr lang="en-US" sz="1000" dirty="0" smtClean="0">
                  <a:solidFill>
                    <a:srgbClr val="000066"/>
                  </a:solidFill>
                </a:rPr>
                <a:t>Will communication (e.g. EDI) links to suppliers and customers have to be re-established?</a:t>
              </a:r>
            </a:p>
          </p:txBody>
        </p:sp>
      </p:grpSp>
      <p:grpSp>
        <p:nvGrpSpPr>
          <p:cNvPr id="45" name="Group 44"/>
          <p:cNvGrpSpPr/>
          <p:nvPr/>
        </p:nvGrpSpPr>
        <p:grpSpPr>
          <a:xfrm>
            <a:off x="411228" y="4814286"/>
            <a:ext cx="3017996" cy="996767"/>
            <a:chOff x="411228" y="4814286"/>
            <a:chExt cx="3017996" cy="996767"/>
          </a:xfrm>
        </p:grpSpPr>
        <p:sp>
          <p:nvSpPr>
            <p:cNvPr id="13323" name="Rectangle 15"/>
            <p:cNvSpPr>
              <a:spLocks noChangeArrowheads="1"/>
            </p:cNvSpPr>
            <p:nvPr/>
          </p:nvSpPr>
          <p:spPr bwMode="auto">
            <a:xfrm>
              <a:off x="411228" y="4814286"/>
              <a:ext cx="3017996" cy="320106"/>
            </a:xfrm>
            <a:prstGeom prst="rect">
              <a:avLst/>
            </a:prstGeom>
            <a:solidFill>
              <a:srgbClr val="000066"/>
            </a:solidFill>
            <a:ln w="9525">
              <a:noFill/>
              <a:miter lim="800000"/>
              <a:headEnd/>
              <a:tailEnd/>
            </a:ln>
          </p:spPr>
          <p:txBody>
            <a:bodyPr lIns="97256" tIns="48628" rIns="97256" bIns="48628" anchor="ctr"/>
            <a:lstStyle/>
            <a:p>
              <a:pPr marL="189127" indent="-189127">
                <a:lnSpc>
                  <a:spcPct val="102000"/>
                </a:lnSpc>
                <a:spcAft>
                  <a:spcPct val="37000"/>
                </a:spcAft>
                <a:tabLst>
                  <a:tab pos="6079082" algn="l"/>
                </a:tabLst>
              </a:pPr>
              <a:r>
                <a:rPr lang="en-US" sz="1100" b="1" dirty="0" smtClean="0">
                  <a:solidFill>
                    <a:srgbClr val="FFFFFF"/>
                  </a:solidFill>
                </a:rPr>
                <a:t>Manufacturing &amp; Quality</a:t>
              </a:r>
              <a:endParaRPr lang="en-US" sz="1100" b="1" dirty="0">
                <a:solidFill>
                  <a:srgbClr val="000066"/>
                </a:solidFill>
              </a:endParaRPr>
            </a:p>
          </p:txBody>
        </p:sp>
        <p:sp>
          <p:nvSpPr>
            <p:cNvPr id="13326" name="Rectangle 18"/>
            <p:cNvSpPr>
              <a:spLocks noChangeArrowheads="1"/>
            </p:cNvSpPr>
            <p:nvPr/>
          </p:nvSpPr>
          <p:spPr bwMode="auto">
            <a:xfrm>
              <a:off x="411228" y="5125113"/>
              <a:ext cx="3017996" cy="685940"/>
            </a:xfrm>
            <a:prstGeom prst="rect">
              <a:avLst/>
            </a:prstGeom>
            <a:solidFill>
              <a:srgbClr val="E5E5CC"/>
            </a:solidFill>
            <a:ln w="9525">
              <a:noFill/>
              <a:miter lim="800000"/>
              <a:headEnd/>
              <a:tailEnd/>
            </a:ln>
          </p:spPr>
          <p:txBody>
            <a:bodyPr lIns="97256" tIns="48628" rIns="97256" bIns="48628"/>
            <a:lstStyle/>
            <a:p>
              <a:pPr marL="112724" indent="-112724">
                <a:lnSpc>
                  <a:spcPct val="90000"/>
                </a:lnSpc>
                <a:spcAft>
                  <a:spcPct val="37000"/>
                </a:spcAft>
                <a:buFontTx/>
                <a:buChar char="•"/>
                <a:tabLst>
                  <a:tab pos="6079082" algn="l"/>
                </a:tabLst>
              </a:pPr>
              <a:r>
                <a:rPr lang="en-US" sz="1000" dirty="0" smtClean="0">
                  <a:solidFill>
                    <a:srgbClr val="000066"/>
                  </a:solidFill>
                </a:rPr>
                <a:t>What restrictions on use of IP may prevent future/geographic development?</a:t>
              </a:r>
            </a:p>
            <a:p>
              <a:pPr marL="112724" indent="-112724">
                <a:lnSpc>
                  <a:spcPct val="90000"/>
                </a:lnSpc>
                <a:spcAft>
                  <a:spcPct val="37000"/>
                </a:spcAft>
                <a:buFontTx/>
                <a:buChar char="•"/>
                <a:tabLst>
                  <a:tab pos="6079082" algn="l"/>
                </a:tabLst>
              </a:pPr>
              <a:r>
                <a:rPr lang="en-US" sz="1000" dirty="0" smtClean="0">
                  <a:solidFill>
                    <a:srgbClr val="000066"/>
                  </a:solidFill>
                </a:rPr>
                <a:t>How will supplier quality tracking and evaluations be done for shared suppliers?</a:t>
              </a:r>
            </a:p>
          </p:txBody>
        </p:sp>
      </p:grpSp>
      <p:grpSp>
        <p:nvGrpSpPr>
          <p:cNvPr id="46" name="Group 45"/>
          <p:cNvGrpSpPr/>
          <p:nvPr/>
        </p:nvGrpSpPr>
        <p:grpSpPr>
          <a:xfrm>
            <a:off x="6629177" y="1752290"/>
            <a:ext cx="3017996" cy="1631013"/>
            <a:chOff x="6629177" y="1752290"/>
            <a:chExt cx="3017996" cy="1631013"/>
          </a:xfrm>
        </p:grpSpPr>
        <p:sp>
          <p:nvSpPr>
            <p:cNvPr id="13327" name="Rectangle 19"/>
            <p:cNvSpPr>
              <a:spLocks noChangeArrowheads="1"/>
            </p:cNvSpPr>
            <p:nvPr/>
          </p:nvSpPr>
          <p:spPr bwMode="auto">
            <a:xfrm>
              <a:off x="6629177" y="1752290"/>
              <a:ext cx="3017996" cy="320105"/>
            </a:xfrm>
            <a:prstGeom prst="rect">
              <a:avLst/>
            </a:prstGeom>
            <a:solidFill>
              <a:srgbClr val="000066"/>
            </a:solidFill>
            <a:ln w="9525">
              <a:noFill/>
              <a:miter lim="800000"/>
              <a:headEnd/>
              <a:tailEnd/>
            </a:ln>
          </p:spPr>
          <p:txBody>
            <a:bodyPr lIns="95724" tIns="76579" rIns="95724" bIns="76579" anchor="ctr"/>
            <a:lstStyle/>
            <a:p>
              <a:pPr>
                <a:lnSpc>
                  <a:spcPct val="102000"/>
                </a:lnSpc>
                <a:spcAft>
                  <a:spcPct val="37000"/>
                </a:spcAft>
                <a:tabLst>
                  <a:tab pos="6079082" algn="l"/>
                </a:tabLst>
              </a:pPr>
              <a:r>
                <a:rPr lang="en-US" sz="1100" b="1" dirty="0" smtClean="0">
                  <a:solidFill>
                    <a:srgbClr val="FFFFFF"/>
                  </a:solidFill>
                </a:rPr>
                <a:t>Purchasing</a:t>
              </a:r>
              <a:endParaRPr lang="en-US" sz="1100" b="1" dirty="0">
                <a:solidFill>
                  <a:srgbClr val="000066"/>
                </a:solidFill>
              </a:endParaRPr>
            </a:p>
          </p:txBody>
        </p:sp>
        <p:sp>
          <p:nvSpPr>
            <p:cNvPr id="13330" name="Rectangle 22"/>
            <p:cNvSpPr>
              <a:spLocks noChangeArrowheads="1"/>
            </p:cNvSpPr>
            <p:nvPr/>
          </p:nvSpPr>
          <p:spPr bwMode="auto">
            <a:xfrm>
              <a:off x="6629177" y="2057152"/>
              <a:ext cx="3017996" cy="1326151"/>
            </a:xfrm>
            <a:prstGeom prst="rect">
              <a:avLst/>
            </a:prstGeom>
            <a:solidFill>
              <a:srgbClr val="E5E5CC"/>
            </a:solidFill>
            <a:ln w="9525">
              <a:noFill/>
              <a:miter lim="800000"/>
              <a:headEnd/>
              <a:tailEnd/>
            </a:ln>
          </p:spPr>
          <p:txBody>
            <a:bodyPr lIns="97256" tIns="48628" rIns="97256" bIns="48628"/>
            <a:lstStyle/>
            <a:p>
              <a:pPr marL="112724" indent="-112724">
                <a:lnSpc>
                  <a:spcPct val="90000"/>
                </a:lnSpc>
                <a:spcAft>
                  <a:spcPct val="37000"/>
                </a:spcAft>
                <a:buFontTx/>
                <a:buChar char="•"/>
                <a:tabLst>
                  <a:tab pos="6079082" algn="l"/>
                </a:tabLst>
              </a:pPr>
              <a:r>
                <a:rPr lang="en-US" sz="1000" dirty="0" smtClean="0">
                  <a:solidFill>
                    <a:srgbClr val="000066"/>
                  </a:solidFill>
                </a:rPr>
                <a:t>How will common tooling be assigned? How will capacity allocated for shared parts?</a:t>
              </a:r>
            </a:p>
            <a:p>
              <a:pPr marL="112724" indent="-112724">
                <a:lnSpc>
                  <a:spcPct val="90000"/>
                </a:lnSpc>
                <a:spcAft>
                  <a:spcPct val="37000"/>
                </a:spcAft>
                <a:buFontTx/>
                <a:buChar char="•"/>
                <a:tabLst>
                  <a:tab pos="6079082" algn="l"/>
                </a:tabLst>
              </a:pPr>
              <a:r>
                <a:rPr lang="en-US" sz="1000" dirty="0" smtClean="0">
                  <a:solidFill>
                    <a:srgbClr val="000066"/>
                  </a:solidFill>
                </a:rPr>
                <a:t>Which supplier contracts will be assigned to Opel? Which will need new contracts? </a:t>
              </a:r>
            </a:p>
            <a:p>
              <a:pPr marL="112724" indent="-112724">
                <a:lnSpc>
                  <a:spcPct val="90000"/>
                </a:lnSpc>
                <a:spcAft>
                  <a:spcPct val="37000"/>
                </a:spcAft>
                <a:buFontTx/>
                <a:buChar char="•"/>
                <a:tabLst>
                  <a:tab pos="6079082" algn="l"/>
                </a:tabLst>
              </a:pPr>
              <a:r>
                <a:rPr lang="en-US" sz="1000" dirty="0" smtClean="0">
                  <a:solidFill>
                    <a:srgbClr val="000066"/>
                  </a:solidFill>
                </a:rPr>
                <a:t>Who will manage the relationship with common suppliers during transition?</a:t>
              </a:r>
            </a:p>
            <a:p>
              <a:pPr marL="112724" indent="-112724">
                <a:lnSpc>
                  <a:spcPct val="90000"/>
                </a:lnSpc>
                <a:spcAft>
                  <a:spcPct val="37000"/>
                </a:spcAft>
                <a:buFontTx/>
                <a:buChar char="•"/>
                <a:tabLst>
                  <a:tab pos="6079082" algn="l"/>
                </a:tabLst>
              </a:pPr>
              <a:r>
                <a:rPr lang="en-US" sz="1000" dirty="0" smtClean="0">
                  <a:solidFill>
                    <a:srgbClr val="000066"/>
                  </a:solidFill>
                </a:rPr>
                <a:t>What special requirements need to be addressed for distressed suppliers?</a:t>
              </a:r>
            </a:p>
            <a:p>
              <a:pPr marL="112724" indent="-112724">
                <a:lnSpc>
                  <a:spcPct val="90000"/>
                </a:lnSpc>
                <a:spcAft>
                  <a:spcPct val="37000"/>
                </a:spcAft>
                <a:buFontTx/>
                <a:buChar char="•"/>
                <a:tabLst>
                  <a:tab pos="6079082" algn="l"/>
                </a:tabLst>
              </a:pPr>
              <a:endParaRPr lang="en-US" sz="1000" dirty="0" smtClean="0">
                <a:solidFill>
                  <a:srgbClr val="000066"/>
                </a:solidFill>
              </a:endParaRPr>
            </a:p>
          </p:txBody>
        </p:sp>
      </p:grpSp>
      <p:grpSp>
        <p:nvGrpSpPr>
          <p:cNvPr id="47" name="Group 46"/>
          <p:cNvGrpSpPr/>
          <p:nvPr/>
        </p:nvGrpSpPr>
        <p:grpSpPr>
          <a:xfrm>
            <a:off x="3520996" y="3448310"/>
            <a:ext cx="3017996" cy="1310908"/>
            <a:chOff x="3520996" y="3448310"/>
            <a:chExt cx="3017996" cy="1310908"/>
          </a:xfrm>
        </p:grpSpPr>
        <p:sp>
          <p:nvSpPr>
            <p:cNvPr id="13328" name="Rectangle 20"/>
            <p:cNvSpPr>
              <a:spLocks noChangeArrowheads="1"/>
            </p:cNvSpPr>
            <p:nvPr/>
          </p:nvSpPr>
          <p:spPr bwMode="auto">
            <a:xfrm>
              <a:off x="3520996" y="3448310"/>
              <a:ext cx="3017996" cy="320105"/>
            </a:xfrm>
            <a:prstGeom prst="rect">
              <a:avLst/>
            </a:prstGeom>
            <a:solidFill>
              <a:srgbClr val="000066"/>
            </a:solidFill>
            <a:ln w="9525">
              <a:noFill/>
              <a:miter lim="800000"/>
              <a:headEnd/>
              <a:tailEnd/>
            </a:ln>
          </p:spPr>
          <p:txBody>
            <a:bodyPr lIns="95724" tIns="76579" rIns="95724" bIns="76579" anchor="ctr"/>
            <a:lstStyle/>
            <a:p>
              <a:pPr>
                <a:lnSpc>
                  <a:spcPct val="102000"/>
                </a:lnSpc>
                <a:spcAft>
                  <a:spcPct val="37000"/>
                </a:spcAft>
                <a:tabLst>
                  <a:tab pos="6079082" algn="l"/>
                </a:tabLst>
              </a:pPr>
              <a:r>
                <a:rPr lang="en-US" sz="1100" b="1" dirty="0" smtClean="0">
                  <a:solidFill>
                    <a:srgbClr val="FFFFFF"/>
                  </a:solidFill>
                </a:rPr>
                <a:t>Marketing, Sales and Service</a:t>
              </a:r>
              <a:endParaRPr lang="en-US" sz="1100" b="1" dirty="0">
                <a:solidFill>
                  <a:srgbClr val="000066"/>
                </a:solidFill>
              </a:endParaRPr>
            </a:p>
          </p:txBody>
        </p:sp>
        <p:sp>
          <p:nvSpPr>
            <p:cNvPr id="13331" name="Rectangle 23"/>
            <p:cNvSpPr>
              <a:spLocks noChangeArrowheads="1"/>
            </p:cNvSpPr>
            <p:nvPr/>
          </p:nvSpPr>
          <p:spPr bwMode="auto">
            <a:xfrm>
              <a:off x="3520996" y="3753172"/>
              <a:ext cx="3017996" cy="1006046"/>
            </a:xfrm>
            <a:prstGeom prst="rect">
              <a:avLst/>
            </a:prstGeom>
            <a:solidFill>
              <a:srgbClr val="E5E5CC"/>
            </a:solidFill>
            <a:ln w="9525">
              <a:noFill/>
              <a:miter lim="800000"/>
              <a:headEnd/>
              <a:tailEnd/>
            </a:ln>
          </p:spPr>
          <p:txBody>
            <a:bodyPr lIns="97256" tIns="48628" rIns="97256" bIns="48628"/>
            <a:lstStyle/>
            <a:p>
              <a:pPr marL="112724" indent="-112724">
                <a:lnSpc>
                  <a:spcPct val="90000"/>
                </a:lnSpc>
                <a:spcAft>
                  <a:spcPct val="37000"/>
                </a:spcAft>
                <a:buFontTx/>
                <a:buChar char="•"/>
                <a:tabLst>
                  <a:tab pos="6079082" algn="l"/>
                </a:tabLst>
              </a:pPr>
              <a:r>
                <a:rPr lang="en-US" sz="1000" dirty="0" smtClean="0">
                  <a:solidFill>
                    <a:srgbClr val="000066"/>
                  </a:solidFill>
                </a:rPr>
                <a:t>What is the message going out to dealers, customers and media?</a:t>
              </a:r>
            </a:p>
            <a:p>
              <a:pPr marL="112724" indent="-112724">
                <a:lnSpc>
                  <a:spcPct val="90000"/>
                </a:lnSpc>
                <a:spcAft>
                  <a:spcPct val="37000"/>
                </a:spcAft>
                <a:buFontTx/>
                <a:buChar char="•"/>
                <a:tabLst>
                  <a:tab pos="6079082" algn="l"/>
                </a:tabLst>
              </a:pPr>
              <a:r>
                <a:rPr lang="en-US" sz="1000" dirty="0" smtClean="0">
                  <a:solidFill>
                    <a:srgbClr val="000066"/>
                  </a:solidFill>
                </a:rPr>
                <a:t>What services does GM provide in planning incentives and sales programs?</a:t>
              </a:r>
            </a:p>
            <a:p>
              <a:pPr marL="112724" indent="-112724">
                <a:lnSpc>
                  <a:spcPct val="90000"/>
                </a:lnSpc>
                <a:spcAft>
                  <a:spcPct val="37000"/>
                </a:spcAft>
                <a:buFontTx/>
                <a:buChar char="•"/>
                <a:tabLst>
                  <a:tab pos="6079082" algn="l"/>
                </a:tabLst>
              </a:pPr>
              <a:r>
                <a:rPr lang="en-US" sz="1000" dirty="0" smtClean="0">
                  <a:solidFill>
                    <a:srgbClr val="000066"/>
                  </a:solidFill>
                </a:rPr>
                <a:t>How is communication to customers and media being coordinated?</a:t>
              </a:r>
            </a:p>
          </p:txBody>
        </p:sp>
      </p:grpSp>
      <p:grpSp>
        <p:nvGrpSpPr>
          <p:cNvPr id="48" name="Group 47"/>
          <p:cNvGrpSpPr/>
          <p:nvPr/>
        </p:nvGrpSpPr>
        <p:grpSpPr>
          <a:xfrm>
            <a:off x="6629177" y="4816274"/>
            <a:ext cx="3017996" cy="990802"/>
            <a:chOff x="6629177" y="4816274"/>
            <a:chExt cx="3017996" cy="990802"/>
          </a:xfrm>
        </p:grpSpPr>
        <p:sp>
          <p:nvSpPr>
            <p:cNvPr id="13329" name="Rectangle 21"/>
            <p:cNvSpPr>
              <a:spLocks noChangeArrowheads="1"/>
            </p:cNvSpPr>
            <p:nvPr/>
          </p:nvSpPr>
          <p:spPr bwMode="auto">
            <a:xfrm>
              <a:off x="6629177" y="4816274"/>
              <a:ext cx="3017996" cy="320105"/>
            </a:xfrm>
            <a:prstGeom prst="rect">
              <a:avLst/>
            </a:prstGeom>
            <a:solidFill>
              <a:srgbClr val="000066"/>
            </a:solidFill>
            <a:ln w="9525">
              <a:noFill/>
              <a:miter lim="800000"/>
              <a:headEnd/>
              <a:tailEnd/>
            </a:ln>
          </p:spPr>
          <p:txBody>
            <a:bodyPr lIns="95724" tIns="76579" rIns="95724" bIns="76579" anchor="ctr"/>
            <a:lstStyle/>
            <a:p>
              <a:pPr>
                <a:lnSpc>
                  <a:spcPct val="102000"/>
                </a:lnSpc>
                <a:spcAft>
                  <a:spcPct val="37000"/>
                </a:spcAft>
                <a:tabLst>
                  <a:tab pos="6079082" algn="l"/>
                </a:tabLst>
              </a:pPr>
              <a:r>
                <a:rPr lang="en-US" sz="1100" b="1" dirty="0" smtClean="0">
                  <a:solidFill>
                    <a:srgbClr val="FFFFFF"/>
                  </a:solidFill>
                </a:rPr>
                <a:t>Credit</a:t>
              </a:r>
              <a:endParaRPr lang="en-US" sz="1100" b="1" dirty="0">
                <a:solidFill>
                  <a:srgbClr val="FFFFFF"/>
                </a:solidFill>
              </a:endParaRPr>
            </a:p>
          </p:txBody>
        </p:sp>
        <p:sp>
          <p:nvSpPr>
            <p:cNvPr id="13332" name="Rectangle 24"/>
            <p:cNvSpPr>
              <a:spLocks noChangeArrowheads="1"/>
            </p:cNvSpPr>
            <p:nvPr/>
          </p:nvSpPr>
          <p:spPr bwMode="auto">
            <a:xfrm>
              <a:off x="6629177" y="5121136"/>
              <a:ext cx="3017996" cy="685940"/>
            </a:xfrm>
            <a:prstGeom prst="rect">
              <a:avLst/>
            </a:prstGeom>
            <a:solidFill>
              <a:srgbClr val="E5E5CC"/>
            </a:solidFill>
            <a:ln w="9525">
              <a:noFill/>
              <a:miter lim="800000"/>
              <a:headEnd/>
              <a:tailEnd/>
            </a:ln>
          </p:spPr>
          <p:txBody>
            <a:bodyPr lIns="97256" tIns="48628" rIns="97256" bIns="48628"/>
            <a:lstStyle/>
            <a:p>
              <a:pPr marL="112724" indent="-112724">
                <a:lnSpc>
                  <a:spcPct val="90000"/>
                </a:lnSpc>
                <a:spcAft>
                  <a:spcPct val="37000"/>
                </a:spcAft>
                <a:buFontTx/>
                <a:buChar char="•"/>
                <a:tabLst>
                  <a:tab pos="6079082" algn="l"/>
                </a:tabLst>
              </a:pPr>
              <a:r>
                <a:rPr lang="en-US" sz="1000" dirty="0" smtClean="0">
                  <a:solidFill>
                    <a:srgbClr val="000066"/>
                  </a:solidFill>
                </a:rPr>
                <a:t>How will ongoing  retail financing for vehicles work? </a:t>
              </a:r>
            </a:p>
            <a:p>
              <a:pPr marL="112724" indent="-112724">
                <a:lnSpc>
                  <a:spcPct val="90000"/>
                </a:lnSpc>
                <a:spcAft>
                  <a:spcPct val="37000"/>
                </a:spcAft>
                <a:buFontTx/>
                <a:buChar char="•"/>
                <a:tabLst>
                  <a:tab pos="6079082" algn="l"/>
                </a:tabLst>
              </a:pPr>
              <a:r>
                <a:rPr lang="en-US" sz="1000" dirty="0" smtClean="0">
                  <a:solidFill>
                    <a:srgbClr val="000066"/>
                  </a:solidFill>
                </a:rPr>
                <a:t>Should Opel make changes to the wholesale financing structure?</a:t>
              </a:r>
              <a:endParaRPr lang="en-US" sz="1000" dirty="0">
                <a:solidFill>
                  <a:srgbClr val="000066"/>
                </a:solidFill>
              </a:endParaRPr>
            </a:p>
          </p:txBody>
        </p:sp>
      </p:grpSp>
      <p:grpSp>
        <p:nvGrpSpPr>
          <p:cNvPr id="49" name="Group 48"/>
          <p:cNvGrpSpPr/>
          <p:nvPr/>
        </p:nvGrpSpPr>
        <p:grpSpPr>
          <a:xfrm>
            <a:off x="6629177" y="5868108"/>
            <a:ext cx="3017996" cy="1471736"/>
            <a:chOff x="6629177" y="5868108"/>
            <a:chExt cx="3017996" cy="1471736"/>
          </a:xfrm>
        </p:grpSpPr>
        <p:sp>
          <p:nvSpPr>
            <p:cNvPr id="13333" name="Rectangle 25"/>
            <p:cNvSpPr>
              <a:spLocks noChangeArrowheads="1"/>
            </p:cNvSpPr>
            <p:nvPr/>
          </p:nvSpPr>
          <p:spPr bwMode="auto">
            <a:xfrm>
              <a:off x="6629177" y="5868108"/>
              <a:ext cx="3017996" cy="338312"/>
            </a:xfrm>
            <a:prstGeom prst="rect">
              <a:avLst/>
            </a:prstGeom>
            <a:solidFill>
              <a:srgbClr val="000066"/>
            </a:solidFill>
            <a:ln w="9525">
              <a:noFill/>
              <a:miter lim="800000"/>
              <a:headEnd/>
              <a:tailEnd/>
            </a:ln>
          </p:spPr>
          <p:txBody>
            <a:bodyPr lIns="95724" tIns="76579" rIns="95724" bIns="76579" anchor="ctr"/>
            <a:lstStyle/>
            <a:p>
              <a:pPr>
                <a:lnSpc>
                  <a:spcPct val="102000"/>
                </a:lnSpc>
                <a:spcAft>
                  <a:spcPct val="37000"/>
                </a:spcAft>
                <a:tabLst>
                  <a:tab pos="6079082" algn="l"/>
                </a:tabLst>
              </a:pPr>
              <a:r>
                <a:rPr lang="en-US" sz="1100" b="1" dirty="0" smtClean="0">
                  <a:solidFill>
                    <a:srgbClr val="FFFFFF"/>
                  </a:solidFill>
                </a:rPr>
                <a:t>Facilities and Property</a:t>
              </a:r>
              <a:endParaRPr lang="en-US" sz="1100" b="1" dirty="0">
                <a:solidFill>
                  <a:srgbClr val="FFFFFF"/>
                </a:solidFill>
              </a:endParaRPr>
            </a:p>
          </p:txBody>
        </p:sp>
        <p:sp>
          <p:nvSpPr>
            <p:cNvPr id="13336" name="Rectangle 28"/>
            <p:cNvSpPr>
              <a:spLocks noChangeArrowheads="1"/>
            </p:cNvSpPr>
            <p:nvPr/>
          </p:nvSpPr>
          <p:spPr bwMode="auto">
            <a:xfrm>
              <a:off x="6629177" y="6196610"/>
              <a:ext cx="3017996" cy="1143234"/>
            </a:xfrm>
            <a:prstGeom prst="rect">
              <a:avLst/>
            </a:prstGeom>
            <a:solidFill>
              <a:srgbClr val="E5E5CC"/>
            </a:solidFill>
            <a:ln w="9525">
              <a:noFill/>
              <a:miter lim="800000"/>
              <a:headEnd/>
              <a:tailEnd/>
            </a:ln>
          </p:spPr>
          <p:txBody>
            <a:bodyPr lIns="97256" tIns="48628" rIns="97256" bIns="48628"/>
            <a:lstStyle/>
            <a:p>
              <a:pPr marL="112724" lvl="1" indent="-112724">
                <a:lnSpc>
                  <a:spcPct val="90000"/>
                </a:lnSpc>
                <a:spcAft>
                  <a:spcPct val="37000"/>
                </a:spcAft>
                <a:buFontTx/>
                <a:buChar char="•"/>
                <a:tabLst>
                  <a:tab pos="6079082" algn="l"/>
                </a:tabLst>
              </a:pPr>
              <a:r>
                <a:rPr lang="en-US" sz="1000" dirty="0" smtClean="0">
                  <a:solidFill>
                    <a:srgbClr val="000066"/>
                  </a:solidFill>
                </a:rPr>
                <a:t>What is the approach for shared facilities and for segregation?</a:t>
              </a:r>
            </a:p>
            <a:p>
              <a:pPr marL="112724" indent="-112724">
                <a:lnSpc>
                  <a:spcPct val="90000"/>
                </a:lnSpc>
                <a:spcAft>
                  <a:spcPct val="37000"/>
                </a:spcAft>
                <a:buFontTx/>
                <a:buChar char="•"/>
                <a:tabLst>
                  <a:tab pos="6079082" algn="l"/>
                </a:tabLst>
              </a:pPr>
              <a:r>
                <a:rPr lang="en-US" sz="1000" dirty="0" smtClean="0">
                  <a:solidFill>
                    <a:srgbClr val="000066"/>
                  </a:solidFill>
                </a:rPr>
                <a:t>Which services would need a reverse TSA from Opel to GM for shared facilities with Saab?</a:t>
              </a:r>
              <a:endParaRPr lang="en-US" sz="1000" dirty="0">
                <a:solidFill>
                  <a:srgbClr val="000066"/>
                </a:solidFill>
              </a:endParaRPr>
            </a:p>
          </p:txBody>
        </p:sp>
      </p:grpSp>
      <p:grpSp>
        <p:nvGrpSpPr>
          <p:cNvPr id="50" name="Group 49"/>
          <p:cNvGrpSpPr/>
          <p:nvPr/>
        </p:nvGrpSpPr>
        <p:grpSpPr>
          <a:xfrm>
            <a:off x="6629177" y="3444334"/>
            <a:ext cx="3017996" cy="1310908"/>
            <a:chOff x="6629177" y="3444334"/>
            <a:chExt cx="3017996" cy="1310908"/>
          </a:xfrm>
        </p:grpSpPr>
        <p:sp>
          <p:nvSpPr>
            <p:cNvPr id="13335" name="Rectangle 27"/>
            <p:cNvSpPr>
              <a:spLocks noChangeArrowheads="1"/>
            </p:cNvSpPr>
            <p:nvPr/>
          </p:nvSpPr>
          <p:spPr bwMode="auto">
            <a:xfrm>
              <a:off x="6629177" y="3444334"/>
              <a:ext cx="3017996" cy="320105"/>
            </a:xfrm>
            <a:prstGeom prst="rect">
              <a:avLst/>
            </a:prstGeom>
            <a:solidFill>
              <a:srgbClr val="000066"/>
            </a:solidFill>
            <a:ln w="9525">
              <a:noFill/>
              <a:miter lim="800000"/>
              <a:headEnd/>
              <a:tailEnd/>
            </a:ln>
          </p:spPr>
          <p:txBody>
            <a:bodyPr lIns="95724" tIns="76579" rIns="95724" bIns="76579" anchor="ctr"/>
            <a:lstStyle/>
            <a:p>
              <a:pPr>
                <a:lnSpc>
                  <a:spcPct val="102000"/>
                </a:lnSpc>
                <a:spcAft>
                  <a:spcPct val="37000"/>
                </a:spcAft>
                <a:tabLst>
                  <a:tab pos="6079082" algn="l"/>
                </a:tabLst>
              </a:pPr>
              <a:r>
                <a:rPr lang="en-US" sz="1100" b="1" dirty="0" smtClean="0">
                  <a:solidFill>
                    <a:srgbClr val="FFFFFF"/>
                  </a:solidFill>
                </a:rPr>
                <a:t>Human Resources</a:t>
              </a:r>
              <a:endParaRPr lang="en-US" sz="1100" b="1" dirty="0">
                <a:solidFill>
                  <a:srgbClr val="FFFFFF"/>
                </a:solidFill>
              </a:endParaRPr>
            </a:p>
          </p:txBody>
        </p:sp>
        <p:sp>
          <p:nvSpPr>
            <p:cNvPr id="13338" name="Rectangle 30"/>
            <p:cNvSpPr>
              <a:spLocks noChangeArrowheads="1"/>
            </p:cNvSpPr>
            <p:nvPr/>
          </p:nvSpPr>
          <p:spPr bwMode="auto">
            <a:xfrm>
              <a:off x="6629177" y="3749196"/>
              <a:ext cx="3017996" cy="1006046"/>
            </a:xfrm>
            <a:prstGeom prst="rect">
              <a:avLst/>
            </a:prstGeom>
            <a:solidFill>
              <a:srgbClr val="E5E5CC"/>
            </a:solidFill>
            <a:ln w="9525">
              <a:noFill/>
              <a:miter lim="800000"/>
              <a:headEnd/>
              <a:tailEnd/>
            </a:ln>
          </p:spPr>
          <p:txBody>
            <a:bodyPr lIns="97256" tIns="48628" rIns="97256" bIns="48628"/>
            <a:lstStyle/>
            <a:p>
              <a:pPr marL="112724" indent="-112724">
                <a:lnSpc>
                  <a:spcPct val="90000"/>
                </a:lnSpc>
                <a:spcAft>
                  <a:spcPct val="37000"/>
                </a:spcAft>
                <a:buFontTx/>
                <a:buChar char="•"/>
                <a:tabLst>
                  <a:tab pos="6079082" algn="l"/>
                </a:tabLst>
              </a:pPr>
              <a:r>
                <a:rPr lang="en-US" sz="1000" dirty="0" smtClean="0">
                  <a:solidFill>
                    <a:srgbClr val="000066"/>
                  </a:solidFill>
                </a:rPr>
                <a:t>How will the new organization being designed  for the stand-alone company?</a:t>
              </a:r>
            </a:p>
            <a:p>
              <a:pPr marL="112724" indent="-112724">
                <a:lnSpc>
                  <a:spcPct val="90000"/>
                </a:lnSpc>
                <a:spcAft>
                  <a:spcPct val="37000"/>
                </a:spcAft>
                <a:buFontTx/>
                <a:buChar char="•"/>
                <a:tabLst>
                  <a:tab pos="6079082" algn="l"/>
                </a:tabLst>
              </a:pPr>
              <a:r>
                <a:rPr lang="en-US" sz="1000" dirty="0" smtClean="0">
                  <a:solidFill>
                    <a:srgbClr val="000066"/>
                  </a:solidFill>
                </a:rPr>
                <a:t>What new skill sets must be recreated within the new organization (treasury, tax, legal, others?)</a:t>
              </a:r>
            </a:p>
            <a:p>
              <a:pPr marL="112724" indent="-112724">
                <a:lnSpc>
                  <a:spcPct val="90000"/>
                </a:lnSpc>
                <a:spcAft>
                  <a:spcPct val="37000"/>
                </a:spcAft>
                <a:buFontTx/>
                <a:buChar char="•"/>
                <a:tabLst>
                  <a:tab pos="6079082" algn="l"/>
                </a:tabLst>
              </a:pPr>
              <a:r>
                <a:rPr lang="en-US" sz="1000" dirty="0" smtClean="0">
                  <a:solidFill>
                    <a:srgbClr val="000066"/>
                  </a:solidFill>
                </a:rPr>
                <a:t>How will secondees be managed between GM and Opel?</a:t>
              </a:r>
              <a:endParaRPr lang="en-US" sz="1000" dirty="0">
                <a:solidFill>
                  <a:srgbClr val="000066"/>
                </a:solidFill>
              </a:endParaRPr>
            </a:p>
          </p:txBody>
        </p:sp>
      </p:grpSp>
      <p:grpSp>
        <p:nvGrpSpPr>
          <p:cNvPr id="51" name="Group 50"/>
          <p:cNvGrpSpPr/>
          <p:nvPr/>
        </p:nvGrpSpPr>
        <p:grpSpPr>
          <a:xfrm>
            <a:off x="3520996" y="5868108"/>
            <a:ext cx="3017996" cy="1471736"/>
            <a:chOff x="3520996" y="5868108"/>
            <a:chExt cx="3017996" cy="1471736"/>
          </a:xfrm>
        </p:grpSpPr>
        <p:sp>
          <p:nvSpPr>
            <p:cNvPr id="25" name="Rectangle 25"/>
            <p:cNvSpPr>
              <a:spLocks noChangeArrowheads="1"/>
            </p:cNvSpPr>
            <p:nvPr/>
          </p:nvSpPr>
          <p:spPr bwMode="auto">
            <a:xfrm>
              <a:off x="3520996" y="5868108"/>
              <a:ext cx="3017996" cy="338312"/>
            </a:xfrm>
            <a:prstGeom prst="rect">
              <a:avLst/>
            </a:prstGeom>
            <a:solidFill>
              <a:srgbClr val="000066"/>
            </a:solidFill>
            <a:ln w="9525">
              <a:noFill/>
              <a:miter lim="800000"/>
              <a:headEnd/>
              <a:tailEnd/>
            </a:ln>
          </p:spPr>
          <p:txBody>
            <a:bodyPr lIns="95724" tIns="76579" rIns="95724" bIns="76579" anchor="ctr"/>
            <a:lstStyle/>
            <a:p>
              <a:pPr>
                <a:lnSpc>
                  <a:spcPct val="102000"/>
                </a:lnSpc>
                <a:spcAft>
                  <a:spcPct val="37000"/>
                </a:spcAft>
                <a:tabLst>
                  <a:tab pos="6079082" algn="l"/>
                </a:tabLst>
              </a:pPr>
              <a:r>
                <a:rPr lang="en-US" sz="1100" b="1" dirty="0" smtClean="0">
                  <a:solidFill>
                    <a:srgbClr val="FFFFFF"/>
                  </a:solidFill>
                </a:rPr>
                <a:t>Aftermarket</a:t>
              </a:r>
              <a:endParaRPr lang="en-US" sz="1100" b="1" dirty="0">
                <a:solidFill>
                  <a:srgbClr val="FFFFFF"/>
                </a:solidFill>
              </a:endParaRPr>
            </a:p>
          </p:txBody>
        </p:sp>
        <p:sp>
          <p:nvSpPr>
            <p:cNvPr id="26" name="Rectangle 28"/>
            <p:cNvSpPr>
              <a:spLocks noChangeArrowheads="1"/>
            </p:cNvSpPr>
            <p:nvPr/>
          </p:nvSpPr>
          <p:spPr bwMode="auto">
            <a:xfrm>
              <a:off x="3520996" y="6196610"/>
              <a:ext cx="3017996" cy="1143234"/>
            </a:xfrm>
            <a:prstGeom prst="rect">
              <a:avLst/>
            </a:prstGeom>
            <a:solidFill>
              <a:srgbClr val="E5E5CC"/>
            </a:solidFill>
            <a:ln w="9525">
              <a:noFill/>
              <a:miter lim="800000"/>
              <a:headEnd/>
              <a:tailEnd/>
            </a:ln>
          </p:spPr>
          <p:txBody>
            <a:bodyPr lIns="97256" tIns="48628" rIns="97256" bIns="48628"/>
            <a:lstStyle/>
            <a:p>
              <a:pPr marL="112724" lvl="1" indent="-112724">
                <a:lnSpc>
                  <a:spcPct val="90000"/>
                </a:lnSpc>
                <a:spcAft>
                  <a:spcPct val="37000"/>
                </a:spcAft>
                <a:buFontTx/>
                <a:buChar char="•"/>
                <a:tabLst>
                  <a:tab pos="6079082" algn="l"/>
                </a:tabLst>
              </a:pPr>
              <a:r>
                <a:rPr lang="en-US" sz="1000" dirty="0" smtClean="0">
                  <a:solidFill>
                    <a:srgbClr val="000066"/>
                  </a:solidFill>
                </a:rPr>
                <a:t>How will GM SPO support Opel during the transition? </a:t>
              </a:r>
            </a:p>
            <a:p>
              <a:pPr marL="112724" lvl="1" indent="-112724">
                <a:lnSpc>
                  <a:spcPct val="90000"/>
                </a:lnSpc>
                <a:spcAft>
                  <a:spcPct val="37000"/>
                </a:spcAft>
                <a:buFontTx/>
                <a:buChar char="•"/>
                <a:tabLst>
                  <a:tab pos="6079082" algn="l"/>
                </a:tabLst>
              </a:pPr>
              <a:r>
                <a:rPr lang="en-US" sz="1000" dirty="0" smtClean="0">
                  <a:solidFill>
                    <a:srgbClr val="000066"/>
                  </a:solidFill>
                </a:rPr>
                <a:t>How are common  service and aftermarket parts being managed?</a:t>
              </a:r>
            </a:p>
            <a:p>
              <a:pPr marL="112724" lvl="1" indent="-112724">
                <a:lnSpc>
                  <a:spcPct val="90000"/>
                </a:lnSpc>
                <a:spcAft>
                  <a:spcPct val="37000"/>
                </a:spcAft>
                <a:buFontTx/>
                <a:buChar char="•"/>
                <a:tabLst>
                  <a:tab pos="6079082" algn="l"/>
                </a:tabLst>
              </a:pPr>
              <a:r>
                <a:rPr lang="en-US" sz="1000" dirty="0" smtClean="0">
                  <a:solidFill>
                    <a:srgbClr val="000066"/>
                  </a:solidFill>
                </a:rPr>
                <a:t>How will warranty costs and recall campaigns  related to pre-separation products be managed post-Day 1?</a:t>
              </a:r>
            </a:p>
          </p:txBody>
        </p:sp>
      </p:grpSp>
      <p:grpSp>
        <p:nvGrpSpPr>
          <p:cNvPr id="52" name="Group 51"/>
          <p:cNvGrpSpPr/>
          <p:nvPr/>
        </p:nvGrpSpPr>
        <p:grpSpPr>
          <a:xfrm>
            <a:off x="411228" y="5868108"/>
            <a:ext cx="3017996" cy="1471736"/>
            <a:chOff x="411228" y="5868108"/>
            <a:chExt cx="3017996" cy="1471736"/>
          </a:xfrm>
        </p:grpSpPr>
        <p:sp>
          <p:nvSpPr>
            <p:cNvPr id="27" name="Rectangle 25"/>
            <p:cNvSpPr>
              <a:spLocks noChangeArrowheads="1"/>
            </p:cNvSpPr>
            <p:nvPr/>
          </p:nvSpPr>
          <p:spPr bwMode="auto">
            <a:xfrm>
              <a:off x="411228" y="5868108"/>
              <a:ext cx="3017996" cy="338312"/>
            </a:xfrm>
            <a:prstGeom prst="rect">
              <a:avLst/>
            </a:prstGeom>
            <a:solidFill>
              <a:srgbClr val="000066"/>
            </a:solidFill>
            <a:ln w="9525">
              <a:noFill/>
              <a:miter lim="800000"/>
              <a:headEnd/>
              <a:tailEnd/>
            </a:ln>
          </p:spPr>
          <p:txBody>
            <a:bodyPr lIns="95724" tIns="76579" rIns="95724" bIns="76579" anchor="ctr"/>
            <a:lstStyle/>
            <a:p>
              <a:pPr>
                <a:lnSpc>
                  <a:spcPct val="102000"/>
                </a:lnSpc>
                <a:spcAft>
                  <a:spcPct val="37000"/>
                </a:spcAft>
                <a:tabLst>
                  <a:tab pos="6079082" algn="l"/>
                </a:tabLst>
              </a:pPr>
              <a:r>
                <a:rPr lang="en-US" sz="1100" b="1" dirty="0" smtClean="0">
                  <a:solidFill>
                    <a:srgbClr val="FFFFFF"/>
                  </a:solidFill>
                </a:rPr>
                <a:t>Legal and Regulatory</a:t>
              </a:r>
              <a:endParaRPr lang="en-US" sz="1100" b="1" dirty="0">
                <a:solidFill>
                  <a:srgbClr val="FFFFFF"/>
                </a:solidFill>
              </a:endParaRPr>
            </a:p>
          </p:txBody>
        </p:sp>
        <p:sp>
          <p:nvSpPr>
            <p:cNvPr id="28" name="Rectangle 28"/>
            <p:cNvSpPr>
              <a:spLocks noChangeArrowheads="1"/>
            </p:cNvSpPr>
            <p:nvPr/>
          </p:nvSpPr>
          <p:spPr bwMode="auto">
            <a:xfrm>
              <a:off x="411228" y="6196610"/>
              <a:ext cx="3017996" cy="1143234"/>
            </a:xfrm>
            <a:prstGeom prst="rect">
              <a:avLst/>
            </a:prstGeom>
            <a:solidFill>
              <a:srgbClr val="E5E5CC"/>
            </a:solidFill>
            <a:ln w="9525">
              <a:noFill/>
              <a:miter lim="800000"/>
              <a:headEnd/>
              <a:tailEnd/>
            </a:ln>
          </p:spPr>
          <p:txBody>
            <a:bodyPr lIns="97256" tIns="48628" rIns="97256" bIns="48628"/>
            <a:lstStyle/>
            <a:p>
              <a:pPr marL="112724" lvl="1" indent="-112724">
                <a:lnSpc>
                  <a:spcPct val="90000"/>
                </a:lnSpc>
                <a:spcAft>
                  <a:spcPct val="37000"/>
                </a:spcAft>
                <a:buFontTx/>
                <a:buChar char="•"/>
                <a:tabLst>
                  <a:tab pos="6079082" algn="l"/>
                </a:tabLst>
              </a:pPr>
              <a:r>
                <a:rPr lang="en-US" sz="1000" dirty="0" smtClean="0">
                  <a:solidFill>
                    <a:srgbClr val="000066"/>
                  </a:solidFill>
                </a:rPr>
                <a:t>What are the lobbying and regulatory services that Opel participates in with GM? Saab? How will Opel ensure it’s needs are addressed during the transition?</a:t>
              </a:r>
            </a:p>
            <a:p>
              <a:pPr marL="112724" lvl="1" indent="-112724">
                <a:lnSpc>
                  <a:spcPct val="90000"/>
                </a:lnSpc>
                <a:spcAft>
                  <a:spcPct val="37000"/>
                </a:spcAft>
                <a:buFontTx/>
                <a:buChar char="•"/>
                <a:tabLst>
                  <a:tab pos="6079082" algn="l"/>
                </a:tabLst>
              </a:pPr>
              <a:r>
                <a:rPr lang="en-US" sz="1000" dirty="0" smtClean="0">
                  <a:solidFill>
                    <a:srgbClr val="000066"/>
                  </a:solidFill>
                </a:rPr>
                <a:t>How does GM Corporate Legal Counsel support Opel? How can this capability be replaced?</a:t>
              </a:r>
            </a:p>
          </p:txBody>
        </p:sp>
      </p:grpSp>
      <p:sp>
        <p:nvSpPr>
          <p:cNvPr id="40" name="Title 1"/>
          <p:cNvSpPr txBox="1">
            <a:spLocks/>
          </p:cNvSpPr>
          <p:nvPr/>
        </p:nvSpPr>
        <p:spPr>
          <a:xfrm>
            <a:off x="449263" y="396875"/>
            <a:ext cx="9266237" cy="714375"/>
          </a:xfrm>
          <a:prstGeom prst="rect">
            <a:avLst/>
          </a:prstGeom>
        </p:spPr>
        <p:txBody>
          <a:bodyPr/>
          <a:lstStyle/>
          <a:p>
            <a:pPr marL="0" marR="0" lvl="0" indent="0" algn="l" defTabSz="1019175" rtl="0" eaLnBrk="0" fontAlgn="base" latinLnBrk="0" hangingPunct="0">
              <a:lnSpc>
                <a:spcPct val="105000"/>
              </a:lnSpc>
              <a:spcBef>
                <a:spcPct val="0"/>
              </a:spcBef>
              <a:spcAft>
                <a:spcPct val="0"/>
              </a:spcAft>
              <a:buClrTx/>
              <a:buSzTx/>
              <a:buFontTx/>
              <a:buNone/>
              <a:tabLst/>
              <a:defRPr/>
            </a:pPr>
            <a:r>
              <a:rPr kumimoji="0" lang="en-US" sz="2400" b="1" i="0" u="none" strike="noStrike" kern="1200" cap="none" spc="0" normalizeH="0" baseline="0" noProof="0" smtClean="0">
                <a:ln>
                  <a:noFill/>
                </a:ln>
                <a:solidFill>
                  <a:schemeClr val="tx2"/>
                </a:solidFill>
                <a:effectLst/>
                <a:uLnTx/>
                <a:uFillTx/>
                <a:latin typeface="+mj-lt"/>
                <a:ea typeface="+mj-ea"/>
                <a:cs typeface="+mj-cs"/>
              </a:rPr>
              <a:t>Our perspectives on acquisition integration</a:t>
            </a:r>
            <a:endParaRPr kumimoji="0" lang="en-US" sz="2400" b="1"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Rectangle 20"/>
          <p:cNvSpPr>
            <a:spLocks noChangeArrowheads="1"/>
          </p:cNvSpPr>
          <p:nvPr/>
        </p:nvSpPr>
        <p:spPr bwMode="auto">
          <a:xfrm>
            <a:off x="448858" y="86378"/>
            <a:ext cx="8877589" cy="897968"/>
          </a:xfrm>
          <a:prstGeom prst="rect">
            <a:avLst/>
          </a:prstGeom>
          <a:noFill/>
          <a:ln w="9525">
            <a:noFill/>
            <a:miter lim="800000"/>
            <a:headEnd/>
            <a:tailEnd/>
          </a:ln>
        </p:spPr>
        <p:txBody>
          <a:bodyPr lIns="101892" tIns="50946" rIns="101892" bIns="50946" anchor="b"/>
          <a:lstStyle/>
          <a:p>
            <a:pPr algn="ctr"/>
            <a:r>
              <a:rPr lang="en-US" sz="3100" dirty="0" smtClean="0">
                <a:solidFill>
                  <a:srgbClr val="336699"/>
                </a:solidFill>
                <a:latin typeface="Garamond" pitchFamily="18" charset="0"/>
              </a:rPr>
              <a:t> </a:t>
            </a:r>
            <a:endParaRPr lang="en-US" sz="3100" dirty="0">
              <a:solidFill>
                <a:srgbClr val="336699"/>
              </a:solidFill>
              <a:latin typeface="Garamond" pitchFamily="18" charset="0"/>
            </a:endParaRPr>
          </a:p>
        </p:txBody>
      </p:sp>
      <p:sp>
        <p:nvSpPr>
          <p:cNvPr id="24590" name="Rectangle 21"/>
          <p:cNvSpPr>
            <a:spLocks noGrp="1" noChangeArrowheads="1"/>
          </p:cNvSpPr>
          <p:nvPr>
            <p:ph type="title"/>
          </p:nvPr>
        </p:nvSpPr>
        <p:spPr>
          <a:xfrm>
            <a:off x="411228" y="993047"/>
            <a:ext cx="9618116" cy="592047"/>
          </a:xfrm>
        </p:spPr>
        <p:txBody>
          <a:bodyPr/>
          <a:lstStyle/>
          <a:p>
            <a:r>
              <a:rPr lang="en-US" sz="1600" dirty="0" smtClean="0">
                <a:latin typeface="Verdana" pitchFamily="34" charset="0"/>
                <a:ea typeface="Verdana" pitchFamily="34" charset="0"/>
                <a:cs typeface="Verdana" pitchFamily="34" charset="0"/>
              </a:rPr>
              <a:t>Deloitte has significant large-scale carve-out experience and is prepared to assist with the Opel acquisition</a:t>
            </a:r>
          </a:p>
        </p:txBody>
      </p:sp>
      <p:graphicFrame>
        <p:nvGraphicFramePr>
          <p:cNvPr id="30" name="Group 186"/>
          <p:cNvGraphicFramePr>
            <a:graphicFrameLocks noGrp="1"/>
          </p:cNvGraphicFramePr>
          <p:nvPr/>
        </p:nvGraphicFramePr>
        <p:xfrm>
          <a:off x="410434" y="1660214"/>
          <a:ext cx="9235945" cy="5587554"/>
        </p:xfrm>
        <a:graphic>
          <a:graphicData uri="http://schemas.openxmlformats.org/drawingml/2006/table">
            <a:tbl>
              <a:tblPr/>
              <a:tblGrid>
                <a:gridCol w="1919270"/>
                <a:gridCol w="6214828"/>
                <a:gridCol w="1101847"/>
              </a:tblGrid>
              <a:tr h="565389">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GB" sz="1600" b="0" i="0" u="none" strike="noStrike" cap="none" normalizeH="0" baseline="0" dirty="0" smtClean="0">
                          <a:ln>
                            <a:noFill/>
                          </a:ln>
                          <a:solidFill>
                            <a:srgbClr val="FFFFFF"/>
                          </a:solidFill>
                          <a:effectLst/>
                          <a:latin typeface="Arial" charset="0"/>
                        </a:rPr>
                        <a:t>Sample Clients</a:t>
                      </a:r>
                    </a:p>
                  </a:txBody>
                  <a:tcPr marL="46430" marR="46430" marT="51827" marB="51827" anchor="ctr"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GB" sz="1600" b="0" i="0" u="none" strike="noStrike" cap="none" normalizeH="0" baseline="0" dirty="0" smtClean="0">
                          <a:ln>
                            <a:noFill/>
                          </a:ln>
                          <a:solidFill>
                            <a:srgbClr val="FFFFFF"/>
                          </a:solidFill>
                          <a:effectLst/>
                          <a:latin typeface="Arial" charset="0"/>
                        </a:rPr>
                        <a:t>Highlights</a:t>
                      </a:r>
                    </a:p>
                  </a:txBody>
                  <a:tcPr marL="46430" marR="46430" marT="51827" marB="51827"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746125" rtl="0" eaLnBrk="1" fontAlgn="base" latinLnBrk="0" hangingPunct="1">
                        <a:lnSpc>
                          <a:spcPct val="90000"/>
                        </a:lnSpc>
                        <a:spcBef>
                          <a:spcPct val="50000"/>
                        </a:spcBef>
                        <a:spcAft>
                          <a:spcPct val="0"/>
                        </a:spcAft>
                        <a:buClrTx/>
                        <a:buSzTx/>
                        <a:buFontTx/>
                        <a:buNone/>
                        <a:tabLst/>
                      </a:pPr>
                      <a:r>
                        <a:rPr kumimoji="0" lang="en-GB" sz="1600" b="0" i="0" u="none" strike="noStrike" cap="none" normalizeH="0" baseline="0" dirty="0" smtClean="0">
                          <a:ln>
                            <a:noFill/>
                          </a:ln>
                          <a:solidFill>
                            <a:srgbClr val="FFFFFF"/>
                          </a:solidFill>
                          <a:effectLst/>
                          <a:latin typeface="Arial" charset="0"/>
                        </a:rPr>
                        <a:t>Issue Free Day 1</a:t>
                      </a:r>
                    </a:p>
                  </a:txBody>
                  <a:tcPr marL="46430" marR="46430" marT="51827" marB="51827"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2060"/>
                    </a:solidFill>
                  </a:tcPr>
                </a:tc>
              </a:tr>
              <a:tr h="685032">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GB" sz="1200" b="0" i="0" u="none" strike="noStrike" cap="none" normalizeH="0" baseline="0" dirty="0" smtClean="0">
                          <a:ln>
                            <a:noFill/>
                          </a:ln>
                          <a:solidFill>
                            <a:srgbClr val="000066"/>
                          </a:solidFill>
                          <a:effectLst/>
                          <a:latin typeface="Arial" charset="0"/>
                        </a:rPr>
                        <a:t>Automobile Manufacturer #5 </a:t>
                      </a:r>
                      <a:r>
                        <a:rPr kumimoji="0" lang="en-GB" sz="1200" b="0" i="0" u="none" strike="noStrike" cap="none" normalizeH="0" baseline="0" dirty="0" smtClean="0">
                          <a:ln>
                            <a:noFill/>
                          </a:ln>
                          <a:solidFill>
                            <a:srgbClr val="000066"/>
                          </a:solidFill>
                          <a:effectLst/>
                          <a:latin typeface="Arial" charset="0"/>
                        </a:rPr>
                        <a:t>and Jaguar Land Rover</a:t>
                      </a:r>
                    </a:p>
                  </a:txBody>
                  <a:tcPr marL="46430" marR="46430" marT="51827" marB="51827"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cap="none" normalizeH="0" baseline="0" dirty="0" smtClean="0">
                          <a:ln>
                            <a:noFill/>
                          </a:ln>
                          <a:solidFill>
                            <a:srgbClr val="000066"/>
                          </a:solidFill>
                          <a:effectLst/>
                          <a:latin typeface="Arial" charset="0"/>
                        </a:rPr>
                        <a:t>Supported in the creation of a standalone entity over an 11 month period</a:t>
                      </a:r>
                    </a:p>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cap="none" normalizeH="0" baseline="0" dirty="0" smtClean="0">
                          <a:ln>
                            <a:noFill/>
                          </a:ln>
                          <a:solidFill>
                            <a:srgbClr val="000066"/>
                          </a:solidFill>
                          <a:effectLst/>
                          <a:latin typeface="Arial" charset="0"/>
                        </a:rPr>
                        <a:t>Enabled a successful Day 1 and launch.  Provided continued support with the separation projects to exit TSAs.</a:t>
                      </a:r>
                    </a:p>
                  </a:txBody>
                  <a:tcPr marL="46430" marR="46430" marT="51827" marB="51827"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15888" marR="0" lvl="0" indent="-115888" algn="ctr" defTabSz="914400" rtl="0" eaLnBrk="1" fontAlgn="base" latinLnBrk="0" hangingPunct="1">
                        <a:lnSpc>
                          <a:spcPct val="90000"/>
                        </a:lnSpc>
                        <a:spcBef>
                          <a:spcPct val="50000"/>
                        </a:spcBef>
                        <a:spcAft>
                          <a:spcPct val="0"/>
                        </a:spcAft>
                        <a:buClrTx/>
                        <a:buSzTx/>
                        <a:buFontTx/>
                        <a:buNone/>
                        <a:tabLst/>
                      </a:pPr>
                      <a:r>
                        <a:rPr kumimoji="0" lang="en-GB" sz="1400" b="0" i="0" u="none" strike="noStrike" cap="none" normalizeH="0" baseline="0" dirty="0" smtClean="0">
                          <a:ln>
                            <a:noFill/>
                          </a:ln>
                          <a:solidFill>
                            <a:srgbClr val="000066"/>
                          </a:solidFill>
                          <a:effectLst/>
                          <a:latin typeface="Arial" charset="0"/>
                          <a:sym typeface="Wingdings" pitchFamily="2" charset="2"/>
                        </a:rPr>
                        <a:t></a:t>
                      </a:r>
                    </a:p>
                    <a:p>
                      <a:pPr marL="115888" marR="0" lvl="0" indent="-115888" algn="ctr" defTabSz="914400" rtl="0" eaLnBrk="1" fontAlgn="base" latinLnBrk="0" hangingPunct="1">
                        <a:lnSpc>
                          <a:spcPct val="90000"/>
                        </a:lnSpc>
                        <a:spcBef>
                          <a:spcPct val="50000"/>
                        </a:spcBef>
                        <a:spcAft>
                          <a:spcPct val="0"/>
                        </a:spcAft>
                        <a:buClrTx/>
                        <a:buSzTx/>
                        <a:buFontTx/>
                        <a:buNone/>
                        <a:tabLst/>
                      </a:pPr>
                      <a:endParaRPr kumimoji="0" lang="en-GB" sz="1400" b="0" i="0" u="none" strike="noStrike" cap="none" normalizeH="0" baseline="0" dirty="0" smtClean="0">
                        <a:ln>
                          <a:noFill/>
                        </a:ln>
                        <a:solidFill>
                          <a:srgbClr val="000066"/>
                        </a:solidFill>
                        <a:effectLst/>
                        <a:latin typeface="Arial" charset="0"/>
                        <a:sym typeface="Wingdings" pitchFamily="2" charset="2"/>
                      </a:endParaRP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r>
              <a:tr h="709747">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GB" sz="1200" b="0" i="0" u="none" strike="noStrike" cap="none" normalizeH="0" baseline="0" dirty="0" smtClean="0">
                          <a:ln>
                            <a:noFill/>
                          </a:ln>
                          <a:solidFill>
                            <a:srgbClr val="000066"/>
                          </a:solidFill>
                          <a:effectLst/>
                          <a:latin typeface="Arial" charset="0"/>
                        </a:rPr>
                        <a:t>Automobile Manufacturer #5 </a:t>
                      </a:r>
                      <a:r>
                        <a:rPr kumimoji="0" lang="en-GB" sz="1200" b="0" i="0" u="none" strike="noStrike" cap="none" normalizeH="0" baseline="0" dirty="0" smtClean="0">
                          <a:ln>
                            <a:noFill/>
                          </a:ln>
                          <a:solidFill>
                            <a:srgbClr val="000066"/>
                          </a:solidFill>
                          <a:effectLst/>
                          <a:latin typeface="Arial" charset="0"/>
                        </a:rPr>
                        <a:t>and Automotive Components Holdings</a:t>
                      </a:r>
                    </a:p>
                  </a:txBody>
                  <a:tcPr marL="46430" marR="46430" marT="51827" marB="51827"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cap="none" normalizeH="0" baseline="0" dirty="0" smtClean="0">
                          <a:ln>
                            <a:noFill/>
                          </a:ln>
                          <a:solidFill>
                            <a:srgbClr val="000066"/>
                          </a:solidFill>
                          <a:effectLst/>
                          <a:latin typeface="Arial" charset="0"/>
                        </a:rPr>
                        <a:t>Supported in the creation of $1 billion per year Service Level Agreement and developed </a:t>
                      </a:r>
                      <a:br>
                        <a:rPr kumimoji="0" lang="en-GB" sz="1100" b="0" i="0" u="none" strike="noStrike" cap="none" normalizeH="0" baseline="0" dirty="0" smtClean="0">
                          <a:ln>
                            <a:noFill/>
                          </a:ln>
                          <a:solidFill>
                            <a:srgbClr val="000066"/>
                          </a:solidFill>
                          <a:effectLst/>
                          <a:latin typeface="Arial" charset="0"/>
                        </a:rPr>
                      </a:br>
                      <a:r>
                        <a:rPr kumimoji="0" lang="en-GB" sz="1100" b="0" i="0" u="none" strike="noStrike" cap="none" normalizeH="0" baseline="0" dirty="0" smtClean="0">
                          <a:ln>
                            <a:noFill/>
                          </a:ln>
                          <a:solidFill>
                            <a:srgbClr val="000066"/>
                          </a:solidFill>
                          <a:effectLst/>
                          <a:latin typeface="Arial" charset="0"/>
                        </a:rPr>
                        <a:t>an organisational structure of “purchased services” and “temporary” leased employees </a:t>
                      </a:r>
                    </a:p>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cap="none" normalizeH="0" baseline="0" dirty="0" smtClean="0">
                          <a:ln>
                            <a:noFill/>
                          </a:ln>
                          <a:solidFill>
                            <a:srgbClr val="000066"/>
                          </a:solidFill>
                          <a:effectLst/>
                          <a:latin typeface="Arial" charset="0"/>
                        </a:rPr>
                        <a:t>Supported successful Day 1 and Launch and on-going strategic plant divestitures</a:t>
                      </a:r>
                    </a:p>
                  </a:txBody>
                  <a:tcPr marL="46430" marR="46430" marT="51827" marB="51827"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15888" marR="0" lvl="0" indent="-115888" algn="ctr" defTabSz="914400" rtl="0" eaLnBrk="1" fontAlgn="base" latinLnBrk="0" hangingPunct="1">
                        <a:lnSpc>
                          <a:spcPct val="90000"/>
                        </a:lnSpc>
                        <a:spcBef>
                          <a:spcPct val="50000"/>
                        </a:spcBef>
                        <a:spcAft>
                          <a:spcPct val="0"/>
                        </a:spcAft>
                        <a:buClrTx/>
                        <a:buSzTx/>
                        <a:buFontTx/>
                        <a:buNone/>
                        <a:tabLst/>
                      </a:pPr>
                      <a:r>
                        <a:rPr kumimoji="0" lang="en-GB" sz="1400" b="0" i="0" u="none" strike="noStrike" cap="none" normalizeH="0" baseline="0" dirty="0" smtClean="0">
                          <a:ln>
                            <a:noFill/>
                          </a:ln>
                          <a:solidFill>
                            <a:srgbClr val="000066"/>
                          </a:solidFill>
                          <a:effectLst/>
                          <a:latin typeface="Arial" charset="0"/>
                          <a:sym typeface="Wingdings" pitchFamily="2" charset="2"/>
                        </a:rPr>
                        <a:t></a:t>
                      </a: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r>
              <a:tr h="685032">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GB" sz="1200" b="0" i="0" u="none" strike="noStrike" cap="none" normalizeH="0" baseline="0" dirty="0" smtClean="0">
                          <a:ln>
                            <a:noFill/>
                          </a:ln>
                          <a:solidFill>
                            <a:srgbClr val="000066"/>
                          </a:solidFill>
                          <a:effectLst/>
                          <a:latin typeface="Arial" charset="0"/>
                        </a:rPr>
                        <a:t>General Motors and Delphi</a:t>
                      </a:r>
                    </a:p>
                  </a:txBody>
                  <a:tcPr marL="46430" marR="46430" marT="51827" marB="51827"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cap="none" normalizeH="0" baseline="0" dirty="0" smtClean="0">
                          <a:ln>
                            <a:noFill/>
                          </a:ln>
                          <a:solidFill>
                            <a:srgbClr val="000066"/>
                          </a:solidFill>
                          <a:effectLst/>
                          <a:latin typeface="Arial" charset="0"/>
                        </a:rPr>
                        <a:t>Enabled successful IPO by achieving divestiture milestones ahead of schedule</a:t>
                      </a:r>
                    </a:p>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cap="none" normalizeH="0" baseline="0" dirty="0" smtClean="0">
                          <a:ln>
                            <a:noFill/>
                          </a:ln>
                          <a:solidFill>
                            <a:srgbClr val="000066"/>
                          </a:solidFill>
                          <a:effectLst/>
                          <a:latin typeface="Arial" charset="0"/>
                        </a:rPr>
                        <a:t>Developed and supported work plans to guide design, modification, testing, and installation of information systems and data modified to support standalone Organisation</a:t>
                      </a:r>
                    </a:p>
                  </a:txBody>
                  <a:tcPr marL="46430" marR="46430" marT="51827" marB="51827"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15888" marR="0" lvl="0" indent="-115888" algn="ctr" defTabSz="914400" rtl="0" eaLnBrk="1" fontAlgn="base" latinLnBrk="0" hangingPunct="1">
                        <a:lnSpc>
                          <a:spcPts val="1700"/>
                        </a:lnSpc>
                        <a:spcBef>
                          <a:spcPct val="5000"/>
                        </a:spcBef>
                        <a:spcAft>
                          <a:spcPct val="0"/>
                        </a:spcAft>
                        <a:buClrTx/>
                        <a:buSzTx/>
                        <a:buFontTx/>
                        <a:buNone/>
                        <a:tabLst/>
                      </a:pPr>
                      <a:r>
                        <a:rPr kumimoji="0" lang="en-GB" sz="1400" b="0" i="0" u="none" strike="noStrike" cap="none" normalizeH="0" baseline="0" dirty="0" smtClean="0">
                          <a:ln>
                            <a:noFill/>
                          </a:ln>
                          <a:solidFill>
                            <a:srgbClr val="000066"/>
                          </a:solidFill>
                          <a:effectLst/>
                          <a:latin typeface="Arial" charset="0"/>
                          <a:sym typeface="Wingdings" pitchFamily="2" charset="2"/>
                        </a:rPr>
                        <a:t></a:t>
                      </a: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r>
              <a:tr h="859731">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GB" sz="1200" b="0" i="0" u="none" strike="noStrike" cap="none" normalizeH="0" baseline="0" dirty="0" smtClean="0">
                          <a:ln>
                            <a:noFill/>
                          </a:ln>
                          <a:solidFill>
                            <a:srgbClr val="000066"/>
                          </a:solidFill>
                          <a:effectLst/>
                          <a:latin typeface="Arial" charset="0"/>
                        </a:rPr>
                        <a:t>DaimlerChrysler and MTU</a:t>
                      </a:r>
                    </a:p>
                  </a:txBody>
                  <a:tcPr marL="46430" marR="46430" marT="51827" marB="51827"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cap="none" normalizeH="0" baseline="0" dirty="0" smtClean="0">
                          <a:ln>
                            <a:noFill/>
                          </a:ln>
                          <a:solidFill>
                            <a:srgbClr val="000066"/>
                          </a:solidFill>
                          <a:effectLst/>
                          <a:latin typeface="Arial" charset="0"/>
                        </a:rPr>
                        <a:t>Developed an integrated separation work plan, including prioritization, cross-functional linkages and key milestones, for the sale of a $2B company to Private Equity Investors</a:t>
                      </a:r>
                    </a:p>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cap="none" normalizeH="0" baseline="0" dirty="0" smtClean="0">
                          <a:ln>
                            <a:noFill/>
                          </a:ln>
                          <a:solidFill>
                            <a:srgbClr val="000066"/>
                          </a:solidFill>
                          <a:effectLst/>
                          <a:latin typeface="Arial" charset="0"/>
                        </a:rPr>
                        <a:t>Mapped the manufacturing order-to-delivery supply chain process improvements into the post-separation environment  </a:t>
                      </a:r>
                    </a:p>
                  </a:txBody>
                  <a:tcPr marL="46430" marR="46430" marT="51827" marB="51827"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15888" marR="0" lvl="0" indent="-115888" algn="ctr" defTabSz="914400" rtl="0" eaLnBrk="1" fontAlgn="base" latinLnBrk="0" hangingPunct="1">
                        <a:lnSpc>
                          <a:spcPts val="1700"/>
                        </a:lnSpc>
                        <a:spcBef>
                          <a:spcPct val="5000"/>
                        </a:spcBef>
                        <a:spcAft>
                          <a:spcPct val="0"/>
                        </a:spcAft>
                        <a:buClrTx/>
                        <a:buSzTx/>
                        <a:buFontTx/>
                        <a:buNone/>
                        <a:tabLst/>
                      </a:pPr>
                      <a:r>
                        <a:rPr kumimoji="0" lang="en-GB" sz="1400" b="0" i="0" u="none" strike="noStrike" cap="none" normalizeH="0" baseline="0" dirty="0" smtClean="0">
                          <a:ln>
                            <a:noFill/>
                          </a:ln>
                          <a:solidFill>
                            <a:srgbClr val="000066"/>
                          </a:solidFill>
                          <a:effectLst/>
                          <a:latin typeface="Arial" charset="0"/>
                          <a:sym typeface="Wingdings" pitchFamily="2" charset="2"/>
                        </a:rPr>
                        <a:t></a:t>
                      </a: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r>
              <a:tr h="672326">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GB" sz="1200" b="0" i="0" u="none" strike="noStrike" kern="1200" cap="none" normalizeH="0" baseline="0" dirty="0" smtClean="0">
                          <a:ln>
                            <a:noFill/>
                          </a:ln>
                          <a:solidFill>
                            <a:srgbClr val="000066"/>
                          </a:solidFill>
                          <a:effectLst/>
                          <a:latin typeface="Arial" charset="0"/>
                          <a:ea typeface="+mn-ea"/>
                          <a:cs typeface="+mn-cs"/>
                          <a:sym typeface="Wingdings" pitchFamily="2" charset="2"/>
                        </a:rPr>
                        <a:t>Agilent Technologies and Avago</a:t>
                      </a:r>
                    </a:p>
                  </a:txBody>
                  <a:tcPr marL="45727" marR="45727" marT="45729" marB="45729"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kern="1200" cap="none" normalizeH="0" baseline="0" dirty="0" smtClean="0">
                          <a:ln>
                            <a:noFill/>
                          </a:ln>
                          <a:solidFill>
                            <a:srgbClr val="000066"/>
                          </a:solidFill>
                          <a:effectLst/>
                          <a:latin typeface="Arial" charset="0"/>
                          <a:ea typeface="+mn-ea"/>
                          <a:cs typeface="+mn-cs"/>
                          <a:sym typeface="Wingdings" pitchFamily="2" charset="2"/>
                        </a:rPr>
                        <a:t>Accelerated the separation and functional carve out and stand up of semiconductor unit, reducing time to Day 1, and reducing the reliance on TSAs for sale to Private Equity Investors</a:t>
                      </a:r>
                    </a:p>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kern="1200" cap="none" normalizeH="0" baseline="0" dirty="0" smtClean="0">
                          <a:ln>
                            <a:noFill/>
                          </a:ln>
                          <a:solidFill>
                            <a:srgbClr val="000066"/>
                          </a:solidFill>
                          <a:effectLst/>
                          <a:latin typeface="Arial" charset="0"/>
                          <a:ea typeface="+mn-ea"/>
                          <a:cs typeface="+mn-cs"/>
                          <a:sym typeface="Wingdings" pitchFamily="2" charset="2"/>
                        </a:rPr>
                        <a:t>Led the carve out and selective outsourcing across 40+ countries and legal entities</a:t>
                      </a:r>
                    </a:p>
                  </a:txBody>
                  <a:tcPr marL="45727" marR="45727" marT="45729" marB="4572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15888" marR="0" lvl="0" indent="-115888" algn="ctr" defTabSz="914400" rtl="0" eaLnBrk="1" fontAlgn="base" latinLnBrk="0" hangingPunct="1">
                        <a:lnSpc>
                          <a:spcPts val="1700"/>
                        </a:lnSpc>
                        <a:spcBef>
                          <a:spcPct val="5000"/>
                        </a:spcBef>
                        <a:spcAft>
                          <a:spcPct val="0"/>
                        </a:spcAft>
                        <a:buClrTx/>
                        <a:buSzTx/>
                        <a:buFontTx/>
                        <a:buNone/>
                        <a:tabLst/>
                      </a:pPr>
                      <a:r>
                        <a:rPr kumimoji="0" lang="en-GB" sz="1400" b="0" i="0" u="none" strike="noStrike" kern="1200" cap="none" normalizeH="0" baseline="0" dirty="0" smtClean="0">
                          <a:ln>
                            <a:noFill/>
                          </a:ln>
                          <a:solidFill>
                            <a:srgbClr val="000066"/>
                          </a:solidFill>
                          <a:effectLst/>
                          <a:latin typeface="Arial" charset="0"/>
                          <a:ea typeface="+mn-ea"/>
                          <a:cs typeface="+mn-cs"/>
                          <a:sym typeface="Wingdings" pitchFamily="2" charset="2"/>
                        </a:rPr>
                        <a:t></a:t>
                      </a:r>
                    </a:p>
                  </a:txBody>
                  <a:tcPr marL="45727" marR="45727" marT="45729" marB="45729"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r>
              <a:tr h="737971">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GB" sz="1200" b="0" i="0" u="none" strike="noStrike" kern="1200" cap="none" normalizeH="0" baseline="0" dirty="0" smtClean="0">
                          <a:ln>
                            <a:noFill/>
                          </a:ln>
                          <a:solidFill>
                            <a:srgbClr val="000066"/>
                          </a:solidFill>
                          <a:effectLst/>
                          <a:latin typeface="Arial" charset="0"/>
                          <a:ea typeface="+mn-ea"/>
                          <a:cs typeface="+mn-cs"/>
                        </a:rPr>
                        <a:t>IBM and Lenovo</a:t>
                      </a:r>
                    </a:p>
                  </a:txBody>
                  <a:tcPr marL="46430" marR="46430" marT="51827" marB="51827"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kern="1200" cap="none" normalizeH="0" baseline="0" dirty="0" smtClean="0">
                          <a:ln>
                            <a:noFill/>
                          </a:ln>
                          <a:solidFill>
                            <a:srgbClr val="000066"/>
                          </a:solidFill>
                          <a:effectLst/>
                          <a:latin typeface="Arial" charset="0"/>
                          <a:ea typeface="+mn-ea"/>
                          <a:cs typeface="+mn-cs"/>
                        </a:rPr>
                        <a:t>Supported the $10B carve-out and integration of IBM’s PC business to Lenovo</a:t>
                      </a:r>
                    </a:p>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kern="1200" cap="none" normalizeH="0" baseline="0" dirty="0" smtClean="0">
                          <a:ln>
                            <a:noFill/>
                          </a:ln>
                          <a:solidFill>
                            <a:srgbClr val="000066"/>
                          </a:solidFill>
                          <a:effectLst/>
                          <a:latin typeface="Arial" charset="0"/>
                          <a:ea typeface="+mn-ea"/>
                          <a:cs typeface="+mn-cs"/>
                        </a:rPr>
                        <a:t>Established a global operating model in 66 countries</a:t>
                      </a:r>
                    </a:p>
                    <a:p>
                      <a:pPr marL="109538" marR="0" lvl="0" indent="-109538" algn="l" defTabSz="914400" rtl="0" eaLnBrk="1" fontAlgn="base" latinLnBrk="0" hangingPunct="1">
                        <a:lnSpc>
                          <a:spcPct val="100000"/>
                        </a:lnSpc>
                        <a:spcBef>
                          <a:spcPts val="0"/>
                        </a:spcBef>
                        <a:spcAft>
                          <a:spcPts val="400"/>
                        </a:spcAft>
                        <a:buClrTx/>
                        <a:buSzTx/>
                        <a:buFontTx/>
                        <a:buChar char="•"/>
                        <a:tabLst/>
                        <a:defRPr/>
                      </a:pPr>
                      <a:r>
                        <a:rPr kumimoji="0" lang="en-GB" sz="1100" b="0" i="0" u="none" strike="noStrike" kern="1200" cap="none" normalizeH="0" baseline="0" dirty="0" smtClean="0">
                          <a:ln>
                            <a:noFill/>
                          </a:ln>
                          <a:solidFill>
                            <a:srgbClr val="000066"/>
                          </a:solidFill>
                          <a:effectLst/>
                          <a:latin typeface="Arial" charset="0"/>
                          <a:ea typeface="+mn-ea"/>
                          <a:cs typeface="+mn-cs"/>
                        </a:rPr>
                        <a:t>Created a new finance and accounting organisation and supported change readiness</a:t>
                      </a:r>
                    </a:p>
                  </a:txBody>
                  <a:tcPr marL="46430" marR="46430" marT="51827" marB="51827"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c>
                  <a:txBody>
                    <a:bodyPr/>
                    <a:lstStyle/>
                    <a:p>
                      <a:pPr marL="115888" marR="0" lvl="0" indent="-115888" algn="ctr" defTabSz="914400" rtl="0" eaLnBrk="1" fontAlgn="base" latinLnBrk="0" hangingPunct="1">
                        <a:lnSpc>
                          <a:spcPct val="90000"/>
                        </a:lnSpc>
                        <a:spcBef>
                          <a:spcPct val="50000"/>
                        </a:spcBef>
                        <a:spcAft>
                          <a:spcPct val="0"/>
                        </a:spcAft>
                        <a:buClrTx/>
                        <a:buSzTx/>
                        <a:buFontTx/>
                        <a:buNone/>
                        <a:tabLst/>
                      </a:pPr>
                      <a:r>
                        <a:rPr kumimoji="0" lang="en-GB" sz="1400" b="0" i="0" u="none" strike="noStrike" cap="none" normalizeH="0" baseline="0" dirty="0" smtClean="0">
                          <a:ln>
                            <a:noFill/>
                          </a:ln>
                          <a:solidFill>
                            <a:srgbClr val="000066"/>
                          </a:solidFill>
                          <a:effectLst/>
                          <a:latin typeface="Arial" charset="0"/>
                          <a:sym typeface="Wingdings" pitchFamily="2" charset="2"/>
                        </a:rPr>
                        <a:t></a:t>
                      </a:r>
                    </a:p>
                  </a:txBody>
                  <a:tcPr marL="46430" marR="46430" marT="51827" marB="51827"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5E5CC"/>
                    </a:solidFill>
                  </a:tcPr>
                </a:tc>
              </a:tr>
              <a:tr h="672326">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GB" sz="1200" b="0" i="0" u="none" strike="noStrike" kern="1200" cap="none" normalizeH="0" baseline="0" dirty="0" smtClean="0">
                          <a:ln>
                            <a:noFill/>
                          </a:ln>
                          <a:solidFill>
                            <a:srgbClr val="000066"/>
                          </a:solidFill>
                          <a:effectLst/>
                          <a:latin typeface="Arial" charset="0"/>
                          <a:ea typeface="+mn-ea"/>
                          <a:cs typeface="+mn-cs"/>
                        </a:rPr>
                        <a:t>Bayer Healthcare and Siemens</a:t>
                      </a:r>
                    </a:p>
                  </a:txBody>
                  <a:tcPr marL="45727" marR="45727" marT="45729" marB="45729" horzOverflow="overflow">
                    <a:lnL w="28575"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E5E5CC"/>
                    </a:solidFill>
                  </a:tcPr>
                </a:tc>
                <a:tc>
                  <a:txBody>
                    <a:bodyPr/>
                    <a:lstStyle/>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kern="1200" cap="none" normalizeH="0" baseline="0" dirty="0" smtClean="0">
                          <a:ln>
                            <a:noFill/>
                          </a:ln>
                          <a:solidFill>
                            <a:srgbClr val="000066"/>
                          </a:solidFill>
                          <a:effectLst/>
                          <a:latin typeface="Arial" charset="0"/>
                          <a:ea typeface="+mn-ea"/>
                          <a:cs typeface="+mn-cs"/>
                        </a:rPr>
                        <a:t>Led the successful carve-out of a €4.2 billion ($6.1 billion) transaction with ~6,000 employees </a:t>
                      </a:r>
                    </a:p>
                    <a:p>
                      <a:pPr marL="109538" marR="0" lvl="0" indent="-109538" algn="l" defTabSz="914400" rtl="0" eaLnBrk="1" fontAlgn="base" latinLnBrk="0" hangingPunct="1">
                        <a:lnSpc>
                          <a:spcPct val="100000"/>
                        </a:lnSpc>
                        <a:spcBef>
                          <a:spcPts val="0"/>
                        </a:spcBef>
                        <a:spcAft>
                          <a:spcPts val="400"/>
                        </a:spcAft>
                        <a:buClrTx/>
                        <a:buSzTx/>
                        <a:buFontTx/>
                        <a:buChar char="•"/>
                        <a:tabLst/>
                      </a:pPr>
                      <a:r>
                        <a:rPr kumimoji="0" lang="en-GB" sz="1100" b="0" i="0" u="none" strike="noStrike" kern="1200" cap="none" normalizeH="0" baseline="0" dirty="0" smtClean="0">
                          <a:ln>
                            <a:noFill/>
                          </a:ln>
                          <a:solidFill>
                            <a:srgbClr val="000066"/>
                          </a:solidFill>
                          <a:effectLst/>
                          <a:latin typeface="Arial" charset="0"/>
                          <a:ea typeface="+mn-ea"/>
                          <a:cs typeface="+mn-cs"/>
                        </a:rPr>
                        <a:t>Led carve-out activities in all major functional areas including IT, Finance, Human Resources, Regulatory, Research and Development, Manufacturing, Distribution, Procurement</a:t>
                      </a:r>
                    </a:p>
                  </a:txBody>
                  <a:tcPr marL="45727" marR="45727" marT="45729" marB="45729"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E5E5CC"/>
                    </a:solidFill>
                  </a:tcPr>
                </a:tc>
                <a:tc>
                  <a:txBody>
                    <a:bodyPr/>
                    <a:lstStyle/>
                    <a:p>
                      <a:pPr marL="115888" marR="0" lvl="0" indent="-115888" algn="ctr" defTabSz="914400" rtl="0" eaLnBrk="1" fontAlgn="base" latinLnBrk="0" hangingPunct="1">
                        <a:lnSpc>
                          <a:spcPct val="90000"/>
                        </a:lnSpc>
                        <a:spcBef>
                          <a:spcPct val="50000"/>
                        </a:spcBef>
                        <a:spcAft>
                          <a:spcPct val="0"/>
                        </a:spcAft>
                        <a:buClrTx/>
                        <a:buSzTx/>
                        <a:buFontTx/>
                        <a:buNone/>
                        <a:tabLst/>
                      </a:pPr>
                      <a:r>
                        <a:rPr kumimoji="0" lang="en-GB" sz="1400" b="0" i="0" u="none" strike="noStrike" cap="none" normalizeH="0" baseline="0" dirty="0" smtClean="0">
                          <a:ln>
                            <a:noFill/>
                          </a:ln>
                          <a:solidFill>
                            <a:srgbClr val="000066"/>
                          </a:solidFill>
                          <a:effectLst/>
                          <a:latin typeface="Arial" charset="0"/>
                          <a:sym typeface="Wingdings" pitchFamily="2" charset="2"/>
                        </a:rPr>
                        <a:t></a:t>
                      </a:r>
                    </a:p>
                  </a:txBody>
                  <a:tcPr marL="45727" marR="45727" marT="45729" marB="45729" anchor="ctr" horzOverflow="overflow">
                    <a:lnL w="381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E5E5CC"/>
                    </a:solidFill>
                  </a:tcPr>
                </a:tc>
              </a:tr>
            </a:tbl>
          </a:graphicData>
        </a:graphic>
      </p:graphicFrame>
      <p:sp>
        <p:nvSpPr>
          <p:cNvPr id="6" name="Title 1"/>
          <p:cNvSpPr txBox="1">
            <a:spLocks/>
          </p:cNvSpPr>
          <p:nvPr/>
        </p:nvSpPr>
        <p:spPr bwMode="auto">
          <a:xfrm>
            <a:off x="449263" y="396875"/>
            <a:ext cx="9266237"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1019175" rtl="0" eaLnBrk="0" fontAlgn="base" latinLnBrk="0" hangingPunct="0">
              <a:lnSpc>
                <a:spcPct val="105000"/>
              </a:lnSpc>
              <a:spcBef>
                <a:spcPct val="0"/>
              </a:spcBef>
              <a:spcAft>
                <a:spcPct val="0"/>
              </a:spcAft>
              <a:buClrTx/>
              <a:buSzTx/>
              <a:buFontTx/>
              <a:buNone/>
              <a:tabLst/>
              <a:defRPr/>
            </a:pPr>
            <a:r>
              <a:rPr kumimoji="0" lang="en-US" sz="2400" b="1" i="0" u="none" strike="noStrike" kern="1200" cap="none" spc="0" normalizeH="0" baseline="0" noProof="0" smtClean="0">
                <a:ln>
                  <a:noFill/>
                </a:ln>
                <a:solidFill>
                  <a:schemeClr val="tx2"/>
                </a:solidFill>
                <a:effectLst/>
                <a:uLnTx/>
                <a:uFillTx/>
                <a:latin typeface="+mj-lt"/>
                <a:ea typeface="+mj-ea"/>
                <a:cs typeface="+mj-cs"/>
              </a:rPr>
              <a:t>Our perspectives on acquisition integration</a:t>
            </a:r>
            <a:endParaRPr kumimoji="0" lang="en-US" sz="2400" b="1"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ChangeArrowheads="1"/>
          </p:cNvSpPr>
          <p:nvPr/>
        </p:nvSpPr>
        <p:spPr bwMode="auto">
          <a:xfrm>
            <a:off x="411228" y="1534263"/>
            <a:ext cx="2835088" cy="320105"/>
          </a:xfrm>
          <a:prstGeom prst="rect">
            <a:avLst/>
          </a:prstGeom>
          <a:solidFill>
            <a:srgbClr val="000066"/>
          </a:solidFill>
          <a:ln w="12700">
            <a:solidFill>
              <a:srgbClr val="002060"/>
            </a:solidFill>
            <a:miter lim="800000"/>
            <a:headEnd/>
            <a:tailEnd/>
          </a:ln>
        </p:spPr>
        <p:txBody>
          <a:bodyPr lIns="48430" tIns="82008" rIns="48430" bIns="82008" anchor="ctr"/>
          <a:lstStyle/>
          <a:p>
            <a:pPr marL="90218" algn="ctr" eaLnBrk="0" hangingPunct="0">
              <a:lnSpc>
                <a:spcPct val="106000"/>
              </a:lnSpc>
              <a:buClr>
                <a:srgbClr val="003399"/>
              </a:buClr>
              <a:buSzPct val="90000"/>
            </a:pPr>
            <a:r>
              <a:rPr lang="en-US" sz="1400" b="1" dirty="0" smtClean="0">
                <a:solidFill>
                  <a:schemeClr val="bg1"/>
                </a:solidFill>
              </a:rPr>
              <a:t>Transaction Summary</a:t>
            </a:r>
            <a:endParaRPr lang="en-US" sz="1400" b="1" dirty="0">
              <a:solidFill>
                <a:schemeClr val="bg1"/>
              </a:solidFill>
            </a:endParaRPr>
          </a:p>
        </p:txBody>
      </p:sp>
      <p:sp>
        <p:nvSpPr>
          <p:cNvPr id="26628" name="Rectangle 6"/>
          <p:cNvSpPr>
            <a:spLocks noChangeArrowheads="1"/>
          </p:cNvSpPr>
          <p:nvPr/>
        </p:nvSpPr>
        <p:spPr bwMode="auto">
          <a:xfrm>
            <a:off x="3424461" y="1534263"/>
            <a:ext cx="6218902" cy="320105"/>
          </a:xfrm>
          <a:prstGeom prst="rect">
            <a:avLst/>
          </a:prstGeom>
          <a:solidFill>
            <a:srgbClr val="000066"/>
          </a:solidFill>
          <a:ln w="12700">
            <a:solidFill>
              <a:srgbClr val="002060"/>
            </a:solidFill>
            <a:miter lim="800000"/>
            <a:headEnd/>
            <a:tailEnd/>
          </a:ln>
        </p:spPr>
        <p:txBody>
          <a:bodyPr lIns="48430" tIns="82008" rIns="48430" bIns="82008" anchor="ctr"/>
          <a:lstStyle/>
          <a:p>
            <a:pPr marL="90218" algn="ctr" eaLnBrk="0" hangingPunct="0">
              <a:lnSpc>
                <a:spcPct val="106000"/>
              </a:lnSpc>
              <a:buClr>
                <a:srgbClr val="003399"/>
              </a:buClr>
              <a:buSzPct val="90000"/>
            </a:pPr>
            <a:r>
              <a:rPr lang="en-US" sz="1400" b="1" dirty="0" smtClean="0">
                <a:solidFill>
                  <a:schemeClr val="bg1"/>
                </a:solidFill>
              </a:rPr>
              <a:t>Transition Scope and approach</a:t>
            </a:r>
            <a:endParaRPr lang="en-US" sz="1400" b="1" dirty="0">
              <a:solidFill>
                <a:schemeClr val="bg1"/>
              </a:solidFill>
            </a:endParaRPr>
          </a:p>
        </p:txBody>
      </p:sp>
      <p:sp>
        <p:nvSpPr>
          <p:cNvPr id="26629" name="Rectangle 5"/>
          <p:cNvSpPr>
            <a:spLocks noChangeArrowheads="1"/>
          </p:cNvSpPr>
          <p:nvPr/>
        </p:nvSpPr>
        <p:spPr bwMode="auto">
          <a:xfrm>
            <a:off x="411228" y="1851509"/>
            <a:ext cx="2835088" cy="3173616"/>
          </a:xfrm>
          <a:prstGeom prst="rect">
            <a:avLst/>
          </a:prstGeom>
          <a:noFill/>
          <a:ln w="12700" algn="ctr">
            <a:solidFill>
              <a:srgbClr val="002060"/>
            </a:solidFill>
            <a:miter lim="800000"/>
            <a:headEnd/>
            <a:tailEnd/>
          </a:ln>
        </p:spPr>
        <p:txBody>
          <a:bodyPr lIns="48430" tIns="82008" rIns="48430" bIns="82008"/>
          <a:lstStyle/>
          <a:p>
            <a:pPr marL="61919" eaLnBrk="0" hangingPunct="0">
              <a:lnSpc>
                <a:spcPct val="106000"/>
              </a:lnSpc>
              <a:buClr>
                <a:srgbClr val="003399"/>
              </a:buClr>
              <a:buSzPct val="90000"/>
            </a:pPr>
            <a:r>
              <a:rPr lang="en-US" sz="1100" dirty="0" smtClean="0">
                <a:solidFill>
                  <a:srgbClr val="002776"/>
                </a:solidFill>
              </a:rPr>
              <a:t>Automobile Manufacturer #5 </a:t>
            </a:r>
            <a:r>
              <a:rPr lang="en-US" sz="1100" dirty="0">
                <a:solidFill>
                  <a:srgbClr val="002776"/>
                </a:solidFill>
              </a:rPr>
              <a:t>divested Jaguar Land Rover (JLR), a $16 billion business unit, in 2008 to Tata Motors, an Indian automotive company. </a:t>
            </a:r>
          </a:p>
          <a:p>
            <a:pPr marL="287367" lvl="1" indent="-174642" eaLnBrk="0" hangingPunct="0">
              <a:lnSpc>
                <a:spcPct val="106000"/>
              </a:lnSpc>
              <a:buClr>
                <a:srgbClr val="003399"/>
              </a:buClr>
              <a:buSzPct val="90000"/>
              <a:buFont typeface="Arial" charset="0"/>
              <a:buChar char="•"/>
            </a:pPr>
            <a:r>
              <a:rPr lang="en-US" sz="1100" dirty="0">
                <a:solidFill>
                  <a:srgbClr val="002776"/>
                </a:solidFill>
              </a:rPr>
              <a:t>The divested business was a significant and integrated business unit of </a:t>
            </a:r>
            <a:r>
              <a:rPr lang="en-US" sz="1100" dirty="0" smtClean="0">
                <a:solidFill>
                  <a:srgbClr val="002776"/>
                </a:solidFill>
              </a:rPr>
              <a:t>Automobile Manufacturer #5, </a:t>
            </a:r>
            <a:r>
              <a:rPr lang="en-US" sz="1100" dirty="0">
                <a:solidFill>
                  <a:srgbClr val="002776"/>
                </a:solidFill>
              </a:rPr>
              <a:t>requiring a complex carve-out of business and IT operations. </a:t>
            </a:r>
          </a:p>
          <a:p>
            <a:pPr marL="287367" lvl="1" indent="-161941" eaLnBrk="0" hangingPunct="0">
              <a:lnSpc>
                <a:spcPct val="106000"/>
              </a:lnSpc>
              <a:buClr>
                <a:srgbClr val="003399"/>
              </a:buClr>
              <a:buSzPct val="90000"/>
              <a:buFont typeface="Arial" charset="0"/>
              <a:buChar char="•"/>
            </a:pPr>
            <a:r>
              <a:rPr lang="en-US" sz="1100" dirty="0">
                <a:solidFill>
                  <a:srgbClr val="002776"/>
                </a:solidFill>
              </a:rPr>
              <a:t>The carve-out included over 16,000 employees and 27 National Sales Companies (NSC) covering over 120 countries.</a:t>
            </a:r>
          </a:p>
        </p:txBody>
      </p:sp>
      <p:sp>
        <p:nvSpPr>
          <p:cNvPr id="26630" name="Rectangle 6"/>
          <p:cNvSpPr>
            <a:spLocks noChangeArrowheads="1"/>
          </p:cNvSpPr>
          <p:nvPr/>
        </p:nvSpPr>
        <p:spPr bwMode="auto">
          <a:xfrm>
            <a:off x="3424461" y="1851509"/>
            <a:ext cx="6218902" cy="3174378"/>
          </a:xfrm>
          <a:prstGeom prst="rect">
            <a:avLst/>
          </a:prstGeom>
          <a:noFill/>
          <a:ln w="12700" algn="ctr">
            <a:solidFill>
              <a:srgbClr val="002060"/>
            </a:solidFill>
            <a:miter lim="800000"/>
            <a:headEnd/>
            <a:tailEnd/>
          </a:ln>
        </p:spPr>
        <p:txBody>
          <a:bodyPr lIns="48430" tIns="82008" rIns="48430" bIns="82008"/>
          <a:lstStyle/>
          <a:p>
            <a:pPr marL="61919" eaLnBrk="0" hangingPunct="0">
              <a:lnSpc>
                <a:spcPct val="106000"/>
              </a:lnSpc>
              <a:buClr>
                <a:srgbClr val="003399"/>
              </a:buClr>
              <a:buSzPct val="90000"/>
            </a:pPr>
            <a:r>
              <a:rPr lang="en-US" sz="1100" dirty="0" smtClean="0">
                <a:solidFill>
                  <a:srgbClr val="002776"/>
                </a:solidFill>
              </a:rPr>
              <a:t>Deloitte </a:t>
            </a:r>
            <a:r>
              <a:rPr lang="en-US" sz="1100" dirty="0">
                <a:solidFill>
                  <a:srgbClr val="002776"/>
                </a:solidFill>
              </a:rPr>
              <a:t>led the Overall Separation Planning, focused on delivering  a successful Day 1 and a charting the path for JLR to eliminate </a:t>
            </a:r>
            <a:r>
              <a:rPr lang="en-US" sz="1100" dirty="0" smtClean="0">
                <a:solidFill>
                  <a:srgbClr val="002776"/>
                </a:solidFill>
              </a:rPr>
              <a:t>Automobile Manufacturer #5 </a:t>
            </a:r>
            <a:r>
              <a:rPr lang="en-US" sz="1100" dirty="0">
                <a:solidFill>
                  <a:srgbClr val="002776"/>
                </a:solidFill>
              </a:rPr>
              <a:t>dependence and become a standalone subsidiary of  Tata Motors.  The approach included the following:</a:t>
            </a:r>
          </a:p>
          <a:p>
            <a:pPr marL="287367" lvl="1" indent="-174642" eaLnBrk="0" hangingPunct="0">
              <a:lnSpc>
                <a:spcPct val="106000"/>
              </a:lnSpc>
              <a:buClr>
                <a:srgbClr val="003399"/>
              </a:buClr>
              <a:buSzPct val="90000"/>
              <a:buFont typeface="Arial" charset="0"/>
              <a:buChar char="•"/>
            </a:pPr>
            <a:r>
              <a:rPr lang="en-US" sz="1100" dirty="0" smtClean="0">
                <a:solidFill>
                  <a:srgbClr val="002776"/>
                </a:solidFill>
              </a:rPr>
              <a:t>Global program office coordinated and managed the separation planning, TSA set up and development and Day 1 Readiness </a:t>
            </a:r>
          </a:p>
          <a:p>
            <a:pPr marL="287367" lvl="1" indent="-174642" eaLnBrk="0" hangingPunct="0">
              <a:lnSpc>
                <a:spcPct val="106000"/>
              </a:lnSpc>
              <a:buClr>
                <a:srgbClr val="003399"/>
              </a:buClr>
              <a:buSzPct val="90000"/>
              <a:buFont typeface="Arial" charset="0"/>
              <a:buChar char="•"/>
            </a:pPr>
            <a:r>
              <a:rPr lang="en-US" sz="1100" dirty="0" smtClean="0">
                <a:solidFill>
                  <a:srgbClr val="002776"/>
                </a:solidFill>
              </a:rPr>
              <a:t>Developed </a:t>
            </a:r>
            <a:r>
              <a:rPr lang="en-US" sz="1100" dirty="0">
                <a:solidFill>
                  <a:srgbClr val="002776"/>
                </a:solidFill>
              </a:rPr>
              <a:t>detailed functional blueprints for 13 business functions covering over 2500+ processes and 27 National Sales Companies (NSC)</a:t>
            </a:r>
          </a:p>
          <a:p>
            <a:pPr marL="287367" lvl="1" indent="-174642" eaLnBrk="0" hangingPunct="0">
              <a:lnSpc>
                <a:spcPct val="106000"/>
              </a:lnSpc>
              <a:buClr>
                <a:srgbClr val="003399"/>
              </a:buClr>
              <a:buSzPct val="90000"/>
              <a:buFont typeface="Arial" charset="0"/>
              <a:buChar char="•"/>
            </a:pPr>
            <a:r>
              <a:rPr lang="en-US" sz="1100" dirty="0" smtClean="0">
                <a:solidFill>
                  <a:srgbClr val="002776"/>
                </a:solidFill>
              </a:rPr>
              <a:t>Regional Teams spanned the globe focusing on all aspects of NSC separation planning and post-close execution activities</a:t>
            </a:r>
          </a:p>
          <a:p>
            <a:pPr marL="287367" lvl="1" indent="-174642" eaLnBrk="0" hangingPunct="0">
              <a:lnSpc>
                <a:spcPct val="106000"/>
              </a:lnSpc>
              <a:buClr>
                <a:srgbClr val="003399"/>
              </a:buClr>
              <a:buSzPct val="90000"/>
              <a:buFont typeface="Arial" charset="0"/>
              <a:buChar char="•"/>
            </a:pPr>
            <a:r>
              <a:rPr lang="en-US" sz="1100" dirty="0" smtClean="0">
                <a:solidFill>
                  <a:srgbClr val="002776"/>
                </a:solidFill>
              </a:rPr>
              <a:t>Developed </a:t>
            </a:r>
            <a:r>
              <a:rPr lang="en-US" sz="1100" dirty="0">
                <a:solidFill>
                  <a:srgbClr val="002776"/>
                </a:solidFill>
              </a:rPr>
              <a:t>and supported work plans to guide design, modification, testing, and installation of information systems and data modified or cloned to support standalone organization</a:t>
            </a:r>
          </a:p>
          <a:p>
            <a:pPr marL="287367" lvl="1" indent="-174642" eaLnBrk="0" hangingPunct="0">
              <a:lnSpc>
                <a:spcPct val="106000"/>
              </a:lnSpc>
              <a:buClr>
                <a:srgbClr val="003399"/>
              </a:buClr>
              <a:buSzPct val="90000"/>
              <a:buFont typeface="Arial" charset="0"/>
              <a:buChar char="•"/>
            </a:pPr>
            <a:r>
              <a:rPr lang="en-US" sz="1100" dirty="0">
                <a:solidFill>
                  <a:srgbClr val="002776"/>
                </a:solidFill>
              </a:rPr>
              <a:t>Developed the Day 1 validation process, across functions for 8 </a:t>
            </a:r>
            <a:r>
              <a:rPr lang="en-US" sz="1100" dirty="0" smtClean="0">
                <a:solidFill>
                  <a:srgbClr val="002776"/>
                </a:solidFill>
              </a:rPr>
              <a:t>business process scenarios  </a:t>
            </a:r>
            <a:r>
              <a:rPr lang="en-US" sz="1100" dirty="0">
                <a:solidFill>
                  <a:srgbClr val="002776"/>
                </a:solidFill>
              </a:rPr>
              <a:t>and 3 different business units across all geographies</a:t>
            </a:r>
          </a:p>
          <a:p>
            <a:pPr marL="287367" lvl="1" indent="-174642" eaLnBrk="0" hangingPunct="0">
              <a:lnSpc>
                <a:spcPct val="106000"/>
              </a:lnSpc>
              <a:buClr>
                <a:srgbClr val="003399"/>
              </a:buClr>
              <a:buSzPct val="90000"/>
              <a:buFont typeface="Arial" charset="0"/>
              <a:buChar char="•"/>
            </a:pPr>
            <a:r>
              <a:rPr lang="en-US" sz="1100" dirty="0">
                <a:solidFill>
                  <a:srgbClr val="002776"/>
                </a:solidFill>
              </a:rPr>
              <a:t>Led end-to-end Global validation workshops with over 100 participants testing critical Day 1 validation scenarios and operated Global Day 1 Launch Centre</a:t>
            </a:r>
          </a:p>
          <a:p>
            <a:pPr marL="287367" lvl="1" indent="-174642" eaLnBrk="0" hangingPunct="0">
              <a:lnSpc>
                <a:spcPct val="106000"/>
              </a:lnSpc>
              <a:buClr>
                <a:srgbClr val="003399"/>
              </a:buClr>
              <a:buSzPct val="90000"/>
              <a:buFont typeface="Arial" charset="0"/>
              <a:buChar char="•"/>
            </a:pPr>
            <a:r>
              <a:rPr lang="en-US" sz="1100" dirty="0">
                <a:solidFill>
                  <a:srgbClr val="002776"/>
                </a:solidFill>
              </a:rPr>
              <a:t>Executive Team fully engaged in transition efforts with direct reports on a weekly basis to the </a:t>
            </a:r>
            <a:r>
              <a:rPr lang="en-US" sz="1100" dirty="0" smtClean="0">
                <a:solidFill>
                  <a:srgbClr val="002776"/>
                </a:solidFill>
              </a:rPr>
              <a:t>Board</a:t>
            </a:r>
          </a:p>
          <a:p>
            <a:pPr marL="382097" lvl="1" indent="-81372" algn="ctr" eaLnBrk="0" hangingPunct="0">
              <a:lnSpc>
                <a:spcPct val="106000"/>
              </a:lnSpc>
              <a:buClr>
                <a:srgbClr val="003399"/>
              </a:buClr>
              <a:buSzPct val="90000"/>
              <a:buFont typeface="Arial" charset="0"/>
              <a:buChar char="•"/>
            </a:pPr>
            <a:endParaRPr lang="en-US" sz="1100" dirty="0">
              <a:solidFill>
                <a:srgbClr val="002776"/>
              </a:solidFill>
            </a:endParaRPr>
          </a:p>
        </p:txBody>
      </p:sp>
      <p:sp>
        <p:nvSpPr>
          <p:cNvPr id="26631" name="Rectangle 5"/>
          <p:cNvSpPr>
            <a:spLocks noChangeArrowheads="1"/>
          </p:cNvSpPr>
          <p:nvPr/>
        </p:nvSpPr>
        <p:spPr bwMode="auto">
          <a:xfrm>
            <a:off x="410434" y="5161488"/>
            <a:ext cx="2835088" cy="320105"/>
          </a:xfrm>
          <a:prstGeom prst="rect">
            <a:avLst/>
          </a:prstGeom>
          <a:solidFill>
            <a:srgbClr val="000066"/>
          </a:solidFill>
          <a:ln w="12700">
            <a:solidFill>
              <a:srgbClr val="002060"/>
            </a:solidFill>
            <a:miter lim="800000"/>
            <a:headEnd/>
            <a:tailEnd/>
          </a:ln>
        </p:spPr>
        <p:txBody>
          <a:bodyPr lIns="48430" tIns="82008" rIns="48430" bIns="82008" anchor="ctr"/>
          <a:lstStyle/>
          <a:p>
            <a:pPr marL="90218" algn="ctr" eaLnBrk="0" hangingPunct="0">
              <a:lnSpc>
                <a:spcPct val="106000"/>
              </a:lnSpc>
              <a:buClr>
                <a:srgbClr val="003399"/>
              </a:buClr>
              <a:buSzPct val="90000"/>
            </a:pPr>
            <a:r>
              <a:rPr lang="en-US" sz="1400" b="1" dirty="0" smtClean="0">
                <a:solidFill>
                  <a:schemeClr val="bg1"/>
                </a:solidFill>
              </a:rPr>
              <a:t>Applicability to Opel</a:t>
            </a:r>
            <a:endParaRPr lang="en-US" sz="1400" b="1" dirty="0">
              <a:solidFill>
                <a:schemeClr val="bg1"/>
              </a:solidFill>
            </a:endParaRPr>
          </a:p>
        </p:txBody>
      </p:sp>
      <p:sp>
        <p:nvSpPr>
          <p:cNvPr id="26632" name="Rectangle 5"/>
          <p:cNvSpPr>
            <a:spLocks noChangeArrowheads="1"/>
          </p:cNvSpPr>
          <p:nvPr/>
        </p:nvSpPr>
        <p:spPr bwMode="auto">
          <a:xfrm>
            <a:off x="410434" y="5494403"/>
            <a:ext cx="2835088" cy="1794135"/>
          </a:xfrm>
          <a:prstGeom prst="rect">
            <a:avLst/>
          </a:prstGeom>
          <a:noFill/>
          <a:ln w="12700">
            <a:solidFill>
              <a:srgbClr val="002060"/>
            </a:solidFill>
            <a:miter lim="800000"/>
            <a:headEnd/>
            <a:tailEnd/>
          </a:ln>
        </p:spPr>
        <p:txBody>
          <a:bodyPr lIns="48430" tIns="82008" rIns="48430" bIns="82008"/>
          <a:lstStyle/>
          <a:p>
            <a:pPr marL="173359" indent="-173359" eaLnBrk="0" hangingPunct="0">
              <a:lnSpc>
                <a:spcPct val="106000"/>
              </a:lnSpc>
              <a:buClr>
                <a:srgbClr val="003399"/>
              </a:buClr>
              <a:buSzPct val="90000"/>
              <a:buFont typeface="Arial" charset="0"/>
              <a:buChar char="•"/>
            </a:pPr>
            <a:r>
              <a:rPr lang="en-US" sz="1100" dirty="0">
                <a:solidFill>
                  <a:srgbClr val="002776"/>
                </a:solidFill>
              </a:rPr>
              <a:t>Many of the challenges of separating JLR from </a:t>
            </a:r>
            <a:r>
              <a:rPr lang="en-US" sz="1100" dirty="0" smtClean="0">
                <a:solidFill>
                  <a:srgbClr val="002776"/>
                </a:solidFill>
              </a:rPr>
              <a:t>Automobile Manufacturer #5 </a:t>
            </a:r>
            <a:r>
              <a:rPr lang="en-US" sz="1100" dirty="0">
                <a:solidFill>
                  <a:srgbClr val="002776"/>
                </a:solidFill>
              </a:rPr>
              <a:t>are very similar to those which will occur with </a:t>
            </a:r>
            <a:r>
              <a:rPr lang="en-US" sz="1100" dirty="0" smtClean="0">
                <a:solidFill>
                  <a:srgbClr val="002776"/>
                </a:solidFill>
              </a:rPr>
              <a:t>Opel</a:t>
            </a:r>
            <a:endParaRPr lang="en-US" sz="1100" dirty="0">
              <a:solidFill>
                <a:srgbClr val="002776"/>
              </a:solidFill>
            </a:endParaRPr>
          </a:p>
          <a:p>
            <a:pPr marL="173359" indent="-173359" eaLnBrk="0" hangingPunct="0">
              <a:lnSpc>
                <a:spcPct val="106000"/>
              </a:lnSpc>
              <a:buClr>
                <a:srgbClr val="003399"/>
              </a:buClr>
              <a:buSzPct val="90000"/>
              <a:buFont typeface="Arial" charset="0"/>
              <a:buChar char="•"/>
            </a:pPr>
            <a:r>
              <a:rPr lang="en-US" sz="1100" dirty="0" smtClean="0">
                <a:solidFill>
                  <a:srgbClr val="002776"/>
                </a:solidFill>
              </a:rPr>
              <a:t>Deep familiarity </a:t>
            </a:r>
            <a:r>
              <a:rPr lang="en-US" sz="1100" dirty="0">
                <a:solidFill>
                  <a:srgbClr val="002776"/>
                </a:solidFill>
              </a:rPr>
              <a:t>with the complex </a:t>
            </a:r>
            <a:r>
              <a:rPr lang="en-US" sz="1100" dirty="0" smtClean="0">
                <a:solidFill>
                  <a:srgbClr val="002776"/>
                </a:solidFill>
              </a:rPr>
              <a:t>connections between the organizations,  along with lessons learned from the JLR separation provide for a more orderly, efficient and lower-risk transition</a:t>
            </a:r>
            <a:endParaRPr lang="en-US" sz="1100" dirty="0">
              <a:solidFill>
                <a:srgbClr val="002776"/>
              </a:solidFill>
            </a:endParaRPr>
          </a:p>
        </p:txBody>
      </p:sp>
      <p:sp>
        <p:nvSpPr>
          <p:cNvPr id="26633" name="Rectangle 5"/>
          <p:cNvSpPr>
            <a:spLocks noChangeArrowheads="1"/>
          </p:cNvSpPr>
          <p:nvPr/>
        </p:nvSpPr>
        <p:spPr bwMode="auto">
          <a:xfrm>
            <a:off x="3424461" y="5161487"/>
            <a:ext cx="6218902" cy="320105"/>
          </a:xfrm>
          <a:prstGeom prst="rect">
            <a:avLst/>
          </a:prstGeom>
          <a:solidFill>
            <a:srgbClr val="000066"/>
          </a:solidFill>
          <a:ln w="12700">
            <a:solidFill>
              <a:srgbClr val="002060"/>
            </a:solidFill>
            <a:miter lim="800000"/>
            <a:headEnd/>
            <a:tailEnd/>
          </a:ln>
        </p:spPr>
        <p:txBody>
          <a:bodyPr lIns="48430" tIns="82008" rIns="48430" bIns="82008" anchor="ctr"/>
          <a:lstStyle/>
          <a:p>
            <a:pPr marL="90218" algn="ctr" eaLnBrk="0" hangingPunct="0">
              <a:lnSpc>
                <a:spcPct val="106000"/>
              </a:lnSpc>
              <a:buClr>
                <a:srgbClr val="003399"/>
              </a:buClr>
              <a:buSzPct val="90000"/>
            </a:pPr>
            <a:r>
              <a:rPr lang="en-US" sz="1400" b="1" dirty="0" smtClean="0">
                <a:solidFill>
                  <a:schemeClr val="bg1"/>
                </a:solidFill>
              </a:rPr>
              <a:t>Selected results</a:t>
            </a:r>
            <a:endParaRPr lang="en-US" sz="1400" b="1" dirty="0">
              <a:solidFill>
                <a:schemeClr val="bg1"/>
              </a:solidFill>
            </a:endParaRPr>
          </a:p>
        </p:txBody>
      </p:sp>
      <p:sp>
        <p:nvSpPr>
          <p:cNvPr id="26634" name="Rectangle 5"/>
          <p:cNvSpPr>
            <a:spLocks noChangeArrowheads="1"/>
          </p:cNvSpPr>
          <p:nvPr/>
        </p:nvSpPr>
        <p:spPr bwMode="auto">
          <a:xfrm>
            <a:off x="3424461" y="5494402"/>
            <a:ext cx="6218902" cy="1794135"/>
          </a:xfrm>
          <a:prstGeom prst="rect">
            <a:avLst/>
          </a:prstGeom>
          <a:noFill/>
          <a:ln w="12700" algn="ctr">
            <a:solidFill>
              <a:srgbClr val="002060"/>
            </a:solidFill>
            <a:miter lim="800000"/>
            <a:headEnd/>
            <a:tailEnd/>
          </a:ln>
        </p:spPr>
        <p:txBody>
          <a:bodyPr lIns="48430" tIns="82008" rIns="48430" bIns="82008"/>
          <a:lstStyle/>
          <a:p>
            <a:pPr marL="61919" eaLnBrk="0" hangingPunct="0">
              <a:lnSpc>
                <a:spcPct val="106000"/>
              </a:lnSpc>
              <a:buClr>
                <a:srgbClr val="003399"/>
              </a:buClr>
              <a:buSzPct val="90000"/>
            </a:pPr>
            <a:r>
              <a:rPr lang="en-US" sz="1100" dirty="0" smtClean="0">
                <a:solidFill>
                  <a:srgbClr val="002776"/>
                </a:solidFill>
              </a:rPr>
              <a:t>Deloitte </a:t>
            </a:r>
            <a:r>
              <a:rPr lang="en-US" sz="1100" dirty="0">
                <a:solidFill>
                  <a:srgbClr val="002776"/>
                </a:solidFill>
              </a:rPr>
              <a:t>delivered an Issue Free Global Day 1 with no disruption to </a:t>
            </a:r>
            <a:r>
              <a:rPr lang="en-US" sz="1100" dirty="0" smtClean="0">
                <a:solidFill>
                  <a:srgbClr val="002776"/>
                </a:solidFill>
              </a:rPr>
              <a:t>Automobile Manufacturer #5 </a:t>
            </a:r>
            <a:r>
              <a:rPr lang="en-US" sz="1100" dirty="0">
                <a:solidFill>
                  <a:srgbClr val="002776"/>
                </a:solidFill>
              </a:rPr>
              <a:t>or JLR business operations. </a:t>
            </a:r>
          </a:p>
          <a:p>
            <a:pPr marL="287367" lvl="1" indent="-188932" eaLnBrk="0" hangingPunct="0">
              <a:lnSpc>
                <a:spcPct val="106000"/>
              </a:lnSpc>
              <a:buClr>
                <a:srgbClr val="003399"/>
              </a:buClr>
              <a:buSzPct val="90000"/>
              <a:buFont typeface="Arial" charset="0"/>
              <a:buChar char="•"/>
            </a:pPr>
            <a:r>
              <a:rPr lang="en-US" sz="1100" dirty="0">
                <a:solidFill>
                  <a:srgbClr val="002776"/>
                </a:solidFill>
              </a:rPr>
              <a:t>Day 1 was completed in less than 45 business days after deal announcement. </a:t>
            </a:r>
          </a:p>
          <a:p>
            <a:pPr marL="287367" lvl="1" indent="-188932" eaLnBrk="0" hangingPunct="0">
              <a:lnSpc>
                <a:spcPct val="106000"/>
              </a:lnSpc>
              <a:buClr>
                <a:srgbClr val="003399"/>
              </a:buClr>
              <a:buSzPct val="90000"/>
              <a:buFont typeface="Arial" charset="0"/>
              <a:buChar char="•"/>
            </a:pPr>
            <a:r>
              <a:rPr lang="en-US" sz="1100" dirty="0">
                <a:solidFill>
                  <a:srgbClr val="002776"/>
                </a:solidFill>
              </a:rPr>
              <a:t>Managed separation of 27 National Sales Companies, across multiple business entities tracking 54 Day 1 and 80 Separation projects (including Project Charters, detailed Project Plans, and Resource and Cost Estimates). </a:t>
            </a:r>
          </a:p>
          <a:p>
            <a:pPr marL="287367" lvl="1" indent="-188932" eaLnBrk="0" hangingPunct="0">
              <a:lnSpc>
                <a:spcPct val="106000"/>
              </a:lnSpc>
              <a:buClr>
                <a:srgbClr val="003399"/>
              </a:buClr>
              <a:buSzPct val="90000"/>
              <a:buFont typeface="Arial" charset="0"/>
              <a:buChar char="•"/>
            </a:pPr>
            <a:r>
              <a:rPr lang="en-US" sz="1100" dirty="0">
                <a:solidFill>
                  <a:srgbClr val="002776"/>
                </a:solidFill>
              </a:rPr>
              <a:t>Led development of over 200 TSAs supporting 1000 processes. </a:t>
            </a:r>
          </a:p>
          <a:p>
            <a:pPr marL="287367" lvl="1" indent="-188932" eaLnBrk="0" hangingPunct="0">
              <a:lnSpc>
                <a:spcPct val="106000"/>
              </a:lnSpc>
              <a:buClr>
                <a:srgbClr val="003399"/>
              </a:buClr>
              <a:buSzPct val="90000"/>
              <a:buFont typeface="Arial" charset="0"/>
              <a:buChar char="•"/>
            </a:pPr>
            <a:r>
              <a:rPr lang="en-US" sz="1100" dirty="0">
                <a:solidFill>
                  <a:srgbClr val="002776"/>
                </a:solidFill>
              </a:rPr>
              <a:t>Developed new processes to plan, budget and manage the execution of $100M in annual Engineering Transitional Services over a 5-7 year period . </a:t>
            </a:r>
          </a:p>
          <a:p>
            <a:pPr marL="173359" indent="-173359" eaLnBrk="0" hangingPunct="0">
              <a:lnSpc>
                <a:spcPct val="106000"/>
              </a:lnSpc>
              <a:buClr>
                <a:srgbClr val="003399"/>
              </a:buClr>
              <a:buSzPct val="90000"/>
              <a:buFont typeface="Arial" charset="0"/>
              <a:buChar char="•"/>
            </a:pPr>
            <a:endParaRPr lang="en-US" sz="1100" dirty="0">
              <a:solidFill>
                <a:srgbClr val="002776"/>
              </a:solidFill>
            </a:endParaRPr>
          </a:p>
        </p:txBody>
      </p:sp>
      <p:sp>
        <p:nvSpPr>
          <p:cNvPr id="11" name="Rectangle 21"/>
          <p:cNvSpPr txBox="1">
            <a:spLocks noChangeArrowheads="1"/>
          </p:cNvSpPr>
          <p:nvPr/>
        </p:nvSpPr>
        <p:spPr>
          <a:xfrm>
            <a:off x="411228" y="1083766"/>
            <a:ext cx="9232135" cy="701818"/>
          </a:xfrm>
          <a:prstGeom prst="rect">
            <a:avLst/>
          </a:prstGeom>
        </p:spPr>
        <p:txBody>
          <a:bodyPr lIns="0" tIns="0" rIns="0" bIns="0"/>
          <a:lstStyle/>
          <a:p>
            <a:pPr defTabSz="914491">
              <a:defRPr/>
            </a:pPr>
            <a:r>
              <a:rPr lang="en-US" sz="1600" b="1" kern="0" dirty="0" smtClean="0">
                <a:solidFill>
                  <a:srgbClr val="002776"/>
                </a:solidFill>
                <a:latin typeface="Verdana" pitchFamily="34" charset="0"/>
                <a:ea typeface="Verdana" pitchFamily="34" charset="0"/>
                <a:cs typeface="Verdana" pitchFamily="34" charset="0"/>
              </a:rPr>
              <a:t>Case Study – </a:t>
            </a:r>
            <a:r>
              <a:rPr lang="en-US" sz="1600" b="1" kern="0" dirty="0" smtClean="0">
                <a:solidFill>
                  <a:srgbClr val="002776"/>
                </a:solidFill>
                <a:latin typeface="Verdana" pitchFamily="34" charset="0"/>
                <a:ea typeface="Verdana" pitchFamily="34" charset="0"/>
                <a:cs typeface="Verdana" pitchFamily="34" charset="0"/>
              </a:rPr>
              <a:t>Automobile Manufacturer #5 </a:t>
            </a:r>
            <a:r>
              <a:rPr lang="en-US" sz="1600" b="1" kern="0" dirty="0" smtClean="0">
                <a:solidFill>
                  <a:srgbClr val="002776"/>
                </a:solidFill>
                <a:latin typeface="Verdana" pitchFamily="34" charset="0"/>
                <a:ea typeface="Verdana" pitchFamily="34" charset="0"/>
                <a:cs typeface="Verdana" pitchFamily="34" charset="0"/>
              </a:rPr>
              <a:t>Divestiture of Jaguar-Land Rover </a:t>
            </a:r>
          </a:p>
        </p:txBody>
      </p:sp>
      <p:sp>
        <p:nvSpPr>
          <p:cNvPr id="12" name="Title 1"/>
          <p:cNvSpPr>
            <a:spLocks noGrp="1"/>
          </p:cNvSpPr>
          <p:nvPr>
            <p:ph type="title"/>
          </p:nvPr>
        </p:nvSpPr>
        <p:spPr>
          <a:xfrm>
            <a:off x="449263" y="396875"/>
            <a:ext cx="9266237" cy="714375"/>
          </a:xfrm>
        </p:spPr>
        <p:txBody>
          <a:bodyPr/>
          <a:lstStyle/>
          <a:p>
            <a:r>
              <a:rPr lang="en-US" dirty="0" smtClean="0"/>
              <a:t>Our perspectives on acquisition integration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graphicFrame>
        <p:nvGraphicFramePr>
          <p:cNvPr id="7" name="Group 118"/>
          <p:cNvGraphicFramePr>
            <a:graphicFrameLocks noGrp="1"/>
          </p:cNvGraphicFramePr>
          <p:nvPr/>
        </p:nvGraphicFramePr>
        <p:xfrm>
          <a:off x="338138" y="1314452"/>
          <a:ext cx="8654256" cy="4325142"/>
        </p:xfrm>
        <a:graphic>
          <a:graphicData uri="http://schemas.openxmlformats.org/drawingml/2006/table">
            <a:tbl>
              <a:tblPr/>
              <a:tblGrid>
                <a:gridCol w="690024"/>
                <a:gridCol w="7964232"/>
              </a:tblGrid>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1</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Our Understanding</a:t>
                      </a:r>
                      <a:endPar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2</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The Global Automotive Industry – Our Point of View</a:t>
                      </a:r>
                      <a:endPar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3</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Our Perspectives on Acquisition Integration</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4</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GB" altLang="zh-CN" sz="1600" b="0" i="0" u="none" strike="noStrike" cap="none" normalizeH="0" baseline="0" dirty="0" smtClean="0">
                          <a:ln>
                            <a:noFill/>
                          </a:ln>
                          <a:solidFill>
                            <a:schemeClr val="bg1"/>
                          </a:solidFill>
                          <a:effectLst/>
                          <a:latin typeface="Verdana" pitchFamily="34" charset="0"/>
                          <a:ea typeface="宋体" pitchFamily="2" charset="-122"/>
                          <a:cs typeface="Arial" pitchFamily="34" charset="0"/>
                        </a:rPr>
                        <a:t>Supplier Network Development</a:t>
                      </a:r>
                      <a:endParaRPr kumimoji="0" lang="en-US" altLang="zh-CN" sz="1600" b="0" i="0" u="none" strike="noStrike" cap="none" normalizeH="0" baseline="0" dirty="0" smtClean="0">
                        <a:ln>
                          <a:noFill/>
                        </a:ln>
                        <a:solidFill>
                          <a:schemeClr val="bg1"/>
                        </a:solidFill>
                        <a:effectLst/>
                        <a:latin typeface="Verdana" pitchFamily="34" charset="0"/>
                        <a:ea typeface="宋体" pitchFamily="2" charset="-122"/>
                        <a:cs typeface="Arial" pitchFamily="34" charset="0"/>
                      </a:endParaRP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02060"/>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5</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N. American Market</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r h="720857">
                <a:tc>
                  <a:txBody>
                    <a:bodyPr/>
                    <a:lstStyle/>
                    <a:p>
                      <a:pPr marL="0" marR="0" lvl="0" indent="0" algn="ctr" defTabSz="7600950" rtl="0" eaLnBrk="1" fontAlgn="base" latinLnBrk="0" hangingPunct="1">
                        <a:lnSpc>
                          <a:spcPct val="102000"/>
                        </a:lnSpc>
                        <a:spcBef>
                          <a:spcPct val="0"/>
                        </a:spcBef>
                        <a:spcAft>
                          <a:spcPct val="3700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宋体" pitchFamily="2" charset="-122"/>
                          <a:cs typeface="Arial" pitchFamily="34" charset="0"/>
                        </a:rPr>
                        <a:t>6</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0C2678"/>
                    </a:solidFill>
                  </a:tcPr>
                </a:tc>
                <a:tc>
                  <a:txBody>
                    <a:bodyPr/>
                    <a:lstStyle/>
                    <a:p>
                      <a:pPr marL="114300" marR="0" lvl="0" indent="0" algn="l" defTabSz="7600950" rtl="0" eaLnBrk="1" fontAlgn="base" latinLnBrk="0" hangingPunct="1">
                        <a:lnSpc>
                          <a:spcPct val="102000"/>
                        </a:lnSpc>
                        <a:spcBef>
                          <a:spcPct val="0"/>
                        </a:spcBef>
                        <a:spcAft>
                          <a:spcPct val="37000"/>
                        </a:spcAft>
                        <a:buClrTx/>
                        <a:buSzTx/>
                        <a:buFontTx/>
                        <a:buNone/>
                        <a:tabLst/>
                      </a:pPr>
                      <a:r>
                        <a:rPr kumimoji="0" lang="en-US" altLang="zh-CN" sz="1600" b="0" i="0" u="none" strike="noStrike" cap="none" normalizeH="0" baseline="0" dirty="0" smtClean="0">
                          <a:ln>
                            <a:noFill/>
                          </a:ln>
                          <a:solidFill>
                            <a:srgbClr val="002776"/>
                          </a:solidFill>
                          <a:effectLst/>
                          <a:latin typeface="Verdana" pitchFamily="34" charset="0"/>
                          <a:ea typeface="宋体" pitchFamily="2" charset="-122"/>
                          <a:cs typeface="Arial" pitchFamily="34" charset="0"/>
                        </a:rPr>
                        <a:t>Next Steps</a:t>
                      </a:r>
                    </a:p>
                  </a:txBody>
                  <a:tcPr anchor="ctr" horzOverflow="overflow">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DD2B5"/>
                    </a:solidFill>
                  </a:tcPr>
                </a:tc>
              </a:tr>
            </a:tbl>
          </a:graphicData>
        </a:graphic>
      </p:graphicFrame>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46088" y="1446980"/>
          <a:ext cx="9266238" cy="4695876"/>
        </p:xfrm>
        <a:graphic>
          <a:graphicData uri="http://schemas.openxmlformats.org/drawingml/2006/table">
            <a:tbl>
              <a:tblPr bandRow="1">
                <a:tableStyleId>{5C22544A-7EE6-4342-B048-85BDC9FD1C3A}</a:tableStyleId>
              </a:tblPr>
              <a:tblGrid>
                <a:gridCol w="5228438"/>
                <a:gridCol w="4037800"/>
              </a:tblGrid>
              <a:tr h="1010918">
                <a:tc>
                  <a:txBody>
                    <a:bodyPr/>
                    <a:lstStyle/>
                    <a:p>
                      <a:r>
                        <a:rPr lang="en-US" dirty="0" smtClean="0"/>
                        <a:t>Assuring overall competitiveness of the network, now and in the future</a:t>
                      </a:r>
                    </a:p>
                  </a:txBody>
                  <a:tcPr/>
                </a:tc>
                <a:tc>
                  <a:txBody>
                    <a:bodyPr/>
                    <a:lstStyle/>
                    <a:p>
                      <a:pPr marL="177800" indent="-177800">
                        <a:buFont typeface="Arial" pitchFamily="34" charset="0"/>
                        <a:buChar char="•"/>
                      </a:pPr>
                      <a:r>
                        <a:rPr lang="en-US" sz="1400" dirty="0" smtClean="0"/>
                        <a:t>Technology</a:t>
                      </a:r>
                      <a:r>
                        <a:rPr lang="en-US" sz="1400" baseline="0" dirty="0" smtClean="0"/>
                        <a:t> and product development direction</a:t>
                      </a:r>
                    </a:p>
                    <a:p>
                      <a:pPr marL="177800" indent="-177800">
                        <a:buFont typeface="Arial" pitchFamily="34" charset="0"/>
                        <a:buChar char="•"/>
                      </a:pPr>
                      <a:r>
                        <a:rPr lang="en-US" sz="1400" baseline="0" dirty="0" smtClean="0"/>
                        <a:t>Cost</a:t>
                      </a:r>
                    </a:p>
                    <a:p>
                      <a:pPr marL="177800" indent="-177800">
                        <a:buFont typeface="Arial" pitchFamily="34" charset="0"/>
                        <a:buChar char="•"/>
                      </a:pPr>
                      <a:r>
                        <a:rPr lang="en-US" sz="1400" baseline="0" dirty="0" smtClean="0"/>
                        <a:t>Financial health</a:t>
                      </a:r>
                    </a:p>
                    <a:p>
                      <a:pPr marL="177800" indent="-177800">
                        <a:buFont typeface="Arial" pitchFamily="34" charset="0"/>
                        <a:buChar char="•"/>
                      </a:pPr>
                      <a:r>
                        <a:rPr lang="en-US" sz="1400" baseline="0" dirty="0" smtClean="0"/>
                        <a:t>Innovation</a:t>
                      </a:r>
                      <a:endParaRPr lang="en-US" sz="1400" dirty="0"/>
                    </a:p>
                  </a:txBody>
                  <a:tcPr/>
                </a:tc>
              </a:tr>
              <a:tr h="782646">
                <a:tc>
                  <a:txBody>
                    <a:bodyPr/>
                    <a:lstStyle/>
                    <a:p>
                      <a:r>
                        <a:rPr lang="en-US" dirty="0" smtClean="0"/>
                        <a:t>Assuring appropriate</a:t>
                      </a:r>
                      <a:r>
                        <a:rPr lang="en-US" baseline="0" dirty="0" smtClean="0"/>
                        <a:t> supplier base diversity and balance of power</a:t>
                      </a:r>
                      <a:endParaRPr lang="en-US" dirty="0"/>
                    </a:p>
                  </a:txBody>
                  <a:tcPr/>
                </a:tc>
                <a:tc>
                  <a:txBody>
                    <a:bodyPr/>
                    <a:lstStyle/>
                    <a:p>
                      <a:pPr marL="177800" indent="-177800">
                        <a:buFont typeface="Arial" pitchFamily="34" charset="0"/>
                        <a:buChar char="•"/>
                      </a:pPr>
                      <a:r>
                        <a:rPr lang="en-US" sz="1400" dirty="0" smtClean="0"/>
                        <a:t>Concentration</a:t>
                      </a:r>
                    </a:p>
                    <a:p>
                      <a:pPr marL="177800" indent="-177800">
                        <a:buFont typeface="Arial" pitchFamily="34" charset="0"/>
                        <a:buChar char="•"/>
                      </a:pPr>
                      <a:r>
                        <a:rPr lang="en-US" sz="1400" dirty="0" smtClean="0"/>
                        <a:t>Pricing</a:t>
                      </a:r>
                    </a:p>
                    <a:p>
                      <a:pPr marL="177800" indent="-177800">
                        <a:buFont typeface="Arial" pitchFamily="34" charset="0"/>
                        <a:buChar char="•"/>
                      </a:pPr>
                      <a:endParaRPr lang="en-US" sz="1400" dirty="0"/>
                    </a:p>
                  </a:txBody>
                  <a:tcPr/>
                </a:tc>
              </a:tr>
              <a:tr h="1010918">
                <a:tc>
                  <a:txBody>
                    <a:bodyPr/>
                    <a:lstStyle/>
                    <a:p>
                      <a:r>
                        <a:rPr lang="en-US" dirty="0" smtClean="0"/>
                        <a:t>Assuring appropriate relationship</a:t>
                      </a:r>
                      <a:r>
                        <a:rPr lang="en-US" baseline="0" dirty="0" smtClean="0"/>
                        <a:t> with suppliers</a:t>
                      </a:r>
                      <a:endParaRPr lang="en-US" dirty="0"/>
                    </a:p>
                  </a:txBody>
                  <a:tcPr/>
                </a:tc>
                <a:tc>
                  <a:txBody>
                    <a:bodyPr/>
                    <a:lstStyle/>
                    <a:p>
                      <a:pPr marL="177800" indent="-177800">
                        <a:buFont typeface="Arial" pitchFamily="34" charset="0"/>
                        <a:buChar char="•"/>
                      </a:pPr>
                      <a:r>
                        <a:rPr lang="en-US" sz="1400" dirty="0" smtClean="0"/>
                        <a:t>Investment</a:t>
                      </a:r>
                      <a:r>
                        <a:rPr lang="en-US" sz="1400" baseline="0" dirty="0" smtClean="0"/>
                        <a:t> of time and effort</a:t>
                      </a:r>
                    </a:p>
                    <a:p>
                      <a:pPr marL="177800" indent="-177800">
                        <a:buFont typeface="Arial" pitchFamily="34" charset="0"/>
                        <a:buChar char="•"/>
                      </a:pPr>
                      <a:r>
                        <a:rPr lang="en-US" sz="1400" baseline="0" dirty="0" smtClean="0"/>
                        <a:t>Joint development</a:t>
                      </a:r>
                    </a:p>
                    <a:p>
                      <a:pPr marL="177800" indent="-177800">
                        <a:buFont typeface="Arial" pitchFamily="34" charset="0"/>
                        <a:buChar char="•"/>
                      </a:pPr>
                      <a:r>
                        <a:rPr lang="en-US" sz="1400" baseline="0" dirty="0" smtClean="0"/>
                        <a:t>Information sharing</a:t>
                      </a:r>
                    </a:p>
                    <a:p>
                      <a:pPr marL="177800" indent="-177800">
                        <a:buFont typeface="Arial" pitchFamily="34" charset="0"/>
                        <a:buChar char="•"/>
                      </a:pPr>
                      <a:r>
                        <a:rPr lang="en-US" sz="1400" baseline="0" dirty="0" smtClean="0"/>
                        <a:t>Avoiding network conflicts</a:t>
                      </a:r>
                      <a:endParaRPr lang="en-US" sz="1400" dirty="0"/>
                    </a:p>
                  </a:txBody>
                  <a:tcPr/>
                </a:tc>
              </a:tr>
              <a:tr h="554374">
                <a:tc>
                  <a:txBody>
                    <a:bodyPr/>
                    <a:lstStyle/>
                    <a:p>
                      <a:r>
                        <a:rPr lang="en-US" dirty="0" smtClean="0"/>
                        <a:t>Measuring and managing supplier performance</a:t>
                      </a:r>
                      <a:endParaRPr lang="en-US" dirty="0"/>
                    </a:p>
                  </a:txBody>
                  <a:tcPr/>
                </a:tc>
                <a:tc>
                  <a:txBody>
                    <a:bodyPr/>
                    <a:lstStyle/>
                    <a:p>
                      <a:pPr marL="177800" indent="-177800">
                        <a:buFont typeface="Arial" pitchFamily="34" charset="0"/>
                        <a:buChar char="•"/>
                      </a:pPr>
                      <a:r>
                        <a:rPr lang="en-US" sz="1400" dirty="0" smtClean="0"/>
                        <a:t>Different expectations</a:t>
                      </a:r>
                      <a:r>
                        <a:rPr lang="en-US" sz="1400" baseline="0" dirty="0" smtClean="0"/>
                        <a:t> and metrics</a:t>
                      </a:r>
                    </a:p>
                    <a:p>
                      <a:pPr marL="177800" indent="-177800">
                        <a:buFont typeface="Arial" pitchFamily="34" charset="0"/>
                        <a:buChar char="•"/>
                      </a:pPr>
                      <a:r>
                        <a:rPr lang="en-US" sz="1400" baseline="0" dirty="0" smtClean="0"/>
                        <a:t>Different rewards and incentives</a:t>
                      </a:r>
                    </a:p>
                  </a:txBody>
                  <a:tcPr/>
                </a:tc>
              </a:tr>
              <a:tr h="782646">
                <a:tc>
                  <a:txBody>
                    <a:bodyPr/>
                    <a:lstStyle/>
                    <a:p>
                      <a:r>
                        <a:rPr lang="en-US" dirty="0" smtClean="0"/>
                        <a:t>Organizing the internal sourcing</a:t>
                      </a:r>
                      <a:r>
                        <a:rPr lang="en-US" baseline="0" dirty="0" smtClean="0"/>
                        <a:t> and procurement function for the best results</a:t>
                      </a:r>
                      <a:endParaRPr lang="en-US" dirty="0"/>
                    </a:p>
                  </a:txBody>
                  <a:tcPr/>
                </a:tc>
                <a:tc>
                  <a:txBody>
                    <a:bodyPr/>
                    <a:lstStyle/>
                    <a:p>
                      <a:pPr marL="177800" indent="-177800">
                        <a:buFont typeface="Arial" pitchFamily="34" charset="0"/>
                        <a:buChar char="•"/>
                      </a:pPr>
                      <a:r>
                        <a:rPr lang="en-US" sz="1400" baseline="0" dirty="0" smtClean="0"/>
                        <a:t>Global</a:t>
                      </a:r>
                    </a:p>
                    <a:p>
                      <a:pPr marL="177800" indent="-177800">
                        <a:buFont typeface="Arial" pitchFamily="34" charset="0"/>
                        <a:buChar char="•"/>
                      </a:pPr>
                      <a:r>
                        <a:rPr lang="en-US" sz="1400" baseline="0" dirty="0" smtClean="0"/>
                        <a:t>Focused supplier contacts</a:t>
                      </a:r>
                    </a:p>
                    <a:p>
                      <a:pPr marL="177800" indent="-177800">
                        <a:buFont typeface="Arial" pitchFamily="34" charset="0"/>
                        <a:buChar char="•"/>
                      </a:pPr>
                      <a:r>
                        <a:rPr lang="en-US" sz="1400" baseline="0" dirty="0" smtClean="0"/>
                        <a:t>Leveraging volumes</a:t>
                      </a:r>
                    </a:p>
                  </a:txBody>
                  <a:tcPr/>
                </a:tc>
              </a:tr>
              <a:tr h="554374">
                <a:tc>
                  <a:txBody>
                    <a:bodyPr/>
                    <a:lstStyle/>
                    <a:p>
                      <a:r>
                        <a:rPr lang="en-US" dirty="0" smtClean="0"/>
                        <a:t>Managing time and priorities</a:t>
                      </a:r>
                      <a:endParaRPr lang="en-US" dirty="0"/>
                    </a:p>
                  </a:txBody>
                  <a:tcPr/>
                </a:tc>
                <a:tc>
                  <a:txBody>
                    <a:bodyPr/>
                    <a:lstStyle/>
                    <a:p>
                      <a:pPr marL="177800" indent="-177800">
                        <a:buFont typeface="Arial" pitchFamily="34" charset="0"/>
                        <a:buChar char="•"/>
                      </a:pPr>
                      <a:r>
                        <a:rPr lang="en-US" sz="1400" baseline="0" dirty="0" smtClean="0"/>
                        <a:t>Spending time with the right suppliers</a:t>
                      </a:r>
                    </a:p>
                    <a:p>
                      <a:pPr marL="177800" indent="-177800">
                        <a:buFont typeface="Arial" pitchFamily="34" charset="0"/>
                        <a:buChar char="•"/>
                      </a:pPr>
                      <a:r>
                        <a:rPr lang="en-US" sz="1400" baseline="0" dirty="0" smtClean="0"/>
                        <a:t>Spending time on the right things</a:t>
                      </a:r>
                    </a:p>
                  </a:txBody>
                  <a:tcPr/>
                </a:tc>
              </a:tr>
            </a:tbl>
          </a:graphicData>
        </a:graphic>
      </p:graphicFrame>
      <p:sp>
        <p:nvSpPr>
          <p:cNvPr id="3" name="Title 2"/>
          <p:cNvSpPr>
            <a:spLocks noGrp="1"/>
          </p:cNvSpPr>
          <p:nvPr>
            <p:ph type="title"/>
          </p:nvPr>
        </p:nvSpPr>
        <p:spPr/>
        <p:txBody>
          <a:bodyPr/>
          <a:lstStyle/>
          <a:p>
            <a:r>
              <a:rPr lang="en-US" dirty="0" smtClean="0"/>
              <a:t>Challenges in developing the supplier network</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89</a:t>
            </a:fld>
            <a:endParaRPr lang="en-US" dirty="0"/>
          </a:p>
        </p:txBody>
      </p:sp>
      <p:sp>
        <p:nvSpPr>
          <p:cNvPr id="6" name="TextBox 5"/>
          <p:cNvSpPr txBox="1"/>
          <p:nvPr/>
        </p:nvSpPr>
        <p:spPr>
          <a:xfrm>
            <a:off x="402917" y="6557198"/>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There are never enough time or resources to spend with all suppliers – by necessity OEMs must prioritize.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46088" y="1219994"/>
            <a:ext cx="9266237" cy="708819"/>
          </a:xfrm>
        </p:spPr>
        <p:txBody>
          <a:bodyPr/>
          <a:lstStyle/>
          <a:p>
            <a:pPr lvl="1"/>
            <a:r>
              <a:rPr lang="en-US" dirty="0" smtClean="0"/>
              <a:t>Global platform volumes are increasing as a result of global product strategies, more flexible platform architectures, and more flexible production systems</a:t>
            </a:r>
          </a:p>
        </p:txBody>
      </p:sp>
      <p:sp>
        <p:nvSpPr>
          <p:cNvPr id="1968130" name="Rectangle 2"/>
          <p:cNvSpPr>
            <a:spLocks noGrp="1" noChangeArrowheads="1"/>
          </p:cNvSpPr>
          <p:nvPr>
            <p:ph type="title"/>
          </p:nvPr>
        </p:nvSpPr>
        <p:spPr/>
        <p:txBody>
          <a:bodyPr/>
          <a:lstStyle/>
          <a:p>
            <a:r>
              <a:rPr lang="en-US" smtClean="0"/>
              <a:t>Our view of the future industry (cont.)</a:t>
            </a:r>
            <a:endParaRPr lang="en-US" dirty="0"/>
          </a:p>
        </p:txBody>
      </p:sp>
      <p:sp>
        <p:nvSpPr>
          <p:cNvPr id="1968626" name="Rectangle 498"/>
          <p:cNvSpPr>
            <a:spLocks noChangeArrowheads="1"/>
          </p:cNvSpPr>
          <p:nvPr/>
        </p:nvSpPr>
        <p:spPr bwMode="auto">
          <a:xfrm>
            <a:off x="457994" y="6249194"/>
            <a:ext cx="1186222" cy="123111"/>
          </a:xfrm>
          <a:prstGeom prst="rect">
            <a:avLst/>
          </a:prstGeom>
          <a:noFill/>
          <a:ln w="9525">
            <a:noFill/>
            <a:miter lim="800000"/>
            <a:headEnd/>
            <a:tailEnd/>
          </a:ln>
        </p:spPr>
        <p:txBody>
          <a:bodyPr wrap="none" lIns="0" tIns="0" rIns="0" bIns="0">
            <a:spAutoFit/>
          </a:bodyPr>
          <a:lstStyle/>
          <a:p>
            <a:r>
              <a:rPr kumimoji="1" lang="en-GB" sz="800" dirty="0">
                <a:latin typeface="+mj-lt"/>
                <a:ea typeface="MS PGothic" pitchFamily="34" charset="-128"/>
              </a:rPr>
              <a:t>Source: Automotive </a:t>
            </a:r>
            <a:r>
              <a:rPr kumimoji="1" lang="en-GB" sz="800" dirty="0" smtClean="0">
                <a:latin typeface="+mj-lt"/>
                <a:ea typeface="MS PGothic" pitchFamily="34" charset="-128"/>
              </a:rPr>
              <a:t>News</a:t>
            </a:r>
            <a:endParaRPr kumimoji="1" lang="en-GB" sz="800" dirty="0">
              <a:latin typeface="+mj-lt"/>
              <a:ea typeface="MS PGothic" pitchFamily="34" charset="-128"/>
            </a:endParaRPr>
          </a:p>
        </p:txBody>
      </p:sp>
      <p:graphicFrame>
        <p:nvGraphicFramePr>
          <p:cNvPr id="14" name="Group 506"/>
          <p:cNvGraphicFramePr>
            <a:graphicFrameLocks/>
          </p:cNvGraphicFramePr>
          <p:nvPr/>
        </p:nvGraphicFramePr>
        <p:xfrm>
          <a:off x="446088" y="2134394"/>
          <a:ext cx="9232106" cy="5004079"/>
        </p:xfrm>
        <a:graphic>
          <a:graphicData uri="http://schemas.openxmlformats.org/drawingml/2006/table">
            <a:tbl>
              <a:tblPr/>
              <a:tblGrid>
                <a:gridCol w="3973205"/>
                <a:gridCol w="791207"/>
                <a:gridCol w="3723200"/>
                <a:gridCol w="744494"/>
              </a:tblGrid>
              <a:tr h="55972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2003 Top 10 Global Platform Volumes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(Millions of Units Produced)</a:t>
                      </a:r>
                    </a:p>
                  </a:txBody>
                  <a:tcPr marL="104280" marR="104280" marT="51827" marB="51827"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A1DE"/>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2007 Top 10 Global Platform Volumes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pitchFamily="34" charset="0"/>
                          <a:cs typeface="Arial" pitchFamily="34" charset="0"/>
                        </a:rPr>
                        <a:t>(Millions of Units Produced)</a:t>
                      </a:r>
                    </a:p>
                  </a:txBody>
                  <a:tcPr marL="104280" marR="104280" marT="51827" marB="51827"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A1DE"/>
                    </a:solidFill>
                  </a:tcPr>
                </a:tc>
                <a:tc hMerge="1">
                  <a:txBody>
                    <a:bodyPr/>
                    <a:lstStyle/>
                    <a:p>
                      <a:endParaRPr lang="en-US"/>
                    </a:p>
                  </a:txBody>
                  <a:tcPr/>
                </a:tc>
              </a:tr>
              <a:tr h="310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GM T800 (Silverado, Tahoe, Escalade, etc.)</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1.67</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Automobile Manufacturer #1 </a:t>
                      </a:r>
                      <a:r>
                        <a:rPr kumimoji="0" lang="en-US" sz="1100" b="0" i="0" u="none" strike="noStrike" cap="none" normalizeH="0" baseline="0" dirty="0" smtClean="0">
                          <a:ln>
                            <a:noFill/>
                          </a:ln>
                          <a:solidFill>
                            <a:schemeClr val="tx1"/>
                          </a:solidFill>
                          <a:effectLst/>
                          <a:latin typeface="Arial" pitchFamily="34" charset="0"/>
                          <a:cs typeface="Arial" pitchFamily="34" charset="0"/>
                        </a:rPr>
                        <a:t>A5 (Golf, </a:t>
                      </a:r>
                      <a:r>
                        <a:rPr kumimoji="0" lang="en-US" sz="1100" b="0" i="0" u="none" strike="noStrike" cap="none" normalizeH="0" baseline="0" dirty="0" err="1" smtClean="0">
                          <a:ln>
                            <a:noFill/>
                          </a:ln>
                          <a:solidFill>
                            <a:schemeClr val="tx1"/>
                          </a:solidFill>
                          <a:effectLst/>
                          <a:latin typeface="Arial" pitchFamily="34" charset="0"/>
                          <a:cs typeface="Arial" pitchFamily="34" charset="0"/>
                        </a:rPr>
                        <a:t>Passat</a:t>
                      </a:r>
                      <a:r>
                        <a:rPr kumimoji="0" lang="en-US" sz="1100" b="0" i="0" u="none" strike="noStrike" cap="none" normalizeH="0" baseline="0" dirty="0" smtClean="0">
                          <a:ln>
                            <a:noFill/>
                          </a:ln>
                          <a:solidFill>
                            <a:schemeClr val="tx1"/>
                          </a:solidFill>
                          <a:effectLst/>
                          <a:latin typeface="Arial" pitchFamily="34" charset="0"/>
                          <a:cs typeface="Arial" pitchFamily="34" charset="0"/>
                        </a:rPr>
                        <a:t>, A3, TT, etc.)</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2.58</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r>
              <a:tr h="310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Automobile Manufacturer #1 </a:t>
                      </a:r>
                      <a:r>
                        <a:rPr kumimoji="0" lang="en-US" sz="1100" b="0" i="0" u="none" strike="noStrike" cap="none" normalizeH="0" baseline="0" dirty="0" smtClean="0">
                          <a:ln>
                            <a:noFill/>
                          </a:ln>
                          <a:solidFill>
                            <a:schemeClr val="tx1"/>
                          </a:solidFill>
                          <a:effectLst/>
                          <a:latin typeface="Arial" pitchFamily="34" charset="0"/>
                          <a:cs typeface="Arial" pitchFamily="34" charset="0"/>
                        </a:rPr>
                        <a:t>PQ35 (Golf, Bora, Beetle, A3, etc.)</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1.42</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Automobile Manufacturer #6 </a:t>
                      </a:r>
                      <a:r>
                        <a:rPr kumimoji="0" lang="en-US" sz="1100" b="0" i="0" u="none" strike="noStrike" cap="none" normalizeH="0" baseline="0" dirty="0" smtClean="0">
                          <a:ln>
                            <a:noFill/>
                          </a:ln>
                          <a:solidFill>
                            <a:schemeClr val="tx1"/>
                          </a:solidFill>
                          <a:effectLst/>
                          <a:latin typeface="Arial" pitchFamily="34" charset="0"/>
                          <a:cs typeface="Arial" pitchFamily="34" charset="0"/>
                        </a:rPr>
                        <a:t>MC (Camry, Avalon, ES)</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1.87</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r>
              <a:tr h="310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Automobile Manufacturer #6 </a:t>
                      </a:r>
                      <a:r>
                        <a:rPr kumimoji="0" lang="en-US" sz="1100" b="0" i="0" u="none" strike="noStrike" cap="none" normalizeH="0" baseline="0" dirty="0" smtClean="0">
                          <a:ln>
                            <a:noFill/>
                          </a:ln>
                          <a:solidFill>
                            <a:schemeClr val="tx1"/>
                          </a:solidFill>
                          <a:effectLst/>
                          <a:latin typeface="Arial" pitchFamily="34" charset="0"/>
                          <a:cs typeface="Arial" pitchFamily="34" charset="0"/>
                        </a:rPr>
                        <a:t>NCV (Corolla)</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1.31</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Renault/Automobile Manufacturer </a:t>
                      </a:r>
                      <a:r>
                        <a:rPr kumimoji="0" lang="en-US" sz="1100" b="0" i="0" u="none" strike="noStrike" cap="none" normalizeH="0" baseline="0" dirty="0" smtClean="0">
                          <a:ln>
                            <a:noFill/>
                          </a:ln>
                          <a:solidFill>
                            <a:schemeClr val="tx1"/>
                          </a:solidFill>
                          <a:effectLst/>
                          <a:latin typeface="Arial" pitchFamily="34" charset="0"/>
                          <a:cs typeface="Arial" pitchFamily="34" charset="0"/>
                        </a:rPr>
                        <a:t>X85/B (Clio, </a:t>
                      </a:r>
                      <a:r>
                        <a:rPr kumimoji="0" lang="en-US" sz="1100" b="0" i="0" u="none" strike="noStrike" cap="none" normalizeH="0" baseline="0" dirty="0" err="1" smtClean="0">
                          <a:ln>
                            <a:noFill/>
                          </a:ln>
                          <a:solidFill>
                            <a:schemeClr val="tx1"/>
                          </a:solidFill>
                          <a:effectLst/>
                          <a:latin typeface="Arial" pitchFamily="34" charset="0"/>
                          <a:cs typeface="Arial" pitchFamily="34" charset="0"/>
                        </a:rPr>
                        <a:t>Micra</a:t>
                      </a:r>
                      <a:r>
                        <a:rPr kumimoji="0" lang="en-US" sz="1100" b="0" i="0" u="none" strike="noStrike" cap="none" normalizeH="0" baseline="0" dirty="0" smtClean="0">
                          <a:ln>
                            <a:noFill/>
                          </a:ln>
                          <a:solidFill>
                            <a:schemeClr val="tx1"/>
                          </a:solidFill>
                          <a:effectLst/>
                          <a:latin typeface="Arial" pitchFamily="34" charset="0"/>
                          <a:cs typeface="Arial" pitchFamily="34" charset="0"/>
                        </a:rPr>
                        <a:t>, Logan)</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1.86</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r>
              <a:tr h="310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Honda CYR (Accord, Odyssey)</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1.18</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Automobile Manufacturer #5 </a:t>
                      </a:r>
                      <a:r>
                        <a:rPr kumimoji="0" lang="en-US" sz="1100" b="0" i="0" u="none" strike="noStrike" cap="none" normalizeH="0" baseline="0" dirty="0" smtClean="0">
                          <a:ln>
                            <a:noFill/>
                          </a:ln>
                          <a:solidFill>
                            <a:schemeClr val="tx1"/>
                          </a:solidFill>
                          <a:effectLst/>
                          <a:latin typeface="Arial" pitchFamily="34" charset="0"/>
                          <a:cs typeface="Arial" pitchFamily="34" charset="0"/>
                        </a:rPr>
                        <a:t>C1/P1 (Focus, 3 &amp; 5, S40, V50, C70)</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1.66</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r>
              <a:tr h="310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Automobile Manufacturer #6 </a:t>
                      </a:r>
                      <a:r>
                        <a:rPr kumimoji="0" lang="en-US" sz="1100" b="0" i="0" u="none" strike="noStrike" cap="none" normalizeH="0" baseline="0" dirty="0" smtClean="0">
                          <a:ln>
                            <a:noFill/>
                          </a:ln>
                          <a:solidFill>
                            <a:schemeClr val="tx1"/>
                          </a:solidFill>
                          <a:effectLst/>
                          <a:latin typeface="Arial" pitchFamily="34" charset="0"/>
                          <a:cs typeface="Arial" pitchFamily="34" charset="0"/>
                        </a:rPr>
                        <a:t>TMP (Camry)</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1.08</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Automobile Manufacturer #6 </a:t>
                      </a:r>
                      <a:r>
                        <a:rPr kumimoji="0" lang="en-US" sz="1100" b="0" i="0" u="none" strike="noStrike" cap="none" normalizeH="0" baseline="0" dirty="0" smtClean="0">
                          <a:ln>
                            <a:noFill/>
                          </a:ln>
                          <a:solidFill>
                            <a:schemeClr val="tx1"/>
                          </a:solidFill>
                          <a:effectLst/>
                          <a:latin typeface="Arial" pitchFamily="34" charset="0"/>
                          <a:cs typeface="Arial" pitchFamily="34" charset="0"/>
                        </a:rPr>
                        <a:t>NBC (</a:t>
                      </a:r>
                      <a:r>
                        <a:rPr kumimoji="0" lang="en-US" sz="1100" b="0" i="0" u="none" strike="noStrike" cap="none" normalizeH="0" baseline="0" dirty="0" err="1" smtClean="0">
                          <a:ln>
                            <a:noFill/>
                          </a:ln>
                          <a:solidFill>
                            <a:schemeClr val="tx1"/>
                          </a:solidFill>
                          <a:effectLst/>
                          <a:latin typeface="Arial" pitchFamily="34" charset="0"/>
                          <a:cs typeface="Arial" pitchFamily="34" charset="0"/>
                        </a:rPr>
                        <a:t>Vitz</a:t>
                      </a:r>
                      <a:r>
                        <a:rPr kumimoji="0" lang="en-US" sz="1100" b="0" i="0" u="none" strike="noStrike" cap="none" normalizeH="0" baseline="0" dirty="0" smtClean="0">
                          <a:ln>
                            <a:noFill/>
                          </a:ln>
                          <a:solidFill>
                            <a:schemeClr val="tx1"/>
                          </a:solidFill>
                          <a:effectLst/>
                          <a:latin typeface="Arial" pitchFamily="34" charset="0"/>
                          <a:cs typeface="Arial" pitchFamily="34" charset="0"/>
                        </a:rPr>
                        <a:t>/</a:t>
                      </a:r>
                      <a:r>
                        <a:rPr kumimoji="0" lang="en-US" sz="1100" b="0" i="0" u="none" strike="noStrike" cap="none" normalizeH="0" baseline="0" dirty="0" err="1" smtClean="0">
                          <a:ln>
                            <a:noFill/>
                          </a:ln>
                          <a:solidFill>
                            <a:schemeClr val="tx1"/>
                          </a:solidFill>
                          <a:effectLst/>
                          <a:latin typeface="Arial" pitchFamily="34" charset="0"/>
                          <a:cs typeface="Arial" pitchFamily="34" charset="0"/>
                        </a:rPr>
                        <a:t>Yaris</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Aygo</a:t>
                      </a:r>
                      <a:r>
                        <a:rPr kumimoji="0" lang="en-US" sz="1100" b="0" i="0" u="none" strike="noStrike" cap="none" normalizeH="0" baseline="0" dirty="0" smtClean="0">
                          <a:ln>
                            <a:noFill/>
                          </a:ln>
                          <a:solidFill>
                            <a:schemeClr val="tx1"/>
                          </a:solidFill>
                          <a:effectLst/>
                          <a:latin typeface="Arial" pitchFamily="34" charset="0"/>
                          <a:cs typeface="Arial" pitchFamily="34" charset="0"/>
                        </a:rPr>
                        <a:t>, etc.)</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1.53</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r>
              <a:tr h="310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Automobile Manufacturer #1 </a:t>
                      </a:r>
                      <a:r>
                        <a:rPr kumimoji="0" lang="en-US" sz="1100" b="0" i="0" u="none" strike="noStrike" cap="none" normalizeH="0" baseline="0" dirty="0" smtClean="0">
                          <a:ln>
                            <a:noFill/>
                          </a:ln>
                          <a:solidFill>
                            <a:schemeClr val="tx1"/>
                          </a:solidFill>
                          <a:effectLst/>
                          <a:latin typeface="Arial" pitchFamily="34" charset="0"/>
                          <a:cs typeface="Arial" pitchFamily="34" charset="0"/>
                        </a:rPr>
                        <a:t>PQ24 (Polo, Ibiza, </a:t>
                      </a:r>
                      <a:r>
                        <a:rPr kumimoji="0" lang="en-US" sz="1100" b="0" i="0" u="none" strike="noStrike" cap="none" normalizeH="0" baseline="0" dirty="0" err="1" smtClean="0">
                          <a:ln>
                            <a:noFill/>
                          </a:ln>
                          <a:solidFill>
                            <a:schemeClr val="tx1"/>
                          </a:solidFill>
                          <a:effectLst/>
                          <a:latin typeface="Arial" pitchFamily="34" charset="0"/>
                          <a:cs typeface="Arial" pitchFamily="34" charset="0"/>
                        </a:rPr>
                        <a:t>Fabia</a:t>
                      </a:r>
                      <a:r>
                        <a:rPr kumimoji="0" lang="en-US" sz="1100" b="0" i="0" u="none" strike="noStrike" cap="none" normalizeH="0" baseline="0" dirty="0" smtClean="0">
                          <a:ln>
                            <a:noFill/>
                          </a:ln>
                          <a:solidFill>
                            <a:schemeClr val="tx1"/>
                          </a:solidFill>
                          <a:effectLst/>
                          <a:latin typeface="Arial" pitchFamily="34" charset="0"/>
                          <a:cs typeface="Arial" pitchFamily="34" charset="0"/>
                        </a:rPr>
                        <a:t>)</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1.04</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Renault/Automobile Manufacturer </a:t>
                      </a:r>
                      <a:r>
                        <a:rPr kumimoji="0" lang="en-US" sz="1100" b="0" i="0" u="none" strike="noStrike" cap="none" normalizeH="0" baseline="0" dirty="0" smtClean="0">
                          <a:ln>
                            <a:noFill/>
                          </a:ln>
                          <a:solidFill>
                            <a:schemeClr val="tx1"/>
                          </a:solidFill>
                          <a:effectLst/>
                          <a:latin typeface="Arial" pitchFamily="34" charset="0"/>
                          <a:cs typeface="Arial" pitchFamily="34" charset="0"/>
                        </a:rPr>
                        <a:t>X84/C (</a:t>
                      </a:r>
                      <a:r>
                        <a:rPr kumimoji="0" lang="en-US" sz="1100" b="0" i="0" u="none" strike="noStrike" cap="none" normalizeH="0" baseline="0" dirty="0" err="1" smtClean="0">
                          <a:ln>
                            <a:noFill/>
                          </a:ln>
                          <a:solidFill>
                            <a:schemeClr val="tx1"/>
                          </a:solidFill>
                          <a:effectLst/>
                          <a:latin typeface="Arial" pitchFamily="34" charset="0"/>
                          <a:cs typeface="Arial" pitchFamily="34" charset="0"/>
                        </a:rPr>
                        <a:t>Megane</a:t>
                      </a:r>
                      <a:r>
                        <a:rPr kumimoji="0" lang="en-US" sz="1100" b="0" i="0" u="none" strike="noStrike" cap="none" normalizeH="0" baseline="0" dirty="0" smtClean="0">
                          <a:ln>
                            <a:noFill/>
                          </a:ln>
                          <a:solidFill>
                            <a:schemeClr val="tx1"/>
                          </a:solidFill>
                          <a:effectLst/>
                          <a:latin typeface="Arial" pitchFamily="34" charset="0"/>
                          <a:cs typeface="Arial" pitchFamily="34" charset="0"/>
                        </a:rPr>
                        <a:t>, Serena)</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1.16</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r>
              <a:tr h="310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Automobile Manufacturer #5 </a:t>
                      </a:r>
                      <a:r>
                        <a:rPr kumimoji="0" lang="en-US" sz="1100" b="0" i="0" u="none" strike="noStrike" cap="none" normalizeH="0" baseline="0" dirty="0" smtClean="0">
                          <a:ln>
                            <a:noFill/>
                          </a:ln>
                          <a:solidFill>
                            <a:schemeClr val="tx1"/>
                          </a:solidFill>
                          <a:effectLst/>
                          <a:latin typeface="Arial" pitchFamily="34" charset="0"/>
                          <a:cs typeface="Arial" pitchFamily="34" charset="0"/>
                        </a:rPr>
                        <a:t>CW170/C1/P1 (Focus, C-Max, etc.)</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0.97</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Automobile Manufacturer #1 </a:t>
                      </a:r>
                      <a:r>
                        <a:rPr kumimoji="0" lang="en-US" sz="1100" b="0" i="0" u="none" strike="noStrike" cap="none" normalizeH="0" baseline="0" dirty="0" smtClean="0">
                          <a:ln>
                            <a:noFill/>
                          </a:ln>
                          <a:solidFill>
                            <a:schemeClr val="tx1"/>
                          </a:solidFill>
                          <a:effectLst/>
                          <a:latin typeface="Arial" pitchFamily="34" charset="0"/>
                          <a:cs typeface="Arial" pitchFamily="34" charset="0"/>
                        </a:rPr>
                        <a:t>AO4 (Polo, Fox, </a:t>
                      </a:r>
                      <a:r>
                        <a:rPr kumimoji="0" lang="en-US" sz="1100" b="0" i="0" u="none" strike="noStrike" cap="none" normalizeH="0" baseline="0" dirty="0" err="1" smtClean="0">
                          <a:ln>
                            <a:noFill/>
                          </a:ln>
                          <a:solidFill>
                            <a:schemeClr val="tx1"/>
                          </a:solidFill>
                          <a:effectLst/>
                          <a:latin typeface="Arial" pitchFamily="34" charset="0"/>
                          <a:cs typeface="Arial" pitchFamily="34" charset="0"/>
                        </a:rPr>
                        <a:t>Fabia</a:t>
                      </a:r>
                      <a:r>
                        <a:rPr kumimoji="0" lang="en-US" sz="1100" b="0" i="0" u="none" strike="noStrike" cap="none" normalizeH="0" baseline="0" dirty="0" smtClean="0">
                          <a:ln>
                            <a:noFill/>
                          </a:ln>
                          <a:solidFill>
                            <a:schemeClr val="tx1"/>
                          </a:solidFill>
                          <a:effectLst/>
                          <a:latin typeface="Arial" pitchFamily="34" charset="0"/>
                          <a:cs typeface="Arial" pitchFamily="34" charset="0"/>
                        </a:rPr>
                        <a:t>, Ibiza, etc.)</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1.12</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r>
              <a:tr h="310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Automobile Manufacturer #5 </a:t>
                      </a:r>
                      <a:r>
                        <a:rPr kumimoji="0" lang="en-US" sz="1100" b="0" i="0" u="none" strike="noStrike" cap="none" normalizeH="0" baseline="0" dirty="0" smtClean="0">
                          <a:ln>
                            <a:noFill/>
                          </a:ln>
                          <a:solidFill>
                            <a:schemeClr val="tx1"/>
                          </a:solidFill>
                          <a:effectLst/>
                          <a:latin typeface="Arial" pitchFamily="34" charset="0"/>
                          <a:cs typeface="Arial" pitchFamily="34" charset="0"/>
                        </a:rPr>
                        <a:t>PN96/P221 (F-Series)</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0.92</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Automobile Manufacturer #6 </a:t>
                      </a:r>
                      <a:r>
                        <a:rPr kumimoji="0" lang="en-US" sz="1100" b="0" i="0" u="none" strike="noStrike" cap="none" normalizeH="0" baseline="0" dirty="0" smtClean="0">
                          <a:ln>
                            <a:noFill/>
                          </a:ln>
                          <a:solidFill>
                            <a:schemeClr val="tx1"/>
                          </a:solidFill>
                          <a:effectLst/>
                          <a:latin typeface="Arial" pitchFamily="34" charset="0"/>
                          <a:cs typeface="Arial" pitchFamily="34" charset="0"/>
                        </a:rPr>
                        <a:t>NCV (</a:t>
                      </a:r>
                      <a:r>
                        <a:rPr kumimoji="0" lang="en-US" sz="1100" b="0" i="0" u="none" strike="noStrike" cap="none" normalizeH="0" baseline="0" dirty="0" err="1" smtClean="0">
                          <a:ln>
                            <a:noFill/>
                          </a:ln>
                          <a:solidFill>
                            <a:schemeClr val="tx1"/>
                          </a:solidFill>
                          <a:effectLst/>
                          <a:latin typeface="Arial" pitchFamily="34" charset="0"/>
                          <a:cs typeface="Arial" pitchFamily="34" charset="0"/>
                        </a:rPr>
                        <a:t>Auris</a:t>
                      </a:r>
                      <a:r>
                        <a:rPr kumimoji="0" lang="en-US" sz="1100" b="0" i="0" u="none" strike="noStrike" cap="none" normalizeH="0" baseline="0" dirty="0" smtClean="0">
                          <a:ln>
                            <a:noFill/>
                          </a:ln>
                          <a:solidFill>
                            <a:schemeClr val="tx1"/>
                          </a:solidFill>
                          <a:effectLst/>
                          <a:latin typeface="Arial" pitchFamily="34" charset="0"/>
                          <a:cs typeface="Arial" pitchFamily="34" charset="0"/>
                        </a:rPr>
                        <a:t>/Corolla, Matrix, etc.)</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1.06</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r>
              <a:tr h="310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Honda Civic (Civic, CR-V)</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0.91</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GM T900 (Silverado, Sierra, Escalade EXT)</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1.06</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r>
              <a:tr h="310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Renault-Automobile Manufacturer </a:t>
                      </a:r>
                      <a:r>
                        <a:rPr kumimoji="0" lang="en-US" sz="1100" b="0" i="0" u="none" strike="noStrike" cap="none" normalizeH="0" baseline="0" dirty="0" smtClean="0">
                          <a:ln>
                            <a:noFill/>
                          </a:ln>
                          <a:solidFill>
                            <a:schemeClr val="tx1"/>
                          </a:solidFill>
                          <a:effectLst/>
                          <a:latin typeface="Arial" pitchFamily="34" charset="0"/>
                          <a:cs typeface="Arial" pitchFamily="34" charset="0"/>
                        </a:rPr>
                        <a:t>X65 (Clio, </a:t>
                      </a:r>
                      <a:r>
                        <a:rPr kumimoji="0" lang="en-US" sz="1100" b="0" i="0" u="none" strike="noStrike" cap="none" normalizeH="0" baseline="0" dirty="0" err="1" smtClean="0">
                          <a:ln>
                            <a:noFill/>
                          </a:ln>
                          <a:solidFill>
                            <a:schemeClr val="tx1"/>
                          </a:solidFill>
                          <a:effectLst/>
                          <a:latin typeface="Arial" pitchFamily="34" charset="0"/>
                          <a:cs typeface="Arial" pitchFamily="34" charset="0"/>
                        </a:rPr>
                        <a:t>Kangoo</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err="1" smtClean="0">
                          <a:ln>
                            <a:noFill/>
                          </a:ln>
                          <a:solidFill>
                            <a:schemeClr val="tx1"/>
                          </a:solidFill>
                          <a:effectLst/>
                          <a:latin typeface="Arial" pitchFamily="34" charset="0"/>
                          <a:cs typeface="Arial" pitchFamily="34" charset="0"/>
                        </a:rPr>
                        <a:t>Platina</a:t>
                      </a:r>
                      <a:r>
                        <a:rPr kumimoji="0" lang="en-US" sz="1100" b="0" i="0" u="none" strike="noStrike" cap="none" normalizeH="0" baseline="0" dirty="0" smtClean="0">
                          <a:ln>
                            <a:noFill/>
                          </a:ln>
                          <a:solidFill>
                            <a:schemeClr val="tx1"/>
                          </a:solidFill>
                          <a:effectLst/>
                          <a:latin typeface="Arial" pitchFamily="34" charset="0"/>
                          <a:cs typeface="Arial" pitchFamily="34" charset="0"/>
                        </a:rPr>
                        <a:t>)</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0.88</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Arial" pitchFamily="34" charset="0"/>
                          <a:cs typeface="Arial" pitchFamily="34" charset="0"/>
                        </a:rPr>
                        <a:t>Honda GCP (Civic, CR-V, Integra, etc.)</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0.98</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r>
              <a:tr h="310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Total 2003 Top 10</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11.38</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Total 2007 Top 10</a:t>
                      </a:r>
                    </a:p>
                  </a:txBody>
                  <a:tcPr marL="104280" marR="104280" marT="51827" marB="51827"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14.88</a:t>
                      </a:r>
                    </a:p>
                  </a:txBody>
                  <a:tcPr marL="104280" marR="104280" marT="51827" marB="51827"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13" name="Group 12"/>
          <p:cNvGrpSpPr/>
          <p:nvPr/>
        </p:nvGrpSpPr>
        <p:grpSpPr>
          <a:xfrm>
            <a:off x="4801394" y="6172994"/>
            <a:ext cx="4648200" cy="459223"/>
            <a:chOff x="4801394" y="6846094"/>
            <a:chExt cx="4648200" cy="459223"/>
          </a:xfrm>
        </p:grpSpPr>
        <p:cxnSp>
          <p:nvCxnSpPr>
            <p:cNvPr id="19" name="Straight Connector 18"/>
            <p:cNvCxnSpPr/>
            <p:nvPr/>
          </p:nvCxnSpPr>
          <p:spPr>
            <a:xfrm>
              <a:off x="4801394" y="7074694"/>
              <a:ext cx="4648200" cy="0"/>
            </a:xfrm>
            <a:prstGeom prst="line">
              <a:avLst/>
            </a:prstGeom>
            <a:ln>
              <a:solidFill>
                <a:srgbClr val="A4D4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bwMode="auto">
            <a:xfrm>
              <a:off x="6782594" y="6846094"/>
              <a:ext cx="916859" cy="459223"/>
            </a:xfrm>
            <a:prstGeom prst="ellipse">
              <a:avLst/>
            </a:prstGeom>
            <a:solidFill>
              <a:srgbClr val="A4D400"/>
            </a:solidFill>
            <a:ln w="9525" cap="flat" cmpd="sng" algn="ctr">
              <a:noFill/>
              <a:prstDash val="solid"/>
              <a:round/>
              <a:headEnd type="none" w="med" len="med"/>
              <a:tailEnd type="none" w="med" len="med"/>
            </a:ln>
            <a:effectLst/>
          </p:spPr>
          <p:txBody>
            <a:bodyPr vert="horz" wrap="none" lIns="101901" tIns="50950" rIns="101901" bIns="50950" numCol="1" rtlCol="0" anchor="ctr" anchorCtr="0" compatLnSpc="1">
              <a:prstTxWarp prst="textNoShape">
                <a:avLst/>
              </a:prstTxWarp>
            </a:bodyPr>
            <a:lstStyle/>
            <a:p>
              <a:pPr algn="ctr" defTabSz="1019007"/>
              <a:r>
                <a:rPr lang="en-US" sz="1400" b="1" dirty="0" smtClean="0">
                  <a:solidFill>
                    <a:schemeClr val="bg1"/>
                  </a:solidFill>
                  <a:latin typeface="+mj-lt"/>
                </a:rPr>
                <a:t>+30%</a:t>
              </a:r>
            </a:p>
          </p:txBody>
        </p:sp>
        <p:cxnSp>
          <p:nvCxnSpPr>
            <p:cNvPr id="21" name="Straight Connector 20"/>
            <p:cNvCxnSpPr/>
            <p:nvPr/>
          </p:nvCxnSpPr>
          <p:spPr>
            <a:xfrm rot="5400000" flipH="1" flipV="1">
              <a:off x="9335294" y="6960394"/>
              <a:ext cx="228600" cy="0"/>
            </a:xfrm>
            <a:prstGeom prst="line">
              <a:avLst/>
            </a:prstGeom>
            <a:ln>
              <a:solidFill>
                <a:srgbClr val="A4D4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4687094" y="6960394"/>
              <a:ext cx="228600" cy="0"/>
            </a:xfrm>
            <a:prstGeom prst="line">
              <a:avLst/>
            </a:prstGeom>
            <a:ln>
              <a:solidFill>
                <a:srgbClr val="A4D400"/>
              </a:solidFill>
            </a:ln>
          </p:spPr>
          <p:style>
            <a:lnRef idx="1">
              <a:schemeClr val="accent1"/>
            </a:lnRef>
            <a:fillRef idx="0">
              <a:schemeClr val="accent1"/>
            </a:fillRef>
            <a:effectRef idx="0">
              <a:schemeClr val="accent1"/>
            </a:effectRef>
            <a:fontRef idx="minor">
              <a:schemeClr val="tx1"/>
            </a:fontRef>
          </p:style>
        </p:cxnSp>
      </p:grpSp>
      <p:sp>
        <p:nvSpPr>
          <p:cNvPr id="15" name="Slide Number Placeholder 14"/>
          <p:cNvSpPr>
            <a:spLocks noGrp="1"/>
          </p:cNvSpPr>
          <p:nvPr>
            <p:ph type="sldNum" sz="quarter" idx="10"/>
          </p:nvPr>
        </p:nvSpPr>
        <p:spPr/>
        <p:txBody>
          <a:bodyPr/>
          <a:lstStyle/>
          <a:p>
            <a:fld id="{02012106-F1AE-4C04-8E5F-85389AF4AC05}" type="slidenum">
              <a:rPr lang="en-US" smtClean="0"/>
              <a:pPr/>
              <a:t>9</a:t>
            </a:fld>
            <a:endParaRPr lang="en-US" dirty="0"/>
          </a:p>
        </p:txBody>
      </p:sp>
      <p:sp>
        <p:nvSpPr>
          <p:cNvPr id="12" name="TextBox 11"/>
          <p:cNvSpPr txBox="1"/>
          <p:nvPr/>
        </p:nvSpPr>
        <p:spPr>
          <a:xfrm>
            <a:off x="402917" y="6706394"/>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Globally-integrated capabilities will be increasingly critical for suppliers to win and retain major platform business.</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457200">
              <a:buFont typeface="+mj-lt"/>
              <a:buAutoNum type="arabicPeriod"/>
            </a:pPr>
            <a:r>
              <a:rPr lang="en-US" dirty="0" smtClean="0"/>
              <a:t>Clear strategy and priorities for supplier network</a:t>
            </a:r>
          </a:p>
          <a:p>
            <a:pPr marL="457200" lvl="1" indent="-457200">
              <a:buFont typeface="+mj-lt"/>
              <a:buAutoNum type="arabicPeriod"/>
            </a:pPr>
            <a:r>
              <a:rPr lang="en-US" dirty="0" smtClean="0"/>
              <a:t>Structured approach</a:t>
            </a:r>
          </a:p>
          <a:p>
            <a:pPr marL="457200" lvl="1" indent="-457200">
              <a:buFont typeface="+mj-lt"/>
              <a:buAutoNum type="arabicPeriod"/>
            </a:pPr>
            <a:r>
              <a:rPr lang="en-US" dirty="0" smtClean="0"/>
              <a:t>Appropriate organization structure</a:t>
            </a:r>
          </a:p>
          <a:p>
            <a:pPr marL="457200" lvl="1" indent="-457200">
              <a:buFont typeface="+mj-lt"/>
              <a:buAutoNum type="arabicPeriod"/>
            </a:pPr>
            <a:r>
              <a:rPr lang="en-US" dirty="0" smtClean="0"/>
              <a:t>Capable people</a:t>
            </a:r>
          </a:p>
          <a:p>
            <a:pPr marL="457200" lvl="1" indent="-457200">
              <a:buFont typeface="+mj-lt"/>
              <a:buAutoNum type="arabicPeriod"/>
            </a:pPr>
            <a:r>
              <a:rPr lang="en-US" dirty="0" smtClean="0"/>
              <a:t>Supplier categorization, different levels of engagement and investment</a:t>
            </a:r>
          </a:p>
          <a:p>
            <a:pPr marL="457200" lvl="1" indent="-457200">
              <a:buFont typeface="+mj-lt"/>
              <a:buAutoNum type="arabicPeriod"/>
            </a:pPr>
            <a:r>
              <a:rPr lang="en-US" dirty="0" smtClean="0"/>
              <a:t>Comprehensive, tailored performance measures and supporting IT systems</a:t>
            </a:r>
          </a:p>
          <a:p>
            <a:pPr marL="457200" lvl="1" indent="-457200">
              <a:buFont typeface="+mj-lt"/>
              <a:buAutoNum type="arabicPeriod"/>
            </a:pPr>
            <a:r>
              <a:rPr lang="en-US" dirty="0" smtClean="0"/>
              <a:t>Communication, internally and externally</a:t>
            </a:r>
          </a:p>
          <a:p>
            <a:pPr marL="457200" lvl="1" indent="-457200">
              <a:buFont typeface="+mj-lt"/>
              <a:buAutoNum type="arabicPeriod"/>
            </a:pPr>
            <a:r>
              <a:rPr lang="en-US" dirty="0" smtClean="0"/>
              <a:t>Commitment to the program and to strategic relationships</a:t>
            </a:r>
            <a:endParaRPr lang="en-US" dirty="0"/>
          </a:p>
        </p:txBody>
      </p:sp>
      <p:sp>
        <p:nvSpPr>
          <p:cNvPr id="3" name="Title 2"/>
          <p:cNvSpPr>
            <a:spLocks noGrp="1"/>
          </p:cNvSpPr>
          <p:nvPr>
            <p:ph type="title"/>
          </p:nvPr>
        </p:nvSpPr>
        <p:spPr/>
        <p:txBody>
          <a:bodyPr/>
          <a:lstStyle/>
          <a:p>
            <a:r>
              <a:rPr lang="en-US" dirty="0" smtClean="0"/>
              <a:t>Keys to success</a:t>
            </a:r>
            <a:endParaRPr lang="en-US" dirty="0"/>
          </a:p>
        </p:txBody>
      </p:sp>
      <p:sp>
        <p:nvSpPr>
          <p:cNvPr id="4" name="Slide Number Placeholder 3"/>
          <p:cNvSpPr>
            <a:spLocks noGrp="1"/>
          </p:cNvSpPr>
          <p:nvPr>
            <p:ph type="sldNum" sz="quarter" idx="10"/>
          </p:nvPr>
        </p:nvSpPr>
        <p:spPr/>
        <p:txBody>
          <a:bodyPr/>
          <a:lstStyle/>
          <a:p>
            <a:fld id="{02012106-F1AE-4C04-8E5F-85389AF4AC05}" type="slidenum">
              <a:rPr lang="en-US" smtClean="0"/>
              <a:pPr/>
              <a:t>90</a:t>
            </a:fld>
            <a:endParaRPr lang="en-US" dirty="0"/>
          </a:p>
        </p:txBody>
      </p:sp>
      <p:sp>
        <p:nvSpPr>
          <p:cNvPr id="5" name="TextBox 4"/>
          <p:cNvSpPr txBox="1"/>
          <p:nvPr/>
        </p:nvSpPr>
        <p:spPr>
          <a:xfrm>
            <a:off x="402917" y="6557198"/>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Developing a world-class supplier network takes time.  Commitment and building trust with key suppliers are important requirements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96875"/>
            <a:ext cx="7112821" cy="714375"/>
          </a:xfrm>
        </p:spPr>
        <p:txBody>
          <a:bodyPr/>
          <a:lstStyle/>
          <a:p>
            <a:r>
              <a:rPr lang="en-US" dirty="0" smtClean="0"/>
              <a:t>Developing and managing an automotive supplier network requires a structured approach</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91</a:t>
            </a:fld>
            <a:endParaRPr lang="en-US" dirty="0"/>
          </a:p>
        </p:txBody>
      </p:sp>
      <p:sp>
        <p:nvSpPr>
          <p:cNvPr id="4" name="TextBox 3"/>
          <p:cNvSpPr txBox="1"/>
          <p:nvPr/>
        </p:nvSpPr>
        <p:spPr>
          <a:xfrm>
            <a:off x="472232" y="1539056"/>
            <a:ext cx="3959268" cy="369332"/>
          </a:xfrm>
          <a:prstGeom prst="rect">
            <a:avLst/>
          </a:prstGeom>
          <a:noFill/>
        </p:spPr>
        <p:txBody>
          <a:bodyPr wrap="square" rtlCol="0">
            <a:spAutoFit/>
          </a:bodyPr>
          <a:lstStyle/>
          <a:p>
            <a:r>
              <a:rPr lang="en-US" sz="1800" b="1" dirty="0" smtClean="0">
                <a:solidFill>
                  <a:srgbClr val="002776"/>
                </a:solidFill>
              </a:rPr>
              <a:t>Foundation: Design and Build</a:t>
            </a:r>
          </a:p>
        </p:txBody>
      </p:sp>
      <p:sp>
        <p:nvSpPr>
          <p:cNvPr id="5" name="Pentagon 4"/>
          <p:cNvSpPr/>
          <p:nvPr/>
        </p:nvSpPr>
        <p:spPr>
          <a:xfrm>
            <a:off x="499856" y="2643968"/>
            <a:ext cx="1767858" cy="782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1100" b="1" dirty="0" smtClean="0">
                <a:solidFill>
                  <a:schemeClr val="bg1"/>
                </a:solidFill>
              </a:rPr>
              <a:t>Define Supplier Categories</a:t>
            </a:r>
            <a:endParaRPr lang="en-US" sz="1100" b="1" dirty="0">
              <a:solidFill>
                <a:schemeClr val="bg1"/>
              </a:solidFill>
            </a:endParaRPr>
          </a:p>
        </p:txBody>
      </p:sp>
      <p:sp>
        <p:nvSpPr>
          <p:cNvPr id="6" name="Pentagon 5"/>
          <p:cNvSpPr/>
          <p:nvPr/>
        </p:nvSpPr>
        <p:spPr>
          <a:xfrm>
            <a:off x="2392018" y="2275664"/>
            <a:ext cx="1767858" cy="782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1100" b="1" dirty="0" smtClean="0">
                <a:solidFill>
                  <a:schemeClr val="bg1"/>
                </a:solidFill>
              </a:rPr>
              <a:t>Define Supplier Engagement Model</a:t>
            </a:r>
            <a:endParaRPr lang="en-US" sz="1100" b="1" dirty="0">
              <a:solidFill>
                <a:schemeClr val="bg1"/>
              </a:solidFill>
            </a:endParaRPr>
          </a:p>
        </p:txBody>
      </p:sp>
      <p:sp>
        <p:nvSpPr>
          <p:cNvPr id="7" name="Pentagon 6"/>
          <p:cNvSpPr/>
          <p:nvPr/>
        </p:nvSpPr>
        <p:spPr>
          <a:xfrm>
            <a:off x="4284179" y="2275664"/>
            <a:ext cx="1767858" cy="782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1100" b="1" dirty="0" smtClean="0">
                <a:solidFill>
                  <a:schemeClr val="bg1"/>
                </a:solidFill>
              </a:rPr>
              <a:t>Design and Build Procurement Organization</a:t>
            </a:r>
            <a:endParaRPr lang="en-US" sz="1100" b="1" dirty="0">
              <a:solidFill>
                <a:schemeClr val="bg1"/>
              </a:solidFill>
            </a:endParaRPr>
          </a:p>
        </p:txBody>
      </p:sp>
      <p:sp>
        <p:nvSpPr>
          <p:cNvPr id="8" name="Pentagon 7"/>
          <p:cNvSpPr/>
          <p:nvPr/>
        </p:nvSpPr>
        <p:spPr>
          <a:xfrm>
            <a:off x="4293386" y="3150386"/>
            <a:ext cx="1767858" cy="782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1100" b="1" dirty="0" smtClean="0">
                <a:solidFill>
                  <a:schemeClr val="bg1"/>
                </a:solidFill>
              </a:rPr>
              <a:t>Design Supplier Management Processes</a:t>
            </a:r>
            <a:endParaRPr lang="en-US" sz="1100" b="1" dirty="0">
              <a:solidFill>
                <a:schemeClr val="bg1"/>
              </a:solidFill>
            </a:endParaRPr>
          </a:p>
        </p:txBody>
      </p:sp>
      <p:sp>
        <p:nvSpPr>
          <p:cNvPr id="9" name="Pentagon 8"/>
          <p:cNvSpPr/>
          <p:nvPr/>
        </p:nvSpPr>
        <p:spPr>
          <a:xfrm>
            <a:off x="6176340" y="2736044"/>
            <a:ext cx="1767858" cy="782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1100" b="1" dirty="0" smtClean="0">
                <a:solidFill>
                  <a:schemeClr val="bg1"/>
                </a:solidFill>
              </a:rPr>
              <a:t>Design Sourcing &amp; Procurement Technologies</a:t>
            </a:r>
            <a:endParaRPr lang="en-US" sz="1100" b="1" dirty="0">
              <a:solidFill>
                <a:schemeClr val="bg1"/>
              </a:solidFill>
            </a:endParaRPr>
          </a:p>
        </p:txBody>
      </p:sp>
      <p:sp>
        <p:nvSpPr>
          <p:cNvPr id="10" name="TextBox 9"/>
          <p:cNvSpPr txBox="1"/>
          <p:nvPr/>
        </p:nvSpPr>
        <p:spPr>
          <a:xfrm>
            <a:off x="472232" y="4577564"/>
            <a:ext cx="3959268" cy="369332"/>
          </a:xfrm>
          <a:prstGeom prst="rect">
            <a:avLst/>
          </a:prstGeom>
          <a:noFill/>
        </p:spPr>
        <p:txBody>
          <a:bodyPr wrap="square" rtlCol="0">
            <a:spAutoFit/>
          </a:bodyPr>
          <a:lstStyle/>
          <a:p>
            <a:r>
              <a:rPr lang="en-US" sz="1800" b="1" dirty="0" smtClean="0">
                <a:solidFill>
                  <a:srgbClr val="002776"/>
                </a:solidFill>
              </a:rPr>
              <a:t>Execute</a:t>
            </a:r>
          </a:p>
        </p:txBody>
      </p:sp>
      <p:sp>
        <p:nvSpPr>
          <p:cNvPr id="11" name="Pentagon 10"/>
          <p:cNvSpPr/>
          <p:nvPr/>
        </p:nvSpPr>
        <p:spPr>
          <a:xfrm>
            <a:off x="2394319" y="3150386"/>
            <a:ext cx="1749444" cy="782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1100" b="1" dirty="0" smtClean="0">
                <a:solidFill>
                  <a:schemeClr val="bg1"/>
                </a:solidFill>
              </a:rPr>
              <a:t>Define Supplier Performance Metrics</a:t>
            </a:r>
            <a:endParaRPr lang="en-US" sz="1100" b="1" dirty="0">
              <a:solidFill>
                <a:schemeClr val="bg1"/>
              </a:solidFill>
            </a:endParaRPr>
          </a:p>
        </p:txBody>
      </p:sp>
      <p:sp>
        <p:nvSpPr>
          <p:cNvPr id="12" name="Pentagon 11"/>
          <p:cNvSpPr/>
          <p:nvPr/>
        </p:nvSpPr>
        <p:spPr>
          <a:xfrm>
            <a:off x="564308" y="5177086"/>
            <a:ext cx="1767858" cy="782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1100" b="1" dirty="0" smtClean="0">
                <a:solidFill>
                  <a:schemeClr val="bg1"/>
                </a:solidFill>
              </a:rPr>
              <a:t>Categorize Suppliers</a:t>
            </a:r>
            <a:endParaRPr lang="en-US" sz="1100" b="1" dirty="0">
              <a:solidFill>
                <a:schemeClr val="bg1"/>
              </a:solidFill>
            </a:endParaRPr>
          </a:p>
        </p:txBody>
      </p:sp>
      <p:sp>
        <p:nvSpPr>
          <p:cNvPr id="13" name="Pentagon 12"/>
          <p:cNvSpPr/>
          <p:nvPr/>
        </p:nvSpPr>
        <p:spPr>
          <a:xfrm>
            <a:off x="8068502" y="2690006"/>
            <a:ext cx="1767858" cy="782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1100" b="1" dirty="0" smtClean="0">
                <a:solidFill>
                  <a:schemeClr val="bg1"/>
                </a:solidFill>
              </a:rPr>
              <a:t>Develop a Transformation Roadmap</a:t>
            </a:r>
            <a:endParaRPr lang="en-US" sz="1100" b="1" dirty="0">
              <a:solidFill>
                <a:schemeClr val="bg1"/>
              </a:solidFill>
            </a:endParaRPr>
          </a:p>
        </p:txBody>
      </p:sp>
      <p:sp>
        <p:nvSpPr>
          <p:cNvPr id="15" name="Pentagon 14"/>
          <p:cNvSpPr/>
          <p:nvPr/>
        </p:nvSpPr>
        <p:spPr>
          <a:xfrm>
            <a:off x="2435753" y="5177086"/>
            <a:ext cx="1767858" cy="782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1100" b="1" dirty="0" smtClean="0">
                <a:solidFill>
                  <a:schemeClr val="bg1"/>
                </a:solidFill>
              </a:rPr>
              <a:t>Change Organization, Assign Responsibility</a:t>
            </a:r>
            <a:endParaRPr lang="en-US" sz="1100" b="1" dirty="0">
              <a:solidFill>
                <a:schemeClr val="bg1"/>
              </a:solidFill>
            </a:endParaRPr>
          </a:p>
        </p:txBody>
      </p:sp>
      <p:sp>
        <p:nvSpPr>
          <p:cNvPr id="16" name="Pentagon 15"/>
          <p:cNvSpPr/>
          <p:nvPr/>
        </p:nvSpPr>
        <p:spPr>
          <a:xfrm>
            <a:off x="3170060" y="6097846"/>
            <a:ext cx="1767858" cy="782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1100" b="1" dirty="0" smtClean="0">
                <a:solidFill>
                  <a:schemeClr val="bg1"/>
                </a:solidFill>
              </a:rPr>
              <a:t>Develop Talent </a:t>
            </a:r>
            <a:endParaRPr lang="en-US" sz="1100" b="1" dirty="0">
              <a:solidFill>
                <a:schemeClr val="bg1"/>
              </a:solidFill>
            </a:endParaRPr>
          </a:p>
        </p:txBody>
      </p:sp>
      <p:sp>
        <p:nvSpPr>
          <p:cNvPr id="17" name="Pentagon 16"/>
          <p:cNvSpPr/>
          <p:nvPr/>
        </p:nvSpPr>
        <p:spPr>
          <a:xfrm>
            <a:off x="4307198" y="5177086"/>
            <a:ext cx="1767858" cy="782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1100" b="1" dirty="0" smtClean="0">
                <a:solidFill>
                  <a:schemeClr val="bg1"/>
                </a:solidFill>
              </a:rPr>
              <a:t>Measure Supplier Performance</a:t>
            </a:r>
            <a:endParaRPr lang="en-US" sz="1100" b="1" dirty="0">
              <a:solidFill>
                <a:schemeClr val="bg1"/>
              </a:solidFill>
            </a:endParaRPr>
          </a:p>
        </p:txBody>
      </p:sp>
      <p:sp>
        <p:nvSpPr>
          <p:cNvPr id="18" name="Pentagon 17"/>
          <p:cNvSpPr/>
          <p:nvPr/>
        </p:nvSpPr>
        <p:spPr>
          <a:xfrm>
            <a:off x="6178643" y="5177086"/>
            <a:ext cx="1767858" cy="782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1100" b="1" dirty="0" smtClean="0">
                <a:solidFill>
                  <a:schemeClr val="bg1"/>
                </a:solidFill>
              </a:rPr>
              <a:t>Engage Suppliers, Manage Individual Supplier Performance</a:t>
            </a:r>
            <a:endParaRPr lang="en-US" sz="1100" b="1" dirty="0">
              <a:solidFill>
                <a:schemeClr val="bg1"/>
              </a:solidFill>
            </a:endParaRPr>
          </a:p>
        </p:txBody>
      </p:sp>
      <p:sp>
        <p:nvSpPr>
          <p:cNvPr id="19" name="Pentagon 18"/>
          <p:cNvSpPr/>
          <p:nvPr/>
        </p:nvSpPr>
        <p:spPr>
          <a:xfrm>
            <a:off x="8050088" y="5177086"/>
            <a:ext cx="1767858" cy="7826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1100" b="1" dirty="0" smtClean="0">
                <a:solidFill>
                  <a:schemeClr val="bg1"/>
                </a:solidFill>
              </a:rPr>
              <a:t>Review and Manage Supplier Portfolio</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supplier categories</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92</a:t>
            </a:fld>
            <a:endParaRPr lang="en-US" dirty="0"/>
          </a:p>
        </p:txBody>
      </p:sp>
      <p:sp>
        <p:nvSpPr>
          <p:cNvPr id="1026" name="Rectangle 2"/>
          <p:cNvSpPr>
            <a:spLocks noChangeArrowheads="1"/>
          </p:cNvSpPr>
          <p:nvPr/>
        </p:nvSpPr>
        <p:spPr bwMode="auto">
          <a:xfrm>
            <a:off x="0" y="0"/>
            <a:ext cx="10059988"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2419350"/>
            <a:ext cx="1005998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 name="Group 144"/>
          <p:cNvGrpSpPr/>
          <p:nvPr/>
        </p:nvGrpSpPr>
        <p:grpSpPr>
          <a:xfrm>
            <a:off x="1208840" y="2183588"/>
            <a:ext cx="2695451" cy="2440014"/>
            <a:chOff x="7364537" y="4163222"/>
            <a:chExt cx="2695451" cy="2296799"/>
          </a:xfrm>
        </p:grpSpPr>
        <p:grpSp>
          <p:nvGrpSpPr>
            <p:cNvPr id="5" name="Group 14"/>
            <p:cNvGrpSpPr>
              <a:grpSpLocks/>
            </p:cNvGrpSpPr>
            <p:nvPr/>
          </p:nvGrpSpPr>
          <p:grpSpPr bwMode="auto">
            <a:xfrm>
              <a:off x="8714781" y="4163222"/>
              <a:ext cx="1345207" cy="1149823"/>
              <a:chOff x="1438" y="1748"/>
              <a:chExt cx="534" cy="404"/>
            </a:xfrm>
          </p:grpSpPr>
          <p:sp>
            <p:nvSpPr>
              <p:cNvPr id="1036" name="Rectangle 12"/>
              <p:cNvSpPr>
                <a:spLocks noChangeArrowheads="1"/>
              </p:cNvSpPr>
              <p:nvPr/>
            </p:nvSpPr>
            <p:spPr bwMode="auto">
              <a:xfrm>
                <a:off x="1438" y="1748"/>
                <a:ext cx="534" cy="404"/>
              </a:xfrm>
              <a:prstGeom prst="rect">
                <a:avLst/>
              </a:prstGeom>
              <a:solidFill>
                <a:srgbClr val="DDD2B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3600"/>
              </a:p>
            </p:txBody>
          </p:sp>
          <p:sp>
            <p:nvSpPr>
              <p:cNvPr id="1037" name="Rectangle 13"/>
              <p:cNvSpPr>
                <a:spLocks noChangeArrowheads="1"/>
              </p:cNvSpPr>
              <p:nvPr/>
            </p:nvSpPr>
            <p:spPr bwMode="auto">
              <a:xfrm>
                <a:off x="1438" y="1748"/>
                <a:ext cx="534" cy="404"/>
              </a:xfrm>
              <a:prstGeom prst="rect">
                <a:avLst/>
              </a:prstGeom>
              <a:noFill/>
              <a:ln w="11"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6" name="Group 22"/>
            <p:cNvGrpSpPr>
              <a:grpSpLocks/>
            </p:cNvGrpSpPr>
            <p:nvPr/>
          </p:nvGrpSpPr>
          <p:grpSpPr bwMode="auto">
            <a:xfrm>
              <a:off x="7364537" y="4163222"/>
              <a:ext cx="1345207" cy="1146976"/>
              <a:chOff x="902" y="1749"/>
              <a:chExt cx="534" cy="403"/>
            </a:xfrm>
          </p:grpSpPr>
          <p:sp>
            <p:nvSpPr>
              <p:cNvPr id="1044" name="Rectangle 20"/>
              <p:cNvSpPr>
                <a:spLocks noChangeArrowheads="1"/>
              </p:cNvSpPr>
              <p:nvPr/>
            </p:nvSpPr>
            <p:spPr bwMode="auto">
              <a:xfrm>
                <a:off x="902" y="1749"/>
                <a:ext cx="534" cy="403"/>
              </a:xfrm>
              <a:prstGeom prst="rect">
                <a:avLst/>
              </a:prstGeom>
              <a:solidFill>
                <a:srgbClr val="DDD2B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3600"/>
              </a:p>
            </p:txBody>
          </p:sp>
          <p:sp>
            <p:nvSpPr>
              <p:cNvPr id="1045" name="Rectangle 21"/>
              <p:cNvSpPr>
                <a:spLocks noChangeArrowheads="1"/>
              </p:cNvSpPr>
              <p:nvPr/>
            </p:nvSpPr>
            <p:spPr bwMode="auto">
              <a:xfrm>
                <a:off x="902" y="1749"/>
                <a:ext cx="534" cy="403"/>
              </a:xfrm>
              <a:prstGeom prst="rect">
                <a:avLst/>
              </a:prstGeom>
              <a:noFill/>
              <a:ln w="11"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7" name="Group 30"/>
            <p:cNvGrpSpPr>
              <a:grpSpLocks/>
            </p:cNvGrpSpPr>
            <p:nvPr/>
          </p:nvGrpSpPr>
          <p:grpSpPr bwMode="auto">
            <a:xfrm>
              <a:off x="7364537" y="5313045"/>
              <a:ext cx="1345207" cy="1146976"/>
              <a:chOff x="902" y="2152"/>
              <a:chExt cx="534" cy="403"/>
            </a:xfrm>
          </p:grpSpPr>
          <p:sp>
            <p:nvSpPr>
              <p:cNvPr id="1052" name="Rectangle 28"/>
              <p:cNvSpPr>
                <a:spLocks noChangeArrowheads="1"/>
              </p:cNvSpPr>
              <p:nvPr/>
            </p:nvSpPr>
            <p:spPr bwMode="auto">
              <a:xfrm>
                <a:off x="902" y="2152"/>
                <a:ext cx="534" cy="403"/>
              </a:xfrm>
              <a:prstGeom prst="rect">
                <a:avLst/>
              </a:prstGeom>
              <a:solidFill>
                <a:srgbClr val="DDD2B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3600"/>
              </a:p>
            </p:txBody>
          </p:sp>
          <p:sp>
            <p:nvSpPr>
              <p:cNvPr id="1053" name="Rectangle 29"/>
              <p:cNvSpPr>
                <a:spLocks noChangeArrowheads="1"/>
              </p:cNvSpPr>
              <p:nvPr/>
            </p:nvSpPr>
            <p:spPr bwMode="auto">
              <a:xfrm>
                <a:off x="902" y="2152"/>
                <a:ext cx="534" cy="403"/>
              </a:xfrm>
              <a:prstGeom prst="rect">
                <a:avLst/>
              </a:prstGeom>
              <a:noFill/>
              <a:ln w="11"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8" name="Group 38"/>
            <p:cNvGrpSpPr>
              <a:grpSpLocks/>
            </p:cNvGrpSpPr>
            <p:nvPr/>
          </p:nvGrpSpPr>
          <p:grpSpPr bwMode="auto">
            <a:xfrm>
              <a:off x="8714781" y="5313045"/>
              <a:ext cx="1345207" cy="1146976"/>
              <a:chOff x="1437" y="2152"/>
              <a:chExt cx="534" cy="403"/>
            </a:xfrm>
          </p:grpSpPr>
          <p:sp>
            <p:nvSpPr>
              <p:cNvPr id="1060" name="Rectangle 36"/>
              <p:cNvSpPr>
                <a:spLocks noChangeArrowheads="1"/>
              </p:cNvSpPr>
              <p:nvPr/>
            </p:nvSpPr>
            <p:spPr bwMode="auto">
              <a:xfrm>
                <a:off x="1437" y="2152"/>
                <a:ext cx="534" cy="403"/>
              </a:xfrm>
              <a:prstGeom prst="rect">
                <a:avLst/>
              </a:prstGeom>
              <a:solidFill>
                <a:srgbClr val="DDD2B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3600"/>
              </a:p>
            </p:txBody>
          </p:sp>
          <p:sp>
            <p:nvSpPr>
              <p:cNvPr id="1061" name="Rectangle 37"/>
              <p:cNvSpPr>
                <a:spLocks noChangeArrowheads="1"/>
              </p:cNvSpPr>
              <p:nvPr/>
            </p:nvSpPr>
            <p:spPr bwMode="auto">
              <a:xfrm>
                <a:off x="1437" y="2152"/>
                <a:ext cx="534" cy="403"/>
              </a:xfrm>
              <a:prstGeom prst="rect">
                <a:avLst/>
              </a:prstGeom>
              <a:noFill/>
              <a:ln w="11"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600"/>
              </a:p>
            </p:txBody>
          </p:sp>
        </p:grpSp>
      </p:grpSp>
      <p:grpSp>
        <p:nvGrpSpPr>
          <p:cNvPr id="9" name="Group 142"/>
          <p:cNvGrpSpPr/>
          <p:nvPr/>
        </p:nvGrpSpPr>
        <p:grpSpPr>
          <a:xfrm>
            <a:off x="1027607" y="2492689"/>
            <a:ext cx="90688" cy="1929653"/>
            <a:chOff x="1395911" y="3091183"/>
            <a:chExt cx="90688" cy="1929653"/>
          </a:xfrm>
        </p:grpSpPr>
        <p:grpSp>
          <p:nvGrpSpPr>
            <p:cNvPr id="10" name="Group 141"/>
            <p:cNvGrpSpPr/>
            <p:nvPr/>
          </p:nvGrpSpPr>
          <p:grpSpPr>
            <a:xfrm>
              <a:off x="1428659" y="3185104"/>
              <a:ext cx="20153" cy="1835732"/>
              <a:chOff x="1428659" y="3185104"/>
              <a:chExt cx="20153" cy="1835732"/>
            </a:xfrm>
          </p:grpSpPr>
          <p:sp>
            <p:nvSpPr>
              <p:cNvPr id="1063" name="Rectangle 39"/>
              <p:cNvSpPr>
                <a:spLocks noChangeArrowheads="1"/>
              </p:cNvSpPr>
              <p:nvPr/>
            </p:nvSpPr>
            <p:spPr bwMode="auto">
              <a:xfrm>
                <a:off x="1428659" y="3185104"/>
                <a:ext cx="20153" cy="18357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3600"/>
              </a:p>
            </p:txBody>
          </p:sp>
          <p:sp>
            <p:nvSpPr>
              <p:cNvPr id="1064" name="Rectangle 40"/>
              <p:cNvSpPr>
                <a:spLocks noChangeArrowheads="1"/>
              </p:cNvSpPr>
              <p:nvPr/>
            </p:nvSpPr>
            <p:spPr bwMode="auto">
              <a:xfrm>
                <a:off x="1428659" y="3185104"/>
                <a:ext cx="20153" cy="1835732"/>
              </a:xfrm>
              <a:prstGeom prst="rect">
                <a:avLst/>
              </a:prstGeom>
              <a:noFill/>
              <a:ln w="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600"/>
              </a:p>
            </p:txBody>
          </p:sp>
          <p:sp>
            <p:nvSpPr>
              <p:cNvPr id="1065" name="Rectangle 41"/>
              <p:cNvSpPr>
                <a:spLocks noChangeArrowheads="1"/>
              </p:cNvSpPr>
              <p:nvPr/>
            </p:nvSpPr>
            <p:spPr bwMode="auto">
              <a:xfrm>
                <a:off x="1428659" y="3185104"/>
                <a:ext cx="20153" cy="18357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3600"/>
              </a:p>
            </p:txBody>
          </p:sp>
          <p:sp>
            <p:nvSpPr>
              <p:cNvPr id="1066" name="Rectangle 42"/>
              <p:cNvSpPr>
                <a:spLocks noChangeArrowheads="1"/>
              </p:cNvSpPr>
              <p:nvPr/>
            </p:nvSpPr>
            <p:spPr bwMode="auto">
              <a:xfrm>
                <a:off x="1428659" y="3185104"/>
                <a:ext cx="20153" cy="1835732"/>
              </a:xfrm>
              <a:prstGeom prst="rect">
                <a:avLst/>
              </a:prstGeom>
              <a:noFill/>
              <a:ln w="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600"/>
              </a:p>
            </p:txBody>
          </p:sp>
          <p:sp>
            <p:nvSpPr>
              <p:cNvPr id="1071" name="Rectangle 47"/>
              <p:cNvSpPr>
                <a:spLocks noChangeArrowheads="1"/>
              </p:cNvSpPr>
              <p:nvPr/>
            </p:nvSpPr>
            <p:spPr bwMode="auto">
              <a:xfrm>
                <a:off x="1428659" y="3185104"/>
                <a:ext cx="20153" cy="18357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3600"/>
              </a:p>
            </p:txBody>
          </p:sp>
          <p:sp>
            <p:nvSpPr>
              <p:cNvPr id="1072" name="Rectangle 48"/>
              <p:cNvSpPr>
                <a:spLocks noChangeArrowheads="1"/>
              </p:cNvSpPr>
              <p:nvPr/>
            </p:nvSpPr>
            <p:spPr bwMode="auto">
              <a:xfrm>
                <a:off x="1428659" y="3185104"/>
                <a:ext cx="20153" cy="1835732"/>
              </a:xfrm>
              <a:prstGeom prst="rect">
                <a:avLst/>
              </a:prstGeom>
              <a:noFill/>
              <a:ln w="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600"/>
              </a:p>
            </p:txBody>
          </p:sp>
          <p:sp>
            <p:nvSpPr>
              <p:cNvPr id="1073" name="Rectangle 49"/>
              <p:cNvSpPr>
                <a:spLocks noChangeArrowheads="1"/>
              </p:cNvSpPr>
              <p:nvPr/>
            </p:nvSpPr>
            <p:spPr bwMode="auto">
              <a:xfrm>
                <a:off x="1428659" y="3185104"/>
                <a:ext cx="20153" cy="18357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11" name="Group 138"/>
            <p:cNvGrpSpPr/>
            <p:nvPr/>
          </p:nvGrpSpPr>
          <p:grpSpPr>
            <a:xfrm>
              <a:off x="1395911" y="3091183"/>
              <a:ext cx="90688" cy="1929653"/>
              <a:chOff x="1395911" y="3091183"/>
              <a:chExt cx="90688" cy="1929653"/>
            </a:xfrm>
          </p:grpSpPr>
          <p:sp>
            <p:nvSpPr>
              <p:cNvPr id="1067" name="Freeform 43"/>
              <p:cNvSpPr>
                <a:spLocks/>
              </p:cNvSpPr>
              <p:nvPr/>
            </p:nvSpPr>
            <p:spPr bwMode="auto">
              <a:xfrm>
                <a:off x="1395911" y="3091183"/>
                <a:ext cx="90688" cy="93920"/>
              </a:xfrm>
              <a:custGeom>
                <a:avLst/>
                <a:gdLst/>
                <a:ahLst/>
                <a:cxnLst>
                  <a:cxn ang="0">
                    <a:pos x="36" y="33"/>
                  </a:cxn>
                  <a:cxn ang="0">
                    <a:pos x="18" y="0"/>
                  </a:cxn>
                  <a:cxn ang="0">
                    <a:pos x="0" y="33"/>
                  </a:cxn>
                  <a:cxn ang="0">
                    <a:pos x="36" y="33"/>
                  </a:cxn>
                </a:cxnLst>
                <a:rect l="0" t="0" r="r" b="b"/>
                <a:pathLst>
                  <a:path w="36" h="33">
                    <a:moveTo>
                      <a:pt x="36" y="33"/>
                    </a:moveTo>
                    <a:lnTo>
                      <a:pt x="18" y="0"/>
                    </a:lnTo>
                    <a:lnTo>
                      <a:pt x="0" y="33"/>
                    </a:lnTo>
                    <a:lnTo>
                      <a:pt x="36"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074" name="Rectangle 50"/>
              <p:cNvSpPr>
                <a:spLocks noChangeArrowheads="1"/>
              </p:cNvSpPr>
              <p:nvPr/>
            </p:nvSpPr>
            <p:spPr bwMode="auto">
              <a:xfrm>
                <a:off x="1428659" y="3185104"/>
                <a:ext cx="20153" cy="1835732"/>
              </a:xfrm>
              <a:prstGeom prst="rect">
                <a:avLst/>
              </a:prstGeom>
              <a:noFill/>
              <a:ln w="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600"/>
              </a:p>
            </p:txBody>
          </p:sp>
        </p:grpSp>
      </p:grpSp>
      <p:grpSp>
        <p:nvGrpSpPr>
          <p:cNvPr id="12" name="Group 140"/>
          <p:cNvGrpSpPr/>
          <p:nvPr/>
        </p:nvGrpSpPr>
        <p:grpSpPr>
          <a:xfrm>
            <a:off x="1501201" y="4746799"/>
            <a:ext cx="1972467" cy="19922"/>
            <a:chOff x="1869505" y="5345293"/>
            <a:chExt cx="1972467" cy="19922"/>
          </a:xfrm>
        </p:grpSpPr>
        <p:sp>
          <p:nvSpPr>
            <p:cNvPr id="1079" name="Rectangle 55"/>
            <p:cNvSpPr>
              <a:spLocks noChangeArrowheads="1"/>
            </p:cNvSpPr>
            <p:nvPr/>
          </p:nvSpPr>
          <p:spPr bwMode="auto">
            <a:xfrm>
              <a:off x="1869505" y="5345293"/>
              <a:ext cx="1972467" cy="199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3600"/>
            </a:p>
          </p:txBody>
        </p:sp>
        <p:sp>
          <p:nvSpPr>
            <p:cNvPr id="1080" name="Rectangle 56"/>
            <p:cNvSpPr>
              <a:spLocks noChangeArrowheads="1"/>
            </p:cNvSpPr>
            <p:nvPr/>
          </p:nvSpPr>
          <p:spPr bwMode="auto">
            <a:xfrm>
              <a:off x="1869505" y="5345293"/>
              <a:ext cx="1972467" cy="19922"/>
            </a:xfrm>
            <a:prstGeom prst="rect">
              <a:avLst/>
            </a:prstGeom>
            <a:noFill/>
            <a:ln w="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600"/>
            </a:p>
          </p:txBody>
        </p:sp>
        <p:sp>
          <p:nvSpPr>
            <p:cNvPr id="1081" name="Rectangle 57"/>
            <p:cNvSpPr>
              <a:spLocks noChangeArrowheads="1"/>
            </p:cNvSpPr>
            <p:nvPr/>
          </p:nvSpPr>
          <p:spPr bwMode="auto">
            <a:xfrm>
              <a:off x="1869505" y="5345293"/>
              <a:ext cx="1972467" cy="199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13" name="Group 139"/>
          <p:cNvGrpSpPr/>
          <p:nvPr/>
        </p:nvGrpSpPr>
        <p:grpSpPr>
          <a:xfrm>
            <a:off x="1501201" y="4709798"/>
            <a:ext cx="2045520" cy="96767"/>
            <a:chOff x="1869505" y="5308292"/>
            <a:chExt cx="2045520" cy="96767"/>
          </a:xfrm>
        </p:grpSpPr>
        <p:sp>
          <p:nvSpPr>
            <p:cNvPr id="1082" name="Rectangle 58"/>
            <p:cNvSpPr>
              <a:spLocks noChangeArrowheads="1"/>
            </p:cNvSpPr>
            <p:nvPr/>
          </p:nvSpPr>
          <p:spPr bwMode="auto">
            <a:xfrm>
              <a:off x="1869505" y="5345293"/>
              <a:ext cx="1972467" cy="19922"/>
            </a:xfrm>
            <a:prstGeom prst="rect">
              <a:avLst/>
            </a:prstGeom>
            <a:noFill/>
            <a:ln w="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600"/>
            </a:p>
          </p:txBody>
        </p:sp>
        <p:sp>
          <p:nvSpPr>
            <p:cNvPr id="1083" name="Freeform 59"/>
            <p:cNvSpPr>
              <a:spLocks/>
            </p:cNvSpPr>
            <p:nvPr/>
          </p:nvSpPr>
          <p:spPr bwMode="auto">
            <a:xfrm>
              <a:off x="3831893" y="5308292"/>
              <a:ext cx="83132" cy="96767"/>
            </a:xfrm>
            <a:custGeom>
              <a:avLst/>
              <a:gdLst/>
              <a:ahLst/>
              <a:cxnLst>
                <a:cxn ang="0">
                  <a:pos x="0" y="34"/>
                </a:cxn>
                <a:cxn ang="0">
                  <a:pos x="33" y="17"/>
                </a:cxn>
                <a:cxn ang="0">
                  <a:pos x="0" y="0"/>
                </a:cxn>
                <a:cxn ang="0">
                  <a:pos x="0" y="34"/>
                </a:cxn>
              </a:cxnLst>
              <a:rect l="0" t="0" r="r" b="b"/>
              <a:pathLst>
                <a:path w="33" h="34">
                  <a:moveTo>
                    <a:pt x="0" y="34"/>
                  </a:moveTo>
                  <a:lnTo>
                    <a:pt x="33" y="17"/>
                  </a:lnTo>
                  <a:lnTo>
                    <a:pt x="0" y="0"/>
                  </a:lnTo>
                  <a:lnTo>
                    <a:pt x="0"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14" name="Group 137"/>
          <p:cNvGrpSpPr/>
          <p:nvPr/>
        </p:nvGrpSpPr>
        <p:grpSpPr>
          <a:xfrm>
            <a:off x="1761296" y="4945868"/>
            <a:ext cx="1617430" cy="318119"/>
            <a:chOff x="2141569" y="5439213"/>
            <a:chExt cx="1617430" cy="318119"/>
          </a:xfrm>
        </p:grpSpPr>
        <p:sp>
          <p:nvSpPr>
            <p:cNvPr id="1087" name="Rectangle 63"/>
            <p:cNvSpPr>
              <a:spLocks noChangeArrowheads="1"/>
            </p:cNvSpPr>
            <p:nvPr/>
          </p:nvSpPr>
          <p:spPr bwMode="auto">
            <a:xfrm>
              <a:off x="2141569" y="5439213"/>
              <a:ext cx="161743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91D5D"/>
                  </a:solidFill>
                  <a:effectLst/>
                  <a:latin typeface="Verdana" pitchFamily="34" charset="0"/>
                  <a:cs typeface="Arial" pitchFamily="34" charset="0"/>
                </a:rPr>
                <a:t>Strategic Importance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8" name="Rectangle 64"/>
            <p:cNvSpPr>
              <a:spLocks noChangeArrowheads="1"/>
            </p:cNvSpPr>
            <p:nvPr/>
          </p:nvSpPr>
          <p:spPr bwMode="auto">
            <a:xfrm>
              <a:off x="2151645" y="5595749"/>
              <a:ext cx="1594988"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91D5D"/>
                  </a:solidFill>
                  <a:effectLst/>
                  <a:latin typeface="Verdana" pitchFamily="34" charset="0"/>
                  <a:cs typeface="Arial" pitchFamily="34" charset="0"/>
                </a:rPr>
                <a:t>of Product or Service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89" name="Rectangle 65"/>
          <p:cNvSpPr>
            <a:spLocks noChangeArrowheads="1"/>
          </p:cNvSpPr>
          <p:nvPr/>
        </p:nvSpPr>
        <p:spPr bwMode="auto">
          <a:xfrm rot="16200000">
            <a:off x="-241749" y="3295612"/>
            <a:ext cx="1841404" cy="3231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91D5D"/>
                </a:solidFill>
                <a:effectLst/>
                <a:latin typeface="Verdana" pitchFamily="34" charset="0"/>
                <a:cs typeface="Arial" pitchFamily="34" charset="0"/>
              </a:rPr>
              <a:t>Market Concentration / Complexity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5" name="Group 68"/>
          <p:cNvGrpSpPr>
            <a:grpSpLocks/>
          </p:cNvGrpSpPr>
          <p:nvPr/>
        </p:nvGrpSpPr>
        <p:grpSpPr bwMode="auto">
          <a:xfrm>
            <a:off x="1241731" y="3571359"/>
            <a:ext cx="957263" cy="964826"/>
            <a:chOff x="898" y="2216"/>
            <a:chExt cx="380" cy="339"/>
          </a:xfrm>
        </p:grpSpPr>
        <p:sp>
          <p:nvSpPr>
            <p:cNvPr id="1090" name="Freeform 66"/>
            <p:cNvSpPr>
              <a:spLocks noEditPoints="1"/>
            </p:cNvSpPr>
            <p:nvPr/>
          </p:nvSpPr>
          <p:spPr bwMode="auto">
            <a:xfrm>
              <a:off x="898" y="2216"/>
              <a:ext cx="380" cy="339"/>
            </a:xfrm>
            <a:custGeom>
              <a:avLst/>
              <a:gdLst/>
              <a:ahLst/>
              <a:cxnLst>
                <a:cxn ang="0">
                  <a:pos x="4705" y="4264"/>
                </a:cxn>
                <a:cxn ang="0">
                  <a:pos x="4550" y="4217"/>
                </a:cxn>
                <a:cxn ang="0">
                  <a:pos x="4571" y="4187"/>
                </a:cxn>
                <a:cxn ang="0">
                  <a:pos x="4219" y="4018"/>
                </a:cxn>
                <a:cxn ang="0">
                  <a:pos x="4345" y="4074"/>
                </a:cxn>
                <a:cxn ang="0">
                  <a:pos x="3990" y="3875"/>
                </a:cxn>
                <a:cxn ang="0">
                  <a:pos x="4110" y="3907"/>
                </a:cxn>
                <a:cxn ang="0">
                  <a:pos x="3765" y="3727"/>
                </a:cxn>
                <a:cxn ang="0">
                  <a:pos x="3889" y="3787"/>
                </a:cxn>
                <a:cxn ang="0">
                  <a:pos x="3538" y="3550"/>
                </a:cxn>
                <a:cxn ang="0">
                  <a:pos x="3637" y="3641"/>
                </a:cxn>
                <a:cxn ang="0">
                  <a:pos x="3319" y="3395"/>
                </a:cxn>
                <a:cxn ang="0">
                  <a:pos x="3444" y="3484"/>
                </a:cxn>
                <a:cxn ang="0">
                  <a:pos x="3106" y="3262"/>
                </a:cxn>
                <a:cxn ang="0">
                  <a:pos x="3223" y="3302"/>
                </a:cxn>
                <a:cxn ang="0">
                  <a:pos x="2892" y="3100"/>
                </a:cxn>
                <a:cxn ang="0">
                  <a:pos x="3012" y="3167"/>
                </a:cxn>
                <a:cxn ang="0">
                  <a:pos x="2682" y="2933"/>
                </a:cxn>
                <a:cxn ang="0">
                  <a:pos x="2798" y="2977"/>
                </a:cxn>
                <a:cxn ang="0">
                  <a:pos x="2525" y="2805"/>
                </a:cxn>
                <a:cxn ang="0">
                  <a:pos x="2552" y="2778"/>
                </a:cxn>
                <a:cxn ang="0">
                  <a:pos x="2360" y="2665"/>
                </a:cxn>
                <a:cxn ang="0">
                  <a:pos x="2386" y="2639"/>
                </a:cxn>
                <a:cxn ang="0">
                  <a:pos x="2073" y="2414"/>
                </a:cxn>
                <a:cxn ang="0">
                  <a:pos x="2186" y="2489"/>
                </a:cxn>
                <a:cxn ang="0">
                  <a:pos x="1877" y="2233"/>
                </a:cxn>
                <a:cxn ang="0">
                  <a:pos x="1989" y="2285"/>
                </a:cxn>
                <a:cxn ang="0">
                  <a:pos x="1767" y="2128"/>
                </a:cxn>
                <a:cxn ang="0">
                  <a:pos x="1794" y="2103"/>
                </a:cxn>
                <a:cxn ang="0">
                  <a:pos x="1579" y="1943"/>
                </a:cxn>
                <a:cxn ang="0">
                  <a:pos x="1607" y="1918"/>
                </a:cxn>
                <a:cxn ang="0">
                  <a:pos x="1342" y="1702"/>
                </a:cxn>
                <a:cxn ang="0">
                  <a:pos x="1372" y="1678"/>
                </a:cxn>
                <a:cxn ang="0">
                  <a:pos x="1211" y="1561"/>
                </a:cxn>
                <a:cxn ang="0">
                  <a:pos x="1165" y="1454"/>
                </a:cxn>
                <a:cxn ang="0">
                  <a:pos x="1211" y="1561"/>
                </a:cxn>
                <a:cxn ang="0">
                  <a:pos x="991" y="1258"/>
                </a:cxn>
                <a:cxn ang="0">
                  <a:pos x="862" y="1166"/>
                </a:cxn>
                <a:cxn ang="0">
                  <a:pos x="821" y="1058"/>
                </a:cxn>
                <a:cxn ang="0">
                  <a:pos x="862" y="1166"/>
                </a:cxn>
                <a:cxn ang="0">
                  <a:pos x="627" y="851"/>
                </a:cxn>
                <a:cxn ang="0">
                  <a:pos x="721" y="968"/>
                </a:cxn>
                <a:cxn ang="0">
                  <a:pos x="466" y="644"/>
                </a:cxn>
                <a:cxn ang="0">
                  <a:pos x="530" y="758"/>
                </a:cxn>
                <a:cxn ang="0">
                  <a:pos x="310" y="434"/>
                </a:cxn>
                <a:cxn ang="0">
                  <a:pos x="399" y="554"/>
                </a:cxn>
                <a:cxn ang="0">
                  <a:pos x="159" y="221"/>
                </a:cxn>
                <a:cxn ang="0">
                  <a:pos x="217" y="338"/>
                </a:cxn>
                <a:cxn ang="0">
                  <a:pos x="39" y="11"/>
                </a:cxn>
              </a:cxnLst>
              <a:rect l="0" t="0" r="r" b="b"/>
              <a:pathLst>
                <a:path w="4816" h="4359">
                  <a:moveTo>
                    <a:pt x="4784" y="4354"/>
                  </a:moveTo>
                  <a:lnTo>
                    <a:pt x="4684" y="4295"/>
                  </a:lnTo>
                  <a:cubicBezTo>
                    <a:pt x="4674" y="4290"/>
                    <a:pt x="4672" y="4278"/>
                    <a:pt x="4677" y="4270"/>
                  </a:cubicBezTo>
                  <a:cubicBezTo>
                    <a:pt x="4684" y="4261"/>
                    <a:pt x="4696" y="4259"/>
                    <a:pt x="4705" y="4264"/>
                  </a:cubicBezTo>
                  <a:lnTo>
                    <a:pt x="4805" y="4322"/>
                  </a:lnTo>
                  <a:cubicBezTo>
                    <a:pt x="4814" y="4328"/>
                    <a:pt x="4816" y="4339"/>
                    <a:pt x="4811" y="4348"/>
                  </a:cubicBezTo>
                  <a:cubicBezTo>
                    <a:pt x="4805" y="4357"/>
                    <a:pt x="4793" y="4359"/>
                    <a:pt x="4784" y="4354"/>
                  </a:cubicBezTo>
                  <a:close/>
                  <a:moveTo>
                    <a:pt x="4550" y="4217"/>
                  </a:moveTo>
                  <a:lnTo>
                    <a:pt x="4450" y="4159"/>
                  </a:lnTo>
                  <a:cubicBezTo>
                    <a:pt x="4441" y="4154"/>
                    <a:pt x="4438" y="4142"/>
                    <a:pt x="4443" y="4134"/>
                  </a:cubicBezTo>
                  <a:cubicBezTo>
                    <a:pt x="4450" y="4126"/>
                    <a:pt x="4462" y="4123"/>
                    <a:pt x="4471" y="4128"/>
                  </a:cubicBezTo>
                  <a:lnTo>
                    <a:pt x="4571" y="4187"/>
                  </a:lnTo>
                  <a:cubicBezTo>
                    <a:pt x="4580" y="4192"/>
                    <a:pt x="4583" y="4203"/>
                    <a:pt x="4577" y="4212"/>
                  </a:cubicBezTo>
                  <a:cubicBezTo>
                    <a:pt x="4571" y="4220"/>
                    <a:pt x="4560" y="4223"/>
                    <a:pt x="4550" y="4217"/>
                  </a:cubicBezTo>
                  <a:close/>
                  <a:moveTo>
                    <a:pt x="4318" y="4078"/>
                  </a:moveTo>
                  <a:lnTo>
                    <a:pt x="4219" y="4018"/>
                  </a:lnTo>
                  <a:cubicBezTo>
                    <a:pt x="4210" y="4012"/>
                    <a:pt x="4208" y="4001"/>
                    <a:pt x="4213" y="3993"/>
                  </a:cubicBezTo>
                  <a:cubicBezTo>
                    <a:pt x="4220" y="3985"/>
                    <a:pt x="4232" y="3982"/>
                    <a:pt x="4241" y="3987"/>
                  </a:cubicBezTo>
                  <a:lnTo>
                    <a:pt x="4340" y="4049"/>
                  </a:lnTo>
                  <a:cubicBezTo>
                    <a:pt x="4349" y="4054"/>
                    <a:pt x="4351" y="4065"/>
                    <a:pt x="4345" y="4074"/>
                  </a:cubicBezTo>
                  <a:cubicBezTo>
                    <a:pt x="4339" y="4082"/>
                    <a:pt x="4327" y="4084"/>
                    <a:pt x="4318" y="4078"/>
                  </a:cubicBezTo>
                  <a:close/>
                  <a:moveTo>
                    <a:pt x="4088" y="3937"/>
                  </a:moveTo>
                  <a:lnTo>
                    <a:pt x="4047" y="3911"/>
                  </a:lnTo>
                  <a:lnTo>
                    <a:pt x="3990" y="3875"/>
                  </a:lnTo>
                  <a:cubicBezTo>
                    <a:pt x="3981" y="3869"/>
                    <a:pt x="3979" y="3857"/>
                    <a:pt x="3985" y="3849"/>
                  </a:cubicBezTo>
                  <a:cubicBezTo>
                    <a:pt x="3991" y="3841"/>
                    <a:pt x="4004" y="3839"/>
                    <a:pt x="4013" y="3845"/>
                  </a:cubicBezTo>
                  <a:lnTo>
                    <a:pt x="4068" y="3881"/>
                  </a:lnTo>
                  <a:lnTo>
                    <a:pt x="4110" y="3907"/>
                  </a:lnTo>
                  <a:cubicBezTo>
                    <a:pt x="4119" y="3912"/>
                    <a:pt x="4122" y="3924"/>
                    <a:pt x="4116" y="3932"/>
                  </a:cubicBezTo>
                  <a:cubicBezTo>
                    <a:pt x="4109" y="3940"/>
                    <a:pt x="4097" y="3942"/>
                    <a:pt x="4088" y="3937"/>
                  </a:cubicBezTo>
                  <a:close/>
                  <a:moveTo>
                    <a:pt x="3861" y="3791"/>
                  </a:moveTo>
                  <a:lnTo>
                    <a:pt x="3765" y="3727"/>
                  </a:lnTo>
                  <a:cubicBezTo>
                    <a:pt x="3756" y="3721"/>
                    <a:pt x="3754" y="3709"/>
                    <a:pt x="3761" y="3701"/>
                  </a:cubicBezTo>
                  <a:cubicBezTo>
                    <a:pt x="3767" y="3693"/>
                    <a:pt x="3779" y="3692"/>
                    <a:pt x="3788" y="3698"/>
                  </a:cubicBezTo>
                  <a:lnTo>
                    <a:pt x="3884" y="3762"/>
                  </a:lnTo>
                  <a:cubicBezTo>
                    <a:pt x="3893" y="3767"/>
                    <a:pt x="3895" y="3779"/>
                    <a:pt x="3889" y="3787"/>
                  </a:cubicBezTo>
                  <a:cubicBezTo>
                    <a:pt x="3882" y="3795"/>
                    <a:pt x="3870" y="3796"/>
                    <a:pt x="3861" y="3791"/>
                  </a:cubicBezTo>
                  <a:close/>
                  <a:moveTo>
                    <a:pt x="3637" y="3641"/>
                  </a:moveTo>
                  <a:lnTo>
                    <a:pt x="3542" y="3575"/>
                  </a:lnTo>
                  <a:cubicBezTo>
                    <a:pt x="3533" y="3570"/>
                    <a:pt x="3531" y="3558"/>
                    <a:pt x="3538" y="3550"/>
                  </a:cubicBezTo>
                  <a:cubicBezTo>
                    <a:pt x="3544" y="3542"/>
                    <a:pt x="3557" y="3541"/>
                    <a:pt x="3565" y="3546"/>
                  </a:cubicBezTo>
                  <a:lnTo>
                    <a:pt x="3661" y="3612"/>
                  </a:lnTo>
                  <a:cubicBezTo>
                    <a:pt x="3670" y="3618"/>
                    <a:pt x="3671" y="3629"/>
                    <a:pt x="3665" y="3637"/>
                  </a:cubicBezTo>
                  <a:cubicBezTo>
                    <a:pt x="3658" y="3645"/>
                    <a:pt x="3646" y="3647"/>
                    <a:pt x="3637" y="3641"/>
                  </a:cubicBezTo>
                  <a:close/>
                  <a:moveTo>
                    <a:pt x="3416" y="3488"/>
                  </a:moveTo>
                  <a:lnTo>
                    <a:pt x="3346" y="3437"/>
                  </a:lnTo>
                  <a:lnTo>
                    <a:pt x="3322" y="3421"/>
                  </a:lnTo>
                  <a:cubicBezTo>
                    <a:pt x="3313" y="3414"/>
                    <a:pt x="3313" y="3403"/>
                    <a:pt x="3319" y="3395"/>
                  </a:cubicBezTo>
                  <a:cubicBezTo>
                    <a:pt x="3326" y="3387"/>
                    <a:pt x="3338" y="3386"/>
                    <a:pt x="3347" y="3392"/>
                  </a:cubicBezTo>
                  <a:lnTo>
                    <a:pt x="3370" y="3409"/>
                  </a:lnTo>
                  <a:lnTo>
                    <a:pt x="3441" y="3459"/>
                  </a:lnTo>
                  <a:cubicBezTo>
                    <a:pt x="3449" y="3464"/>
                    <a:pt x="3451" y="3476"/>
                    <a:pt x="3444" y="3484"/>
                  </a:cubicBezTo>
                  <a:cubicBezTo>
                    <a:pt x="3437" y="3492"/>
                    <a:pt x="3425" y="3493"/>
                    <a:pt x="3416" y="3488"/>
                  </a:cubicBezTo>
                  <a:close/>
                  <a:moveTo>
                    <a:pt x="3198" y="3331"/>
                  </a:moveTo>
                  <a:lnTo>
                    <a:pt x="3177" y="3315"/>
                  </a:lnTo>
                  <a:lnTo>
                    <a:pt x="3106" y="3262"/>
                  </a:lnTo>
                  <a:cubicBezTo>
                    <a:pt x="3098" y="3255"/>
                    <a:pt x="3096" y="3244"/>
                    <a:pt x="3103" y="3236"/>
                  </a:cubicBezTo>
                  <a:cubicBezTo>
                    <a:pt x="3109" y="3228"/>
                    <a:pt x="3122" y="3227"/>
                    <a:pt x="3131" y="3233"/>
                  </a:cubicBezTo>
                  <a:lnTo>
                    <a:pt x="3201" y="3286"/>
                  </a:lnTo>
                  <a:lnTo>
                    <a:pt x="3223" y="3302"/>
                  </a:lnTo>
                  <a:cubicBezTo>
                    <a:pt x="3231" y="3308"/>
                    <a:pt x="3233" y="3320"/>
                    <a:pt x="3226" y="3327"/>
                  </a:cubicBezTo>
                  <a:cubicBezTo>
                    <a:pt x="3219" y="3335"/>
                    <a:pt x="3207" y="3336"/>
                    <a:pt x="3198" y="3331"/>
                  </a:cubicBezTo>
                  <a:close/>
                  <a:moveTo>
                    <a:pt x="2983" y="3169"/>
                  </a:moveTo>
                  <a:lnTo>
                    <a:pt x="2892" y="3100"/>
                  </a:lnTo>
                  <a:cubicBezTo>
                    <a:pt x="2884" y="3093"/>
                    <a:pt x="2883" y="3081"/>
                    <a:pt x="2890" y="3073"/>
                  </a:cubicBezTo>
                  <a:cubicBezTo>
                    <a:pt x="2897" y="3066"/>
                    <a:pt x="2910" y="3065"/>
                    <a:pt x="2918" y="3071"/>
                  </a:cubicBezTo>
                  <a:lnTo>
                    <a:pt x="3009" y="3142"/>
                  </a:lnTo>
                  <a:cubicBezTo>
                    <a:pt x="3017" y="3148"/>
                    <a:pt x="3018" y="3159"/>
                    <a:pt x="3012" y="3167"/>
                  </a:cubicBezTo>
                  <a:cubicBezTo>
                    <a:pt x="3004" y="3175"/>
                    <a:pt x="2992" y="3176"/>
                    <a:pt x="2983" y="3169"/>
                  </a:cubicBezTo>
                  <a:close/>
                  <a:moveTo>
                    <a:pt x="2772" y="3005"/>
                  </a:moveTo>
                  <a:lnTo>
                    <a:pt x="2684" y="2935"/>
                  </a:lnTo>
                  <a:lnTo>
                    <a:pt x="2682" y="2933"/>
                  </a:lnTo>
                  <a:cubicBezTo>
                    <a:pt x="2674" y="2927"/>
                    <a:pt x="2673" y="2915"/>
                    <a:pt x="2680" y="2908"/>
                  </a:cubicBezTo>
                  <a:cubicBezTo>
                    <a:pt x="2687" y="2900"/>
                    <a:pt x="2700" y="2900"/>
                    <a:pt x="2709" y="2906"/>
                  </a:cubicBezTo>
                  <a:lnTo>
                    <a:pt x="2710" y="2908"/>
                  </a:lnTo>
                  <a:lnTo>
                    <a:pt x="2798" y="2977"/>
                  </a:lnTo>
                  <a:cubicBezTo>
                    <a:pt x="2806" y="2984"/>
                    <a:pt x="2807" y="2996"/>
                    <a:pt x="2800" y="3003"/>
                  </a:cubicBezTo>
                  <a:cubicBezTo>
                    <a:pt x="2793" y="3010"/>
                    <a:pt x="2781" y="3012"/>
                    <a:pt x="2772" y="3005"/>
                  </a:cubicBezTo>
                  <a:close/>
                  <a:moveTo>
                    <a:pt x="2564" y="2837"/>
                  </a:moveTo>
                  <a:lnTo>
                    <a:pt x="2525" y="2805"/>
                  </a:lnTo>
                  <a:lnTo>
                    <a:pt x="2476" y="2763"/>
                  </a:lnTo>
                  <a:cubicBezTo>
                    <a:pt x="2468" y="2757"/>
                    <a:pt x="2467" y="2745"/>
                    <a:pt x="2475" y="2738"/>
                  </a:cubicBezTo>
                  <a:cubicBezTo>
                    <a:pt x="2482" y="2730"/>
                    <a:pt x="2495" y="2730"/>
                    <a:pt x="2503" y="2737"/>
                  </a:cubicBezTo>
                  <a:lnTo>
                    <a:pt x="2552" y="2778"/>
                  </a:lnTo>
                  <a:lnTo>
                    <a:pt x="2590" y="2810"/>
                  </a:lnTo>
                  <a:cubicBezTo>
                    <a:pt x="2598" y="2816"/>
                    <a:pt x="2599" y="2828"/>
                    <a:pt x="2592" y="2835"/>
                  </a:cubicBezTo>
                  <a:cubicBezTo>
                    <a:pt x="2585" y="2843"/>
                    <a:pt x="2572" y="2843"/>
                    <a:pt x="2564" y="2837"/>
                  </a:cubicBezTo>
                  <a:close/>
                  <a:moveTo>
                    <a:pt x="2360" y="2665"/>
                  </a:moveTo>
                  <a:lnTo>
                    <a:pt x="2273" y="2590"/>
                  </a:lnTo>
                  <a:cubicBezTo>
                    <a:pt x="2265" y="2584"/>
                    <a:pt x="2265" y="2572"/>
                    <a:pt x="2272" y="2565"/>
                  </a:cubicBezTo>
                  <a:cubicBezTo>
                    <a:pt x="2280" y="2557"/>
                    <a:pt x="2292" y="2557"/>
                    <a:pt x="2300" y="2564"/>
                  </a:cubicBezTo>
                  <a:lnTo>
                    <a:pt x="2386" y="2639"/>
                  </a:lnTo>
                  <a:cubicBezTo>
                    <a:pt x="2394" y="2645"/>
                    <a:pt x="2394" y="2657"/>
                    <a:pt x="2387" y="2664"/>
                  </a:cubicBezTo>
                  <a:cubicBezTo>
                    <a:pt x="2379" y="2672"/>
                    <a:pt x="2367" y="2672"/>
                    <a:pt x="2360" y="2665"/>
                  </a:cubicBezTo>
                  <a:close/>
                  <a:moveTo>
                    <a:pt x="2159" y="2490"/>
                  </a:moveTo>
                  <a:lnTo>
                    <a:pt x="2073" y="2414"/>
                  </a:lnTo>
                  <a:cubicBezTo>
                    <a:pt x="2066" y="2406"/>
                    <a:pt x="2066" y="2395"/>
                    <a:pt x="2073" y="2388"/>
                  </a:cubicBezTo>
                  <a:cubicBezTo>
                    <a:pt x="2081" y="2381"/>
                    <a:pt x="2093" y="2381"/>
                    <a:pt x="2101" y="2387"/>
                  </a:cubicBezTo>
                  <a:lnTo>
                    <a:pt x="2186" y="2464"/>
                  </a:lnTo>
                  <a:cubicBezTo>
                    <a:pt x="2194" y="2470"/>
                    <a:pt x="2194" y="2482"/>
                    <a:pt x="2186" y="2489"/>
                  </a:cubicBezTo>
                  <a:cubicBezTo>
                    <a:pt x="2179" y="2496"/>
                    <a:pt x="2167" y="2496"/>
                    <a:pt x="2159" y="2490"/>
                  </a:cubicBezTo>
                  <a:close/>
                  <a:moveTo>
                    <a:pt x="1961" y="2311"/>
                  </a:moveTo>
                  <a:lnTo>
                    <a:pt x="1913" y="2267"/>
                  </a:lnTo>
                  <a:lnTo>
                    <a:pt x="1877" y="2233"/>
                  </a:lnTo>
                  <a:cubicBezTo>
                    <a:pt x="1870" y="2226"/>
                    <a:pt x="1870" y="2215"/>
                    <a:pt x="1878" y="2208"/>
                  </a:cubicBezTo>
                  <a:cubicBezTo>
                    <a:pt x="1886" y="2201"/>
                    <a:pt x="1899" y="2201"/>
                    <a:pt x="1906" y="2208"/>
                  </a:cubicBezTo>
                  <a:lnTo>
                    <a:pt x="1941" y="2241"/>
                  </a:lnTo>
                  <a:lnTo>
                    <a:pt x="1989" y="2285"/>
                  </a:lnTo>
                  <a:cubicBezTo>
                    <a:pt x="1997" y="2292"/>
                    <a:pt x="1997" y="2304"/>
                    <a:pt x="1989" y="2311"/>
                  </a:cubicBezTo>
                  <a:cubicBezTo>
                    <a:pt x="1982" y="2318"/>
                    <a:pt x="1969" y="2318"/>
                    <a:pt x="1961" y="2311"/>
                  </a:cubicBezTo>
                  <a:close/>
                  <a:moveTo>
                    <a:pt x="1768" y="2129"/>
                  </a:moveTo>
                  <a:lnTo>
                    <a:pt x="1767" y="2128"/>
                  </a:lnTo>
                  <a:lnTo>
                    <a:pt x="1686" y="2050"/>
                  </a:lnTo>
                  <a:cubicBezTo>
                    <a:pt x="1679" y="2042"/>
                    <a:pt x="1679" y="2031"/>
                    <a:pt x="1687" y="2024"/>
                  </a:cubicBezTo>
                  <a:cubicBezTo>
                    <a:pt x="1695" y="2017"/>
                    <a:pt x="1708" y="2018"/>
                    <a:pt x="1715" y="2025"/>
                  </a:cubicBezTo>
                  <a:lnTo>
                    <a:pt x="1794" y="2103"/>
                  </a:lnTo>
                  <a:lnTo>
                    <a:pt x="1796" y="2104"/>
                  </a:lnTo>
                  <a:cubicBezTo>
                    <a:pt x="1804" y="2111"/>
                    <a:pt x="1803" y="2122"/>
                    <a:pt x="1795" y="2129"/>
                  </a:cubicBezTo>
                  <a:cubicBezTo>
                    <a:pt x="1787" y="2137"/>
                    <a:pt x="1776" y="2136"/>
                    <a:pt x="1768" y="2129"/>
                  </a:cubicBezTo>
                  <a:close/>
                  <a:moveTo>
                    <a:pt x="1579" y="1943"/>
                  </a:moveTo>
                  <a:lnTo>
                    <a:pt x="1498" y="1863"/>
                  </a:lnTo>
                  <a:cubicBezTo>
                    <a:pt x="1491" y="1855"/>
                    <a:pt x="1492" y="1844"/>
                    <a:pt x="1500" y="1837"/>
                  </a:cubicBezTo>
                  <a:cubicBezTo>
                    <a:pt x="1508" y="1830"/>
                    <a:pt x="1520" y="1831"/>
                    <a:pt x="1527" y="1838"/>
                  </a:cubicBezTo>
                  <a:lnTo>
                    <a:pt x="1607" y="1918"/>
                  </a:lnTo>
                  <a:cubicBezTo>
                    <a:pt x="1615" y="1926"/>
                    <a:pt x="1614" y="1937"/>
                    <a:pt x="1606" y="1944"/>
                  </a:cubicBezTo>
                  <a:cubicBezTo>
                    <a:pt x="1599" y="1951"/>
                    <a:pt x="1586" y="1950"/>
                    <a:pt x="1579" y="1943"/>
                  </a:cubicBezTo>
                  <a:close/>
                  <a:moveTo>
                    <a:pt x="1393" y="1754"/>
                  </a:moveTo>
                  <a:lnTo>
                    <a:pt x="1342" y="1702"/>
                  </a:lnTo>
                  <a:lnTo>
                    <a:pt x="1315" y="1672"/>
                  </a:lnTo>
                  <a:cubicBezTo>
                    <a:pt x="1308" y="1664"/>
                    <a:pt x="1308" y="1653"/>
                    <a:pt x="1316" y="1646"/>
                  </a:cubicBezTo>
                  <a:cubicBezTo>
                    <a:pt x="1325" y="1640"/>
                    <a:pt x="1338" y="1640"/>
                    <a:pt x="1345" y="1648"/>
                  </a:cubicBezTo>
                  <a:lnTo>
                    <a:pt x="1372" y="1678"/>
                  </a:lnTo>
                  <a:lnTo>
                    <a:pt x="1422" y="1730"/>
                  </a:lnTo>
                  <a:cubicBezTo>
                    <a:pt x="1429" y="1737"/>
                    <a:pt x="1429" y="1749"/>
                    <a:pt x="1421" y="1755"/>
                  </a:cubicBezTo>
                  <a:cubicBezTo>
                    <a:pt x="1413" y="1762"/>
                    <a:pt x="1400" y="1761"/>
                    <a:pt x="1393" y="1754"/>
                  </a:cubicBezTo>
                  <a:close/>
                  <a:moveTo>
                    <a:pt x="1211" y="1561"/>
                  </a:moveTo>
                  <a:lnTo>
                    <a:pt x="1207" y="1557"/>
                  </a:lnTo>
                  <a:lnTo>
                    <a:pt x="1135" y="1478"/>
                  </a:lnTo>
                  <a:cubicBezTo>
                    <a:pt x="1128" y="1470"/>
                    <a:pt x="1129" y="1459"/>
                    <a:pt x="1138" y="1452"/>
                  </a:cubicBezTo>
                  <a:cubicBezTo>
                    <a:pt x="1146" y="1446"/>
                    <a:pt x="1158" y="1446"/>
                    <a:pt x="1165" y="1454"/>
                  </a:cubicBezTo>
                  <a:lnTo>
                    <a:pt x="1237" y="1533"/>
                  </a:lnTo>
                  <a:lnTo>
                    <a:pt x="1241" y="1538"/>
                  </a:lnTo>
                  <a:cubicBezTo>
                    <a:pt x="1248" y="1545"/>
                    <a:pt x="1248" y="1557"/>
                    <a:pt x="1239" y="1563"/>
                  </a:cubicBezTo>
                  <a:cubicBezTo>
                    <a:pt x="1231" y="1570"/>
                    <a:pt x="1218" y="1569"/>
                    <a:pt x="1211" y="1561"/>
                  </a:cubicBezTo>
                  <a:close/>
                  <a:moveTo>
                    <a:pt x="1034" y="1365"/>
                  </a:moveTo>
                  <a:lnTo>
                    <a:pt x="960" y="1281"/>
                  </a:lnTo>
                  <a:cubicBezTo>
                    <a:pt x="953" y="1273"/>
                    <a:pt x="954" y="1261"/>
                    <a:pt x="963" y="1255"/>
                  </a:cubicBezTo>
                  <a:cubicBezTo>
                    <a:pt x="971" y="1249"/>
                    <a:pt x="984" y="1250"/>
                    <a:pt x="991" y="1258"/>
                  </a:cubicBezTo>
                  <a:lnTo>
                    <a:pt x="1065" y="1343"/>
                  </a:lnTo>
                  <a:cubicBezTo>
                    <a:pt x="1072" y="1351"/>
                    <a:pt x="1071" y="1361"/>
                    <a:pt x="1063" y="1368"/>
                  </a:cubicBezTo>
                  <a:cubicBezTo>
                    <a:pt x="1054" y="1375"/>
                    <a:pt x="1041" y="1373"/>
                    <a:pt x="1034" y="1365"/>
                  </a:cubicBezTo>
                  <a:close/>
                  <a:moveTo>
                    <a:pt x="862" y="1166"/>
                  </a:moveTo>
                  <a:lnTo>
                    <a:pt x="815" y="1111"/>
                  </a:lnTo>
                  <a:lnTo>
                    <a:pt x="789" y="1080"/>
                  </a:lnTo>
                  <a:cubicBezTo>
                    <a:pt x="782" y="1072"/>
                    <a:pt x="785" y="1061"/>
                    <a:pt x="793" y="1055"/>
                  </a:cubicBezTo>
                  <a:cubicBezTo>
                    <a:pt x="802" y="1048"/>
                    <a:pt x="814" y="1050"/>
                    <a:pt x="821" y="1058"/>
                  </a:cubicBezTo>
                  <a:lnTo>
                    <a:pt x="846" y="1089"/>
                  </a:lnTo>
                  <a:lnTo>
                    <a:pt x="893" y="1144"/>
                  </a:lnTo>
                  <a:cubicBezTo>
                    <a:pt x="900" y="1151"/>
                    <a:pt x="898" y="1163"/>
                    <a:pt x="890" y="1170"/>
                  </a:cubicBezTo>
                  <a:cubicBezTo>
                    <a:pt x="881" y="1175"/>
                    <a:pt x="869" y="1174"/>
                    <a:pt x="862" y="1166"/>
                  </a:cubicBezTo>
                  <a:close/>
                  <a:moveTo>
                    <a:pt x="694" y="964"/>
                  </a:moveTo>
                  <a:lnTo>
                    <a:pt x="690" y="960"/>
                  </a:lnTo>
                  <a:lnTo>
                    <a:pt x="623" y="876"/>
                  </a:lnTo>
                  <a:cubicBezTo>
                    <a:pt x="617" y="868"/>
                    <a:pt x="619" y="856"/>
                    <a:pt x="627" y="851"/>
                  </a:cubicBezTo>
                  <a:cubicBezTo>
                    <a:pt x="636" y="845"/>
                    <a:pt x="649" y="846"/>
                    <a:pt x="655" y="855"/>
                  </a:cubicBezTo>
                  <a:lnTo>
                    <a:pt x="721" y="938"/>
                  </a:lnTo>
                  <a:lnTo>
                    <a:pt x="725" y="942"/>
                  </a:lnTo>
                  <a:cubicBezTo>
                    <a:pt x="732" y="950"/>
                    <a:pt x="730" y="962"/>
                    <a:pt x="721" y="968"/>
                  </a:cubicBezTo>
                  <a:cubicBezTo>
                    <a:pt x="713" y="973"/>
                    <a:pt x="700" y="972"/>
                    <a:pt x="694" y="964"/>
                  </a:cubicBezTo>
                  <a:close/>
                  <a:moveTo>
                    <a:pt x="530" y="758"/>
                  </a:moveTo>
                  <a:lnTo>
                    <a:pt x="461" y="670"/>
                  </a:lnTo>
                  <a:cubicBezTo>
                    <a:pt x="455" y="661"/>
                    <a:pt x="457" y="650"/>
                    <a:pt x="466" y="644"/>
                  </a:cubicBezTo>
                  <a:cubicBezTo>
                    <a:pt x="475" y="638"/>
                    <a:pt x="487" y="640"/>
                    <a:pt x="494" y="649"/>
                  </a:cubicBezTo>
                  <a:lnTo>
                    <a:pt x="562" y="737"/>
                  </a:lnTo>
                  <a:cubicBezTo>
                    <a:pt x="569" y="745"/>
                    <a:pt x="566" y="757"/>
                    <a:pt x="558" y="763"/>
                  </a:cubicBezTo>
                  <a:cubicBezTo>
                    <a:pt x="549" y="769"/>
                    <a:pt x="536" y="766"/>
                    <a:pt x="530" y="758"/>
                  </a:cubicBezTo>
                  <a:close/>
                  <a:moveTo>
                    <a:pt x="371" y="550"/>
                  </a:moveTo>
                  <a:lnTo>
                    <a:pt x="331" y="496"/>
                  </a:lnTo>
                  <a:lnTo>
                    <a:pt x="305" y="459"/>
                  </a:lnTo>
                  <a:cubicBezTo>
                    <a:pt x="299" y="451"/>
                    <a:pt x="301" y="439"/>
                    <a:pt x="310" y="434"/>
                  </a:cubicBezTo>
                  <a:cubicBezTo>
                    <a:pt x="319" y="428"/>
                    <a:pt x="332" y="431"/>
                    <a:pt x="338" y="439"/>
                  </a:cubicBezTo>
                  <a:lnTo>
                    <a:pt x="364" y="475"/>
                  </a:lnTo>
                  <a:lnTo>
                    <a:pt x="404" y="529"/>
                  </a:lnTo>
                  <a:cubicBezTo>
                    <a:pt x="410" y="537"/>
                    <a:pt x="408" y="548"/>
                    <a:pt x="399" y="554"/>
                  </a:cubicBezTo>
                  <a:cubicBezTo>
                    <a:pt x="390" y="560"/>
                    <a:pt x="378" y="558"/>
                    <a:pt x="371" y="550"/>
                  </a:cubicBezTo>
                  <a:close/>
                  <a:moveTo>
                    <a:pt x="217" y="338"/>
                  </a:moveTo>
                  <a:lnTo>
                    <a:pt x="153" y="246"/>
                  </a:lnTo>
                  <a:cubicBezTo>
                    <a:pt x="147" y="238"/>
                    <a:pt x="150" y="226"/>
                    <a:pt x="159" y="221"/>
                  </a:cubicBezTo>
                  <a:cubicBezTo>
                    <a:pt x="168" y="216"/>
                    <a:pt x="180" y="218"/>
                    <a:pt x="186" y="226"/>
                  </a:cubicBezTo>
                  <a:lnTo>
                    <a:pt x="250" y="318"/>
                  </a:lnTo>
                  <a:cubicBezTo>
                    <a:pt x="256" y="327"/>
                    <a:pt x="253" y="338"/>
                    <a:pt x="244" y="343"/>
                  </a:cubicBezTo>
                  <a:cubicBezTo>
                    <a:pt x="235" y="349"/>
                    <a:pt x="223" y="346"/>
                    <a:pt x="217" y="338"/>
                  </a:cubicBezTo>
                  <a:close/>
                  <a:moveTo>
                    <a:pt x="69" y="123"/>
                  </a:moveTo>
                  <a:lnTo>
                    <a:pt x="5" y="31"/>
                  </a:lnTo>
                  <a:cubicBezTo>
                    <a:pt x="0" y="22"/>
                    <a:pt x="3" y="11"/>
                    <a:pt x="12" y="6"/>
                  </a:cubicBezTo>
                  <a:cubicBezTo>
                    <a:pt x="21" y="0"/>
                    <a:pt x="34" y="3"/>
                    <a:pt x="39" y="11"/>
                  </a:cubicBezTo>
                  <a:lnTo>
                    <a:pt x="102" y="104"/>
                  </a:lnTo>
                  <a:cubicBezTo>
                    <a:pt x="107" y="112"/>
                    <a:pt x="105" y="124"/>
                    <a:pt x="95" y="129"/>
                  </a:cubicBezTo>
                  <a:cubicBezTo>
                    <a:pt x="86" y="134"/>
                    <a:pt x="74" y="132"/>
                    <a:pt x="69" y="123"/>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091" name="Freeform 67"/>
            <p:cNvSpPr>
              <a:spLocks noEditPoints="1"/>
            </p:cNvSpPr>
            <p:nvPr/>
          </p:nvSpPr>
          <p:spPr bwMode="auto">
            <a:xfrm>
              <a:off x="898" y="2216"/>
              <a:ext cx="380" cy="339"/>
            </a:xfrm>
            <a:custGeom>
              <a:avLst/>
              <a:gdLst/>
              <a:ahLst/>
              <a:cxnLst>
                <a:cxn ang="0">
                  <a:pos x="4705" y="4264"/>
                </a:cxn>
                <a:cxn ang="0">
                  <a:pos x="4550" y="4217"/>
                </a:cxn>
                <a:cxn ang="0">
                  <a:pos x="4571" y="4187"/>
                </a:cxn>
                <a:cxn ang="0">
                  <a:pos x="4219" y="4018"/>
                </a:cxn>
                <a:cxn ang="0">
                  <a:pos x="4345" y="4074"/>
                </a:cxn>
                <a:cxn ang="0">
                  <a:pos x="3990" y="3875"/>
                </a:cxn>
                <a:cxn ang="0">
                  <a:pos x="4110" y="3907"/>
                </a:cxn>
                <a:cxn ang="0">
                  <a:pos x="3765" y="3727"/>
                </a:cxn>
                <a:cxn ang="0">
                  <a:pos x="3889" y="3787"/>
                </a:cxn>
                <a:cxn ang="0">
                  <a:pos x="3538" y="3550"/>
                </a:cxn>
                <a:cxn ang="0">
                  <a:pos x="3637" y="3641"/>
                </a:cxn>
                <a:cxn ang="0">
                  <a:pos x="3319" y="3395"/>
                </a:cxn>
                <a:cxn ang="0">
                  <a:pos x="3444" y="3484"/>
                </a:cxn>
                <a:cxn ang="0">
                  <a:pos x="3106" y="3262"/>
                </a:cxn>
                <a:cxn ang="0">
                  <a:pos x="3223" y="3302"/>
                </a:cxn>
                <a:cxn ang="0">
                  <a:pos x="2892" y="3100"/>
                </a:cxn>
                <a:cxn ang="0">
                  <a:pos x="3012" y="3167"/>
                </a:cxn>
                <a:cxn ang="0">
                  <a:pos x="2682" y="2933"/>
                </a:cxn>
                <a:cxn ang="0">
                  <a:pos x="2798" y="2977"/>
                </a:cxn>
                <a:cxn ang="0">
                  <a:pos x="2525" y="2805"/>
                </a:cxn>
                <a:cxn ang="0">
                  <a:pos x="2552" y="2778"/>
                </a:cxn>
                <a:cxn ang="0">
                  <a:pos x="2360" y="2665"/>
                </a:cxn>
                <a:cxn ang="0">
                  <a:pos x="2386" y="2639"/>
                </a:cxn>
                <a:cxn ang="0">
                  <a:pos x="2073" y="2414"/>
                </a:cxn>
                <a:cxn ang="0">
                  <a:pos x="2186" y="2489"/>
                </a:cxn>
                <a:cxn ang="0">
                  <a:pos x="1877" y="2233"/>
                </a:cxn>
                <a:cxn ang="0">
                  <a:pos x="1989" y="2285"/>
                </a:cxn>
                <a:cxn ang="0">
                  <a:pos x="1767" y="2128"/>
                </a:cxn>
                <a:cxn ang="0">
                  <a:pos x="1794" y="2103"/>
                </a:cxn>
                <a:cxn ang="0">
                  <a:pos x="1579" y="1943"/>
                </a:cxn>
                <a:cxn ang="0">
                  <a:pos x="1607" y="1918"/>
                </a:cxn>
                <a:cxn ang="0">
                  <a:pos x="1342" y="1702"/>
                </a:cxn>
                <a:cxn ang="0">
                  <a:pos x="1372" y="1678"/>
                </a:cxn>
                <a:cxn ang="0">
                  <a:pos x="1211" y="1561"/>
                </a:cxn>
                <a:cxn ang="0">
                  <a:pos x="1165" y="1454"/>
                </a:cxn>
                <a:cxn ang="0">
                  <a:pos x="1211" y="1561"/>
                </a:cxn>
                <a:cxn ang="0">
                  <a:pos x="991" y="1258"/>
                </a:cxn>
                <a:cxn ang="0">
                  <a:pos x="862" y="1166"/>
                </a:cxn>
                <a:cxn ang="0">
                  <a:pos x="821" y="1058"/>
                </a:cxn>
                <a:cxn ang="0">
                  <a:pos x="862" y="1166"/>
                </a:cxn>
                <a:cxn ang="0">
                  <a:pos x="627" y="851"/>
                </a:cxn>
                <a:cxn ang="0">
                  <a:pos x="721" y="968"/>
                </a:cxn>
                <a:cxn ang="0">
                  <a:pos x="466" y="644"/>
                </a:cxn>
                <a:cxn ang="0">
                  <a:pos x="530" y="758"/>
                </a:cxn>
                <a:cxn ang="0">
                  <a:pos x="310" y="434"/>
                </a:cxn>
                <a:cxn ang="0">
                  <a:pos x="399" y="554"/>
                </a:cxn>
                <a:cxn ang="0">
                  <a:pos x="159" y="221"/>
                </a:cxn>
                <a:cxn ang="0">
                  <a:pos x="217" y="338"/>
                </a:cxn>
                <a:cxn ang="0">
                  <a:pos x="39" y="11"/>
                </a:cxn>
              </a:cxnLst>
              <a:rect l="0" t="0" r="r" b="b"/>
              <a:pathLst>
                <a:path w="4816" h="4359">
                  <a:moveTo>
                    <a:pt x="4784" y="4354"/>
                  </a:moveTo>
                  <a:lnTo>
                    <a:pt x="4684" y="4295"/>
                  </a:lnTo>
                  <a:cubicBezTo>
                    <a:pt x="4674" y="4290"/>
                    <a:pt x="4672" y="4278"/>
                    <a:pt x="4677" y="4270"/>
                  </a:cubicBezTo>
                  <a:cubicBezTo>
                    <a:pt x="4684" y="4261"/>
                    <a:pt x="4696" y="4259"/>
                    <a:pt x="4705" y="4264"/>
                  </a:cubicBezTo>
                  <a:lnTo>
                    <a:pt x="4805" y="4322"/>
                  </a:lnTo>
                  <a:cubicBezTo>
                    <a:pt x="4814" y="4328"/>
                    <a:pt x="4816" y="4339"/>
                    <a:pt x="4811" y="4348"/>
                  </a:cubicBezTo>
                  <a:cubicBezTo>
                    <a:pt x="4805" y="4357"/>
                    <a:pt x="4793" y="4359"/>
                    <a:pt x="4784" y="4354"/>
                  </a:cubicBezTo>
                  <a:close/>
                  <a:moveTo>
                    <a:pt x="4550" y="4217"/>
                  </a:moveTo>
                  <a:lnTo>
                    <a:pt x="4450" y="4159"/>
                  </a:lnTo>
                  <a:cubicBezTo>
                    <a:pt x="4441" y="4154"/>
                    <a:pt x="4438" y="4142"/>
                    <a:pt x="4443" y="4134"/>
                  </a:cubicBezTo>
                  <a:cubicBezTo>
                    <a:pt x="4450" y="4126"/>
                    <a:pt x="4462" y="4123"/>
                    <a:pt x="4471" y="4128"/>
                  </a:cubicBezTo>
                  <a:lnTo>
                    <a:pt x="4571" y="4187"/>
                  </a:lnTo>
                  <a:cubicBezTo>
                    <a:pt x="4580" y="4192"/>
                    <a:pt x="4583" y="4203"/>
                    <a:pt x="4577" y="4212"/>
                  </a:cubicBezTo>
                  <a:cubicBezTo>
                    <a:pt x="4571" y="4220"/>
                    <a:pt x="4560" y="4223"/>
                    <a:pt x="4550" y="4217"/>
                  </a:cubicBezTo>
                  <a:close/>
                  <a:moveTo>
                    <a:pt x="4318" y="4078"/>
                  </a:moveTo>
                  <a:lnTo>
                    <a:pt x="4219" y="4018"/>
                  </a:lnTo>
                  <a:cubicBezTo>
                    <a:pt x="4210" y="4012"/>
                    <a:pt x="4208" y="4001"/>
                    <a:pt x="4213" y="3993"/>
                  </a:cubicBezTo>
                  <a:cubicBezTo>
                    <a:pt x="4220" y="3985"/>
                    <a:pt x="4232" y="3982"/>
                    <a:pt x="4241" y="3987"/>
                  </a:cubicBezTo>
                  <a:lnTo>
                    <a:pt x="4340" y="4049"/>
                  </a:lnTo>
                  <a:cubicBezTo>
                    <a:pt x="4349" y="4054"/>
                    <a:pt x="4351" y="4065"/>
                    <a:pt x="4345" y="4074"/>
                  </a:cubicBezTo>
                  <a:cubicBezTo>
                    <a:pt x="4339" y="4082"/>
                    <a:pt x="4327" y="4084"/>
                    <a:pt x="4318" y="4078"/>
                  </a:cubicBezTo>
                  <a:close/>
                  <a:moveTo>
                    <a:pt x="4088" y="3937"/>
                  </a:moveTo>
                  <a:lnTo>
                    <a:pt x="4047" y="3911"/>
                  </a:lnTo>
                  <a:lnTo>
                    <a:pt x="3990" y="3875"/>
                  </a:lnTo>
                  <a:cubicBezTo>
                    <a:pt x="3981" y="3869"/>
                    <a:pt x="3979" y="3857"/>
                    <a:pt x="3985" y="3849"/>
                  </a:cubicBezTo>
                  <a:cubicBezTo>
                    <a:pt x="3991" y="3841"/>
                    <a:pt x="4004" y="3839"/>
                    <a:pt x="4013" y="3845"/>
                  </a:cubicBezTo>
                  <a:lnTo>
                    <a:pt x="4068" y="3881"/>
                  </a:lnTo>
                  <a:lnTo>
                    <a:pt x="4110" y="3907"/>
                  </a:lnTo>
                  <a:cubicBezTo>
                    <a:pt x="4119" y="3912"/>
                    <a:pt x="4122" y="3924"/>
                    <a:pt x="4116" y="3932"/>
                  </a:cubicBezTo>
                  <a:cubicBezTo>
                    <a:pt x="4109" y="3940"/>
                    <a:pt x="4097" y="3942"/>
                    <a:pt x="4088" y="3937"/>
                  </a:cubicBezTo>
                  <a:close/>
                  <a:moveTo>
                    <a:pt x="3861" y="3791"/>
                  </a:moveTo>
                  <a:lnTo>
                    <a:pt x="3765" y="3727"/>
                  </a:lnTo>
                  <a:cubicBezTo>
                    <a:pt x="3756" y="3721"/>
                    <a:pt x="3754" y="3709"/>
                    <a:pt x="3761" y="3701"/>
                  </a:cubicBezTo>
                  <a:cubicBezTo>
                    <a:pt x="3767" y="3693"/>
                    <a:pt x="3779" y="3692"/>
                    <a:pt x="3788" y="3698"/>
                  </a:cubicBezTo>
                  <a:lnTo>
                    <a:pt x="3884" y="3762"/>
                  </a:lnTo>
                  <a:cubicBezTo>
                    <a:pt x="3893" y="3767"/>
                    <a:pt x="3895" y="3779"/>
                    <a:pt x="3889" y="3787"/>
                  </a:cubicBezTo>
                  <a:cubicBezTo>
                    <a:pt x="3882" y="3795"/>
                    <a:pt x="3870" y="3796"/>
                    <a:pt x="3861" y="3791"/>
                  </a:cubicBezTo>
                  <a:close/>
                  <a:moveTo>
                    <a:pt x="3637" y="3641"/>
                  </a:moveTo>
                  <a:lnTo>
                    <a:pt x="3542" y="3575"/>
                  </a:lnTo>
                  <a:cubicBezTo>
                    <a:pt x="3533" y="3570"/>
                    <a:pt x="3531" y="3558"/>
                    <a:pt x="3538" y="3550"/>
                  </a:cubicBezTo>
                  <a:cubicBezTo>
                    <a:pt x="3544" y="3542"/>
                    <a:pt x="3557" y="3541"/>
                    <a:pt x="3565" y="3546"/>
                  </a:cubicBezTo>
                  <a:lnTo>
                    <a:pt x="3661" y="3612"/>
                  </a:lnTo>
                  <a:cubicBezTo>
                    <a:pt x="3670" y="3618"/>
                    <a:pt x="3671" y="3629"/>
                    <a:pt x="3665" y="3637"/>
                  </a:cubicBezTo>
                  <a:cubicBezTo>
                    <a:pt x="3658" y="3645"/>
                    <a:pt x="3646" y="3647"/>
                    <a:pt x="3637" y="3641"/>
                  </a:cubicBezTo>
                  <a:close/>
                  <a:moveTo>
                    <a:pt x="3416" y="3488"/>
                  </a:moveTo>
                  <a:lnTo>
                    <a:pt x="3346" y="3437"/>
                  </a:lnTo>
                  <a:lnTo>
                    <a:pt x="3322" y="3421"/>
                  </a:lnTo>
                  <a:cubicBezTo>
                    <a:pt x="3313" y="3414"/>
                    <a:pt x="3313" y="3403"/>
                    <a:pt x="3319" y="3395"/>
                  </a:cubicBezTo>
                  <a:cubicBezTo>
                    <a:pt x="3326" y="3387"/>
                    <a:pt x="3338" y="3386"/>
                    <a:pt x="3347" y="3392"/>
                  </a:cubicBezTo>
                  <a:lnTo>
                    <a:pt x="3370" y="3409"/>
                  </a:lnTo>
                  <a:lnTo>
                    <a:pt x="3441" y="3459"/>
                  </a:lnTo>
                  <a:cubicBezTo>
                    <a:pt x="3449" y="3464"/>
                    <a:pt x="3451" y="3476"/>
                    <a:pt x="3444" y="3484"/>
                  </a:cubicBezTo>
                  <a:cubicBezTo>
                    <a:pt x="3437" y="3492"/>
                    <a:pt x="3425" y="3493"/>
                    <a:pt x="3416" y="3488"/>
                  </a:cubicBezTo>
                  <a:close/>
                  <a:moveTo>
                    <a:pt x="3198" y="3331"/>
                  </a:moveTo>
                  <a:lnTo>
                    <a:pt x="3177" y="3315"/>
                  </a:lnTo>
                  <a:lnTo>
                    <a:pt x="3106" y="3262"/>
                  </a:lnTo>
                  <a:cubicBezTo>
                    <a:pt x="3098" y="3255"/>
                    <a:pt x="3096" y="3244"/>
                    <a:pt x="3103" y="3236"/>
                  </a:cubicBezTo>
                  <a:cubicBezTo>
                    <a:pt x="3109" y="3228"/>
                    <a:pt x="3122" y="3227"/>
                    <a:pt x="3131" y="3233"/>
                  </a:cubicBezTo>
                  <a:lnTo>
                    <a:pt x="3201" y="3286"/>
                  </a:lnTo>
                  <a:lnTo>
                    <a:pt x="3223" y="3302"/>
                  </a:lnTo>
                  <a:cubicBezTo>
                    <a:pt x="3231" y="3308"/>
                    <a:pt x="3233" y="3320"/>
                    <a:pt x="3226" y="3327"/>
                  </a:cubicBezTo>
                  <a:cubicBezTo>
                    <a:pt x="3219" y="3335"/>
                    <a:pt x="3207" y="3336"/>
                    <a:pt x="3198" y="3331"/>
                  </a:cubicBezTo>
                  <a:close/>
                  <a:moveTo>
                    <a:pt x="2983" y="3169"/>
                  </a:moveTo>
                  <a:lnTo>
                    <a:pt x="2892" y="3100"/>
                  </a:lnTo>
                  <a:cubicBezTo>
                    <a:pt x="2884" y="3093"/>
                    <a:pt x="2883" y="3081"/>
                    <a:pt x="2890" y="3073"/>
                  </a:cubicBezTo>
                  <a:cubicBezTo>
                    <a:pt x="2897" y="3066"/>
                    <a:pt x="2910" y="3065"/>
                    <a:pt x="2918" y="3071"/>
                  </a:cubicBezTo>
                  <a:lnTo>
                    <a:pt x="3009" y="3142"/>
                  </a:lnTo>
                  <a:cubicBezTo>
                    <a:pt x="3017" y="3148"/>
                    <a:pt x="3018" y="3159"/>
                    <a:pt x="3012" y="3167"/>
                  </a:cubicBezTo>
                  <a:cubicBezTo>
                    <a:pt x="3004" y="3175"/>
                    <a:pt x="2992" y="3176"/>
                    <a:pt x="2983" y="3169"/>
                  </a:cubicBezTo>
                  <a:close/>
                  <a:moveTo>
                    <a:pt x="2772" y="3005"/>
                  </a:moveTo>
                  <a:lnTo>
                    <a:pt x="2684" y="2935"/>
                  </a:lnTo>
                  <a:lnTo>
                    <a:pt x="2682" y="2933"/>
                  </a:lnTo>
                  <a:cubicBezTo>
                    <a:pt x="2674" y="2927"/>
                    <a:pt x="2673" y="2915"/>
                    <a:pt x="2680" y="2908"/>
                  </a:cubicBezTo>
                  <a:cubicBezTo>
                    <a:pt x="2687" y="2900"/>
                    <a:pt x="2700" y="2900"/>
                    <a:pt x="2709" y="2906"/>
                  </a:cubicBezTo>
                  <a:lnTo>
                    <a:pt x="2710" y="2908"/>
                  </a:lnTo>
                  <a:lnTo>
                    <a:pt x="2798" y="2977"/>
                  </a:lnTo>
                  <a:cubicBezTo>
                    <a:pt x="2806" y="2984"/>
                    <a:pt x="2807" y="2996"/>
                    <a:pt x="2800" y="3003"/>
                  </a:cubicBezTo>
                  <a:cubicBezTo>
                    <a:pt x="2793" y="3010"/>
                    <a:pt x="2781" y="3012"/>
                    <a:pt x="2772" y="3005"/>
                  </a:cubicBezTo>
                  <a:close/>
                  <a:moveTo>
                    <a:pt x="2564" y="2837"/>
                  </a:moveTo>
                  <a:lnTo>
                    <a:pt x="2525" y="2805"/>
                  </a:lnTo>
                  <a:lnTo>
                    <a:pt x="2476" y="2763"/>
                  </a:lnTo>
                  <a:cubicBezTo>
                    <a:pt x="2468" y="2757"/>
                    <a:pt x="2467" y="2745"/>
                    <a:pt x="2475" y="2738"/>
                  </a:cubicBezTo>
                  <a:cubicBezTo>
                    <a:pt x="2482" y="2730"/>
                    <a:pt x="2495" y="2730"/>
                    <a:pt x="2503" y="2737"/>
                  </a:cubicBezTo>
                  <a:lnTo>
                    <a:pt x="2552" y="2778"/>
                  </a:lnTo>
                  <a:lnTo>
                    <a:pt x="2590" y="2810"/>
                  </a:lnTo>
                  <a:cubicBezTo>
                    <a:pt x="2598" y="2816"/>
                    <a:pt x="2599" y="2828"/>
                    <a:pt x="2592" y="2835"/>
                  </a:cubicBezTo>
                  <a:cubicBezTo>
                    <a:pt x="2585" y="2843"/>
                    <a:pt x="2572" y="2843"/>
                    <a:pt x="2564" y="2837"/>
                  </a:cubicBezTo>
                  <a:close/>
                  <a:moveTo>
                    <a:pt x="2360" y="2665"/>
                  </a:moveTo>
                  <a:lnTo>
                    <a:pt x="2273" y="2590"/>
                  </a:lnTo>
                  <a:cubicBezTo>
                    <a:pt x="2265" y="2584"/>
                    <a:pt x="2265" y="2572"/>
                    <a:pt x="2272" y="2565"/>
                  </a:cubicBezTo>
                  <a:cubicBezTo>
                    <a:pt x="2280" y="2557"/>
                    <a:pt x="2292" y="2557"/>
                    <a:pt x="2300" y="2564"/>
                  </a:cubicBezTo>
                  <a:lnTo>
                    <a:pt x="2386" y="2639"/>
                  </a:lnTo>
                  <a:cubicBezTo>
                    <a:pt x="2394" y="2645"/>
                    <a:pt x="2394" y="2657"/>
                    <a:pt x="2387" y="2664"/>
                  </a:cubicBezTo>
                  <a:cubicBezTo>
                    <a:pt x="2379" y="2672"/>
                    <a:pt x="2367" y="2672"/>
                    <a:pt x="2360" y="2665"/>
                  </a:cubicBezTo>
                  <a:close/>
                  <a:moveTo>
                    <a:pt x="2159" y="2490"/>
                  </a:moveTo>
                  <a:lnTo>
                    <a:pt x="2073" y="2414"/>
                  </a:lnTo>
                  <a:cubicBezTo>
                    <a:pt x="2066" y="2406"/>
                    <a:pt x="2066" y="2395"/>
                    <a:pt x="2073" y="2388"/>
                  </a:cubicBezTo>
                  <a:cubicBezTo>
                    <a:pt x="2081" y="2381"/>
                    <a:pt x="2093" y="2381"/>
                    <a:pt x="2101" y="2387"/>
                  </a:cubicBezTo>
                  <a:lnTo>
                    <a:pt x="2186" y="2464"/>
                  </a:lnTo>
                  <a:cubicBezTo>
                    <a:pt x="2194" y="2470"/>
                    <a:pt x="2194" y="2482"/>
                    <a:pt x="2186" y="2489"/>
                  </a:cubicBezTo>
                  <a:cubicBezTo>
                    <a:pt x="2179" y="2496"/>
                    <a:pt x="2167" y="2496"/>
                    <a:pt x="2159" y="2490"/>
                  </a:cubicBezTo>
                  <a:close/>
                  <a:moveTo>
                    <a:pt x="1961" y="2311"/>
                  </a:moveTo>
                  <a:lnTo>
                    <a:pt x="1913" y="2267"/>
                  </a:lnTo>
                  <a:lnTo>
                    <a:pt x="1877" y="2233"/>
                  </a:lnTo>
                  <a:cubicBezTo>
                    <a:pt x="1870" y="2226"/>
                    <a:pt x="1870" y="2215"/>
                    <a:pt x="1878" y="2208"/>
                  </a:cubicBezTo>
                  <a:cubicBezTo>
                    <a:pt x="1886" y="2201"/>
                    <a:pt x="1899" y="2201"/>
                    <a:pt x="1906" y="2208"/>
                  </a:cubicBezTo>
                  <a:lnTo>
                    <a:pt x="1941" y="2241"/>
                  </a:lnTo>
                  <a:lnTo>
                    <a:pt x="1989" y="2285"/>
                  </a:lnTo>
                  <a:cubicBezTo>
                    <a:pt x="1997" y="2292"/>
                    <a:pt x="1997" y="2304"/>
                    <a:pt x="1989" y="2311"/>
                  </a:cubicBezTo>
                  <a:cubicBezTo>
                    <a:pt x="1982" y="2318"/>
                    <a:pt x="1969" y="2318"/>
                    <a:pt x="1961" y="2311"/>
                  </a:cubicBezTo>
                  <a:close/>
                  <a:moveTo>
                    <a:pt x="1768" y="2129"/>
                  </a:moveTo>
                  <a:lnTo>
                    <a:pt x="1767" y="2128"/>
                  </a:lnTo>
                  <a:lnTo>
                    <a:pt x="1686" y="2050"/>
                  </a:lnTo>
                  <a:cubicBezTo>
                    <a:pt x="1679" y="2042"/>
                    <a:pt x="1679" y="2031"/>
                    <a:pt x="1687" y="2024"/>
                  </a:cubicBezTo>
                  <a:cubicBezTo>
                    <a:pt x="1695" y="2017"/>
                    <a:pt x="1708" y="2018"/>
                    <a:pt x="1715" y="2025"/>
                  </a:cubicBezTo>
                  <a:lnTo>
                    <a:pt x="1794" y="2103"/>
                  </a:lnTo>
                  <a:lnTo>
                    <a:pt x="1796" y="2104"/>
                  </a:lnTo>
                  <a:cubicBezTo>
                    <a:pt x="1804" y="2111"/>
                    <a:pt x="1803" y="2122"/>
                    <a:pt x="1795" y="2129"/>
                  </a:cubicBezTo>
                  <a:cubicBezTo>
                    <a:pt x="1787" y="2137"/>
                    <a:pt x="1776" y="2136"/>
                    <a:pt x="1768" y="2129"/>
                  </a:cubicBezTo>
                  <a:close/>
                  <a:moveTo>
                    <a:pt x="1579" y="1943"/>
                  </a:moveTo>
                  <a:lnTo>
                    <a:pt x="1498" y="1863"/>
                  </a:lnTo>
                  <a:cubicBezTo>
                    <a:pt x="1491" y="1855"/>
                    <a:pt x="1492" y="1844"/>
                    <a:pt x="1500" y="1837"/>
                  </a:cubicBezTo>
                  <a:cubicBezTo>
                    <a:pt x="1508" y="1830"/>
                    <a:pt x="1520" y="1831"/>
                    <a:pt x="1527" y="1838"/>
                  </a:cubicBezTo>
                  <a:lnTo>
                    <a:pt x="1607" y="1918"/>
                  </a:lnTo>
                  <a:cubicBezTo>
                    <a:pt x="1615" y="1926"/>
                    <a:pt x="1614" y="1937"/>
                    <a:pt x="1606" y="1944"/>
                  </a:cubicBezTo>
                  <a:cubicBezTo>
                    <a:pt x="1599" y="1951"/>
                    <a:pt x="1586" y="1950"/>
                    <a:pt x="1579" y="1943"/>
                  </a:cubicBezTo>
                  <a:close/>
                  <a:moveTo>
                    <a:pt x="1393" y="1754"/>
                  </a:moveTo>
                  <a:lnTo>
                    <a:pt x="1342" y="1702"/>
                  </a:lnTo>
                  <a:lnTo>
                    <a:pt x="1315" y="1672"/>
                  </a:lnTo>
                  <a:cubicBezTo>
                    <a:pt x="1308" y="1664"/>
                    <a:pt x="1308" y="1653"/>
                    <a:pt x="1316" y="1646"/>
                  </a:cubicBezTo>
                  <a:cubicBezTo>
                    <a:pt x="1325" y="1640"/>
                    <a:pt x="1338" y="1640"/>
                    <a:pt x="1345" y="1648"/>
                  </a:cubicBezTo>
                  <a:lnTo>
                    <a:pt x="1372" y="1678"/>
                  </a:lnTo>
                  <a:lnTo>
                    <a:pt x="1422" y="1730"/>
                  </a:lnTo>
                  <a:cubicBezTo>
                    <a:pt x="1429" y="1737"/>
                    <a:pt x="1429" y="1749"/>
                    <a:pt x="1421" y="1755"/>
                  </a:cubicBezTo>
                  <a:cubicBezTo>
                    <a:pt x="1413" y="1762"/>
                    <a:pt x="1400" y="1761"/>
                    <a:pt x="1393" y="1754"/>
                  </a:cubicBezTo>
                  <a:close/>
                  <a:moveTo>
                    <a:pt x="1211" y="1561"/>
                  </a:moveTo>
                  <a:lnTo>
                    <a:pt x="1207" y="1557"/>
                  </a:lnTo>
                  <a:lnTo>
                    <a:pt x="1135" y="1478"/>
                  </a:lnTo>
                  <a:cubicBezTo>
                    <a:pt x="1128" y="1470"/>
                    <a:pt x="1129" y="1459"/>
                    <a:pt x="1138" y="1452"/>
                  </a:cubicBezTo>
                  <a:cubicBezTo>
                    <a:pt x="1146" y="1446"/>
                    <a:pt x="1158" y="1446"/>
                    <a:pt x="1165" y="1454"/>
                  </a:cubicBezTo>
                  <a:lnTo>
                    <a:pt x="1237" y="1533"/>
                  </a:lnTo>
                  <a:lnTo>
                    <a:pt x="1241" y="1538"/>
                  </a:lnTo>
                  <a:cubicBezTo>
                    <a:pt x="1248" y="1545"/>
                    <a:pt x="1248" y="1557"/>
                    <a:pt x="1239" y="1563"/>
                  </a:cubicBezTo>
                  <a:cubicBezTo>
                    <a:pt x="1231" y="1570"/>
                    <a:pt x="1218" y="1569"/>
                    <a:pt x="1211" y="1561"/>
                  </a:cubicBezTo>
                  <a:close/>
                  <a:moveTo>
                    <a:pt x="1034" y="1365"/>
                  </a:moveTo>
                  <a:lnTo>
                    <a:pt x="960" y="1281"/>
                  </a:lnTo>
                  <a:cubicBezTo>
                    <a:pt x="953" y="1273"/>
                    <a:pt x="954" y="1261"/>
                    <a:pt x="963" y="1255"/>
                  </a:cubicBezTo>
                  <a:cubicBezTo>
                    <a:pt x="971" y="1249"/>
                    <a:pt x="984" y="1250"/>
                    <a:pt x="991" y="1258"/>
                  </a:cubicBezTo>
                  <a:lnTo>
                    <a:pt x="1065" y="1343"/>
                  </a:lnTo>
                  <a:cubicBezTo>
                    <a:pt x="1072" y="1351"/>
                    <a:pt x="1071" y="1361"/>
                    <a:pt x="1063" y="1368"/>
                  </a:cubicBezTo>
                  <a:cubicBezTo>
                    <a:pt x="1054" y="1375"/>
                    <a:pt x="1041" y="1373"/>
                    <a:pt x="1034" y="1365"/>
                  </a:cubicBezTo>
                  <a:close/>
                  <a:moveTo>
                    <a:pt x="862" y="1166"/>
                  </a:moveTo>
                  <a:lnTo>
                    <a:pt x="815" y="1111"/>
                  </a:lnTo>
                  <a:lnTo>
                    <a:pt x="789" y="1080"/>
                  </a:lnTo>
                  <a:cubicBezTo>
                    <a:pt x="782" y="1072"/>
                    <a:pt x="785" y="1061"/>
                    <a:pt x="793" y="1055"/>
                  </a:cubicBezTo>
                  <a:cubicBezTo>
                    <a:pt x="802" y="1048"/>
                    <a:pt x="814" y="1050"/>
                    <a:pt x="821" y="1058"/>
                  </a:cubicBezTo>
                  <a:lnTo>
                    <a:pt x="846" y="1089"/>
                  </a:lnTo>
                  <a:lnTo>
                    <a:pt x="893" y="1144"/>
                  </a:lnTo>
                  <a:cubicBezTo>
                    <a:pt x="900" y="1151"/>
                    <a:pt x="898" y="1163"/>
                    <a:pt x="890" y="1170"/>
                  </a:cubicBezTo>
                  <a:cubicBezTo>
                    <a:pt x="881" y="1175"/>
                    <a:pt x="869" y="1174"/>
                    <a:pt x="862" y="1166"/>
                  </a:cubicBezTo>
                  <a:close/>
                  <a:moveTo>
                    <a:pt x="694" y="964"/>
                  </a:moveTo>
                  <a:lnTo>
                    <a:pt x="690" y="960"/>
                  </a:lnTo>
                  <a:lnTo>
                    <a:pt x="623" y="876"/>
                  </a:lnTo>
                  <a:cubicBezTo>
                    <a:pt x="617" y="868"/>
                    <a:pt x="619" y="856"/>
                    <a:pt x="627" y="851"/>
                  </a:cubicBezTo>
                  <a:cubicBezTo>
                    <a:pt x="636" y="845"/>
                    <a:pt x="649" y="846"/>
                    <a:pt x="655" y="855"/>
                  </a:cubicBezTo>
                  <a:lnTo>
                    <a:pt x="721" y="938"/>
                  </a:lnTo>
                  <a:lnTo>
                    <a:pt x="725" y="942"/>
                  </a:lnTo>
                  <a:cubicBezTo>
                    <a:pt x="732" y="950"/>
                    <a:pt x="730" y="962"/>
                    <a:pt x="721" y="968"/>
                  </a:cubicBezTo>
                  <a:cubicBezTo>
                    <a:pt x="713" y="973"/>
                    <a:pt x="700" y="972"/>
                    <a:pt x="694" y="964"/>
                  </a:cubicBezTo>
                  <a:close/>
                  <a:moveTo>
                    <a:pt x="530" y="758"/>
                  </a:moveTo>
                  <a:lnTo>
                    <a:pt x="461" y="670"/>
                  </a:lnTo>
                  <a:cubicBezTo>
                    <a:pt x="455" y="661"/>
                    <a:pt x="457" y="650"/>
                    <a:pt x="466" y="644"/>
                  </a:cubicBezTo>
                  <a:cubicBezTo>
                    <a:pt x="475" y="638"/>
                    <a:pt x="487" y="640"/>
                    <a:pt x="494" y="649"/>
                  </a:cubicBezTo>
                  <a:lnTo>
                    <a:pt x="562" y="737"/>
                  </a:lnTo>
                  <a:cubicBezTo>
                    <a:pt x="569" y="745"/>
                    <a:pt x="566" y="757"/>
                    <a:pt x="558" y="763"/>
                  </a:cubicBezTo>
                  <a:cubicBezTo>
                    <a:pt x="549" y="769"/>
                    <a:pt x="536" y="766"/>
                    <a:pt x="530" y="758"/>
                  </a:cubicBezTo>
                  <a:close/>
                  <a:moveTo>
                    <a:pt x="371" y="550"/>
                  </a:moveTo>
                  <a:lnTo>
                    <a:pt x="331" y="496"/>
                  </a:lnTo>
                  <a:lnTo>
                    <a:pt x="305" y="459"/>
                  </a:lnTo>
                  <a:cubicBezTo>
                    <a:pt x="299" y="451"/>
                    <a:pt x="301" y="439"/>
                    <a:pt x="310" y="434"/>
                  </a:cubicBezTo>
                  <a:cubicBezTo>
                    <a:pt x="319" y="428"/>
                    <a:pt x="332" y="431"/>
                    <a:pt x="338" y="439"/>
                  </a:cubicBezTo>
                  <a:lnTo>
                    <a:pt x="364" y="475"/>
                  </a:lnTo>
                  <a:lnTo>
                    <a:pt x="404" y="529"/>
                  </a:lnTo>
                  <a:cubicBezTo>
                    <a:pt x="410" y="537"/>
                    <a:pt x="408" y="548"/>
                    <a:pt x="399" y="554"/>
                  </a:cubicBezTo>
                  <a:cubicBezTo>
                    <a:pt x="390" y="560"/>
                    <a:pt x="378" y="558"/>
                    <a:pt x="371" y="550"/>
                  </a:cubicBezTo>
                  <a:close/>
                  <a:moveTo>
                    <a:pt x="217" y="338"/>
                  </a:moveTo>
                  <a:lnTo>
                    <a:pt x="153" y="246"/>
                  </a:lnTo>
                  <a:cubicBezTo>
                    <a:pt x="147" y="238"/>
                    <a:pt x="150" y="226"/>
                    <a:pt x="159" y="221"/>
                  </a:cubicBezTo>
                  <a:cubicBezTo>
                    <a:pt x="168" y="216"/>
                    <a:pt x="180" y="218"/>
                    <a:pt x="186" y="226"/>
                  </a:cubicBezTo>
                  <a:lnTo>
                    <a:pt x="250" y="318"/>
                  </a:lnTo>
                  <a:cubicBezTo>
                    <a:pt x="256" y="327"/>
                    <a:pt x="253" y="338"/>
                    <a:pt x="244" y="343"/>
                  </a:cubicBezTo>
                  <a:cubicBezTo>
                    <a:pt x="235" y="349"/>
                    <a:pt x="223" y="346"/>
                    <a:pt x="217" y="338"/>
                  </a:cubicBezTo>
                  <a:close/>
                  <a:moveTo>
                    <a:pt x="69" y="123"/>
                  </a:moveTo>
                  <a:lnTo>
                    <a:pt x="5" y="31"/>
                  </a:lnTo>
                  <a:cubicBezTo>
                    <a:pt x="0" y="22"/>
                    <a:pt x="3" y="11"/>
                    <a:pt x="12" y="6"/>
                  </a:cubicBezTo>
                  <a:cubicBezTo>
                    <a:pt x="21" y="0"/>
                    <a:pt x="34" y="3"/>
                    <a:pt x="39" y="11"/>
                  </a:cubicBezTo>
                  <a:lnTo>
                    <a:pt x="102" y="104"/>
                  </a:lnTo>
                  <a:cubicBezTo>
                    <a:pt x="107" y="112"/>
                    <a:pt x="105" y="124"/>
                    <a:pt x="95" y="129"/>
                  </a:cubicBezTo>
                  <a:cubicBezTo>
                    <a:pt x="86" y="134"/>
                    <a:pt x="74" y="132"/>
                    <a:pt x="69" y="123"/>
                  </a:cubicBez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grpSp>
        <p:nvGrpSpPr>
          <p:cNvPr id="16" name="Group 71"/>
          <p:cNvGrpSpPr>
            <a:grpSpLocks/>
          </p:cNvGrpSpPr>
          <p:nvPr/>
        </p:nvGrpSpPr>
        <p:grpSpPr bwMode="auto">
          <a:xfrm>
            <a:off x="1715258" y="2234914"/>
            <a:ext cx="2030405" cy="1790194"/>
            <a:chOff x="1149" y="1743"/>
            <a:chExt cx="806" cy="629"/>
          </a:xfrm>
        </p:grpSpPr>
        <p:sp>
          <p:nvSpPr>
            <p:cNvPr id="1093" name="Freeform 69"/>
            <p:cNvSpPr>
              <a:spLocks noEditPoints="1"/>
            </p:cNvSpPr>
            <p:nvPr/>
          </p:nvSpPr>
          <p:spPr bwMode="auto">
            <a:xfrm>
              <a:off x="1149" y="1743"/>
              <a:ext cx="806" cy="629"/>
            </a:xfrm>
            <a:custGeom>
              <a:avLst/>
              <a:gdLst/>
              <a:ahLst/>
              <a:cxnLst>
                <a:cxn ang="0">
                  <a:pos x="10197" y="8088"/>
                </a:cxn>
                <a:cxn ang="0">
                  <a:pos x="9933" y="8010"/>
                </a:cxn>
                <a:cxn ang="0">
                  <a:pos x="9671" y="7929"/>
                </a:cxn>
                <a:cxn ang="0">
                  <a:pos x="9423" y="7811"/>
                </a:cxn>
                <a:cxn ang="0">
                  <a:pos x="9163" y="7723"/>
                </a:cxn>
                <a:cxn ang="0">
                  <a:pos x="8795" y="7592"/>
                </a:cxn>
                <a:cxn ang="0">
                  <a:pos x="8513" y="7506"/>
                </a:cxn>
                <a:cxn ang="0">
                  <a:pos x="8259" y="7405"/>
                </a:cxn>
                <a:cxn ang="0">
                  <a:pos x="8015" y="7327"/>
                </a:cxn>
                <a:cxn ang="0">
                  <a:pos x="7871" y="7266"/>
                </a:cxn>
                <a:cxn ang="0">
                  <a:pos x="7621" y="7158"/>
                </a:cxn>
                <a:cxn ang="0">
                  <a:pos x="7647" y="7149"/>
                </a:cxn>
                <a:cxn ang="0">
                  <a:pos x="7398" y="7036"/>
                </a:cxn>
                <a:cxn ang="0">
                  <a:pos x="7152" y="6921"/>
                </a:cxn>
                <a:cxn ang="0">
                  <a:pos x="6832" y="6745"/>
                </a:cxn>
                <a:cxn ang="0">
                  <a:pos x="6553" y="6602"/>
                </a:cxn>
                <a:cxn ang="0">
                  <a:pos x="6314" y="6474"/>
                </a:cxn>
                <a:cxn ang="0">
                  <a:pos x="6077" y="6343"/>
                </a:cxn>
                <a:cxn ang="0">
                  <a:pos x="5843" y="6208"/>
                </a:cxn>
                <a:cxn ang="0">
                  <a:pos x="5584" y="6075"/>
                </a:cxn>
                <a:cxn ang="0">
                  <a:pos x="5359" y="5959"/>
                </a:cxn>
                <a:cxn ang="0">
                  <a:pos x="5132" y="5813"/>
                </a:cxn>
                <a:cxn ang="0">
                  <a:pos x="4949" y="5694"/>
                </a:cxn>
                <a:cxn ang="0">
                  <a:pos x="5003" y="5729"/>
                </a:cxn>
                <a:cxn ang="0">
                  <a:pos x="4779" y="5577"/>
                </a:cxn>
                <a:cxn ang="0">
                  <a:pos x="4558" y="5423"/>
                </a:cxn>
                <a:cxn ang="0">
                  <a:pos x="4365" y="5237"/>
                </a:cxn>
                <a:cxn ang="0">
                  <a:pos x="4152" y="5076"/>
                </a:cxn>
                <a:cxn ang="0">
                  <a:pos x="3941" y="4912"/>
                </a:cxn>
                <a:cxn ang="0">
                  <a:pos x="3733" y="4743"/>
                </a:cxn>
                <a:cxn ang="0">
                  <a:pos x="3529" y="4572"/>
                </a:cxn>
                <a:cxn ang="0">
                  <a:pos x="3327" y="4399"/>
                </a:cxn>
                <a:cxn ang="0">
                  <a:pos x="3130" y="4220"/>
                </a:cxn>
                <a:cxn ang="0">
                  <a:pos x="2936" y="4039"/>
                </a:cxn>
                <a:cxn ang="0">
                  <a:pos x="2665" y="3774"/>
                </a:cxn>
                <a:cxn ang="0">
                  <a:pos x="2451" y="3584"/>
                </a:cxn>
                <a:cxn ang="0">
                  <a:pos x="2271" y="3390"/>
                </a:cxn>
                <a:cxn ang="0">
                  <a:pos x="2091" y="3221"/>
                </a:cxn>
                <a:cxn ang="0">
                  <a:pos x="1992" y="3107"/>
                </a:cxn>
                <a:cxn ang="0">
                  <a:pos x="1820" y="2906"/>
                </a:cxn>
                <a:cxn ang="0">
                  <a:pos x="1653" y="2704"/>
                </a:cxn>
                <a:cxn ang="0">
                  <a:pos x="1681" y="2707"/>
                </a:cxn>
                <a:cxn ang="0">
                  <a:pos x="1519" y="2501"/>
                </a:cxn>
                <a:cxn ang="0">
                  <a:pos x="1360" y="2292"/>
                </a:cxn>
                <a:cxn ang="0">
                  <a:pos x="1196" y="2033"/>
                </a:cxn>
                <a:cxn ang="0">
                  <a:pos x="1001" y="1747"/>
                </a:cxn>
                <a:cxn ang="0">
                  <a:pos x="860" y="1529"/>
                </a:cxn>
                <a:cxn ang="0">
                  <a:pos x="697" y="1301"/>
                </a:cxn>
                <a:cxn ang="0">
                  <a:pos x="556" y="1102"/>
                </a:cxn>
                <a:cxn ang="0">
                  <a:pos x="429" y="875"/>
                </a:cxn>
                <a:cxn ang="0">
                  <a:pos x="346" y="724"/>
                </a:cxn>
                <a:cxn ang="0">
                  <a:pos x="358" y="745"/>
                </a:cxn>
                <a:cxn ang="0">
                  <a:pos x="239" y="514"/>
                </a:cxn>
                <a:cxn ang="0">
                  <a:pos x="124" y="282"/>
                </a:cxn>
                <a:cxn ang="0">
                  <a:pos x="14" y="48"/>
                </a:cxn>
              </a:cxnLst>
              <a:rect l="0" t="0" r="r" b="b"/>
              <a:pathLst>
                <a:path w="10225" h="8092">
                  <a:moveTo>
                    <a:pt x="10197" y="8088"/>
                  </a:moveTo>
                  <a:lnTo>
                    <a:pt x="10084" y="8055"/>
                  </a:lnTo>
                  <a:cubicBezTo>
                    <a:pt x="10073" y="8052"/>
                    <a:pt x="10068" y="8042"/>
                    <a:pt x="10072" y="8031"/>
                  </a:cubicBezTo>
                  <a:cubicBezTo>
                    <a:pt x="10075" y="8022"/>
                    <a:pt x="10086" y="8017"/>
                    <a:pt x="10096" y="8020"/>
                  </a:cubicBezTo>
                  <a:lnTo>
                    <a:pt x="10209" y="8054"/>
                  </a:lnTo>
                  <a:cubicBezTo>
                    <a:pt x="10220" y="8057"/>
                    <a:pt x="10225" y="8067"/>
                    <a:pt x="10222" y="8077"/>
                  </a:cubicBezTo>
                  <a:cubicBezTo>
                    <a:pt x="10218" y="8086"/>
                    <a:pt x="10207" y="8092"/>
                    <a:pt x="10197" y="8088"/>
                  </a:cubicBezTo>
                  <a:close/>
                  <a:moveTo>
                    <a:pt x="9933" y="8010"/>
                  </a:moveTo>
                  <a:lnTo>
                    <a:pt x="9821" y="7976"/>
                  </a:lnTo>
                  <a:cubicBezTo>
                    <a:pt x="9811" y="7973"/>
                    <a:pt x="9804" y="7963"/>
                    <a:pt x="9808" y="7953"/>
                  </a:cubicBezTo>
                  <a:cubicBezTo>
                    <a:pt x="9812" y="7943"/>
                    <a:pt x="9823" y="7938"/>
                    <a:pt x="9833" y="7941"/>
                  </a:cubicBezTo>
                  <a:lnTo>
                    <a:pt x="9946" y="7975"/>
                  </a:lnTo>
                  <a:cubicBezTo>
                    <a:pt x="9956" y="7978"/>
                    <a:pt x="9962" y="7988"/>
                    <a:pt x="9959" y="7998"/>
                  </a:cubicBezTo>
                  <a:cubicBezTo>
                    <a:pt x="9956" y="8007"/>
                    <a:pt x="9944" y="8012"/>
                    <a:pt x="9933" y="8010"/>
                  </a:cubicBezTo>
                  <a:close/>
                  <a:moveTo>
                    <a:pt x="9671" y="7929"/>
                  </a:moveTo>
                  <a:lnTo>
                    <a:pt x="9559" y="7893"/>
                  </a:lnTo>
                  <a:cubicBezTo>
                    <a:pt x="9548" y="7889"/>
                    <a:pt x="9543" y="7879"/>
                    <a:pt x="9547" y="7870"/>
                  </a:cubicBezTo>
                  <a:cubicBezTo>
                    <a:pt x="9550" y="7860"/>
                    <a:pt x="9562" y="7855"/>
                    <a:pt x="9572" y="7859"/>
                  </a:cubicBezTo>
                  <a:lnTo>
                    <a:pt x="9684" y="7895"/>
                  </a:lnTo>
                  <a:cubicBezTo>
                    <a:pt x="9694" y="7898"/>
                    <a:pt x="9699" y="7908"/>
                    <a:pt x="9696" y="7918"/>
                  </a:cubicBezTo>
                  <a:cubicBezTo>
                    <a:pt x="9692" y="7927"/>
                    <a:pt x="9681" y="7932"/>
                    <a:pt x="9671" y="7929"/>
                  </a:cubicBezTo>
                  <a:close/>
                  <a:moveTo>
                    <a:pt x="9409" y="7845"/>
                  </a:moveTo>
                  <a:lnTo>
                    <a:pt x="9309" y="7812"/>
                  </a:lnTo>
                  <a:lnTo>
                    <a:pt x="9297" y="7809"/>
                  </a:lnTo>
                  <a:cubicBezTo>
                    <a:pt x="9287" y="7805"/>
                    <a:pt x="9282" y="7794"/>
                    <a:pt x="9286" y="7785"/>
                  </a:cubicBezTo>
                  <a:cubicBezTo>
                    <a:pt x="9290" y="7775"/>
                    <a:pt x="9301" y="7771"/>
                    <a:pt x="9311" y="7774"/>
                  </a:cubicBezTo>
                  <a:lnTo>
                    <a:pt x="9321" y="7778"/>
                  </a:lnTo>
                  <a:lnTo>
                    <a:pt x="9423" y="7811"/>
                  </a:lnTo>
                  <a:cubicBezTo>
                    <a:pt x="9433" y="7814"/>
                    <a:pt x="9438" y="7824"/>
                    <a:pt x="9434" y="7834"/>
                  </a:cubicBezTo>
                  <a:cubicBezTo>
                    <a:pt x="9431" y="7844"/>
                    <a:pt x="9419" y="7848"/>
                    <a:pt x="9409" y="7845"/>
                  </a:cubicBezTo>
                  <a:close/>
                  <a:moveTo>
                    <a:pt x="9149" y="7757"/>
                  </a:moveTo>
                  <a:lnTo>
                    <a:pt x="9038" y="7718"/>
                  </a:lnTo>
                  <a:cubicBezTo>
                    <a:pt x="9028" y="7715"/>
                    <a:pt x="9023" y="7704"/>
                    <a:pt x="9027" y="7694"/>
                  </a:cubicBezTo>
                  <a:cubicBezTo>
                    <a:pt x="9030" y="7685"/>
                    <a:pt x="9042" y="7680"/>
                    <a:pt x="9053" y="7684"/>
                  </a:cubicBezTo>
                  <a:lnTo>
                    <a:pt x="9163" y="7723"/>
                  </a:lnTo>
                  <a:cubicBezTo>
                    <a:pt x="9174" y="7726"/>
                    <a:pt x="9178" y="7737"/>
                    <a:pt x="9175" y="7746"/>
                  </a:cubicBezTo>
                  <a:cubicBezTo>
                    <a:pt x="9171" y="7755"/>
                    <a:pt x="9159" y="7761"/>
                    <a:pt x="9149" y="7757"/>
                  </a:cubicBezTo>
                  <a:close/>
                  <a:moveTo>
                    <a:pt x="8890" y="7667"/>
                  </a:moveTo>
                  <a:lnTo>
                    <a:pt x="8875" y="7661"/>
                  </a:lnTo>
                  <a:lnTo>
                    <a:pt x="8780" y="7625"/>
                  </a:lnTo>
                  <a:cubicBezTo>
                    <a:pt x="8770" y="7622"/>
                    <a:pt x="8765" y="7611"/>
                    <a:pt x="8770" y="7602"/>
                  </a:cubicBezTo>
                  <a:cubicBezTo>
                    <a:pt x="8773" y="7592"/>
                    <a:pt x="8785" y="7588"/>
                    <a:pt x="8795" y="7592"/>
                  </a:cubicBezTo>
                  <a:lnTo>
                    <a:pt x="8888" y="7627"/>
                  </a:lnTo>
                  <a:lnTo>
                    <a:pt x="8905" y="7632"/>
                  </a:lnTo>
                  <a:cubicBezTo>
                    <a:pt x="8915" y="7636"/>
                    <a:pt x="8920" y="7646"/>
                    <a:pt x="8916" y="7656"/>
                  </a:cubicBezTo>
                  <a:cubicBezTo>
                    <a:pt x="8912" y="7665"/>
                    <a:pt x="8901" y="7670"/>
                    <a:pt x="8890" y="7667"/>
                  </a:cubicBezTo>
                  <a:close/>
                  <a:moveTo>
                    <a:pt x="8634" y="7571"/>
                  </a:moveTo>
                  <a:lnTo>
                    <a:pt x="8524" y="7529"/>
                  </a:lnTo>
                  <a:cubicBezTo>
                    <a:pt x="8513" y="7525"/>
                    <a:pt x="8509" y="7515"/>
                    <a:pt x="8513" y="7506"/>
                  </a:cubicBezTo>
                  <a:cubicBezTo>
                    <a:pt x="8517" y="7496"/>
                    <a:pt x="8528" y="7492"/>
                    <a:pt x="8539" y="7496"/>
                  </a:cubicBezTo>
                  <a:lnTo>
                    <a:pt x="8649" y="7537"/>
                  </a:lnTo>
                  <a:cubicBezTo>
                    <a:pt x="8659" y="7541"/>
                    <a:pt x="8664" y="7551"/>
                    <a:pt x="8660" y="7560"/>
                  </a:cubicBezTo>
                  <a:cubicBezTo>
                    <a:pt x="8656" y="7570"/>
                    <a:pt x="8644" y="7574"/>
                    <a:pt x="8634" y="7571"/>
                  </a:cubicBezTo>
                  <a:close/>
                  <a:moveTo>
                    <a:pt x="8377" y="7473"/>
                  </a:moveTo>
                  <a:lnTo>
                    <a:pt x="8269" y="7429"/>
                  </a:lnTo>
                  <a:cubicBezTo>
                    <a:pt x="8259" y="7425"/>
                    <a:pt x="8254" y="7414"/>
                    <a:pt x="8259" y="7405"/>
                  </a:cubicBezTo>
                  <a:cubicBezTo>
                    <a:pt x="8263" y="7396"/>
                    <a:pt x="8275" y="7391"/>
                    <a:pt x="8285" y="7396"/>
                  </a:cubicBezTo>
                  <a:lnTo>
                    <a:pt x="8393" y="7440"/>
                  </a:lnTo>
                  <a:cubicBezTo>
                    <a:pt x="8403" y="7443"/>
                    <a:pt x="8408" y="7454"/>
                    <a:pt x="8403" y="7464"/>
                  </a:cubicBezTo>
                  <a:cubicBezTo>
                    <a:pt x="8399" y="7472"/>
                    <a:pt x="8388" y="7477"/>
                    <a:pt x="8377" y="7473"/>
                  </a:cubicBezTo>
                  <a:close/>
                  <a:moveTo>
                    <a:pt x="8124" y="7371"/>
                  </a:moveTo>
                  <a:lnTo>
                    <a:pt x="8028" y="7333"/>
                  </a:lnTo>
                  <a:lnTo>
                    <a:pt x="8015" y="7327"/>
                  </a:lnTo>
                  <a:cubicBezTo>
                    <a:pt x="8005" y="7322"/>
                    <a:pt x="8001" y="7312"/>
                    <a:pt x="8005" y="7303"/>
                  </a:cubicBezTo>
                  <a:cubicBezTo>
                    <a:pt x="8010" y="7294"/>
                    <a:pt x="8022" y="7290"/>
                    <a:pt x="8032" y="7294"/>
                  </a:cubicBezTo>
                  <a:lnTo>
                    <a:pt x="8044" y="7299"/>
                  </a:lnTo>
                  <a:lnTo>
                    <a:pt x="8139" y="7338"/>
                  </a:lnTo>
                  <a:cubicBezTo>
                    <a:pt x="8150" y="7342"/>
                    <a:pt x="8154" y="7352"/>
                    <a:pt x="8150" y="7362"/>
                  </a:cubicBezTo>
                  <a:cubicBezTo>
                    <a:pt x="8146" y="7371"/>
                    <a:pt x="8134" y="7375"/>
                    <a:pt x="8124" y="7371"/>
                  </a:cubicBezTo>
                  <a:close/>
                  <a:moveTo>
                    <a:pt x="7871" y="7266"/>
                  </a:moveTo>
                  <a:lnTo>
                    <a:pt x="7764" y="7220"/>
                  </a:lnTo>
                  <a:cubicBezTo>
                    <a:pt x="7754" y="7215"/>
                    <a:pt x="7750" y="7204"/>
                    <a:pt x="7754" y="7195"/>
                  </a:cubicBezTo>
                  <a:cubicBezTo>
                    <a:pt x="7759" y="7186"/>
                    <a:pt x="7771" y="7182"/>
                    <a:pt x="7780" y="7186"/>
                  </a:cubicBezTo>
                  <a:lnTo>
                    <a:pt x="7888" y="7233"/>
                  </a:lnTo>
                  <a:cubicBezTo>
                    <a:pt x="7898" y="7236"/>
                    <a:pt x="7902" y="7247"/>
                    <a:pt x="7897" y="7257"/>
                  </a:cubicBezTo>
                  <a:cubicBezTo>
                    <a:pt x="7893" y="7266"/>
                    <a:pt x="7882" y="7270"/>
                    <a:pt x="7871" y="7266"/>
                  </a:cubicBezTo>
                  <a:close/>
                  <a:moveTo>
                    <a:pt x="7621" y="7158"/>
                  </a:moveTo>
                  <a:lnTo>
                    <a:pt x="7615" y="7156"/>
                  </a:lnTo>
                  <a:lnTo>
                    <a:pt x="7514" y="7109"/>
                  </a:lnTo>
                  <a:cubicBezTo>
                    <a:pt x="7504" y="7105"/>
                    <a:pt x="7500" y="7094"/>
                    <a:pt x="7505" y="7085"/>
                  </a:cubicBezTo>
                  <a:cubicBezTo>
                    <a:pt x="7510" y="7076"/>
                    <a:pt x="7522" y="7072"/>
                    <a:pt x="7531" y="7077"/>
                  </a:cubicBezTo>
                  <a:lnTo>
                    <a:pt x="7633" y="7123"/>
                  </a:lnTo>
                  <a:lnTo>
                    <a:pt x="7637" y="7125"/>
                  </a:lnTo>
                  <a:cubicBezTo>
                    <a:pt x="7648" y="7129"/>
                    <a:pt x="7651" y="7140"/>
                    <a:pt x="7647" y="7149"/>
                  </a:cubicBezTo>
                  <a:cubicBezTo>
                    <a:pt x="7642" y="7159"/>
                    <a:pt x="7630" y="7162"/>
                    <a:pt x="7621" y="7158"/>
                  </a:cubicBezTo>
                  <a:close/>
                  <a:moveTo>
                    <a:pt x="7372" y="7044"/>
                  </a:moveTo>
                  <a:lnTo>
                    <a:pt x="7266" y="6996"/>
                  </a:lnTo>
                  <a:cubicBezTo>
                    <a:pt x="7256" y="6992"/>
                    <a:pt x="7252" y="6981"/>
                    <a:pt x="7257" y="6971"/>
                  </a:cubicBezTo>
                  <a:cubicBezTo>
                    <a:pt x="7262" y="6963"/>
                    <a:pt x="7274" y="6959"/>
                    <a:pt x="7284" y="6963"/>
                  </a:cubicBezTo>
                  <a:lnTo>
                    <a:pt x="7390" y="7012"/>
                  </a:lnTo>
                  <a:cubicBezTo>
                    <a:pt x="7399" y="7017"/>
                    <a:pt x="7403" y="7027"/>
                    <a:pt x="7398" y="7036"/>
                  </a:cubicBezTo>
                  <a:cubicBezTo>
                    <a:pt x="7394" y="7045"/>
                    <a:pt x="7382" y="7049"/>
                    <a:pt x="7372" y="7044"/>
                  </a:cubicBezTo>
                  <a:close/>
                  <a:moveTo>
                    <a:pt x="7125" y="6929"/>
                  </a:moveTo>
                  <a:lnTo>
                    <a:pt x="7021" y="6878"/>
                  </a:lnTo>
                  <a:cubicBezTo>
                    <a:pt x="7010" y="6873"/>
                    <a:pt x="7007" y="6862"/>
                    <a:pt x="7012" y="6853"/>
                  </a:cubicBezTo>
                  <a:cubicBezTo>
                    <a:pt x="7017" y="6845"/>
                    <a:pt x="7029" y="6841"/>
                    <a:pt x="7039" y="6845"/>
                  </a:cubicBezTo>
                  <a:lnTo>
                    <a:pt x="7144" y="6896"/>
                  </a:lnTo>
                  <a:cubicBezTo>
                    <a:pt x="7153" y="6902"/>
                    <a:pt x="7157" y="6912"/>
                    <a:pt x="7152" y="6921"/>
                  </a:cubicBezTo>
                  <a:cubicBezTo>
                    <a:pt x="7147" y="6930"/>
                    <a:pt x="7134" y="6934"/>
                    <a:pt x="7125" y="6929"/>
                  </a:cubicBezTo>
                  <a:close/>
                  <a:moveTo>
                    <a:pt x="6881" y="6810"/>
                  </a:moveTo>
                  <a:lnTo>
                    <a:pt x="6813" y="6778"/>
                  </a:lnTo>
                  <a:lnTo>
                    <a:pt x="6775" y="6758"/>
                  </a:lnTo>
                  <a:cubicBezTo>
                    <a:pt x="6766" y="6753"/>
                    <a:pt x="6763" y="6742"/>
                    <a:pt x="6768" y="6733"/>
                  </a:cubicBezTo>
                  <a:cubicBezTo>
                    <a:pt x="6773" y="6725"/>
                    <a:pt x="6786" y="6721"/>
                    <a:pt x="6795" y="6726"/>
                  </a:cubicBezTo>
                  <a:lnTo>
                    <a:pt x="6832" y="6745"/>
                  </a:lnTo>
                  <a:lnTo>
                    <a:pt x="6899" y="6778"/>
                  </a:lnTo>
                  <a:cubicBezTo>
                    <a:pt x="6908" y="6782"/>
                    <a:pt x="6912" y="6794"/>
                    <a:pt x="6907" y="6803"/>
                  </a:cubicBezTo>
                  <a:cubicBezTo>
                    <a:pt x="6902" y="6811"/>
                    <a:pt x="6890" y="6815"/>
                    <a:pt x="6881" y="6810"/>
                  </a:cubicBezTo>
                  <a:close/>
                  <a:moveTo>
                    <a:pt x="6638" y="6687"/>
                  </a:moveTo>
                  <a:lnTo>
                    <a:pt x="6534" y="6633"/>
                  </a:lnTo>
                  <a:cubicBezTo>
                    <a:pt x="6525" y="6629"/>
                    <a:pt x="6522" y="6617"/>
                    <a:pt x="6526" y="6608"/>
                  </a:cubicBezTo>
                  <a:cubicBezTo>
                    <a:pt x="6532" y="6599"/>
                    <a:pt x="6544" y="6597"/>
                    <a:pt x="6553" y="6602"/>
                  </a:cubicBezTo>
                  <a:lnTo>
                    <a:pt x="6657" y="6655"/>
                  </a:lnTo>
                  <a:cubicBezTo>
                    <a:pt x="6666" y="6660"/>
                    <a:pt x="6670" y="6671"/>
                    <a:pt x="6665" y="6679"/>
                  </a:cubicBezTo>
                  <a:cubicBezTo>
                    <a:pt x="6659" y="6688"/>
                    <a:pt x="6647" y="6692"/>
                    <a:pt x="6638" y="6687"/>
                  </a:cubicBezTo>
                  <a:close/>
                  <a:moveTo>
                    <a:pt x="6396" y="6561"/>
                  </a:moveTo>
                  <a:lnTo>
                    <a:pt x="6295" y="6505"/>
                  </a:lnTo>
                  <a:cubicBezTo>
                    <a:pt x="6285" y="6500"/>
                    <a:pt x="6282" y="6489"/>
                    <a:pt x="6288" y="6480"/>
                  </a:cubicBezTo>
                  <a:cubicBezTo>
                    <a:pt x="6293" y="6471"/>
                    <a:pt x="6305" y="6468"/>
                    <a:pt x="6314" y="6474"/>
                  </a:cubicBezTo>
                  <a:lnTo>
                    <a:pt x="6416" y="6530"/>
                  </a:lnTo>
                  <a:cubicBezTo>
                    <a:pt x="6426" y="6535"/>
                    <a:pt x="6429" y="6546"/>
                    <a:pt x="6424" y="6555"/>
                  </a:cubicBezTo>
                  <a:cubicBezTo>
                    <a:pt x="6418" y="6563"/>
                    <a:pt x="6405" y="6566"/>
                    <a:pt x="6396" y="6561"/>
                  </a:cubicBezTo>
                  <a:close/>
                  <a:moveTo>
                    <a:pt x="6159" y="6431"/>
                  </a:moveTo>
                  <a:lnTo>
                    <a:pt x="6057" y="6374"/>
                  </a:lnTo>
                  <a:cubicBezTo>
                    <a:pt x="6047" y="6369"/>
                    <a:pt x="6044" y="6358"/>
                    <a:pt x="6050" y="6350"/>
                  </a:cubicBezTo>
                  <a:cubicBezTo>
                    <a:pt x="6055" y="6341"/>
                    <a:pt x="6068" y="6338"/>
                    <a:pt x="6077" y="6343"/>
                  </a:cubicBezTo>
                  <a:lnTo>
                    <a:pt x="6178" y="6399"/>
                  </a:lnTo>
                  <a:cubicBezTo>
                    <a:pt x="6188" y="6404"/>
                    <a:pt x="6191" y="6416"/>
                    <a:pt x="6186" y="6424"/>
                  </a:cubicBezTo>
                  <a:cubicBezTo>
                    <a:pt x="6180" y="6433"/>
                    <a:pt x="6168" y="6436"/>
                    <a:pt x="6159" y="6431"/>
                  </a:cubicBezTo>
                  <a:close/>
                  <a:moveTo>
                    <a:pt x="5922" y="6297"/>
                  </a:moveTo>
                  <a:lnTo>
                    <a:pt x="5822" y="6238"/>
                  </a:lnTo>
                  <a:cubicBezTo>
                    <a:pt x="5813" y="6233"/>
                    <a:pt x="5810" y="6222"/>
                    <a:pt x="5816" y="6214"/>
                  </a:cubicBezTo>
                  <a:cubicBezTo>
                    <a:pt x="5822" y="6205"/>
                    <a:pt x="5834" y="6203"/>
                    <a:pt x="5843" y="6208"/>
                  </a:cubicBezTo>
                  <a:lnTo>
                    <a:pt x="5944" y="6266"/>
                  </a:lnTo>
                  <a:cubicBezTo>
                    <a:pt x="5952" y="6272"/>
                    <a:pt x="5955" y="6283"/>
                    <a:pt x="5950" y="6291"/>
                  </a:cubicBezTo>
                  <a:cubicBezTo>
                    <a:pt x="5944" y="6299"/>
                    <a:pt x="5932" y="6302"/>
                    <a:pt x="5922" y="6297"/>
                  </a:cubicBezTo>
                  <a:close/>
                  <a:moveTo>
                    <a:pt x="5688" y="6161"/>
                  </a:moveTo>
                  <a:lnTo>
                    <a:pt x="5670" y="6150"/>
                  </a:lnTo>
                  <a:lnTo>
                    <a:pt x="5589" y="6101"/>
                  </a:lnTo>
                  <a:cubicBezTo>
                    <a:pt x="5580" y="6095"/>
                    <a:pt x="5578" y="6083"/>
                    <a:pt x="5584" y="6075"/>
                  </a:cubicBezTo>
                  <a:cubicBezTo>
                    <a:pt x="5589" y="6067"/>
                    <a:pt x="5602" y="6064"/>
                    <a:pt x="5611" y="6070"/>
                  </a:cubicBezTo>
                  <a:lnTo>
                    <a:pt x="5691" y="6120"/>
                  </a:lnTo>
                  <a:lnTo>
                    <a:pt x="5710" y="6130"/>
                  </a:lnTo>
                  <a:cubicBezTo>
                    <a:pt x="5719" y="6136"/>
                    <a:pt x="5721" y="6147"/>
                    <a:pt x="5716" y="6155"/>
                  </a:cubicBezTo>
                  <a:cubicBezTo>
                    <a:pt x="5710" y="6164"/>
                    <a:pt x="5698" y="6166"/>
                    <a:pt x="5688" y="6161"/>
                  </a:cubicBezTo>
                  <a:close/>
                  <a:moveTo>
                    <a:pt x="5457" y="6019"/>
                  </a:moveTo>
                  <a:lnTo>
                    <a:pt x="5359" y="5959"/>
                  </a:lnTo>
                  <a:cubicBezTo>
                    <a:pt x="5350" y="5953"/>
                    <a:pt x="5347" y="5942"/>
                    <a:pt x="5354" y="5933"/>
                  </a:cubicBezTo>
                  <a:cubicBezTo>
                    <a:pt x="5359" y="5925"/>
                    <a:pt x="5372" y="5923"/>
                    <a:pt x="5381" y="5929"/>
                  </a:cubicBezTo>
                  <a:lnTo>
                    <a:pt x="5480" y="5989"/>
                  </a:lnTo>
                  <a:cubicBezTo>
                    <a:pt x="5488" y="5995"/>
                    <a:pt x="5491" y="6006"/>
                    <a:pt x="5485" y="6015"/>
                  </a:cubicBezTo>
                  <a:cubicBezTo>
                    <a:pt x="5479" y="6023"/>
                    <a:pt x="5467" y="6025"/>
                    <a:pt x="5457" y="6019"/>
                  </a:cubicBezTo>
                  <a:close/>
                  <a:moveTo>
                    <a:pt x="5228" y="5876"/>
                  </a:moveTo>
                  <a:lnTo>
                    <a:pt x="5132" y="5813"/>
                  </a:lnTo>
                  <a:cubicBezTo>
                    <a:pt x="5123" y="5807"/>
                    <a:pt x="5121" y="5796"/>
                    <a:pt x="5127" y="5788"/>
                  </a:cubicBezTo>
                  <a:cubicBezTo>
                    <a:pt x="5133" y="5779"/>
                    <a:pt x="5145" y="5778"/>
                    <a:pt x="5155" y="5783"/>
                  </a:cubicBezTo>
                  <a:lnTo>
                    <a:pt x="5251" y="5846"/>
                  </a:lnTo>
                  <a:cubicBezTo>
                    <a:pt x="5260" y="5852"/>
                    <a:pt x="5262" y="5863"/>
                    <a:pt x="5256" y="5871"/>
                  </a:cubicBezTo>
                  <a:cubicBezTo>
                    <a:pt x="5249" y="5879"/>
                    <a:pt x="5238" y="5882"/>
                    <a:pt x="5228" y="5876"/>
                  </a:cubicBezTo>
                  <a:close/>
                  <a:moveTo>
                    <a:pt x="5003" y="5729"/>
                  </a:moveTo>
                  <a:lnTo>
                    <a:pt x="4949" y="5694"/>
                  </a:lnTo>
                  <a:lnTo>
                    <a:pt x="4906" y="5665"/>
                  </a:lnTo>
                  <a:cubicBezTo>
                    <a:pt x="4898" y="5658"/>
                    <a:pt x="4895" y="5647"/>
                    <a:pt x="4902" y="5639"/>
                  </a:cubicBezTo>
                  <a:cubicBezTo>
                    <a:pt x="4909" y="5631"/>
                    <a:pt x="4921" y="5629"/>
                    <a:pt x="4930" y="5636"/>
                  </a:cubicBezTo>
                  <a:lnTo>
                    <a:pt x="4972" y="5665"/>
                  </a:lnTo>
                  <a:lnTo>
                    <a:pt x="5025" y="5699"/>
                  </a:lnTo>
                  <a:cubicBezTo>
                    <a:pt x="5034" y="5705"/>
                    <a:pt x="5036" y="5716"/>
                    <a:pt x="5030" y="5724"/>
                  </a:cubicBezTo>
                  <a:cubicBezTo>
                    <a:pt x="5023" y="5732"/>
                    <a:pt x="5011" y="5735"/>
                    <a:pt x="5003" y="5729"/>
                  </a:cubicBezTo>
                  <a:close/>
                  <a:moveTo>
                    <a:pt x="4779" y="5577"/>
                  </a:moveTo>
                  <a:lnTo>
                    <a:pt x="4684" y="5512"/>
                  </a:lnTo>
                  <a:cubicBezTo>
                    <a:pt x="4675" y="5506"/>
                    <a:pt x="4674" y="5494"/>
                    <a:pt x="4680" y="5486"/>
                  </a:cubicBezTo>
                  <a:cubicBezTo>
                    <a:pt x="4687" y="5478"/>
                    <a:pt x="4699" y="5477"/>
                    <a:pt x="4708" y="5483"/>
                  </a:cubicBezTo>
                  <a:lnTo>
                    <a:pt x="4803" y="5548"/>
                  </a:lnTo>
                  <a:cubicBezTo>
                    <a:pt x="4811" y="5554"/>
                    <a:pt x="4814" y="5566"/>
                    <a:pt x="4807" y="5574"/>
                  </a:cubicBezTo>
                  <a:cubicBezTo>
                    <a:pt x="4800" y="5582"/>
                    <a:pt x="4788" y="5583"/>
                    <a:pt x="4779" y="5577"/>
                  </a:cubicBezTo>
                  <a:close/>
                  <a:moveTo>
                    <a:pt x="4558" y="5423"/>
                  </a:moveTo>
                  <a:lnTo>
                    <a:pt x="4465" y="5355"/>
                  </a:lnTo>
                  <a:cubicBezTo>
                    <a:pt x="4456" y="5349"/>
                    <a:pt x="4456" y="5338"/>
                    <a:pt x="4462" y="5330"/>
                  </a:cubicBezTo>
                  <a:cubicBezTo>
                    <a:pt x="4469" y="5322"/>
                    <a:pt x="4481" y="5320"/>
                    <a:pt x="4490" y="5327"/>
                  </a:cubicBezTo>
                  <a:lnTo>
                    <a:pt x="4583" y="5395"/>
                  </a:lnTo>
                  <a:cubicBezTo>
                    <a:pt x="4592" y="5401"/>
                    <a:pt x="4593" y="5412"/>
                    <a:pt x="4586" y="5420"/>
                  </a:cubicBezTo>
                  <a:cubicBezTo>
                    <a:pt x="4579" y="5428"/>
                    <a:pt x="4567" y="5430"/>
                    <a:pt x="4558" y="5423"/>
                  </a:cubicBezTo>
                  <a:close/>
                  <a:moveTo>
                    <a:pt x="4341" y="5265"/>
                  </a:moveTo>
                  <a:lnTo>
                    <a:pt x="4263" y="5208"/>
                  </a:lnTo>
                  <a:lnTo>
                    <a:pt x="4248" y="5197"/>
                  </a:lnTo>
                  <a:cubicBezTo>
                    <a:pt x="4240" y="5190"/>
                    <a:pt x="4238" y="5179"/>
                    <a:pt x="4245" y="5171"/>
                  </a:cubicBezTo>
                  <a:cubicBezTo>
                    <a:pt x="4252" y="5163"/>
                    <a:pt x="4265" y="5162"/>
                    <a:pt x="4274" y="5169"/>
                  </a:cubicBezTo>
                  <a:lnTo>
                    <a:pt x="4287" y="5180"/>
                  </a:lnTo>
                  <a:lnTo>
                    <a:pt x="4365" y="5237"/>
                  </a:lnTo>
                  <a:cubicBezTo>
                    <a:pt x="4374" y="5243"/>
                    <a:pt x="4376" y="5254"/>
                    <a:pt x="4369" y="5262"/>
                  </a:cubicBezTo>
                  <a:cubicBezTo>
                    <a:pt x="4362" y="5270"/>
                    <a:pt x="4350" y="5272"/>
                    <a:pt x="4341" y="5265"/>
                  </a:cubicBezTo>
                  <a:close/>
                  <a:moveTo>
                    <a:pt x="4127" y="5103"/>
                  </a:moveTo>
                  <a:lnTo>
                    <a:pt x="4036" y="5033"/>
                  </a:lnTo>
                  <a:cubicBezTo>
                    <a:pt x="4027" y="5027"/>
                    <a:pt x="4026" y="5015"/>
                    <a:pt x="4033" y="5008"/>
                  </a:cubicBezTo>
                  <a:cubicBezTo>
                    <a:pt x="4040" y="5000"/>
                    <a:pt x="4052" y="4999"/>
                    <a:pt x="4061" y="5005"/>
                  </a:cubicBezTo>
                  <a:lnTo>
                    <a:pt x="4152" y="5076"/>
                  </a:lnTo>
                  <a:cubicBezTo>
                    <a:pt x="4161" y="5082"/>
                    <a:pt x="4161" y="5093"/>
                    <a:pt x="4154" y="5101"/>
                  </a:cubicBezTo>
                  <a:cubicBezTo>
                    <a:pt x="4147" y="5108"/>
                    <a:pt x="4135" y="5110"/>
                    <a:pt x="4127" y="5103"/>
                  </a:cubicBezTo>
                  <a:close/>
                  <a:moveTo>
                    <a:pt x="3914" y="4940"/>
                  </a:moveTo>
                  <a:lnTo>
                    <a:pt x="3825" y="4867"/>
                  </a:lnTo>
                  <a:cubicBezTo>
                    <a:pt x="3818" y="4860"/>
                    <a:pt x="3817" y="4849"/>
                    <a:pt x="3824" y="4841"/>
                  </a:cubicBezTo>
                  <a:cubicBezTo>
                    <a:pt x="3831" y="4834"/>
                    <a:pt x="3844" y="4833"/>
                    <a:pt x="3852" y="4840"/>
                  </a:cubicBezTo>
                  <a:lnTo>
                    <a:pt x="3941" y="4912"/>
                  </a:lnTo>
                  <a:cubicBezTo>
                    <a:pt x="3949" y="4918"/>
                    <a:pt x="3950" y="4930"/>
                    <a:pt x="3942" y="4937"/>
                  </a:cubicBezTo>
                  <a:cubicBezTo>
                    <a:pt x="3935" y="4945"/>
                    <a:pt x="3923" y="4946"/>
                    <a:pt x="3914" y="4940"/>
                  </a:cubicBezTo>
                  <a:close/>
                  <a:moveTo>
                    <a:pt x="3707" y="4771"/>
                  </a:moveTo>
                  <a:lnTo>
                    <a:pt x="3618" y="4699"/>
                  </a:lnTo>
                  <a:cubicBezTo>
                    <a:pt x="3610" y="4691"/>
                    <a:pt x="3609" y="4680"/>
                    <a:pt x="3616" y="4672"/>
                  </a:cubicBezTo>
                  <a:cubicBezTo>
                    <a:pt x="3624" y="4665"/>
                    <a:pt x="3636" y="4664"/>
                    <a:pt x="3644" y="4671"/>
                  </a:cubicBezTo>
                  <a:lnTo>
                    <a:pt x="3733" y="4743"/>
                  </a:lnTo>
                  <a:cubicBezTo>
                    <a:pt x="3742" y="4750"/>
                    <a:pt x="3742" y="4761"/>
                    <a:pt x="3734" y="4769"/>
                  </a:cubicBezTo>
                  <a:cubicBezTo>
                    <a:pt x="3727" y="4777"/>
                    <a:pt x="3715" y="4777"/>
                    <a:pt x="3707" y="4771"/>
                  </a:cubicBezTo>
                  <a:close/>
                  <a:moveTo>
                    <a:pt x="3502" y="4599"/>
                  </a:moveTo>
                  <a:lnTo>
                    <a:pt x="3415" y="4524"/>
                  </a:lnTo>
                  <a:cubicBezTo>
                    <a:pt x="3407" y="4517"/>
                    <a:pt x="3407" y="4506"/>
                    <a:pt x="3414" y="4498"/>
                  </a:cubicBezTo>
                  <a:cubicBezTo>
                    <a:pt x="3421" y="4491"/>
                    <a:pt x="3434" y="4490"/>
                    <a:pt x="3442" y="4498"/>
                  </a:cubicBezTo>
                  <a:lnTo>
                    <a:pt x="3529" y="4572"/>
                  </a:lnTo>
                  <a:cubicBezTo>
                    <a:pt x="3537" y="4579"/>
                    <a:pt x="3538" y="4591"/>
                    <a:pt x="3530" y="4598"/>
                  </a:cubicBezTo>
                  <a:cubicBezTo>
                    <a:pt x="3523" y="4605"/>
                    <a:pt x="3510" y="4605"/>
                    <a:pt x="3502" y="4599"/>
                  </a:cubicBezTo>
                  <a:close/>
                  <a:moveTo>
                    <a:pt x="3300" y="4424"/>
                  </a:moveTo>
                  <a:lnTo>
                    <a:pt x="3215" y="4348"/>
                  </a:lnTo>
                  <a:cubicBezTo>
                    <a:pt x="3207" y="4340"/>
                    <a:pt x="3207" y="4330"/>
                    <a:pt x="3214" y="4322"/>
                  </a:cubicBezTo>
                  <a:cubicBezTo>
                    <a:pt x="3222" y="4315"/>
                    <a:pt x="3235" y="4315"/>
                    <a:pt x="3243" y="4322"/>
                  </a:cubicBezTo>
                  <a:lnTo>
                    <a:pt x="3327" y="4399"/>
                  </a:lnTo>
                  <a:cubicBezTo>
                    <a:pt x="3334" y="4406"/>
                    <a:pt x="3335" y="4417"/>
                    <a:pt x="3327" y="4424"/>
                  </a:cubicBezTo>
                  <a:cubicBezTo>
                    <a:pt x="3319" y="4431"/>
                    <a:pt x="3307" y="4431"/>
                    <a:pt x="3300" y="4424"/>
                  </a:cubicBezTo>
                  <a:close/>
                  <a:moveTo>
                    <a:pt x="3102" y="4246"/>
                  </a:moveTo>
                  <a:lnTo>
                    <a:pt x="3017" y="4169"/>
                  </a:lnTo>
                  <a:cubicBezTo>
                    <a:pt x="3010" y="4162"/>
                    <a:pt x="3009" y="4150"/>
                    <a:pt x="3017" y="4143"/>
                  </a:cubicBezTo>
                  <a:cubicBezTo>
                    <a:pt x="3025" y="4136"/>
                    <a:pt x="3038" y="4136"/>
                    <a:pt x="3046" y="4143"/>
                  </a:cubicBezTo>
                  <a:lnTo>
                    <a:pt x="3130" y="4220"/>
                  </a:lnTo>
                  <a:cubicBezTo>
                    <a:pt x="3138" y="4227"/>
                    <a:pt x="3138" y="4239"/>
                    <a:pt x="3130" y="4245"/>
                  </a:cubicBezTo>
                  <a:cubicBezTo>
                    <a:pt x="3123" y="4252"/>
                    <a:pt x="3110" y="4252"/>
                    <a:pt x="3102" y="4246"/>
                  </a:cubicBezTo>
                  <a:close/>
                  <a:moveTo>
                    <a:pt x="2907" y="4064"/>
                  </a:moveTo>
                  <a:lnTo>
                    <a:pt x="2825" y="3985"/>
                  </a:lnTo>
                  <a:cubicBezTo>
                    <a:pt x="2818" y="3978"/>
                    <a:pt x="2818" y="3966"/>
                    <a:pt x="2826" y="3959"/>
                  </a:cubicBezTo>
                  <a:cubicBezTo>
                    <a:pt x="2834" y="3952"/>
                    <a:pt x="2847" y="3952"/>
                    <a:pt x="2854" y="3960"/>
                  </a:cubicBezTo>
                  <a:lnTo>
                    <a:pt x="2936" y="4039"/>
                  </a:lnTo>
                  <a:cubicBezTo>
                    <a:pt x="2944" y="4046"/>
                    <a:pt x="2943" y="4057"/>
                    <a:pt x="2935" y="4065"/>
                  </a:cubicBezTo>
                  <a:cubicBezTo>
                    <a:pt x="2927" y="4071"/>
                    <a:pt x="2915" y="4071"/>
                    <a:pt x="2907" y="4064"/>
                  </a:cubicBezTo>
                  <a:close/>
                  <a:moveTo>
                    <a:pt x="2716" y="3880"/>
                  </a:moveTo>
                  <a:lnTo>
                    <a:pt x="2707" y="3871"/>
                  </a:lnTo>
                  <a:lnTo>
                    <a:pt x="2635" y="3799"/>
                  </a:lnTo>
                  <a:cubicBezTo>
                    <a:pt x="2628" y="3792"/>
                    <a:pt x="2629" y="3780"/>
                    <a:pt x="2637" y="3773"/>
                  </a:cubicBezTo>
                  <a:cubicBezTo>
                    <a:pt x="2645" y="3766"/>
                    <a:pt x="2658" y="3767"/>
                    <a:pt x="2665" y="3774"/>
                  </a:cubicBezTo>
                  <a:lnTo>
                    <a:pt x="2736" y="3846"/>
                  </a:lnTo>
                  <a:lnTo>
                    <a:pt x="2745" y="3855"/>
                  </a:lnTo>
                  <a:cubicBezTo>
                    <a:pt x="2752" y="3862"/>
                    <a:pt x="2752" y="3874"/>
                    <a:pt x="2744" y="3880"/>
                  </a:cubicBezTo>
                  <a:cubicBezTo>
                    <a:pt x="2736" y="3888"/>
                    <a:pt x="2723" y="3887"/>
                    <a:pt x="2716" y="3880"/>
                  </a:cubicBezTo>
                  <a:close/>
                  <a:moveTo>
                    <a:pt x="2530" y="3691"/>
                  </a:moveTo>
                  <a:lnTo>
                    <a:pt x="2450" y="3610"/>
                  </a:lnTo>
                  <a:cubicBezTo>
                    <a:pt x="2443" y="3602"/>
                    <a:pt x="2443" y="3591"/>
                    <a:pt x="2451" y="3584"/>
                  </a:cubicBezTo>
                  <a:cubicBezTo>
                    <a:pt x="2460" y="3578"/>
                    <a:pt x="2472" y="3578"/>
                    <a:pt x="2480" y="3586"/>
                  </a:cubicBezTo>
                  <a:lnTo>
                    <a:pt x="2559" y="3666"/>
                  </a:lnTo>
                  <a:cubicBezTo>
                    <a:pt x="2567" y="3674"/>
                    <a:pt x="2566" y="3685"/>
                    <a:pt x="2558" y="3692"/>
                  </a:cubicBezTo>
                  <a:cubicBezTo>
                    <a:pt x="2549" y="3699"/>
                    <a:pt x="2537" y="3698"/>
                    <a:pt x="2530" y="3691"/>
                  </a:cubicBezTo>
                  <a:close/>
                  <a:moveTo>
                    <a:pt x="2346" y="3500"/>
                  </a:moveTo>
                  <a:lnTo>
                    <a:pt x="2269" y="3417"/>
                  </a:lnTo>
                  <a:cubicBezTo>
                    <a:pt x="2262" y="3409"/>
                    <a:pt x="2263" y="3397"/>
                    <a:pt x="2271" y="3390"/>
                  </a:cubicBezTo>
                  <a:cubicBezTo>
                    <a:pt x="2280" y="3384"/>
                    <a:pt x="2292" y="3385"/>
                    <a:pt x="2299" y="3393"/>
                  </a:cubicBezTo>
                  <a:lnTo>
                    <a:pt x="2376" y="3476"/>
                  </a:lnTo>
                  <a:cubicBezTo>
                    <a:pt x="2383" y="3484"/>
                    <a:pt x="2382" y="3495"/>
                    <a:pt x="2374" y="3501"/>
                  </a:cubicBezTo>
                  <a:cubicBezTo>
                    <a:pt x="2366" y="3508"/>
                    <a:pt x="2353" y="3507"/>
                    <a:pt x="2346" y="3500"/>
                  </a:cubicBezTo>
                  <a:close/>
                  <a:moveTo>
                    <a:pt x="2167" y="3306"/>
                  </a:moveTo>
                  <a:lnTo>
                    <a:pt x="2152" y="3290"/>
                  </a:lnTo>
                  <a:lnTo>
                    <a:pt x="2091" y="3221"/>
                  </a:lnTo>
                  <a:cubicBezTo>
                    <a:pt x="2084" y="3213"/>
                    <a:pt x="2086" y="3201"/>
                    <a:pt x="2094" y="3195"/>
                  </a:cubicBezTo>
                  <a:cubicBezTo>
                    <a:pt x="2103" y="3189"/>
                    <a:pt x="2115" y="3190"/>
                    <a:pt x="2122" y="3197"/>
                  </a:cubicBezTo>
                  <a:lnTo>
                    <a:pt x="2182" y="3266"/>
                  </a:lnTo>
                  <a:lnTo>
                    <a:pt x="2197" y="3282"/>
                  </a:lnTo>
                  <a:cubicBezTo>
                    <a:pt x="2204" y="3290"/>
                    <a:pt x="2202" y="3301"/>
                    <a:pt x="2194" y="3307"/>
                  </a:cubicBezTo>
                  <a:cubicBezTo>
                    <a:pt x="2186" y="3314"/>
                    <a:pt x="2174" y="3313"/>
                    <a:pt x="2167" y="3306"/>
                  </a:cubicBezTo>
                  <a:close/>
                  <a:moveTo>
                    <a:pt x="1992" y="3107"/>
                  </a:moveTo>
                  <a:lnTo>
                    <a:pt x="1918" y="3022"/>
                  </a:lnTo>
                  <a:cubicBezTo>
                    <a:pt x="1910" y="3015"/>
                    <a:pt x="1912" y="3003"/>
                    <a:pt x="1921" y="2997"/>
                  </a:cubicBezTo>
                  <a:cubicBezTo>
                    <a:pt x="1929" y="2990"/>
                    <a:pt x="1941" y="2991"/>
                    <a:pt x="1948" y="2999"/>
                  </a:cubicBezTo>
                  <a:lnTo>
                    <a:pt x="2023" y="3085"/>
                  </a:lnTo>
                  <a:cubicBezTo>
                    <a:pt x="2030" y="3092"/>
                    <a:pt x="2028" y="3104"/>
                    <a:pt x="2020" y="3110"/>
                  </a:cubicBezTo>
                  <a:cubicBezTo>
                    <a:pt x="2011" y="3117"/>
                    <a:pt x="1999" y="3115"/>
                    <a:pt x="1992" y="3107"/>
                  </a:cubicBezTo>
                  <a:close/>
                  <a:moveTo>
                    <a:pt x="1820" y="2906"/>
                  </a:moveTo>
                  <a:lnTo>
                    <a:pt x="1749" y="2820"/>
                  </a:lnTo>
                  <a:cubicBezTo>
                    <a:pt x="1742" y="2812"/>
                    <a:pt x="1744" y="2800"/>
                    <a:pt x="1752" y="2794"/>
                  </a:cubicBezTo>
                  <a:cubicBezTo>
                    <a:pt x="1761" y="2788"/>
                    <a:pt x="1774" y="2790"/>
                    <a:pt x="1780" y="2798"/>
                  </a:cubicBezTo>
                  <a:lnTo>
                    <a:pt x="1852" y="2884"/>
                  </a:lnTo>
                  <a:cubicBezTo>
                    <a:pt x="1858" y="2892"/>
                    <a:pt x="1857" y="2904"/>
                    <a:pt x="1848" y="2910"/>
                  </a:cubicBezTo>
                  <a:cubicBezTo>
                    <a:pt x="1839" y="2916"/>
                    <a:pt x="1827" y="2914"/>
                    <a:pt x="1820" y="2906"/>
                  </a:cubicBezTo>
                  <a:close/>
                  <a:moveTo>
                    <a:pt x="1653" y="2704"/>
                  </a:moveTo>
                  <a:lnTo>
                    <a:pt x="1637" y="2684"/>
                  </a:lnTo>
                  <a:lnTo>
                    <a:pt x="1583" y="2614"/>
                  </a:lnTo>
                  <a:cubicBezTo>
                    <a:pt x="1577" y="2606"/>
                    <a:pt x="1579" y="2595"/>
                    <a:pt x="1588" y="2590"/>
                  </a:cubicBezTo>
                  <a:cubicBezTo>
                    <a:pt x="1597" y="2584"/>
                    <a:pt x="1609" y="2585"/>
                    <a:pt x="1615" y="2593"/>
                  </a:cubicBezTo>
                  <a:lnTo>
                    <a:pt x="1668" y="2661"/>
                  </a:lnTo>
                  <a:lnTo>
                    <a:pt x="1685" y="2681"/>
                  </a:lnTo>
                  <a:cubicBezTo>
                    <a:pt x="1691" y="2689"/>
                    <a:pt x="1690" y="2701"/>
                    <a:pt x="1681" y="2707"/>
                  </a:cubicBezTo>
                  <a:cubicBezTo>
                    <a:pt x="1672" y="2713"/>
                    <a:pt x="1660" y="2712"/>
                    <a:pt x="1653" y="2704"/>
                  </a:cubicBezTo>
                  <a:close/>
                  <a:moveTo>
                    <a:pt x="1491" y="2496"/>
                  </a:moveTo>
                  <a:lnTo>
                    <a:pt x="1423" y="2408"/>
                  </a:lnTo>
                  <a:cubicBezTo>
                    <a:pt x="1416" y="2399"/>
                    <a:pt x="1419" y="2388"/>
                    <a:pt x="1427" y="2382"/>
                  </a:cubicBezTo>
                  <a:cubicBezTo>
                    <a:pt x="1436" y="2376"/>
                    <a:pt x="1449" y="2378"/>
                    <a:pt x="1455" y="2387"/>
                  </a:cubicBezTo>
                  <a:lnTo>
                    <a:pt x="1524" y="2475"/>
                  </a:lnTo>
                  <a:cubicBezTo>
                    <a:pt x="1530" y="2483"/>
                    <a:pt x="1528" y="2494"/>
                    <a:pt x="1519" y="2501"/>
                  </a:cubicBezTo>
                  <a:cubicBezTo>
                    <a:pt x="1510" y="2507"/>
                    <a:pt x="1498" y="2504"/>
                    <a:pt x="1491" y="2496"/>
                  </a:cubicBezTo>
                  <a:close/>
                  <a:moveTo>
                    <a:pt x="1333" y="2287"/>
                  </a:moveTo>
                  <a:lnTo>
                    <a:pt x="1267" y="2196"/>
                  </a:lnTo>
                  <a:cubicBezTo>
                    <a:pt x="1261" y="2188"/>
                    <a:pt x="1264" y="2176"/>
                    <a:pt x="1272" y="2171"/>
                  </a:cubicBezTo>
                  <a:cubicBezTo>
                    <a:pt x="1282" y="2165"/>
                    <a:pt x="1294" y="2167"/>
                    <a:pt x="1300" y="2175"/>
                  </a:cubicBezTo>
                  <a:lnTo>
                    <a:pt x="1366" y="2266"/>
                  </a:lnTo>
                  <a:cubicBezTo>
                    <a:pt x="1372" y="2275"/>
                    <a:pt x="1370" y="2286"/>
                    <a:pt x="1360" y="2292"/>
                  </a:cubicBezTo>
                  <a:cubicBezTo>
                    <a:pt x="1351" y="2297"/>
                    <a:pt x="1339" y="2295"/>
                    <a:pt x="1333" y="2287"/>
                  </a:cubicBezTo>
                  <a:close/>
                  <a:moveTo>
                    <a:pt x="1179" y="2075"/>
                  </a:moveTo>
                  <a:lnTo>
                    <a:pt x="1163" y="2053"/>
                  </a:lnTo>
                  <a:lnTo>
                    <a:pt x="1115" y="1982"/>
                  </a:lnTo>
                  <a:cubicBezTo>
                    <a:pt x="1109" y="1974"/>
                    <a:pt x="1112" y="1963"/>
                    <a:pt x="1121" y="1958"/>
                  </a:cubicBezTo>
                  <a:cubicBezTo>
                    <a:pt x="1131" y="1952"/>
                    <a:pt x="1143" y="1955"/>
                    <a:pt x="1148" y="1963"/>
                  </a:cubicBezTo>
                  <a:lnTo>
                    <a:pt x="1196" y="2033"/>
                  </a:lnTo>
                  <a:lnTo>
                    <a:pt x="1211" y="2055"/>
                  </a:lnTo>
                  <a:cubicBezTo>
                    <a:pt x="1218" y="2063"/>
                    <a:pt x="1215" y="2074"/>
                    <a:pt x="1207" y="2080"/>
                  </a:cubicBezTo>
                  <a:cubicBezTo>
                    <a:pt x="1197" y="2086"/>
                    <a:pt x="1185" y="2084"/>
                    <a:pt x="1179" y="2075"/>
                  </a:cubicBezTo>
                  <a:close/>
                  <a:moveTo>
                    <a:pt x="1031" y="1859"/>
                  </a:moveTo>
                  <a:lnTo>
                    <a:pt x="968" y="1767"/>
                  </a:lnTo>
                  <a:cubicBezTo>
                    <a:pt x="962" y="1758"/>
                    <a:pt x="965" y="1747"/>
                    <a:pt x="974" y="1742"/>
                  </a:cubicBezTo>
                  <a:cubicBezTo>
                    <a:pt x="984" y="1736"/>
                    <a:pt x="996" y="1739"/>
                    <a:pt x="1001" y="1747"/>
                  </a:cubicBezTo>
                  <a:lnTo>
                    <a:pt x="1064" y="1840"/>
                  </a:lnTo>
                  <a:cubicBezTo>
                    <a:pt x="1070" y="1849"/>
                    <a:pt x="1068" y="1859"/>
                    <a:pt x="1058" y="1865"/>
                  </a:cubicBezTo>
                  <a:cubicBezTo>
                    <a:pt x="1049" y="1870"/>
                    <a:pt x="1037" y="1867"/>
                    <a:pt x="1031" y="1859"/>
                  </a:cubicBezTo>
                  <a:close/>
                  <a:moveTo>
                    <a:pt x="886" y="1641"/>
                  </a:moveTo>
                  <a:lnTo>
                    <a:pt x="826" y="1547"/>
                  </a:lnTo>
                  <a:cubicBezTo>
                    <a:pt x="821" y="1538"/>
                    <a:pt x="824" y="1527"/>
                    <a:pt x="834" y="1522"/>
                  </a:cubicBezTo>
                  <a:cubicBezTo>
                    <a:pt x="843" y="1517"/>
                    <a:pt x="855" y="1520"/>
                    <a:pt x="860" y="1529"/>
                  </a:cubicBezTo>
                  <a:lnTo>
                    <a:pt x="920" y="1623"/>
                  </a:lnTo>
                  <a:cubicBezTo>
                    <a:pt x="926" y="1632"/>
                    <a:pt x="923" y="1642"/>
                    <a:pt x="913" y="1648"/>
                  </a:cubicBezTo>
                  <a:cubicBezTo>
                    <a:pt x="904" y="1653"/>
                    <a:pt x="892" y="1650"/>
                    <a:pt x="886" y="1641"/>
                  </a:cubicBezTo>
                  <a:close/>
                  <a:moveTo>
                    <a:pt x="747" y="1421"/>
                  </a:moveTo>
                  <a:lnTo>
                    <a:pt x="732" y="1400"/>
                  </a:lnTo>
                  <a:lnTo>
                    <a:pt x="689" y="1326"/>
                  </a:lnTo>
                  <a:cubicBezTo>
                    <a:pt x="683" y="1316"/>
                    <a:pt x="686" y="1305"/>
                    <a:pt x="697" y="1301"/>
                  </a:cubicBezTo>
                  <a:cubicBezTo>
                    <a:pt x="706" y="1296"/>
                    <a:pt x="718" y="1299"/>
                    <a:pt x="723" y="1308"/>
                  </a:cubicBezTo>
                  <a:lnTo>
                    <a:pt x="767" y="1381"/>
                  </a:lnTo>
                  <a:lnTo>
                    <a:pt x="781" y="1403"/>
                  </a:lnTo>
                  <a:cubicBezTo>
                    <a:pt x="786" y="1412"/>
                    <a:pt x="783" y="1423"/>
                    <a:pt x="773" y="1428"/>
                  </a:cubicBezTo>
                  <a:cubicBezTo>
                    <a:pt x="764" y="1433"/>
                    <a:pt x="752" y="1430"/>
                    <a:pt x="747" y="1421"/>
                  </a:cubicBezTo>
                  <a:close/>
                  <a:moveTo>
                    <a:pt x="613" y="1198"/>
                  </a:moveTo>
                  <a:lnTo>
                    <a:pt x="556" y="1102"/>
                  </a:lnTo>
                  <a:cubicBezTo>
                    <a:pt x="550" y="1093"/>
                    <a:pt x="554" y="1082"/>
                    <a:pt x="564" y="1078"/>
                  </a:cubicBezTo>
                  <a:cubicBezTo>
                    <a:pt x="573" y="1072"/>
                    <a:pt x="585" y="1075"/>
                    <a:pt x="591" y="1085"/>
                  </a:cubicBezTo>
                  <a:lnTo>
                    <a:pt x="648" y="1180"/>
                  </a:lnTo>
                  <a:cubicBezTo>
                    <a:pt x="652" y="1189"/>
                    <a:pt x="649" y="1200"/>
                    <a:pt x="640" y="1205"/>
                  </a:cubicBezTo>
                  <a:cubicBezTo>
                    <a:pt x="630" y="1210"/>
                    <a:pt x="618" y="1206"/>
                    <a:pt x="613" y="1198"/>
                  </a:cubicBezTo>
                  <a:close/>
                  <a:moveTo>
                    <a:pt x="482" y="972"/>
                  </a:moveTo>
                  <a:lnTo>
                    <a:pt x="429" y="875"/>
                  </a:lnTo>
                  <a:cubicBezTo>
                    <a:pt x="424" y="866"/>
                    <a:pt x="428" y="855"/>
                    <a:pt x="437" y="850"/>
                  </a:cubicBezTo>
                  <a:cubicBezTo>
                    <a:pt x="448" y="846"/>
                    <a:pt x="460" y="850"/>
                    <a:pt x="464" y="858"/>
                  </a:cubicBezTo>
                  <a:lnTo>
                    <a:pt x="518" y="956"/>
                  </a:lnTo>
                  <a:cubicBezTo>
                    <a:pt x="523" y="965"/>
                    <a:pt x="519" y="976"/>
                    <a:pt x="509" y="980"/>
                  </a:cubicBezTo>
                  <a:cubicBezTo>
                    <a:pt x="499" y="985"/>
                    <a:pt x="487" y="981"/>
                    <a:pt x="482" y="972"/>
                  </a:cubicBezTo>
                  <a:close/>
                  <a:moveTo>
                    <a:pt x="358" y="745"/>
                  </a:moveTo>
                  <a:lnTo>
                    <a:pt x="346" y="724"/>
                  </a:lnTo>
                  <a:lnTo>
                    <a:pt x="306" y="646"/>
                  </a:lnTo>
                  <a:cubicBezTo>
                    <a:pt x="301" y="637"/>
                    <a:pt x="305" y="626"/>
                    <a:pt x="316" y="622"/>
                  </a:cubicBezTo>
                  <a:cubicBezTo>
                    <a:pt x="325" y="617"/>
                    <a:pt x="337" y="621"/>
                    <a:pt x="342" y="631"/>
                  </a:cubicBezTo>
                  <a:lnTo>
                    <a:pt x="381" y="708"/>
                  </a:lnTo>
                  <a:lnTo>
                    <a:pt x="392" y="729"/>
                  </a:lnTo>
                  <a:cubicBezTo>
                    <a:pt x="397" y="738"/>
                    <a:pt x="394" y="749"/>
                    <a:pt x="384" y="753"/>
                  </a:cubicBezTo>
                  <a:cubicBezTo>
                    <a:pt x="374" y="758"/>
                    <a:pt x="362" y="754"/>
                    <a:pt x="358" y="745"/>
                  </a:cubicBezTo>
                  <a:close/>
                  <a:moveTo>
                    <a:pt x="239" y="514"/>
                  </a:moveTo>
                  <a:lnTo>
                    <a:pt x="188" y="415"/>
                  </a:lnTo>
                  <a:cubicBezTo>
                    <a:pt x="184" y="406"/>
                    <a:pt x="188" y="395"/>
                    <a:pt x="198" y="391"/>
                  </a:cubicBezTo>
                  <a:cubicBezTo>
                    <a:pt x="208" y="387"/>
                    <a:pt x="220" y="391"/>
                    <a:pt x="224" y="400"/>
                  </a:cubicBezTo>
                  <a:lnTo>
                    <a:pt x="274" y="499"/>
                  </a:lnTo>
                  <a:cubicBezTo>
                    <a:pt x="279" y="508"/>
                    <a:pt x="275" y="518"/>
                    <a:pt x="265" y="523"/>
                  </a:cubicBezTo>
                  <a:cubicBezTo>
                    <a:pt x="256" y="527"/>
                    <a:pt x="244" y="524"/>
                    <a:pt x="239" y="514"/>
                  </a:cubicBezTo>
                  <a:close/>
                  <a:moveTo>
                    <a:pt x="124" y="282"/>
                  </a:moveTo>
                  <a:lnTo>
                    <a:pt x="77" y="181"/>
                  </a:lnTo>
                  <a:cubicBezTo>
                    <a:pt x="73" y="173"/>
                    <a:pt x="77" y="162"/>
                    <a:pt x="87" y="157"/>
                  </a:cubicBezTo>
                  <a:cubicBezTo>
                    <a:pt x="97" y="154"/>
                    <a:pt x="109" y="158"/>
                    <a:pt x="113" y="167"/>
                  </a:cubicBezTo>
                  <a:lnTo>
                    <a:pt x="161" y="267"/>
                  </a:lnTo>
                  <a:cubicBezTo>
                    <a:pt x="165" y="277"/>
                    <a:pt x="160" y="287"/>
                    <a:pt x="150" y="291"/>
                  </a:cubicBezTo>
                  <a:cubicBezTo>
                    <a:pt x="140" y="295"/>
                    <a:pt x="128" y="291"/>
                    <a:pt x="124" y="282"/>
                  </a:cubicBezTo>
                  <a:close/>
                  <a:moveTo>
                    <a:pt x="14" y="48"/>
                  </a:moveTo>
                  <a:lnTo>
                    <a:pt x="5" y="28"/>
                  </a:lnTo>
                  <a:cubicBezTo>
                    <a:pt x="0" y="18"/>
                    <a:pt x="5" y="8"/>
                    <a:pt x="15" y="4"/>
                  </a:cubicBezTo>
                  <a:cubicBezTo>
                    <a:pt x="25" y="0"/>
                    <a:pt x="37" y="4"/>
                    <a:pt x="40" y="13"/>
                  </a:cubicBezTo>
                  <a:lnTo>
                    <a:pt x="50" y="34"/>
                  </a:lnTo>
                  <a:cubicBezTo>
                    <a:pt x="55" y="42"/>
                    <a:pt x="50" y="53"/>
                    <a:pt x="40" y="58"/>
                  </a:cubicBezTo>
                  <a:cubicBezTo>
                    <a:pt x="30" y="61"/>
                    <a:pt x="18" y="57"/>
                    <a:pt x="14" y="4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094" name="Freeform 70"/>
            <p:cNvSpPr>
              <a:spLocks noEditPoints="1"/>
            </p:cNvSpPr>
            <p:nvPr/>
          </p:nvSpPr>
          <p:spPr bwMode="auto">
            <a:xfrm>
              <a:off x="1149" y="1743"/>
              <a:ext cx="806" cy="629"/>
            </a:xfrm>
            <a:custGeom>
              <a:avLst/>
              <a:gdLst/>
              <a:ahLst/>
              <a:cxnLst>
                <a:cxn ang="0">
                  <a:pos x="10197" y="8088"/>
                </a:cxn>
                <a:cxn ang="0">
                  <a:pos x="9933" y="8010"/>
                </a:cxn>
                <a:cxn ang="0">
                  <a:pos x="9671" y="7929"/>
                </a:cxn>
                <a:cxn ang="0">
                  <a:pos x="9423" y="7811"/>
                </a:cxn>
                <a:cxn ang="0">
                  <a:pos x="9163" y="7723"/>
                </a:cxn>
                <a:cxn ang="0">
                  <a:pos x="8795" y="7592"/>
                </a:cxn>
                <a:cxn ang="0">
                  <a:pos x="8513" y="7506"/>
                </a:cxn>
                <a:cxn ang="0">
                  <a:pos x="8259" y="7405"/>
                </a:cxn>
                <a:cxn ang="0">
                  <a:pos x="8015" y="7327"/>
                </a:cxn>
                <a:cxn ang="0">
                  <a:pos x="7871" y="7266"/>
                </a:cxn>
                <a:cxn ang="0">
                  <a:pos x="7621" y="7158"/>
                </a:cxn>
                <a:cxn ang="0">
                  <a:pos x="7647" y="7149"/>
                </a:cxn>
                <a:cxn ang="0">
                  <a:pos x="7398" y="7036"/>
                </a:cxn>
                <a:cxn ang="0">
                  <a:pos x="7152" y="6921"/>
                </a:cxn>
                <a:cxn ang="0">
                  <a:pos x="6832" y="6745"/>
                </a:cxn>
                <a:cxn ang="0">
                  <a:pos x="6553" y="6602"/>
                </a:cxn>
                <a:cxn ang="0">
                  <a:pos x="6314" y="6474"/>
                </a:cxn>
                <a:cxn ang="0">
                  <a:pos x="6077" y="6343"/>
                </a:cxn>
                <a:cxn ang="0">
                  <a:pos x="5843" y="6208"/>
                </a:cxn>
                <a:cxn ang="0">
                  <a:pos x="5584" y="6075"/>
                </a:cxn>
                <a:cxn ang="0">
                  <a:pos x="5359" y="5959"/>
                </a:cxn>
                <a:cxn ang="0">
                  <a:pos x="5132" y="5813"/>
                </a:cxn>
                <a:cxn ang="0">
                  <a:pos x="4949" y="5694"/>
                </a:cxn>
                <a:cxn ang="0">
                  <a:pos x="5003" y="5729"/>
                </a:cxn>
                <a:cxn ang="0">
                  <a:pos x="4779" y="5577"/>
                </a:cxn>
                <a:cxn ang="0">
                  <a:pos x="4558" y="5423"/>
                </a:cxn>
                <a:cxn ang="0">
                  <a:pos x="4365" y="5237"/>
                </a:cxn>
                <a:cxn ang="0">
                  <a:pos x="4152" y="5076"/>
                </a:cxn>
                <a:cxn ang="0">
                  <a:pos x="3941" y="4912"/>
                </a:cxn>
                <a:cxn ang="0">
                  <a:pos x="3733" y="4743"/>
                </a:cxn>
                <a:cxn ang="0">
                  <a:pos x="3529" y="4572"/>
                </a:cxn>
                <a:cxn ang="0">
                  <a:pos x="3327" y="4399"/>
                </a:cxn>
                <a:cxn ang="0">
                  <a:pos x="3130" y="4220"/>
                </a:cxn>
                <a:cxn ang="0">
                  <a:pos x="2936" y="4039"/>
                </a:cxn>
                <a:cxn ang="0">
                  <a:pos x="2665" y="3774"/>
                </a:cxn>
                <a:cxn ang="0">
                  <a:pos x="2451" y="3584"/>
                </a:cxn>
                <a:cxn ang="0">
                  <a:pos x="2271" y="3390"/>
                </a:cxn>
                <a:cxn ang="0">
                  <a:pos x="2091" y="3221"/>
                </a:cxn>
                <a:cxn ang="0">
                  <a:pos x="1992" y="3107"/>
                </a:cxn>
                <a:cxn ang="0">
                  <a:pos x="1820" y="2906"/>
                </a:cxn>
                <a:cxn ang="0">
                  <a:pos x="1653" y="2704"/>
                </a:cxn>
                <a:cxn ang="0">
                  <a:pos x="1681" y="2707"/>
                </a:cxn>
                <a:cxn ang="0">
                  <a:pos x="1519" y="2501"/>
                </a:cxn>
                <a:cxn ang="0">
                  <a:pos x="1360" y="2292"/>
                </a:cxn>
                <a:cxn ang="0">
                  <a:pos x="1196" y="2033"/>
                </a:cxn>
                <a:cxn ang="0">
                  <a:pos x="1001" y="1747"/>
                </a:cxn>
                <a:cxn ang="0">
                  <a:pos x="860" y="1529"/>
                </a:cxn>
                <a:cxn ang="0">
                  <a:pos x="697" y="1301"/>
                </a:cxn>
                <a:cxn ang="0">
                  <a:pos x="556" y="1102"/>
                </a:cxn>
                <a:cxn ang="0">
                  <a:pos x="429" y="875"/>
                </a:cxn>
                <a:cxn ang="0">
                  <a:pos x="346" y="724"/>
                </a:cxn>
                <a:cxn ang="0">
                  <a:pos x="358" y="745"/>
                </a:cxn>
                <a:cxn ang="0">
                  <a:pos x="239" y="514"/>
                </a:cxn>
                <a:cxn ang="0">
                  <a:pos x="124" y="282"/>
                </a:cxn>
                <a:cxn ang="0">
                  <a:pos x="14" y="48"/>
                </a:cxn>
              </a:cxnLst>
              <a:rect l="0" t="0" r="r" b="b"/>
              <a:pathLst>
                <a:path w="10225" h="8092">
                  <a:moveTo>
                    <a:pt x="10197" y="8088"/>
                  </a:moveTo>
                  <a:lnTo>
                    <a:pt x="10084" y="8055"/>
                  </a:lnTo>
                  <a:cubicBezTo>
                    <a:pt x="10073" y="8052"/>
                    <a:pt x="10068" y="8042"/>
                    <a:pt x="10072" y="8031"/>
                  </a:cubicBezTo>
                  <a:cubicBezTo>
                    <a:pt x="10075" y="8022"/>
                    <a:pt x="10086" y="8017"/>
                    <a:pt x="10096" y="8020"/>
                  </a:cubicBezTo>
                  <a:lnTo>
                    <a:pt x="10209" y="8054"/>
                  </a:lnTo>
                  <a:cubicBezTo>
                    <a:pt x="10220" y="8057"/>
                    <a:pt x="10225" y="8067"/>
                    <a:pt x="10222" y="8077"/>
                  </a:cubicBezTo>
                  <a:cubicBezTo>
                    <a:pt x="10218" y="8086"/>
                    <a:pt x="10207" y="8092"/>
                    <a:pt x="10197" y="8088"/>
                  </a:cubicBezTo>
                  <a:close/>
                  <a:moveTo>
                    <a:pt x="9933" y="8010"/>
                  </a:moveTo>
                  <a:lnTo>
                    <a:pt x="9821" y="7976"/>
                  </a:lnTo>
                  <a:cubicBezTo>
                    <a:pt x="9811" y="7973"/>
                    <a:pt x="9804" y="7963"/>
                    <a:pt x="9808" y="7953"/>
                  </a:cubicBezTo>
                  <a:cubicBezTo>
                    <a:pt x="9812" y="7943"/>
                    <a:pt x="9823" y="7938"/>
                    <a:pt x="9833" y="7941"/>
                  </a:cubicBezTo>
                  <a:lnTo>
                    <a:pt x="9946" y="7975"/>
                  </a:lnTo>
                  <a:cubicBezTo>
                    <a:pt x="9956" y="7978"/>
                    <a:pt x="9962" y="7988"/>
                    <a:pt x="9959" y="7998"/>
                  </a:cubicBezTo>
                  <a:cubicBezTo>
                    <a:pt x="9956" y="8007"/>
                    <a:pt x="9944" y="8012"/>
                    <a:pt x="9933" y="8010"/>
                  </a:cubicBezTo>
                  <a:close/>
                  <a:moveTo>
                    <a:pt x="9671" y="7929"/>
                  </a:moveTo>
                  <a:lnTo>
                    <a:pt x="9559" y="7893"/>
                  </a:lnTo>
                  <a:cubicBezTo>
                    <a:pt x="9548" y="7889"/>
                    <a:pt x="9543" y="7879"/>
                    <a:pt x="9547" y="7870"/>
                  </a:cubicBezTo>
                  <a:cubicBezTo>
                    <a:pt x="9550" y="7860"/>
                    <a:pt x="9562" y="7855"/>
                    <a:pt x="9572" y="7859"/>
                  </a:cubicBezTo>
                  <a:lnTo>
                    <a:pt x="9684" y="7895"/>
                  </a:lnTo>
                  <a:cubicBezTo>
                    <a:pt x="9694" y="7898"/>
                    <a:pt x="9699" y="7908"/>
                    <a:pt x="9696" y="7918"/>
                  </a:cubicBezTo>
                  <a:cubicBezTo>
                    <a:pt x="9692" y="7927"/>
                    <a:pt x="9681" y="7932"/>
                    <a:pt x="9671" y="7929"/>
                  </a:cubicBezTo>
                  <a:close/>
                  <a:moveTo>
                    <a:pt x="9409" y="7845"/>
                  </a:moveTo>
                  <a:lnTo>
                    <a:pt x="9309" y="7812"/>
                  </a:lnTo>
                  <a:lnTo>
                    <a:pt x="9297" y="7809"/>
                  </a:lnTo>
                  <a:cubicBezTo>
                    <a:pt x="9287" y="7805"/>
                    <a:pt x="9282" y="7794"/>
                    <a:pt x="9286" y="7785"/>
                  </a:cubicBezTo>
                  <a:cubicBezTo>
                    <a:pt x="9290" y="7775"/>
                    <a:pt x="9301" y="7771"/>
                    <a:pt x="9311" y="7774"/>
                  </a:cubicBezTo>
                  <a:lnTo>
                    <a:pt x="9321" y="7778"/>
                  </a:lnTo>
                  <a:lnTo>
                    <a:pt x="9423" y="7811"/>
                  </a:lnTo>
                  <a:cubicBezTo>
                    <a:pt x="9433" y="7814"/>
                    <a:pt x="9438" y="7824"/>
                    <a:pt x="9434" y="7834"/>
                  </a:cubicBezTo>
                  <a:cubicBezTo>
                    <a:pt x="9431" y="7844"/>
                    <a:pt x="9419" y="7848"/>
                    <a:pt x="9409" y="7845"/>
                  </a:cubicBezTo>
                  <a:close/>
                  <a:moveTo>
                    <a:pt x="9149" y="7757"/>
                  </a:moveTo>
                  <a:lnTo>
                    <a:pt x="9038" y="7718"/>
                  </a:lnTo>
                  <a:cubicBezTo>
                    <a:pt x="9028" y="7715"/>
                    <a:pt x="9023" y="7704"/>
                    <a:pt x="9027" y="7694"/>
                  </a:cubicBezTo>
                  <a:cubicBezTo>
                    <a:pt x="9030" y="7685"/>
                    <a:pt x="9042" y="7680"/>
                    <a:pt x="9053" y="7684"/>
                  </a:cubicBezTo>
                  <a:lnTo>
                    <a:pt x="9163" y="7723"/>
                  </a:lnTo>
                  <a:cubicBezTo>
                    <a:pt x="9174" y="7726"/>
                    <a:pt x="9178" y="7737"/>
                    <a:pt x="9175" y="7746"/>
                  </a:cubicBezTo>
                  <a:cubicBezTo>
                    <a:pt x="9171" y="7755"/>
                    <a:pt x="9159" y="7761"/>
                    <a:pt x="9149" y="7757"/>
                  </a:cubicBezTo>
                  <a:close/>
                  <a:moveTo>
                    <a:pt x="8890" y="7667"/>
                  </a:moveTo>
                  <a:lnTo>
                    <a:pt x="8875" y="7661"/>
                  </a:lnTo>
                  <a:lnTo>
                    <a:pt x="8780" y="7625"/>
                  </a:lnTo>
                  <a:cubicBezTo>
                    <a:pt x="8770" y="7622"/>
                    <a:pt x="8765" y="7611"/>
                    <a:pt x="8770" y="7602"/>
                  </a:cubicBezTo>
                  <a:cubicBezTo>
                    <a:pt x="8773" y="7592"/>
                    <a:pt x="8785" y="7588"/>
                    <a:pt x="8795" y="7592"/>
                  </a:cubicBezTo>
                  <a:lnTo>
                    <a:pt x="8888" y="7627"/>
                  </a:lnTo>
                  <a:lnTo>
                    <a:pt x="8905" y="7632"/>
                  </a:lnTo>
                  <a:cubicBezTo>
                    <a:pt x="8915" y="7636"/>
                    <a:pt x="8920" y="7646"/>
                    <a:pt x="8916" y="7656"/>
                  </a:cubicBezTo>
                  <a:cubicBezTo>
                    <a:pt x="8912" y="7665"/>
                    <a:pt x="8901" y="7670"/>
                    <a:pt x="8890" y="7667"/>
                  </a:cubicBezTo>
                  <a:close/>
                  <a:moveTo>
                    <a:pt x="8634" y="7571"/>
                  </a:moveTo>
                  <a:lnTo>
                    <a:pt x="8524" y="7529"/>
                  </a:lnTo>
                  <a:cubicBezTo>
                    <a:pt x="8513" y="7525"/>
                    <a:pt x="8509" y="7515"/>
                    <a:pt x="8513" y="7506"/>
                  </a:cubicBezTo>
                  <a:cubicBezTo>
                    <a:pt x="8517" y="7496"/>
                    <a:pt x="8528" y="7492"/>
                    <a:pt x="8539" y="7496"/>
                  </a:cubicBezTo>
                  <a:lnTo>
                    <a:pt x="8649" y="7537"/>
                  </a:lnTo>
                  <a:cubicBezTo>
                    <a:pt x="8659" y="7541"/>
                    <a:pt x="8664" y="7551"/>
                    <a:pt x="8660" y="7560"/>
                  </a:cubicBezTo>
                  <a:cubicBezTo>
                    <a:pt x="8656" y="7570"/>
                    <a:pt x="8644" y="7574"/>
                    <a:pt x="8634" y="7571"/>
                  </a:cubicBezTo>
                  <a:close/>
                  <a:moveTo>
                    <a:pt x="8377" y="7473"/>
                  </a:moveTo>
                  <a:lnTo>
                    <a:pt x="8269" y="7429"/>
                  </a:lnTo>
                  <a:cubicBezTo>
                    <a:pt x="8259" y="7425"/>
                    <a:pt x="8254" y="7414"/>
                    <a:pt x="8259" y="7405"/>
                  </a:cubicBezTo>
                  <a:cubicBezTo>
                    <a:pt x="8263" y="7396"/>
                    <a:pt x="8275" y="7391"/>
                    <a:pt x="8285" y="7396"/>
                  </a:cubicBezTo>
                  <a:lnTo>
                    <a:pt x="8393" y="7440"/>
                  </a:lnTo>
                  <a:cubicBezTo>
                    <a:pt x="8403" y="7443"/>
                    <a:pt x="8408" y="7454"/>
                    <a:pt x="8403" y="7464"/>
                  </a:cubicBezTo>
                  <a:cubicBezTo>
                    <a:pt x="8399" y="7472"/>
                    <a:pt x="8388" y="7477"/>
                    <a:pt x="8377" y="7473"/>
                  </a:cubicBezTo>
                  <a:close/>
                  <a:moveTo>
                    <a:pt x="8124" y="7371"/>
                  </a:moveTo>
                  <a:lnTo>
                    <a:pt x="8028" y="7333"/>
                  </a:lnTo>
                  <a:lnTo>
                    <a:pt x="8015" y="7327"/>
                  </a:lnTo>
                  <a:cubicBezTo>
                    <a:pt x="8005" y="7322"/>
                    <a:pt x="8001" y="7312"/>
                    <a:pt x="8005" y="7303"/>
                  </a:cubicBezTo>
                  <a:cubicBezTo>
                    <a:pt x="8010" y="7294"/>
                    <a:pt x="8022" y="7290"/>
                    <a:pt x="8032" y="7294"/>
                  </a:cubicBezTo>
                  <a:lnTo>
                    <a:pt x="8044" y="7299"/>
                  </a:lnTo>
                  <a:lnTo>
                    <a:pt x="8139" y="7338"/>
                  </a:lnTo>
                  <a:cubicBezTo>
                    <a:pt x="8150" y="7342"/>
                    <a:pt x="8154" y="7352"/>
                    <a:pt x="8150" y="7362"/>
                  </a:cubicBezTo>
                  <a:cubicBezTo>
                    <a:pt x="8146" y="7371"/>
                    <a:pt x="8134" y="7375"/>
                    <a:pt x="8124" y="7371"/>
                  </a:cubicBezTo>
                  <a:close/>
                  <a:moveTo>
                    <a:pt x="7871" y="7266"/>
                  </a:moveTo>
                  <a:lnTo>
                    <a:pt x="7764" y="7220"/>
                  </a:lnTo>
                  <a:cubicBezTo>
                    <a:pt x="7754" y="7215"/>
                    <a:pt x="7750" y="7204"/>
                    <a:pt x="7754" y="7195"/>
                  </a:cubicBezTo>
                  <a:cubicBezTo>
                    <a:pt x="7759" y="7186"/>
                    <a:pt x="7771" y="7182"/>
                    <a:pt x="7780" y="7186"/>
                  </a:cubicBezTo>
                  <a:lnTo>
                    <a:pt x="7888" y="7233"/>
                  </a:lnTo>
                  <a:cubicBezTo>
                    <a:pt x="7898" y="7236"/>
                    <a:pt x="7902" y="7247"/>
                    <a:pt x="7897" y="7257"/>
                  </a:cubicBezTo>
                  <a:cubicBezTo>
                    <a:pt x="7893" y="7266"/>
                    <a:pt x="7882" y="7270"/>
                    <a:pt x="7871" y="7266"/>
                  </a:cubicBezTo>
                  <a:close/>
                  <a:moveTo>
                    <a:pt x="7621" y="7158"/>
                  </a:moveTo>
                  <a:lnTo>
                    <a:pt x="7615" y="7156"/>
                  </a:lnTo>
                  <a:lnTo>
                    <a:pt x="7514" y="7109"/>
                  </a:lnTo>
                  <a:cubicBezTo>
                    <a:pt x="7504" y="7105"/>
                    <a:pt x="7500" y="7094"/>
                    <a:pt x="7505" y="7085"/>
                  </a:cubicBezTo>
                  <a:cubicBezTo>
                    <a:pt x="7510" y="7076"/>
                    <a:pt x="7522" y="7072"/>
                    <a:pt x="7531" y="7077"/>
                  </a:cubicBezTo>
                  <a:lnTo>
                    <a:pt x="7633" y="7123"/>
                  </a:lnTo>
                  <a:lnTo>
                    <a:pt x="7637" y="7125"/>
                  </a:lnTo>
                  <a:cubicBezTo>
                    <a:pt x="7648" y="7129"/>
                    <a:pt x="7651" y="7140"/>
                    <a:pt x="7647" y="7149"/>
                  </a:cubicBezTo>
                  <a:cubicBezTo>
                    <a:pt x="7642" y="7159"/>
                    <a:pt x="7630" y="7162"/>
                    <a:pt x="7621" y="7158"/>
                  </a:cubicBezTo>
                  <a:close/>
                  <a:moveTo>
                    <a:pt x="7372" y="7044"/>
                  </a:moveTo>
                  <a:lnTo>
                    <a:pt x="7266" y="6996"/>
                  </a:lnTo>
                  <a:cubicBezTo>
                    <a:pt x="7256" y="6992"/>
                    <a:pt x="7252" y="6981"/>
                    <a:pt x="7257" y="6971"/>
                  </a:cubicBezTo>
                  <a:cubicBezTo>
                    <a:pt x="7262" y="6963"/>
                    <a:pt x="7274" y="6959"/>
                    <a:pt x="7284" y="6963"/>
                  </a:cubicBezTo>
                  <a:lnTo>
                    <a:pt x="7390" y="7012"/>
                  </a:lnTo>
                  <a:cubicBezTo>
                    <a:pt x="7399" y="7017"/>
                    <a:pt x="7403" y="7027"/>
                    <a:pt x="7398" y="7036"/>
                  </a:cubicBezTo>
                  <a:cubicBezTo>
                    <a:pt x="7394" y="7045"/>
                    <a:pt x="7382" y="7049"/>
                    <a:pt x="7372" y="7044"/>
                  </a:cubicBezTo>
                  <a:close/>
                  <a:moveTo>
                    <a:pt x="7125" y="6929"/>
                  </a:moveTo>
                  <a:lnTo>
                    <a:pt x="7021" y="6878"/>
                  </a:lnTo>
                  <a:cubicBezTo>
                    <a:pt x="7010" y="6873"/>
                    <a:pt x="7007" y="6862"/>
                    <a:pt x="7012" y="6853"/>
                  </a:cubicBezTo>
                  <a:cubicBezTo>
                    <a:pt x="7017" y="6845"/>
                    <a:pt x="7029" y="6841"/>
                    <a:pt x="7039" y="6845"/>
                  </a:cubicBezTo>
                  <a:lnTo>
                    <a:pt x="7144" y="6896"/>
                  </a:lnTo>
                  <a:cubicBezTo>
                    <a:pt x="7153" y="6902"/>
                    <a:pt x="7157" y="6912"/>
                    <a:pt x="7152" y="6921"/>
                  </a:cubicBezTo>
                  <a:cubicBezTo>
                    <a:pt x="7147" y="6930"/>
                    <a:pt x="7134" y="6934"/>
                    <a:pt x="7125" y="6929"/>
                  </a:cubicBezTo>
                  <a:close/>
                  <a:moveTo>
                    <a:pt x="6881" y="6810"/>
                  </a:moveTo>
                  <a:lnTo>
                    <a:pt x="6813" y="6778"/>
                  </a:lnTo>
                  <a:lnTo>
                    <a:pt x="6775" y="6758"/>
                  </a:lnTo>
                  <a:cubicBezTo>
                    <a:pt x="6766" y="6753"/>
                    <a:pt x="6763" y="6742"/>
                    <a:pt x="6768" y="6733"/>
                  </a:cubicBezTo>
                  <a:cubicBezTo>
                    <a:pt x="6773" y="6725"/>
                    <a:pt x="6786" y="6721"/>
                    <a:pt x="6795" y="6726"/>
                  </a:cubicBezTo>
                  <a:lnTo>
                    <a:pt x="6832" y="6745"/>
                  </a:lnTo>
                  <a:lnTo>
                    <a:pt x="6899" y="6778"/>
                  </a:lnTo>
                  <a:cubicBezTo>
                    <a:pt x="6908" y="6782"/>
                    <a:pt x="6912" y="6794"/>
                    <a:pt x="6907" y="6803"/>
                  </a:cubicBezTo>
                  <a:cubicBezTo>
                    <a:pt x="6902" y="6811"/>
                    <a:pt x="6890" y="6815"/>
                    <a:pt x="6881" y="6810"/>
                  </a:cubicBezTo>
                  <a:close/>
                  <a:moveTo>
                    <a:pt x="6638" y="6687"/>
                  </a:moveTo>
                  <a:lnTo>
                    <a:pt x="6534" y="6633"/>
                  </a:lnTo>
                  <a:cubicBezTo>
                    <a:pt x="6525" y="6629"/>
                    <a:pt x="6522" y="6617"/>
                    <a:pt x="6526" y="6608"/>
                  </a:cubicBezTo>
                  <a:cubicBezTo>
                    <a:pt x="6532" y="6599"/>
                    <a:pt x="6544" y="6597"/>
                    <a:pt x="6553" y="6602"/>
                  </a:cubicBezTo>
                  <a:lnTo>
                    <a:pt x="6657" y="6655"/>
                  </a:lnTo>
                  <a:cubicBezTo>
                    <a:pt x="6666" y="6660"/>
                    <a:pt x="6670" y="6671"/>
                    <a:pt x="6665" y="6679"/>
                  </a:cubicBezTo>
                  <a:cubicBezTo>
                    <a:pt x="6659" y="6688"/>
                    <a:pt x="6647" y="6692"/>
                    <a:pt x="6638" y="6687"/>
                  </a:cubicBezTo>
                  <a:close/>
                  <a:moveTo>
                    <a:pt x="6396" y="6561"/>
                  </a:moveTo>
                  <a:lnTo>
                    <a:pt x="6295" y="6505"/>
                  </a:lnTo>
                  <a:cubicBezTo>
                    <a:pt x="6285" y="6500"/>
                    <a:pt x="6282" y="6489"/>
                    <a:pt x="6288" y="6480"/>
                  </a:cubicBezTo>
                  <a:cubicBezTo>
                    <a:pt x="6293" y="6471"/>
                    <a:pt x="6305" y="6468"/>
                    <a:pt x="6314" y="6474"/>
                  </a:cubicBezTo>
                  <a:lnTo>
                    <a:pt x="6416" y="6530"/>
                  </a:lnTo>
                  <a:cubicBezTo>
                    <a:pt x="6426" y="6535"/>
                    <a:pt x="6429" y="6546"/>
                    <a:pt x="6424" y="6555"/>
                  </a:cubicBezTo>
                  <a:cubicBezTo>
                    <a:pt x="6418" y="6563"/>
                    <a:pt x="6405" y="6566"/>
                    <a:pt x="6396" y="6561"/>
                  </a:cubicBezTo>
                  <a:close/>
                  <a:moveTo>
                    <a:pt x="6159" y="6431"/>
                  </a:moveTo>
                  <a:lnTo>
                    <a:pt x="6057" y="6374"/>
                  </a:lnTo>
                  <a:cubicBezTo>
                    <a:pt x="6047" y="6369"/>
                    <a:pt x="6044" y="6358"/>
                    <a:pt x="6050" y="6350"/>
                  </a:cubicBezTo>
                  <a:cubicBezTo>
                    <a:pt x="6055" y="6341"/>
                    <a:pt x="6068" y="6338"/>
                    <a:pt x="6077" y="6343"/>
                  </a:cubicBezTo>
                  <a:lnTo>
                    <a:pt x="6178" y="6399"/>
                  </a:lnTo>
                  <a:cubicBezTo>
                    <a:pt x="6188" y="6404"/>
                    <a:pt x="6191" y="6416"/>
                    <a:pt x="6186" y="6424"/>
                  </a:cubicBezTo>
                  <a:cubicBezTo>
                    <a:pt x="6180" y="6433"/>
                    <a:pt x="6168" y="6436"/>
                    <a:pt x="6159" y="6431"/>
                  </a:cubicBezTo>
                  <a:close/>
                  <a:moveTo>
                    <a:pt x="5922" y="6297"/>
                  </a:moveTo>
                  <a:lnTo>
                    <a:pt x="5822" y="6238"/>
                  </a:lnTo>
                  <a:cubicBezTo>
                    <a:pt x="5813" y="6233"/>
                    <a:pt x="5810" y="6222"/>
                    <a:pt x="5816" y="6214"/>
                  </a:cubicBezTo>
                  <a:cubicBezTo>
                    <a:pt x="5822" y="6205"/>
                    <a:pt x="5834" y="6203"/>
                    <a:pt x="5843" y="6208"/>
                  </a:cubicBezTo>
                  <a:lnTo>
                    <a:pt x="5944" y="6266"/>
                  </a:lnTo>
                  <a:cubicBezTo>
                    <a:pt x="5952" y="6272"/>
                    <a:pt x="5955" y="6283"/>
                    <a:pt x="5950" y="6291"/>
                  </a:cubicBezTo>
                  <a:cubicBezTo>
                    <a:pt x="5944" y="6299"/>
                    <a:pt x="5932" y="6302"/>
                    <a:pt x="5922" y="6297"/>
                  </a:cubicBezTo>
                  <a:close/>
                  <a:moveTo>
                    <a:pt x="5688" y="6161"/>
                  </a:moveTo>
                  <a:lnTo>
                    <a:pt x="5670" y="6150"/>
                  </a:lnTo>
                  <a:lnTo>
                    <a:pt x="5589" y="6101"/>
                  </a:lnTo>
                  <a:cubicBezTo>
                    <a:pt x="5580" y="6095"/>
                    <a:pt x="5578" y="6083"/>
                    <a:pt x="5584" y="6075"/>
                  </a:cubicBezTo>
                  <a:cubicBezTo>
                    <a:pt x="5589" y="6067"/>
                    <a:pt x="5602" y="6064"/>
                    <a:pt x="5611" y="6070"/>
                  </a:cubicBezTo>
                  <a:lnTo>
                    <a:pt x="5691" y="6120"/>
                  </a:lnTo>
                  <a:lnTo>
                    <a:pt x="5710" y="6130"/>
                  </a:lnTo>
                  <a:cubicBezTo>
                    <a:pt x="5719" y="6136"/>
                    <a:pt x="5721" y="6147"/>
                    <a:pt x="5716" y="6155"/>
                  </a:cubicBezTo>
                  <a:cubicBezTo>
                    <a:pt x="5710" y="6164"/>
                    <a:pt x="5698" y="6166"/>
                    <a:pt x="5688" y="6161"/>
                  </a:cubicBezTo>
                  <a:close/>
                  <a:moveTo>
                    <a:pt x="5457" y="6019"/>
                  </a:moveTo>
                  <a:lnTo>
                    <a:pt x="5359" y="5959"/>
                  </a:lnTo>
                  <a:cubicBezTo>
                    <a:pt x="5350" y="5953"/>
                    <a:pt x="5347" y="5942"/>
                    <a:pt x="5354" y="5933"/>
                  </a:cubicBezTo>
                  <a:cubicBezTo>
                    <a:pt x="5359" y="5925"/>
                    <a:pt x="5372" y="5923"/>
                    <a:pt x="5381" y="5929"/>
                  </a:cubicBezTo>
                  <a:lnTo>
                    <a:pt x="5480" y="5989"/>
                  </a:lnTo>
                  <a:cubicBezTo>
                    <a:pt x="5488" y="5995"/>
                    <a:pt x="5491" y="6006"/>
                    <a:pt x="5485" y="6015"/>
                  </a:cubicBezTo>
                  <a:cubicBezTo>
                    <a:pt x="5479" y="6023"/>
                    <a:pt x="5467" y="6025"/>
                    <a:pt x="5457" y="6019"/>
                  </a:cubicBezTo>
                  <a:close/>
                  <a:moveTo>
                    <a:pt x="5228" y="5876"/>
                  </a:moveTo>
                  <a:lnTo>
                    <a:pt x="5132" y="5813"/>
                  </a:lnTo>
                  <a:cubicBezTo>
                    <a:pt x="5123" y="5807"/>
                    <a:pt x="5121" y="5796"/>
                    <a:pt x="5127" y="5788"/>
                  </a:cubicBezTo>
                  <a:cubicBezTo>
                    <a:pt x="5133" y="5779"/>
                    <a:pt x="5145" y="5778"/>
                    <a:pt x="5155" y="5783"/>
                  </a:cubicBezTo>
                  <a:lnTo>
                    <a:pt x="5251" y="5846"/>
                  </a:lnTo>
                  <a:cubicBezTo>
                    <a:pt x="5260" y="5852"/>
                    <a:pt x="5262" y="5863"/>
                    <a:pt x="5256" y="5871"/>
                  </a:cubicBezTo>
                  <a:cubicBezTo>
                    <a:pt x="5249" y="5879"/>
                    <a:pt x="5238" y="5882"/>
                    <a:pt x="5228" y="5876"/>
                  </a:cubicBezTo>
                  <a:close/>
                  <a:moveTo>
                    <a:pt x="5003" y="5729"/>
                  </a:moveTo>
                  <a:lnTo>
                    <a:pt x="4949" y="5694"/>
                  </a:lnTo>
                  <a:lnTo>
                    <a:pt x="4906" y="5665"/>
                  </a:lnTo>
                  <a:cubicBezTo>
                    <a:pt x="4898" y="5658"/>
                    <a:pt x="4895" y="5647"/>
                    <a:pt x="4902" y="5639"/>
                  </a:cubicBezTo>
                  <a:cubicBezTo>
                    <a:pt x="4909" y="5631"/>
                    <a:pt x="4921" y="5629"/>
                    <a:pt x="4930" y="5636"/>
                  </a:cubicBezTo>
                  <a:lnTo>
                    <a:pt x="4972" y="5665"/>
                  </a:lnTo>
                  <a:lnTo>
                    <a:pt x="5025" y="5699"/>
                  </a:lnTo>
                  <a:cubicBezTo>
                    <a:pt x="5034" y="5705"/>
                    <a:pt x="5036" y="5716"/>
                    <a:pt x="5030" y="5724"/>
                  </a:cubicBezTo>
                  <a:cubicBezTo>
                    <a:pt x="5023" y="5732"/>
                    <a:pt x="5011" y="5735"/>
                    <a:pt x="5003" y="5729"/>
                  </a:cubicBezTo>
                  <a:close/>
                  <a:moveTo>
                    <a:pt x="4779" y="5577"/>
                  </a:moveTo>
                  <a:lnTo>
                    <a:pt x="4684" y="5512"/>
                  </a:lnTo>
                  <a:cubicBezTo>
                    <a:pt x="4675" y="5506"/>
                    <a:pt x="4674" y="5494"/>
                    <a:pt x="4680" y="5486"/>
                  </a:cubicBezTo>
                  <a:cubicBezTo>
                    <a:pt x="4687" y="5478"/>
                    <a:pt x="4699" y="5477"/>
                    <a:pt x="4708" y="5483"/>
                  </a:cubicBezTo>
                  <a:lnTo>
                    <a:pt x="4803" y="5548"/>
                  </a:lnTo>
                  <a:cubicBezTo>
                    <a:pt x="4811" y="5554"/>
                    <a:pt x="4814" y="5566"/>
                    <a:pt x="4807" y="5574"/>
                  </a:cubicBezTo>
                  <a:cubicBezTo>
                    <a:pt x="4800" y="5582"/>
                    <a:pt x="4788" y="5583"/>
                    <a:pt x="4779" y="5577"/>
                  </a:cubicBezTo>
                  <a:close/>
                  <a:moveTo>
                    <a:pt x="4558" y="5423"/>
                  </a:moveTo>
                  <a:lnTo>
                    <a:pt x="4465" y="5355"/>
                  </a:lnTo>
                  <a:cubicBezTo>
                    <a:pt x="4456" y="5349"/>
                    <a:pt x="4456" y="5338"/>
                    <a:pt x="4462" y="5330"/>
                  </a:cubicBezTo>
                  <a:cubicBezTo>
                    <a:pt x="4469" y="5322"/>
                    <a:pt x="4481" y="5320"/>
                    <a:pt x="4490" y="5327"/>
                  </a:cubicBezTo>
                  <a:lnTo>
                    <a:pt x="4583" y="5395"/>
                  </a:lnTo>
                  <a:cubicBezTo>
                    <a:pt x="4592" y="5401"/>
                    <a:pt x="4593" y="5412"/>
                    <a:pt x="4586" y="5420"/>
                  </a:cubicBezTo>
                  <a:cubicBezTo>
                    <a:pt x="4579" y="5428"/>
                    <a:pt x="4567" y="5430"/>
                    <a:pt x="4558" y="5423"/>
                  </a:cubicBezTo>
                  <a:close/>
                  <a:moveTo>
                    <a:pt x="4341" y="5265"/>
                  </a:moveTo>
                  <a:lnTo>
                    <a:pt x="4263" y="5208"/>
                  </a:lnTo>
                  <a:lnTo>
                    <a:pt x="4248" y="5197"/>
                  </a:lnTo>
                  <a:cubicBezTo>
                    <a:pt x="4240" y="5190"/>
                    <a:pt x="4238" y="5179"/>
                    <a:pt x="4245" y="5171"/>
                  </a:cubicBezTo>
                  <a:cubicBezTo>
                    <a:pt x="4252" y="5163"/>
                    <a:pt x="4265" y="5162"/>
                    <a:pt x="4274" y="5169"/>
                  </a:cubicBezTo>
                  <a:lnTo>
                    <a:pt x="4287" y="5180"/>
                  </a:lnTo>
                  <a:lnTo>
                    <a:pt x="4365" y="5237"/>
                  </a:lnTo>
                  <a:cubicBezTo>
                    <a:pt x="4374" y="5243"/>
                    <a:pt x="4376" y="5254"/>
                    <a:pt x="4369" y="5262"/>
                  </a:cubicBezTo>
                  <a:cubicBezTo>
                    <a:pt x="4362" y="5270"/>
                    <a:pt x="4350" y="5272"/>
                    <a:pt x="4341" y="5265"/>
                  </a:cubicBezTo>
                  <a:close/>
                  <a:moveTo>
                    <a:pt x="4127" y="5103"/>
                  </a:moveTo>
                  <a:lnTo>
                    <a:pt x="4036" y="5033"/>
                  </a:lnTo>
                  <a:cubicBezTo>
                    <a:pt x="4027" y="5027"/>
                    <a:pt x="4026" y="5015"/>
                    <a:pt x="4033" y="5008"/>
                  </a:cubicBezTo>
                  <a:cubicBezTo>
                    <a:pt x="4040" y="5000"/>
                    <a:pt x="4052" y="4999"/>
                    <a:pt x="4061" y="5005"/>
                  </a:cubicBezTo>
                  <a:lnTo>
                    <a:pt x="4152" y="5076"/>
                  </a:lnTo>
                  <a:cubicBezTo>
                    <a:pt x="4161" y="5082"/>
                    <a:pt x="4161" y="5093"/>
                    <a:pt x="4154" y="5101"/>
                  </a:cubicBezTo>
                  <a:cubicBezTo>
                    <a:pt x="4147" y="5108"/>
                    <a:pt x="4135" y="5110"/>
                    <a:pt x="4127" y="5103"/>
                  </a:cubicBezTo>
                  <a:close/>
                  <a:moveTo>
                    <a:pt x="3914" y="4940"/>
                  </a:moveTo>
                  <a:lnTo>
                    <a:pt x="3825" y="4867"/>
                  </a:lnTo>
                  <a:cubicBezTo>
                    <a:pt x="3818" y="4860"/>
                    <a:pt x="3817" y="4849"/>
                    <a:pt x="3824" y="4841"/>
                  </a:cubicBezTo>
                  <a:cubicBezTo>
                    <a:pt x="3831" y="4834"/>
                    <a:pt x="3844" y="4833"/>
                    <a:pt x="3852" y="4840"/>
                  </a:cubicBezTo>
                  <a:lnTo>
                    <a:pt x="3941" y="4912"/>
                  </a:lnTo>
                  <a:cubicBezTo>
                    <a:pt x="3949" y="4918"/>
                    <a:pt x="3950" y="4930"/>
                    <a:pt x="3942" y="4937"/>
                  </a:cubicBezTo>
                  <a:cubicBezTo>
                    <a:pt x="3935" y="4945"/>
                    <a:pt x="3923" y="4946"/>
                    <a:pt x="3914" y="4940"/>
                  </a:cubicBezTo>
                  <a:close/>
                  <a:moveTo>
                    <a:pt x="3707" y="4771"/>
                  </a:moveTo>
                  <a:lnTo>
                    <a:pt x="3618" y="4699"/>
                  </a:lnTo>
                  <a:cubicBezTo>
                    <a:pt x="3610" y="4691"/>
                    <a:pt x="3609" y="4680"/>
                    <a:pt x="3616" y="4672"/>
                  </a:cubicBezTo>
                  <a:cubicBezTo>
                    <a:pt x="3624" y="4665"/>
                    <a:pt x="3636" y="4664"/>
                    <a:pt x="3644" y="4671"/>
                  </a:cubicBezTo>
                  <a:lnTo>
                    <a:pt x="3733" y="4743"/>
                  </a:lnTo>
                  <a:cubicBezTo>
                    <a:pt x="3742" y="4750"/>
                    <a:pt x="3742" y="4761"/>
                    <a:pt x="3734" y="4769"/>
                  </a:cubicBezTo>
                  <a:cubicBezTo>
                    <a:pt x="3727" y="4777"/>
                    <a:pt x="3715" y="4777"/>
                    <a:pt x="3707" y="4771"/>
                  </a:cubicBezTo>
                  <a:close/>
                  <a:moveTo>
                    <a:pt x="3502" y="4599"/>
                  </a:moveTo>
                  <a:lnTo>
                    <a:pt x="3415" y="4524"/>
                  </a:lnTo>
                  <a:cubicBezTo>
                    <a:pt x="3407" y="4517"/>
                    <a:pt x="3407" y="4506"/>
                    <a:pt x="3414" y="4498"/>
                  </a:cubicBezTo>
                  <a:cubicBezTo>
                    <a:pt x="3421" y="4491"/>
                    <a:pt x="3434" y="4490"/>
                    <a:pt x="3442" y="4498"/>
                  </a:cubicBezTo>
                  <a:lnTo>
                    <a:pt x="3529" y="4572"/>
                  </a:lnTo>
                  <a:cubicBezTo>
                    <a:pt x="3537" y="4579"/>
                    <a:pt x="3538" y="4591"/>
                    <a:pt x="3530" y="4598"/>
                  </a:cubicBezTo>
                  <a:cubicBezTo>
                    <a:pt x="3523" y="4605"/>
                    <a:pt x="3510" y="4605"/>
                    <a:pt x="3502" y="4599"/>
                  </a:cubicBezTo>
                  <a:close/>
                  <a:moveTo>
                    <a:pt x="3300" y="4424"/>
                  </a:moveTo>
                  <a:lnTo>
                    <a:pt x="3215" y="4348"/>
                  </a:lnTo>
                  <a:cubicBezTo>
                    <a:pt x="3207" y="4340"/>
                    <a:pt x="3207" y="4330"/>
                    <a:pt x="3214" y="4322"/>
                  </a:cubicBezTo>
                  <a:cubicBezTo>
                    <a:pt x="3222" y="4315"/>
                    <a:pt x="3235" y="4315"/>
                    <a:pt x="3243" y="4322"/>
                  </a:cubicBezTo>
                  <a:lnTo>
                    <a:pt x="3327" y="4399"/>
                  </a:lnTo>
                  <a:cubicBezTo>
                    <a:pt x="3334" y="4406"/>
                    <a:pt x="3335" y="4417"/>
                    <a:pt x="3327" y="4424"/>
                  </a:cubicBezTo>
                  <a:cubicBezTo>
                    <a:pt x="3319" y="4431"/>
                    <a:pt x="3307" y="4431"/>
                    <a:pt x="3300" y="4424"/>
                  </a:cubicBezTo>
                  <a:close/>
                  <a:moveTo>
                    <a:pt x="3102" y="4246"/>
                  </a:moveTo>
                  <a:lnTo>
                    <a:pt x="3017" y="4169"/>
                  </a:lnTo>
                  <a:cubicBezTo>
                    <a:pt x="3010" y="4162"/>
                    <a:pt x="3009" y="4150"/>
                    <a:pt x="3017" y="4143"/>
                  </a:cubicBezTo>
                  <a:cubicBezTo>
                    <a:pt x="3025" y="4136"/>
                    <a:pt x="3038" y="4136"/>
                    <a:pt x="3046" y="4143"/>
                  </a:cubicBezTo>
                  <a:lnTo>
                    <a:pt x="3130" y="4220"/>
                  </a:lnTo>
                  <a:cubicBezTo>
                    <a:pt x="3138" y="4227"/>
                    <a:pt x="3138" y="4239"/>
                    <a:pt x="3130" y="4245"/>
                  </a:cubicBezTo>
                  <a:cubicBezTo>
                    <a:pt x="3123" y="4252"/>
                    <a:pt x="3110" y="4252"/>
                    <a:pt x="3102" y="4246"/>
                  </a:cubicBezTo>
                  <a:close/>
                  <a:moveTo>
                    <a:pt x="2907" y="4064"/>
                  </a:moveTo>
                  <a:lnTo>
                    <a:pt x="2825" y="3985"/>
                  </a:lnTo>
                  <a:cubicBezTo>
                    <a:pt x="2818" y="3978"/>
                    <a:pt x="2818" y="3966"/>
                    <a:pt x="2826" y="3959"/>
                  </a:cubicBezTo>
                  <a:cubicBezTo>
                    <a:pt x="2834" y="3952"/>
                    <a:pt x="2847" y="3952"/>
                    <a:pt x="2854" y="3960"/>
                  </a:cubicBezTo>
                  <a:lnTo>
                    <a:pt x="2936" y="4039"/>
                  </a:lnTo>
                  <a:cubicBezTo>
                    <a:pt x="2944" y="4046"/>
                    <a:pt x="2943" y="4057"/>
                    <a:pt x="2935" y="4065"/>
                  </a:cubicBezTo>
                  <a:cubicBezTo>
                    <a:pt x="2927" y="4071"/>
                    <a:pt x="2915" y="4071"/>
                    <a:pt x="2907" y="4064"/>
                  </a:cubicBezTo>
                  <a:close/>
                  <a:moveTo>
                    <a:pt x="2716" y="3880"/>
                  </a:moveTo>
                  <a:lnTo>
                    <a:pt x="2707" y="3871"/>
                  </a:lnTo>
                  <a:lnTo>
                    <a:pt x="2635" y="3799"/>
                  </a:lnTo>
                  <a:cubicBezTo>
                    <a:pt x="2628" y="3792"/>
                    <a:pt x="2629" y="3780"/>
                    <a:pt x="2637" y="3773"/>
                  </a:cubicBezTo>
                  <a:cubicBezTo>
                    <a:pt x="2645" y="3766"/>
                    <a:pt x="2658" y="3767"/>
                    <a:pt x="2665" y="3774"/>
                  </a:cubicBezTo>
                  <a:lnTo>
                    <a:pt x="2736" y="3846"/>
                  </a:lnTo>
                  <a:lnTo>
                    <a:pt x="2745" y="3855"/>
                  </a:lnTo>
                  <a:cubicBezTo>
                    <a:pt x="2752" y="3862"/>
                    <a:pt x="2752" y="3874"/>
                    <a:pt x="2744" y="3880"/>
                  </a:cubicBezTo>
                  <a:cubicBezTo>
                    <a:pt x="2736" y="3888"/>
                    <a:pt x="2723" y="3887"/>
                    <a:pt x="2716" y="3880"/>
                  </a:cubicBezTo>
                  <a:close/>
                  <a:moveTo>
                    <a:pt x="2530" y="3691"/>
                  </a:moveTo>
                  <a:lnTo>
                    <a:pt x="2450" y="3610"/>
                  </a:lnTo>
                  <a:cubicBezTo>
                    <a:pt x="2443" y="3602"/>
                    <a:pt x="2443" y="3591"/>
                    <a:pt x="2451" y="3584"/>
                  </a:cubicBezTo>
                  <a:cubicBezTo>
                    <a:pt x="2460" y="3578"/>
                    <a:pt x="2472" y="3578"/>
                    <a:pt x="2480" y="3586"/>
                  </a:cubicBezTo>
                  <a:lnTo>
                    <a:pt x="2559" y="3666"/>
                  </a:lnTo>
                  <a:cubicBezTo>
                    <a:pt x="2567" y="3674"/>
                    <a:pt x="2566" y="3685"/>
                    <a:pt x="2558" y="3692"/>
                  </a:cubicBezTo>
                  <a:cubicBezTo>
                    <a:pt x="2549" y="3699"/>
                    <a:pt x="2537" y="3698"/>
                    <a:pt x="2530" y="3691"/>
                  </a:cubicBezTo>
                  <a:close/>
                  <a:moveTo>
                    <a:pt x="2346" y="3500"/>
                  </a:moveTo>
                  <a:lnTo>
                    <a:pt x="2269" y="3417"/>
                  </a:lnTo>
                  <a:cubicBezTo>
                    <a:pt x="2262" y="3409"/>
                    <a:pt x="2263" y="3397"/>
                    <a:pt x="2271" y="3390"/>
                  </a:cubicBezTo>
                  <a:cubicBezTo>
                    <a:pt x="2280" y="3384"/>
                    <a:pt x="2292" y="3385"/>
                    <a:pt x="2299" y="3393"/>
                  </a:cubicBezTo>
                  <a:lnTo>
                    <a:pt x="2376" y="3476"/>
                  </a:lnTo>
                  <a:cubicBezTo>
                    <a:pt x="2383" y="3484"/>
                    <a:pt x="2382" y="3495"/>
                    <a:pt x="2374" y="3501"/>
                  </a:cubicBezTo>
                  <a:cubicBezTo>
                    <a:pt x="2366" y="3508"/>
                    <a:pt x="2353" y="3507"/>
                    <a:pt x="2346" y="3500"/>
                  </a:cubicBezTo>
                  <a:close/>
                  <a:moveTo>
                    <a:pt x="2167" y="3306"/>
                  </a:moveTo>
                  <a:lnTo>
                    <a:pt x="2152" y="3290"/>
                  </a:lnTo>
                  <a:lnTo>
                    <a:pt x="2091" y="3221"/>
                  </a:lnTo>
                  <a:cubicBezTo>
                    <a:pt x="2084" y="3213"/>
                    <a:pt x="2086" y="3201"/>
                    <a:pt x="2094" y="3195"/>
                  </a:cubicBezTo>
                  <a:cubicBezTo>
                    <a:pt x="2103" y="3189"/>
                    <a:pt x="2115" y="3190"/>
                    <a:pt x="2122" y="3197"/>
                  </a:cubicBezTo>
                  <a:lnTo>
                    <a:pt x="2182" y="3266"/>
                  </a:lnTo>
                  <a:lnTo>
                    <a:pt x="2197" y="3282"/>
                  </a:lnTo>
                  <a:cubicBezTo>
                    <a:pt x="2204" y="3290"/>
                    <a:pt x="2202" y="3301"/>
                    <a:pt x="2194" y="3307"/>
                  </a:cubicBezTo>
                  <a:cubicBezTo>
                    <a:pt x="2186" y="3314"/>
                    <a:pt x="2174" y="3313"/>
                    <a:pt x="2167" y="3306"/>
                  </a:cubicBezTo>
                  <a:close/>
                  <a:moveTo>
                    <a:pt x="1992" y="3107"/>
                  </a:moveTo>
                  <a:lnTo>
                    <a:pt x="1918" y="3022"/>
                  </a:lnTo>
                  <a:cubicBezTo>
                    <a:pt x="1910" y="3015"/>
                    <a:pt x="1912" y="3003"/>
                    <a:pt x="1921" y="2997"/>
                  </a:cubicBezTo>
                  <a:cubicBezTo>
                    <a:pt x="1929" y="2990"/>
                    <a:pt x="1941" y="2991"/>
                    <a:pt x="1948" y="2999"/>
                  </a:cubicBezTo>
                  <a:lnTo>
                    <a:pt x="2023" y="3085"/>
                  </a:lnTo>
                  <a:cubicBezTo>
                    <a:pt x="2030" y="3092"/>
                    <a:pt x="2028" y="3104"/>
                    <a:pt x="2020" y="3110"/>
                  </a:cubicBezTo>
                  <a:cubicBezTo>
                    <a:pt x="2011" y="3117"/>
                    <a:pt x="1999" y="3115"/>
                    <a:pt x="1992" y="3107"/>
                  </a:cubicBezTo>
                  <a:close/>
                  <a:moveTo>
                    <a:pt x="1820" y="2906"/>
                  </a:moveTo>
                  <a:lnTo>
                    <a:pt x="1749" y="2820"/>
                  </a:lnTo>
                  <a:cubicBezTo>
                    <a:pt x="1742" y="2812"/>
                    <a:pt x="1744" y="2800"/>
                    <a:pt x="1752" y="2794"/>
                  </a:cubicBezTo>
                  <a:cubicBezTo>
                    <a:pt x="1761" y="2788"/>
                    <a:pt x="1774" y="2790"/>
                    <a:pt x="1780" y="2798"/>
                  </a:cubicBezTo>
                  <a:lnTo>
                    <a:pt x="1852" y="2884"/>
                  </a:lnTo>
                  <a:cubicBezTo>
                    <a:pt x="1858" y="2892"/>
                    <a:pt x="1857" y="2904"/>
                    <a:pt x="1848" y="2910"/>
                  </a:cubicBezTo>
                  <a:cubicBezTo>
                    <a:pt x="1839" y="2916"/>
                    <a:pt x="1827" y="2914"/>
                    <a:pt x="1820" y="2906"/>
                  </a:cubicBezTo>
                  <a:close/>
                  <a:moveTo>
                    <a:pt x="1653" y="2704"/>
                  </a:moveTo>
                  <a:lnTo>
                    <a:pt x="1637" y="2684"/>
                  </a:lnTo>
                  <a:lnTo>
                    <a:pt x="1583" y="2614"/>
                  </a:lnTo>
                  <a:cubicBezTo>
                    <a:pt x="1577" y="2606"/>
                    <a:pt x="1579" y="2595"/>
                    <a:pt x="1588" y="2590"/>
                  </a:cubicBezTo>
                  <a:cubicBezTo>
                    <a:pt x="1597" y="2584"/>
                    <a:pt x="1609" y="2585"/>
                    <a:pt x="1615" y="2593"/>
                  </a:cubicBezTo>
                  <a:lnTo>
                    <a:pt x="1668" y="2661"/>
                  </a:lnTo>
                  <a:lnTo>
                    <a:pt x="1685" y="2681"/>
                  </a:lnTo>
                  <a:cubicBezTo>
                    <a:pt x="1691" y="2689"/>
                    <a:pt x="1690" y="2701"/>
                    <a:pt x="1681" y="2707"/>
                  </a:cubicBezTo>
                  <a:cubicBezTo>
                    <a:pt x="1672" y="2713"/>
                    <a:pt x="1660" y="2712"/>
                    <a:pt x="1653" y="2704"/>
                  </a:cubicBezTo>
                  <a:close/>
                  <a:moveTo>
                    <a:pt x="1491" y="2496"/>
                  </a:moveTo>
                  <a:lnTo>
                    <a:pt x="1423" y="2408"/>
                  </a:lnTo>
                  <a:cubicBezTo>
                    <a:pt x="1416" y="2399"/>
                    <a:pt x="1419" y="2388"/>
                    <a:pt x="1427" y="2382"/>
                  </a:cubicBezTo>
                  <a:cubicBezTo>
                    <a:pt x="1436" y="2376"/>
                    <a:pt x="1449" y="2378"/>
                    <a:pt x="1455" y="2387"/>
                  </a:cubicBezTo>
                  <a:lnTo>
                    <a:pt x="1524" y="2475"/>
                  </a:lnTo>
                  <a:cubicBezTo>
                    <a:pt x="1530" y="2483"/>
                    <a:pt x="1528" y="2494"/>
                    <a:pt x="1519" y="2501"/>
                  </a:cubicBezTo>
                  <a:cubicBezTo>
                    <a:pt x="1510" y="2507"/>
                    <a:pt x="1498" y="2504"/>
                    <a:pt x="1491" y="2496"/>
                  </a:cubicBezTo>
                  <a:close/>
                  <a:moveTo>
                    <a:pt x="1333" y="2287"/>
                  </a:moveTo>
                  <a:lnTo>
                    <a:pt x="1267" y="2196"/>
                  </a:lnTo>
                  <a:cubicBezTo>
                    <a:pt x="1261" y="2188"/>
                    <a:pt x="1264" y="2176"/>
                    <a:pt x="1272" y="2171"/>
                  </a:cubicBezTo>
                  <a:cubicBezTo>
                    <a:pt x="1282" y="2165"/>
                    <a:pt x="1294" y="2167"/>
                    <a:pt x="1300" y="2175"/>
                  </a:cubicBezTo>
                  <a:lnTo>
                    <a:pt x="1366" y="2266"/>
                  </a:lnTo>
                  <a:cubicBezTo>
                    <a:pt x="1372" y="2275"/>
                    <a:pt x="1370" y="2286"/>
                    <a:pt x="1360" y="2292"/>
                  </a:cubicBezTo>
                  <a:cubicBezTo>
                    <a:pt x="1351" y="2297"/>
                    <a:pt x="1339" y="2295"/>
                    <a:pt x="1333" y="2287"/>
                  </a:cubicBezTo>
                  <a:close/>
                  <a:moveTo>
                    <a:pt x="1179" y="2075"/>
                  </a:moveTo>
                  <a:lnTo>
                    <a:pt x="1163" y="2053"/>
                  </a:lnTo>
                  <a:lnTo>
                    <a:pt x="1115" y="1982"/>
                  </a:lnTo>
                  <a:cubicBezTo>
                    <a:pt x="1109" y="1974"/>
                    <a:pt x="1112" y="1963"/>
                    <a:pt x="1121" y="1958"/>
                  </a:cubicBezTo>
                  <a:cubicBezTo>
                    <a:pt x="1131" y="1952"/>
                    <a:pt x="1143" y="1955"/>
                    <a:pt x="1148" y="1963"/>
                  </a:cubicBezTo>
                  <a:lnTo>
                    <a:pt x="1196" y="2033"/>
                  </a:lnTo>
                  <a:lnTo>
                    <a:pt x="1211" y="2055"/>
                  </a:lnTo>
                  <a:cubicBezTo>
                    <a:pt x="1218" y="2063"/>
                    <a:pt x="1215" y="2074"/>
                    <a:pt x="1207" y="2080"/>
                  </a:cubicBezTo>
                  <a:cubicBezTo>
                    <a:pt x="1197" y="2086"/>
                    <a:pt x="1185" y="2084"/>
                    <a:pt x="1179" y="2075"/>
                  </a:cubicBezTo>
                  <a:close/>
                  <a:moveTo>
                    <a:pt x="1031" y="1859"/>
                  </a:moveTo>
                  <a:lnTo>
                    <a:pt x="968" y="1767"/>
                  </a:lnTo>
                  <a:cubicBezTo>
                    <a:pt x="962" y="1758"/>
                    <a:pt x="965" y="1747"/>
                    <a:pt x="974" y="1742"/>
                  </a:cubicBezTo>
                  <a:cubicBezTo>
                    <a:pt x="984" y="1736"/>
                    <a:pt x="996" y="1739"/>
                    <a:pt x="1001" y="1747"/>
                  </a:cubicBezTo>
                  <a:lnTo>
                    <a:pt x="1064" y="1840"/>
                  </a:lnTo>
                  <a:cubicBezTo>
                    <a:pt x="1070" y="1849"/>
                    <a:pt x="1068" y="1859"/>
                    <a:pt x="1058" y="1865"/>
                  </a:cubicBezTo>
                  <a:cubicBezTo>
                    <a:pt x="1049" y="1870"/>
                    <a:pt x="1037" y="1867"/>
                    <a:pt x="1031" y="1859"/>
                  </a:cubicBezTo>
                  <a:close/>
                  <a:moveTo>
                    <a:pt x="886" y="1641"/>
                  </a:moveTo>
                  <a:lnTo>
                    <a:pt x="826" y="1547"/>
                  </a:lnTo>
                  <a:cubicBezTo>
                    <a:pt x="821" y="1538"/>
                    <a:pt x="824" y="1527"/>
                    <a:pt x="834" y="1522"/>
                  </a:cubicBezTo>
                  <a:cubicBezTo>
                    <a:pt x="843" y="1517"/>
                    <a:pt x="855" y="1520"/>
                    <a:pt x="860" y="1529"/>
                  </a:cubicBezTo>
                  <a:lnTo>
                    <a:pt x="920" y="1623"/>
                  </a:lnTo>
                  <a:cubicBezTo>
                    <a:pt x="926" y="1632"/>
                    <a:pt x="923" y="1642"/>
                    <a:pt x="913" y="1648"/>
                  </a:cubicBezTo>
                  <a:cubicBezTo>
                    <a:pt x="904" y="1653"/>
                    <a:pt x="892" y="1650"/>
                    <a:pt x="886" y="1641"/>
                  </a:cubicBezTo>
                  <a:close/>
                  <a:moveTo>
                    <a:pt x="747" y="1421"/>
                  </a:moveTo>
                  <a:lnTo>
                    <a:pt x="732" y="1400"/>
                  </a:lnTo>
                  <a:lnTo>
                    <a:pt x="689" y="1326"/>
                  </a:lnTo>
                  <a:cubicBezTo>
                    <a:pt x="683" y="1316"/>
                    <a:pt x="686" y="1305"/>
                    <a:pt x="697" y="1301"/>
                  </a:cubicBezTo>
                  <a:cubicBezTo>
                    <a:pt x="706" y="1296"/>
                    <a:pt x="718" y="1299"/>
                    <a:pt x="723" y="1308"/>
                  </a:cubicBezTo>
                  <a:lnTo>
                    <a:pt x="767" y="1381"/>
                  </a:lnTo>
                  <a:lnTo>
                    <a:pt x="781" y="1403"/>
                  </a:lnTo>
                  <a:cubicBezTo>
                    <a:pt x="786" y="1412"/>
                    <a:pt x="783" y="1423"/>
                    <a:pt x="773" y="1428"/>
                  </a:cubicBezTo>
                  <a:cubicBezTo>
                    <a:pt x="764" y="1433"/>
                    <a:pt x="752" y="1430"/>
                    <a:pt x="747" y="1421"/>
                  </a:cubicBezTo>
                  <a:close/>
                  <a:moveTo>
                    <a:pt x="613" y="1198"/>
                  </a:moveTo>
                  <a:lnTo>
                    <a:pt x="556" y="1102"/>
                  </a:lnTo>
                  <a:cubicBezTo>
                    <a:pt x="550" y="1093"/>
                    <a:pt x="554" y="1082"/>
                    <a:pt x="564" y="1078"/>
                  </a:cubicBezTo>
                  <a:cubicBezTo>
                    <a:pt x="573" y="1072"/>
                    <a:pt x="585" y="1075"/>
                    <a:pt x="591" y="1085"/>
                  </a:cubicBezTo>
                  <a:lnTo>
                    <a:pt x="648" y="1180"/>
                  </a:lnTo>
                  <a:cubicBezTo>
                    <a:pt x="652" y="1189"/>
                    <a:pt x="649" y="1200"/>
                    <a:pt x="640" y="1205"/>
                  </a:cubicBezTo>
                  <a:cubicBezTo>
                    <a:pt x="630" y="1210"/>
                    <a:pt x="618" y="1206"/>
                    <a:pt x="613" y="1198"/>
                  </a:cubicBezTo>
                  <a:close/>
                  <a:moveTo>
                    <a:pt x="482" y="972"/>
                  </a:moveTo>
                  <a:lnTo>
                    <a:pt x="429" y="875"/>
                  </a:lnTo>
                  <a:cubicBezTo>
                    <a:pt x="424" y="866"/>
                    <a:pt x="428" y="855"/>
                    <a:pt x="437" y="850"/>
                  </a:cubicBezTo>
                  <a:cubicBezTo>
                    <a:pt x="448" y="846"/>
                    <a:pt x="460" y="850"/>
                    <a:pt x="464" y="858"/>
                  </a:cubicBezTo>
                  <a:lnTo>
                    <a:pt x="518" y="956"/>
                  </a:lnTo>
                  <a:cubicBezTo>
                    <a:pt x="523" y="965"/>
                    <a:pt x="519" y="976"/>
                    <a:pt x="509" y="980"/>
                  </a:cubicBezTo>
                  <a:cubicBezTo>
                    <a:pt x="499" y="985"/>
                    <a:pt x="487" y="981"/>
                    <a:pt x="482" y="972"/>
                  </a:cubicBezTo>
                  <a:close/>
                  <a:moveTo>
                    <a:pt x="358" y="745"/>
                  </a:moveTo>
                  <a:lnTo>
                    <a:pt x="346" y="724"/>
                  </a:lnTo>
                  <a:lnTo>
                    <a:pt x="306" y="646"/>
                  </a:lnTo>
                  <a:cubicBezTo>
                    <a:pt x="301" y="637"/>
                    <a:pt x="305" y="626"/>
                    <a:pt x="316" y="622"/>
                  </a:cubicBezTo>
                  <a:cubicBezTo>
                    <a:pt x="325" y="617"/>
                    <a:pt x="337" y="621"/>
                    <a:pt x="342" y="631"/>
                  </a:cubicBezTo>
                  <a:lnTo>
                    <a:pt x="381" y="708"/>
                  </a:lnTo>
                  <a:lnTo>
                    <a:pt x="392" y="729"/>
                  </a:lnTo>
                  <a:cubicBezTo>
                    <a:pt x="397" y="738"/>
                    <a:pt x="394" y="749"/>
                    <a:pt x="384" y="753"/>
                  </a:cubicBezTo>
                  <a:cubicBezTo>
                    <a:pt x="374" y="758"/>
                    <a:pt x="362" y="754"/>
                    <a:pt x="358" y="745"/>
                  </a:cubicBezTo>
                  <a:close/>
                  <a:moveTo>
                    <a:pt x="239" y="514"/>
                  </a:moveTo>
                  <a:lnTo>
                    <a:pt x="188" y="415"/>
                  </a:lnTo>
                  <a:cubicBezTo>
                    <a:pt x="184" y="406"/>
                    <a:pt x="188" y="395"/>
                    <a:pt x="198" y="391"/>
                  </a:cubicBezTo>
                  <a:cubicBezTo>
                    <a:pt x="208" y="387"/>
                    <a:pt x="220" y="391"/>
                    <a:pt x="224" y="400"/>
                  </a:cubicBezTo>
                  <a:lnTo>
                    <a:pt x="274" y="499"/>
                  </a:lnTo>
                  <a:cubicBezTo>
                    <a:pt x="279" y="508"/>
                    <a:pt x="275" y="518"/>
                    <a:pt x="265" y="523"/>
                  </a:cubicBezTo>
                  <a:cubicBezTo>
                    <a:pt x="256" y="527"/>
                    <a:pt x="244" y="524"/>
                    <a:pt x="239" y="514"/>
                  </a:cubicBezTo>
                  <a:close/>
                  <a:moveTo>
                    <a:pt x="124" y="282"/>
                  </a:moveTo>
                  <a:lnTo>
                    <a:pt x="77" y="181"/>
                  </a:lnTo>
                  <a:cubicBezTo>
                    <a:pt x="73" y="173"/>
                    <a:pt x="77" y="162"/>
                    <a:pt x="87" y="157"/>
                  </a:cubicBezTo>
                  <a:cubicBezTo>
                    <a:pt x="97" y="154"/>
                    <a:pt x="109" y="158"/>
                    <a:pt x="113" y="167"/>
                  </a:cubicBezTo>
                  <a:lnTo>
                    <a:pt x="161" y="267"/>
                  </a:lnTo>
                  <a:cubicBezTo>
                    <a:pt x="165" y="277"/>
                    <a:pt x="160" y="287"/>
                    <a:pt x="150" y="291"/>
                  </a:cubicBezTo>
                  <a:cubicBezTo>
                    <a:pt x="140" y="295"/>
                    <a:pt x="128" y="291"/>
                    <a:pt x="124" y="282"/>
                  </a:cubicBezTo>
                  <a:close/>
                  <a:moveTo>
                    <a:pt x="14" y="48"/>
                  </a:moveTo>
                  <a:lnTo>
                    <a:pt x="5" y="28"/>
                  </a:lnTo>
                  <a:cubicBezTo>
                    <a:pt x="0" y="18"/>
                    <a:pt x="5" y="8"/>
                    <a:pt x="15" y="4"/>
                  </a:cubicBezTo>
                  <a:cubicBezTo>
                    <a:pt x="25" y="0"/>
                    <a:pt x="37" y="4"/>
                    <a:pt x="40" y="13"/>
                  </a:cubicBezTo>
                  <a:lnTo>
                    <a:pt x="50" y="34"/>
                  </a:lnTo>
                  <a:cubicBezTo>
                    <a:pt x="55" y="42"/>
                    <a:pt x="50" y="53"/>
                    <a:pt x="40" y="58"/>
                  </a:cubicBezTo>
                  <a:cubicBezTo>
                    <a:pt x="30" y="61"/>
                    <a:pt x="18" y="57"/>
                    <a:pt x="14" y="48"/>
                  </a:cubicBez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sp>
        <p:nvSpPr>
          <p:cNvPr id="1096" name="Freeform 72"/>
          <p:cNvSpPr>
            <a:spLocks/>
          </p:cNvSpPr>
          <p:nvPr/>
        </p:nvSpPr>
        <p:spPr bwMode="auto">
          <a:xfrm>
            <a:off x="3997641" y="2583765"/>
            <a:ext cx="539090" cy="207764"/>
          </a:xfrm>
          <a:custGeom>
            <a:avLst/>
            <a:gdLst/>
            <a:ahLst/>
            <a:cxnLst>
              <a:cxn ang="0">
                <a:pos x="160" y="0"/>
              </a:cxn>
              <a:cxn ang="0">
                <a:pos x="160" y="18"/>
              </a:cxn>
              <a:cxn ang="0">
                <a:pos x="0" y="18"/>
              </a:cxn>
              <a:cxn ang="0">
                <a:pos x="0" y="55"/>
              </a:cxn>
              <a:cxn ang="0">
                <a:pos x="160" y="55"/>
              </a:cxn>
              <a:cxn ang="0">
                <a:pos x="160" y="73"/>
              </a:cxn>
              <a:cxn ang="0">
                <a:pos x="214" y="36"/>
              </a:cxn>
              <a:cxn ang="0">
                <a:pos x="160" y="0"/>
              </a:cxn>
            </a:cxnLst>
            <a:rect l="0" t="0" r="r" b="b"/>
            <a:pathLst>
              <a:path w="214" h="73">
                <a:moveTo>
                  <a:pt x="160" y="0"/>
                </a:moveTo>
                <a:lnTo>
                  <a:pt x="160" y="18"/>
                </a:lnTo>
                <a:lnTo>
                  <a:pt x="0" y="18"/>
                </a:lnTo>
                <a:lnTo>
                  <a:pt x="0" y="55"/>
                </a:lnTo>
                <a:lnTo>
                  <a:pt x="160" y="55"/>
                </a:lnTo>
                <a:lnTo>
                  <a:pt x="160" y="73"/>
                </a:lnTo>
                <a:lnTo>
                  <a:pt x="214" y="36"/>
                </a:lnTo>
                <a:lnTo>
                  <a:pt x="160" y="0"/>
                </a:lnTo>
                <a:close/>
              </a:path>
            </a:pathLst>
          </a:custGeom>
          <a:solidFill>
            <a:srgbClr val="091D5D"/>
          </a:solidFill>
          <a:ln w="9525">
            <a:no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104" name="Freeform 80"/>
          <p:cNvSpPr>
            <a:spLocks/>
          </p:cNvSpPr>
          <p:nvPr/>
        </p:nvSpPr>
        <p:spPr bwMode="auto">
          <a:xfrm>
            <a:off x="3997641" y="3542899"/>
            <a:ext cx="539090" cy="182150"/>
          </a:xfrm>
          <a:custGeom>
            <a:avLst/>
            <a:gdLst/>
            <a:ahLst/>
            <a:cxnLst>
              <a:cxn ang="0">
                <a:pos x="160" y="0"/>
              </a:cxn>
              <a:cxn ang="0">
                <a:pos x="160" y="16"/>
              </a:cxn>
              <a:cxn ang="0">
                <a:pos x="0" y="16"/>
              </a:cxn>
              <a:cxn ang="0">
                <a:pos x="0" y="48"/>
              </a:cxn>
              <a:cxn ang="0">
                <a:pos x="160" y="48"/>
              </a:cxn>
              <a:cxn ang="0">
                <a:pos x="160" y="64"/>
              </a:cxn>
              <a:cxn ang="0">
                <a:pos x="214" y="32"/>
              </a:cxn>
              <a:cxn ang="0">
                <a:pos x="160" y="0"/>
              </a:cxn>
            </a:cxnLst>
            <a:rect l="0" t="0" r="r" b="b"/>
            <a:pathLst>
              <a:path w="214" h="64">
                <a:moveTo>
                  <a:pt x="160" y="0"/>
                </a:moveTo>
                <a:lnTo>
                  <a:pt x="160" y="16"/>
                </a:lnTo>
                <a:lnTo>
                  <a:pt x="0" y="16"/>
                </a:lnTo>
                <a:lnTo>
                  <a:pt x="0" y="48"/>
                </a:lnTo>
                <a:lnTo>
                  <a:pt x="160" y="48"/>
                </a:lnTo>
                <a:lnTo>
                  <a:pt x="160" y="64"/>
                </a:lnTo>
                <a:lnTo>
                  <a:pt x="214" y="32"/>
                </a:lnTo>
                <a:lnTo>
                  <a:pt x="160" y="0"/>
                </a:lnTo>
                <a:close/>
              </a:path>
            </a:pathLst>
          </a:custGeom>
          <a:solidFill>
            <a:srgbClr val="091D5D"/>
          </a:solidFill>
          <a:ln w="9525">
            <a:no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112" name="Rectangle 88"/>
          <p:cNvSpPr>
            <a:spLocks noChangeArrowheads="1"/>
          </p:cNvSpPr>
          <p:nvPr/>
        </p:nvSpPr>
        <p:spPr bwMode="auto">
          <a:xfrm>
            <a:off x="3214198" y="3503053"/>
            <a:ext cx="602729"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b="1" dirty="0" smtClean="0">
                <a:solidFill>
                  <a:srgbClr val="000000"/>
                </a:solidFill>
                <a:latin typeface="Verdana" pitchFamily="34" charset="0"/>
                <a:cs typeface="Arial" pitchFamily="34" charset="0"/>
              </a:rPr>
              <a:t>Group</a:t>
            </a:r>
            <a:r>
              <a:rPr kumimoji="0" lang="en-US" sz="1050" b="1" i="0" u="none" strike="noStrike" cap="none" normalizeH="0" baseline="0" dirty="0" smtClean="0">
                <a:ln>
                  <a:noFill/>
                </a:ln>
                <a:solidFill>
                  <a:srgbClr val="000000"/>
                </a:solidFill>
                <a:effectLst/>
                <a:latin typeface="Verdana" pitchFamily="34" charset="0"/>
                <a:cs typeface="Arial" pitchFamily="34" charset="0"/>
              </a:rPr>
              <a:t> 2</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3" name="Rectangle 89"/>
          <p:cNvSpPr>
            <a:spLocks noChangeArrowheads="1"/>
          </p:cNvSpPr>
          <p:nvPr/>
        </p:nvSpPr>
        <p:spPr bwMode="auto">
          <a:xfrm>
            <a:off x="3211678" y="2344692"/>
            <a:ext cx="602729"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Verdana" pitchFamily="34" charset="0"/>
                <a:cs typeface="Arial" pitchFamily="34" charset="0"/>
              </a:rPr>
              <a:t>Group 1</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4" name="Rectangle 90"/>
          <p:cNvSpPr>
            <a:spLocks noChangeArrowheads="1"/>
          </p:cNvSpPr>
          <p:nvPr/>
        </p:nvSpPr>
        <p:spPr bwMode="auto">
          <a:xfrm>
            <a:off x="3194045" y="4262962"/>
            <a:ext cx="602729"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Verdana" pitchFamily="34" charset="0"/>
                <a:cs typeface="Arial" pitchFamily="34" charset="0"/>
              </a:rPr>
              <a:t>Group 3</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7" name="Group 93"/>
          <p:cNvGrpSpPr>
            <a:grpSpLocks/>
          </p:cNvGrpSpPr>
          <p:nvPr/>
        </p:nvGrpSpPr>
        <p:grpSpPr bwMode="auto">
          <a:xfrm>
            <a:off x="2682056" y="2230848"/>
            <a:ext cx="1173907" cy="961981"/>
            <a:chOff x="1510" y="1745"/>
            <a:chExt cx="466" cy="338"/>
          </a:xfrm>
        </p:grpSpPr>
        <p:sp>
          <p:nvSpPr>
            <p:cNvPr id="1115" name="Freeform 91"/>
            <p:cNvSpPr>
              <a:spLocks noEditPoints="1"/>
            </p:cNvSpPr>
            <p:nvPr/>
          </p:nvSpPr>
          <p:spPr bwMode="auto">
            <a:xfrm>
              <a:off x="1510" y="1745"/>
              <a:ext cx="466" cy="338"/>
            </a:xfrm>
            <a:custGeom>
              <a:avLst/>
              <a:gdLst/>
              <a:ahLst/>
              <a:cxnLst>
                <a:cxn ang="0">
                  <a:pos x="5795" y="4259"/>
                </a:cxn>
                <a:cxn ang="0">
                  <a:pos x="5634" y="4232"/>
                </a:cxn>
                <a:cxn ang="0">
                  <a:pos x="5651" y="4199"/>
                </a:cxn>
                <a:cxn ang="0">
                  <a:pos x="5278" y="4073"/>
                </a:cxn>
                <a:cxn ang="0">
                  <a:pos x="5411" y="4113"/>
                </a:cxn>
                <a:cxn ang="0">
                  <a:pos x="5022" y="3933"/>
                </a:cxn>
                <a:cxn ang="0">
                  <a:pos x="5136" y="4007"/>
                </a:cxn>
                <a:cxn ang="0">
                  <a:pos x="4804" y="3807"/>
                </a:cxn>
                <a:cxn ang="0">
                  <a:pos x="4645" y="3768"/>
                </a:cxn>
                <a:cxn ang="0">
                  <a:pos x="4665" y="3737"/>
                </a:cxn>
                <a:cxn ang="0">
                  <a:pos x="4314" y="3596"/>
                </a:cxn>
                <a:cxn ang="0">
                  <a:pos x="4334" y="3564"/>
                </a:cxn>
                <a:cxn ang="0">
                  <a:pos x="4165" y="3514"/>
                </a:cxn>
                <a:cxn ang="0">
                  <a:pos x="4084" y="3427"/>
                </a:cxn>
                <a:cxn ang="0">
                  <a:pos x="4165" y="3514"/>
                </a:cxn>
                <a:cxn ang="0">
                  <a:pos x="3822" y="3297"/>
                </a:cxn>
                <a:cxn ang="0">
                  <a:pos x="3955" y="3375"/>
                </a:cxn>
                <a:cxn ang="0">
                  <a:pos x="3594" y="3184"/>
                </a:cxn>
                <a:cxn ang="0">
                  <a:pos x="3715" y="3214"/>
                </a:cxn>
                <a:cxn ang="0">
                  <a:pos x="3364" y="3042"/>
                </a:cxn>
                <a:cxn ang="0">
                  <a:pos x="3490" y="3099"/>
                </a:cxn>
                <a:cxn ang="0">
                  <a:pos x="3132" y="2870"/>
                </a:cxn>
                <a:cxn ang="0">
                  <a:pos x="3235" y="2959"/>
                </a:cxn>
                <a:cxn ang="0">
                  <a:pos x="2937" y="2716"/>
                </a:cxn>
                <a:cxn ang="0">
                  <a:pos x="2787" y="2657"/>
                </a:cxn>
                <a:cxn ang="0">
                  <a:pos x="2716" y="2563"/>
                </a:cxn>
                <a:cxn ang="0">
                  <a:pos x="2787" y="2657"/>
                </a:cxn>
                <a:cxn ang="0">
                  <a:pos x="2472" y="2407"/>
                </a:cxn>
                <a:cxn ang="0">
                  <a:pos x="2595" y="2498"/>
                </a:cxn>
                <a:cxn ang="0">
                  <a:pos x="2260" y="2271"/>
                </a:cxn>
                <a:cxn ang="0">
                  <a:pos x="2377" y="2313"/>
                </a:cxn>
                <a:cxn ang="0">
                  <a:pos x="2049" y="2105"/>
                </a:cxn>
                <a:cxn ang="0">
                  <a:pos x="2167" y="2175"/>
                </a:cxn>
                <a:cxn ang="0">
                  <a:pos x="1841" y="1910"/>
                </a:cxn>
                <a:cxn ang="0">
                  <a:pos x="1931" y="2009"/>
                </a:cxn>
                <a:cxn ang="0">
                  <a:pos x="1667" y="1735"/>
                </a:cxn>
                <a:cxn ang="0">
                  <a:pos x="1525" y="1661"/>
                </a:cxn>
                <a:cxn ang="0">
                  <a:pos x="1468" y="1559"/>
                </a:cxn>
                <a:cxn ang="0">
                  <a:pos x="1525" y="1661"/>
                </a:cxn>
                <a:cxn ang="0">
                  <a:pos x="1246" y="1377"/>
                </a:cxn>
                <a:cxn ang="0">
                  <a:pos x="1356" y="1481"/>
                </a:cxn>
                <a:cxn ang="0">
                  <a:pos x="1055" y="1218"/>
                </a:cxn>
                <a:cxn ang="0">
                  <a:pos x="1164" y="1273"/>
                </a:cxn>
                <a:cxn ang="0">
                  <a:pos x="868" y="1029"/>
                </a:cxn>
                <a:cxn ang="0">
                  <a:pos x="975" y="1112"/>
                </a:cxn>
                <a:cxn ang="0">
                  <a:pos x="688" y="811"/>
                </a:cxn>
                <a:cxn ang="0">
                  <a:pos x="764" y="920"/>
                </a:cxn>
                <a:cxn ang="0">
                  <a:pos x="512" y="616"/>
                </a:cxn>
                <a:cxn ang="0">
                  <a:pos x="612" y="728"/>
                </a:cxn>
                <a:cxn ang="0">
                  <a:pos x="336" y="441"/>
                </a:cxn>
                <a:cxn ang="0">
                  <a:pos x="441" y="505"/>
                </a:cxn>
                <a:cxn ang="0">
                  <a:pos x="235" y="319"/>
                </a:cxn>
                <a:cxn ang="0">
                  <a:pos x="266" y="298"/>
                </a:cxn>
                <a:cxn ang="0">
                  <a:pos x="75" y="120"/>
                </a:cxn>
                <a:cxn ang="0">
                  <a:pos x="108" y="99"/>
                </a:cxn>
              </a:cxnLst>
              <a:rect l="0" t="0" r="r" b="b"/>
              <a:pathLst>
                <a:path w="5917" h="4342">
                  <a:moveTo>
                    <a:pt x="5887" y="4338"/>
                  </a:moveTo>
                  <a:lnTo>
                    <a:pt x="5778" y="4293"/>
                  </a:lnTo>
                  <a:cubicBezTo>
                    <a:pt x="5769" y="4288"/>
                    <a:pt x="5764" y="4277"/>
                    <a:pt x="5769" y="4268"/>
                  </a:cubicBezTo>
                  <a:cubicBezTo>
                    <a:pt x="5773" y="4259"/>
                    <a:pt x="5785" y="4255"/>
                    <a:pt x="5795" y="4259"/>
                  </a:cubicBezTo>
                  <a:lnTo>
                    <a:pt x="5903" y="4305"/>
                  </a:lnTo>
                  <a:cubicBezTo>
                    <a:pt x="5913" y="4309"/>
                    <a:pt x="5917" y="4320"/>
                    <a:pt x="5913" y="4329"/>
                  </a:cubicBezTo>
                  <a:cubicBezTo>
                    <a:pt x="5908" y="4338"/>
                    <a:pt x="5896" y="4342"/>
                    <a:pt x="5887" y="4338"/>
                  </a:cubicBezTo>
                  <a:close/>
                  <a:moveTo>
                    <a:pt x="5634" y="4232"/>
                  </a:moveTo>
                  <a:lnTo>
                    <a:pt x="5527" y="4184"/>
                  </a:lnTo>
                  <a:cubicBezTo>
                    <a:pt x="5517" y="4180"/>
                    <a:pt x="5513" y="4169"/>
                    <a:pt x="5518" y="4161"/>
                  </a:cubicBezTo>
                  <a:cubicBezTo>
                    <a:pt x="5522" y="4151"/>
                    <a:pt x="5534" y="4147"/>
                    <a:pt x="5544" y="4152"/>
                  </a:cubicBezTo>
                  <a:lnTo>
                    <a:pt x="5651" y="4199"/>
                  </a:lnTo>
                  <a:cubicBezTo>
                    <a:pt x="5661" y="4203"/>
                    <a:pt x="5666" y="4214"/>
                    <a:pt x="5661" y="4223"/>
                  </a:cubicBezTo>
                  <a:cubicBezTo>
                    <a:pt x="5656" y="4232"/>
                    <a:pt x="5644" y="4236"/>
                    <a:pt x="5634" y="4232"/>
                  </a:cubicBezTo>
                  <a:close/>
                  <a:moveTo>
                    <a:pt x="5384" y="4121"/>
                  </a:moveTo>
                  <a:lnTo>
                    <a:pt x="5278" y="4073"/>
                  </a:lnTo>
                  <a:cubicBezTo>
                    <a:pt x="5268" y="4068"/>
                    <a:pt x="5264" y="4057"/>
                    <a:pt x="5269" y="4049"/>
                  </a:cubicBezTo>
                  <a:cubicBezTo>
                    <a:pt x="5274" y="4040"/>
                    <a:pt x="5285" y="4036"/>
                    <a:pt x="5295" y="4041"/>
                  </a:cubicBezTo>
                  <a:lnTo>
                    <a:pt x="5402" y="4089"/>
                  </a:lnTo>
                  <a:cubicBezTo>
                    <a:pt x="5411" y="4093"/>
                    <a:pt x="5415" y="4104"/>
                    <a:pt x="5411" y="4113"/>
                  </a:cubicBezTo>
                  <a:cubicBezTo>
                    <a:pt x="5406" y="4122"/>
                    <a:pt x="5394" y="4126"/>
                    <a:pt x="5384" y="4121"/>
                  </a:cubicBezTo>
                  <a:close/>
                  <a:moveTo>
                    <a:pt x="5136" y="4007"/>
                  </a:moveTo>
                  <a:lnTo>
                    <a:pt x="5030" y="3958"/>
                  </a:lnTo>
                  <a:cubicBezTo>
                    <a:pt x="5020" y="3953"/>
                    <a:pt x="5017" y="3942"/>
                    <a:pt x="5022" y="3933"/>
                  </a:cubicBezTo>
                  <a:cubicBezTo>
                    <a:pt x="5026" y="3924"/>
                    <a:pt x="5038" y="3921"/>
                    <a:pt x="5049" y="3925"/>
                  </a:cubicBezTo>
                  <a:lnTo>
                    <a:pt x="5154" y="3975"/>
                  </a:lnTo>
                  <a:cubicBezTo>
                    <a:pt x="5163" y="3980"/>
                    <a:pt x="5167" y="3991"/>
                    <a:pt x="5163" y="4000"/>
                  </a:cubicBezTo>
                  <a:cubicBezTo>
                    <a:pt x="5157" y="4009"/>
                    <a:pt x="5145" y="4012"/>
                    <a:pt x="5136" y="4007"/>
                  </a:cubicBezTo>
                  <a:close/>
                  <a:moveTo>
                    <a:pt x="4889" y="3890"/>
                  </a:moveTo>
                  <a:lnTo>
                    <a:pt x="4785" y="3839"/>
                  </a:lnTo>
                  <a:cubicBezTo>
                    <a:pt x="4775" y="3834"/>
                    <a:pt x="4771" y="3823"/>
                    <a:pt x="4777" y="3814"/>
                  </a:cubicBezTo>
                  <a:cubicBezTo>
                    <a:pt x="4782" y="3805"/>
                    <a:pt x="4794" y="3802"/>
                    <a:pt x="4804" y="3807"/>
                  </a:cubicBezTo>
                  <a:lnTo>
                    <a:pt x="4908" y="3858"/>
                  </a:lnTo>
                  <a:cubicBezTo>
                    <a:pt x="4918" y="3863"/>
                    <a:pt x="4922" y="3874"/>
                    <a:pt x="4916" y="3882"/>
                  </a:cubicBezTo>
                  <a:cubicBezTo>
                    <a:pt x="4912" y="3891"/>
                    <a:pt x="4900" y="3895"/>
                    <a:pt x="4889" y="3890"/>
                  </a:cubicBezTo>
                  <a:close/>
                  <a:moveTo>
                    <a:pt x="4645" y="3768"/>
                  </a:moveTo>
                  <a:lnTo>
                    <a:pt x="4542" y="3716"/>
                  </a:lnTo>
                  <a:cubicBezTo>
                    <a:pt x="4532" y="3711"/>
                    <a:pt x="4529" y="3700"/>
                    <a:pt x="4534" y="3691"/>
                  </a:cubicBezTo>
                  <a:cubicBezTo>
                    <a:pt x="4539" y="3682"/>
                    <a:pt x="4551" y="3679"/>
                    <a:pt x="4561" y="3684"/>
                  </a:cubicBezTo>
                  <a:lnTo>
                    <a:pt x="4665" y="3737"/>
                  </a:lnTo>
                  <a:cubicBezTo>
                    <a:pt x="4675" y="3741"/>
                    <a:pt x="4678" y="3752"/>
                    <a:pt x="4672" y="3762"/>
                  </a:cubicBezTo>
                  <a:cubicBezTo>
                    <a:pt x="4668" y="3770"/>
                    <a:pt x="4655" y="3773"/>
                    <a:pt x="4645" y="3768"/>
                  </a:cubicBezTo>
                  <a:close/>
                  <a:moveTo>
                    <a:pt x="4404" y="3643"/>
                  </a:moveTo>
                  <a:lnTo>
                    <a:pt x="4314" y="3596"/>
                  </a:lnTo>
                  <a:lnTo>
                    <a:pt x="4301" y="3589"/>
                  </a:lnTo>
                  <a:cubicBezTo>
                    <a:pt x="4291" y="3584"/>
                    <a:pt x="4288" y="3572"/>
                    <a:pt x="4294" y="3563"/>
                  </a:cubicBezTo>
                  <a:cubicBezTo>
                    <a:pt x="4300" y="3555"/>
                    <a:pt x="4312" y="3552"/>
                    <a:pt x="4321" y="3557"/>
                  </a:cubicBezTo>
                  <a:lnTo>
                    <a:pt x="4334" y="3564"/>
                  </a:lnTo>
                  <a:lnTo>
                    <a:pt x="4424" y="3612"/>
                  </a:lnTo>
                  <a:cubicBezTo>
                    <a:pt x="4433" y="3616"/>
                    <a:pt x="4436" y="3628"/>
                    <a:pt x="4431" y="3637"/>
                  </a:cubicBezTo>
                  <a:cubicBezTo>
                    <a:pt x="4426" y="3645"/>
                    <a:pt x="4413" y="3648"/>
                    <a:pt x="4404" y="3643"/>
                  </a:cubicBezTo>
                  <a:close/>
                  <a:moveTo>
                    <a:pt x="4165" y="3514"/>
                  </a:moveTo>
                  <a:lnTo>
                    <a:pt x="4101" y="3479"/>
                  </a:lnTo>
                  <a:lnTo>
                    <a:pt x="4063" y="3457"/>
                  </a:lnTo>
                  <a:cubicBezTo>
                    <a:pt x="4054" y="3452"/>
                    <a:pt x="4050" y="3441"/>
                    <a:pt x="4057" y="3433"/>
                  </a:cubicBezTo>
                  <a:cubicBezTo>
                    <a:pt x="4062" y="3424"/>
                    <a:pt x="4074" y="3422"/>
                    <a:pt x="4084" y="3427"/>
                  </a:cubicBezTo>
                  <a:lnTo>
                    <a:pt x="4122" y="3448"/>
                  </a:lnTo>
                  <a:lnTo>
                    <a:pt x="4185" y="3483"/>
                  </a:lnTo>
                  <a:cubicBezTo>
                    <a:pt x="4195" y="3488"/>
                    <a:pt x="4198" y="3499"/>
                    <a:pt x="4192" y="3508"/>
                  </a:cubicBezTo>
                  <a:cubicBezTo>
                    <a:pt x="4187" y="3516"/>
                    <a:pt x="4174" y="3519"/>
                    <a:pt x="4165" y="3514"/>
                  </a:cubicBezTo>
                  <a:close/>
                  <a:moveTo>
                    <a:pt x="3928" y="3381"/>
                  </a:moveTo>
                  <a:lnTo>
                    <a:pt x="3891" y="3361"/>
                  </a:lnTo>
                  <a:lnTo>
                    <a:pt x="3827" y="3323"/>
                  </a:lnTo>
                  <a:cubicBezTo>
                    <a:pt x="3818" y="3318"/>
                    <a:pt x="3815" y="3306"/>
                    <a:pt x="3822" y="3297"/>
                  </a:cubicBezTo>
                  <a:cubicBezTo>
                    <a:pt x="3827" y="3289"/>
                    <a:pt x="3840" y="3287"/>
                    <a:pt x="3848" y="3292"/>
                  </a:cubicBezTo>
                  <a:lnTo>
                    <a:pt x="3913" y="3329"/>
                  </a:lnTo>
                  <a:lnTo>
                    <a:pt x="3949" y="3350"/>
                  </a:lnTo>
                  <a:cubicBezTo>
                    <a:pt x="3959" y="3356"/>
                    <a:pt x="3961" y="3366"/>
                    <a:pt x="3955" y="3375"/>
                  </a:cubicBezTo>
                  <a:cubicBezTo>
                    <a:pt x="3950" y="3384"/>
                    <a:pt x="3937" y="3387"/>
                    <a:pt x="3928" y="3381"/>
                  </a:cubicBezTo>
                  <a:close/>
                  <a:moveTo>
                    <a:pt x="3694" y="3244"/>
                  </a:moveTo>
                  <a:lnTo>
                    <a:pt x="3684" y="3239"/>
                  </a:lnTo>
                  <a:lnTo>
                    <a:pt x="3594" y="3184"/>
                  </a:lnTo>
                  <a:cubicBezTo>
                    <a:pt x="3585" y="3179"/>
                    <a:pt x="3583" y="3167"/>
                    <a:pt x="3589" y="3159"/>
                  </a:cubicBezTo>
                  <a:cubicBezTo>
                    <a:pt x="3595" y="3151"/>
                    <a:pt x="3608" y="3148"/>
                    <a:pt x="3616" y="3154"/>
                  </a:cubicBezTo>
                  <a:lnTo>
                    <a:pt x="3706" y="3208"/>
                  </a:lnTo>
                  <a:lnTo>
                    <a:pt x="3715" y="3214"/>
                  </a:lnTo>
                  <a:cubicBezTo>
                    <a:pt x="3724" y="3219"/>
                    <a:pt x="3727" y="3231"/>
                    <a:pt x="3721" y="3239"/>
                  </a:cubicBezTo>
                  <a:cubicBezTo>
                    <a:pt x="3715" y="3247"/>
                    <a:pt x="3703" y="3250"/>
                    <a:pt x="3694" y="3244"/>
                  </a:cubicBezTo>
                  <a:close/>
                  <a:moveTo>
                    <a:pt x="3463" y="3103"/>
                  </a:moveTo>
                  <a:lnTo>
                    <a:pt x="3364" y="3042"/>
                  </a:lnTo>
                  <a:cubicBezTo>
                    <a:pt x="3356" y="3036"/>
                    <a:pt x="3353" y="3025"/>
                    <a:pt x="3360" y="3016"/>
                  </a:cubicBezTo>
                  <a:cubicBezTo>
                    <a:pt x="3365" y="3008"/>
                    <a:pt x="3378" y="3006"/>
                    <a:pt x="3387" y="3012"/>
                  </a:cubicBezTo>
                  <a:lnTo>
                    <a:pt x="3485" y="3074"/>
                  </a:lnTo>
                  <a:cubicBezTo>
                    <a:pt x="3494" y="3079"/>
                    <a:pt x="3496" y="3090"/>
                    <a:pt x="3490" y="3099"/>
                  </a:cubicBezTo>
                  <a:cubicBezTo>
                    <a:pt x="3484" y="3107"/>
                    <a:pt x="3471" y="3109"/>
                    <a:pt x="3463" y="3103"/>
                  </a:cubicBezTo>
                  <a:close/>
                  <a:moveTo>
                    <a:pt x="3235" y="2959"/>
                  </a:moveTo>
                  <a:lnTo>
                    <a:pt x="3137" y="2896"/>
                  </a:lnTo>
                  <a:cubicBezTo>
                    <a:pt x="3128" y="2890"/>
                    <a:pt x="3126" y="2878"/>
                    <a:pt x="3132" y="2870"/>
                  </a:cubicBezTo>
                  <a:cubicBezTo>
                    <a:pt x="3139" y="2862"/>
                    <a:pt x="3151" y="2860"/>
                    <a:pt x="3160" y="2866"/>
                  </a:cubicBezTo>
                  <a:lnTo>
                    <a:pt x="3258" y="2929"/>
                  </a:lnTo>
                  <a:cubicBezTo>
                    <a:pt x="3266" y="2935"/>
                    <a:pt x="3268" y="2946"/>
                    <a:pt x="3261" y="2954"/>
                  </a:cubicBezTo>
                  <a:cubicBezTo>
                    <a:pt x="3255" y="2962"/>
                    <a:pt x="3243" y="2965"/>
                    <a:pt x="3235" y="2959"/>
                  </a:cubicBezTo>
                  <a:close/>
                  <a:moveTo>
                    <a:pt x="3009" y="2810"/>
                  </a:moveTo>
                  <a:lnTo>
                    <a:pt x="2913" y="2745"/>
                  </a:lnTo>
                  <a:cubicBezTo>
                    <a:pt x="2904" y="2739"/>
                    <a:pt x="2903" y="2728"/>
                    <a:pt x="2909" y="2720"/>
                  </a:cubicBezTo>
                  <a:cubicBezTo>
                    <a:pt x="2915" y="2712"/>
                    <a:pt x="2928" y="2710"/>
                    <a:pt x="2937" y="2716"/>
                  </a:cubicBezTo>
                  <a:lnTo>
                    <a:pt x="3033" y="2781"/>
                  </a:lnTo>
                  <a:cubicBezTo>
                    <a:pt x="3041" y="2787"/>
                    <a:pt x="3043" y="2798"/>
                    <a:pt x="3036" y="2806"/>
                  </a:cubicBezTo>
                  <a:cubicBezTo>
                    <a:pt x="3030" y="2814"/>
                    <a:pt x="3017" y="2816"/>
                    <a:pt x="3009" y="2810"/>
                  </a:cubicBezTo>
                  <a:close/>
                  <a:moveTo>
                    <a:pt x="2787" y="2657"/>
                  </a:moveTo>
                  <a:lnTo>
                    <a:pt x="2697" y="2595"/>
                  </a:lnTo>
                  <a:lnTo>
                    <a:pt x="2692" y="2591"/>
                  </a:lnTo>
                  <a:cubicBezTo>
                    <a:pt x="2683" y="2585"/>
                    <a:pt x="2682" y="2574"/>
                    <a:pt x="2689" y="2566"/>
                  </a:cubicBezTo>
                  <a:cubicBezTo>
                    <a:pt x="2695" y="2558"/>
                    <a:pt x="2708" y="2556"/>
                    <a:pt x="2716" y="2563"/>
                  </a:cubicBezTo>
                  <a:lnTo>
                    <a:pt x="2721" y="2566"/>
                  </a:lnTo>
                  <a:lnTo>
                    <a:pt x="2811" y="2628"/>
                  </a:lnTo>
                  <a:cubicBezTo>
                    <a:pt x="2819" y="2635"/>
                    <a:pt x="2821" y="2646"/>
                    <a:pt x="2815" y="2654"/>
                  </a:cubicBezTo>
                  <a:cubicBezTo>
                    <a:pt x="2808" y="2662"/>
                    <a:pt x="2796" y="2663"/>
                    <a:pt x="2787" y="2657"/>
                  </a:cubicBezTo>
                  <a:close/>
                  <a:moveTo>
                    <a:pt x="2568" y="2501"/>
                  </a:moveTo>
                  <a:lnTo>
                    <a:pt x="2509" y="2459"/>
                  </a:lnTo>
                  <a:lnTo>
                    <a:pt x="2474" y="2433"/>
                  </a:lnTo>
                  <a:cubicBezTo>
                    <a:pt x="2466" y="2426"/>
                    <a:pt x="2465" y="2415"/>
                    <a:pt x="2472" y="2407"/>
                  </a:cubicBezTo>
                  <a:cubicBezTo>
                    <a:pt x="2479" y="2399"/>
                    <a:pt x="2491" y="2399"/>
                    <a:pt x="2499" y="2405"/>
                  </a:cubicBezTo>
                  <a:lnTo>
                    <a:pt x="2533" y="2430"/>
                  </a:lnTo>
                  <a:lnTo>
                    <a:pt x="2592" y="2473"/>
                  </a:lnTo>
                  <a:cubicBezTo>
                    <a:pt x="2601" y="2479"/>
                    <a:pt x="2602" y="2490"/>
                    <a:pt x="2595" y="2498"/>
                  </a:cubicBezTo>
                  <a:cubicBezTo>
                    <a:pt x="2589" y="2506"/>
                    <a:pt x="2576" y="2508"/>
                    <a:pt x="2568" y="2501"/>
                  </a:cubicBezTo>
                  <a:close/>
                  <a:moveTo>
                    <a:pt x="2352" y="2341"/>
                  </a:moveTo>
                  <a:lnTo>
                    <a:pt x="2324" y="2320"/>
                  </a:lnTo>
                  <a:lnTo>
                    <a:pt x="2260" y="2271"/>
                  </a:lnTo>
                  <a:cubicBezTo>
                    <a:pt x="2252" y="2264"/>
                    <a:pt x="2251" y="2253"/>
                    <a:pt x="2258" y="2245"/>
                  </a:cubicBezTo>
                  <a:cubicBezTo>
                    <a:pt x="2265" y="2237"/>
                    <a:pt x="2278" y="2237"/>
                    <a:pt x="2286" y="2243"/>
                  </a:cubicBezTo>
                  <a:lnTo>
                    <a:pt x="2350" y="2293"/>
                  </a:lnTo>
                  <a:lnTo>
                    <a:pt x="2377" y="2313"/>
                  </a:lnTo>
                  <a:cubicBezTo>
                    <a:pt x="2385" y="2319"/>
                    <a:pt x="2387" y="2330"/>
                    <a:pt x="2380" y="2338"/>
                  </a:cubicBezTo>
                  <a:cubicBezTo>
                    <a:pt x="2373" y="2346"/>
                    <a:pt x="2360" y="2347"/>
                    <a:pt x="2352" y="2341"/>
                  </a:cubicBezTo>
                  <a:close/>
                  <a:moveTo>
                    <a:pt x="2139" y="2177"/>
                  </a:moveTo>
                  <a:lnTo>
                    <a:pt x="2049" y="2105"/>
                  </a:lnTo>
                  <a:cubicBezTo>
                    <a:pt x="2042" y="2099"/>
                    <a:pt x="2041" y="2087"/>
                    <a:pt x="2048" y="2079"/>
                  </a:cubicBezTo>
                  <a:cubicBezTo>
                    <a:pt x="2055" y="2072"/>
                    <a:pt x="2068" y="2071"/>
                    <a:pt x="2076" y="2078"/>
                  </a:cubicBezTo>
                  <a:lnTo>
                    <a:pt x="2165" y="2150"/>
                  </a:lnTo>
                  <a:cubicBezTo>
                    <a:pt x="2174" y="2156"/>
                    <a:pt x="2175" y="2168"/>
                    <a:pt x="2167" y="2175"/>
                  </a:cubicBezTo>
                  <a:cubicBezTo>
                    <a:pt x="2160" y="2183"/>
                    <a:pt x="2148" y="2184"/>
                    <a:pt x="2139" y="2177"/>
                  </a:cubicBezTo>
                  <a:close/>
                  <a:moveTo>
                    <a:pt x="1931" y="2009"/>
                  </a:moveTo>
                  <a:lnTo>
                    <a:pt x="1843" y="1935"/>
                  </a:lnTo>
                  <a:cubicBezTo>
                    <a:pt x="1835" y="1929"/>
                    <a:pt x="1834" y="1917"/>
                    <a:pt x="1841" y="1910"/>
                  </a:cubicBezTo>
                  <a:cubicBezTo>
                    <a:pt x="1849" y="1902"/>
                    <a:pt x="1861" y="1902"/>
                    <a:pt x="1870" y="1908"/>
                  </a:cubicBezTo>
                  <a:lnTo>
                    <a:pt x="1958" y="1982"/>
                  </a:lnTo>
                  <a:cubicBezTo>
                    <a:pt x="1965" y="1988"/>
                    <a:pt x="1966" y="2000"/>
                    <a:pt x="1958" y="2007"/>
                  </a:cubicBezTo>
                  <a:cubicBezTo>
                    <a:pt x="1951" y="2014"/>
                    <a:pt x="1939" y="2015"/>
                    <a:pt x="1931" y="2009"/>
                  </a:cubicBezTo>
                  <a:close/>
                  <a:moveTo>
                    <a:pt x="1726" y="1836"/>
                  </a:moveTo>
                  <a:lnTo>
                    <a:pt x="1639" y="1762"/>
                  </a:lnTo>
                  <a:cubicBezTo>
                    <a:pt x="1631" y="1755"/>
                    <a:pt x="1631" y="1743"/>
                    <a:pt x="1638" y="1736"/>
                  </a:cubicBezTo>
                  <a:cubicBezTo>
                    <a:pt x="1646" y="1729"/>
                    <a:pt x="1659" y="1729"/>
                    <a:pt x="1667" y="1735"/>
                  </a:cubicBezTo>
                  <a:lnTo>
                    <a:pt x="1753" y="1810"/>
                  </a:lnTo>
                  <a:cubicBezTo>
                    <a:pt x="1761" y="1817"/>
                    <a:pt x="1762" y="1828"/>
                    <a:pt x="1754" y="1836"/>
                  </a:cubicBezTo>
                  <a:cubicBezTo>
                    <a:pt x="1747" y="1843"/>
                    <a:pt x="1734" y="1844"/>
                    <a:pt x="1726" y="1836"/>
                  </a:cubicBezTo>
                  <a:close/>
                  <a:moveTo>
                    <a:pt x="1525" y="1661"/>
                  </a:moveTo>
                  <a:lnTo>
                    <a:pt x="1451" y="1594"/>
                  </a:lnTo>
                  <a:lnTo>
                    <a:pt x="1440" y="1584"/>
                  </a:lnTo>
                  <a:cubicBezTo>
                    <a:pt x="1432" y="1577"/>
                    <a:pt x="1432" y="1565"/>
                    <a:pt x="1440" y="1559"/>
                  </a:cubicBezTo>
                  <a:cubicBezTo>
                    <a:pt x="1448" y="1552"/>
                    <a:pt x="1461" y="1552"/>
                    <a:pt x="1468" y="1559"/>
                  </a:cubicBezTo>
                  <a:lnTo>
                    <a:pt x="1478" y="1568"/>
                  </a:lnTo>
                  <a:lnTo>
                    <a:pt x="1553" y="1634"/>
                  </a:lnTo>
                  <a:cubicBezTo>
                    <a:pt x="1561" y="1642"/>
                    <a:pt x="1561" y="1653"/>
                    <a:pt x="1554" y="1661"/>
                  </a:cubicBezTo>
                  <a:cubicBezTo>
                    <a:pt x="1546" y="1668"/>
                    <a:pt x="1533" y="1668"/>
                    <a:pt x="1525" y="1661"/>
                  </a:cubicBezTo>
                  <a:close/>
                  <a:moveTo>
                    <a:pt x="1329" y="1481"/>
                  </a:moveTo>
                  <a:lnTo>
                    <a:pt x="1287" y="1443"/>
                  </a:lnTo>
                  <a:lnTo>
                    <a:pt x="1245" y="1403"/>
                  </a:lnTo>
                  <a:cubicBezTo>
                    <a:pt x="1237" y="1396"/>
                    <a:pt x="1238" y="1384"/>
                    <a:pt x="1246" y="1377"/>
                  </a:cubicBezTo>
                  <a:cubicBezTo>
                    <a:pt x="1254" y="1371"/>
                    <a:pt x="1266" y="1371"/>
                    <a:pt x="1274" y="1378"/>
                  </a:cubicBezTo>
                  <a:lnTo>
                    <a:pt x="1314" y="1416"/>
                  </a:lnTo>
                  <a:lnTo>
                    <a:pt x="1356" y="1456"/>
                  </a:lnTo>
                  <a:cubicBezTo>
                    <a:pt x="1364" y="1463"/>
                    <a:pt x="1364" y="1475"/>
                    <a:pt x="1356" y="1481"/>
                  </a:cubicBezTo>
                  <a:cubicBezTo>
                    <a:pt x="1348" y="1488"/>
                    <a:pt x="1337" y="1488"/>
                    <a:pt x="1329" y="1481"/>
                  </a:cubicBezTo>
                  <a:close/>
                  <a:moveTo>
                    <a:pt x="1135" y="1298"/>
                  </a:moveTo>
                  <a:lnTo>
                    <a:pt x="1125" y="1289"/>
                  </a:lnTo>
                  <a:lnTo>
                    <a:pt x="1055" y="1218"/>
                  </a:lnTo>
                  <a:cubicBezTo>
                    <a:pt x="1047" y="1211"/>
                    <a:pt x="1047" y="1199"/>
                    <a:pt x="1055" y="1193"/>
                  </a:cubicBezTo>
                  <a:cubicBezTo>
                    <a:pt x="1064" y="1185"/>
                    <a:pt x="1076" y="1186"/>
                    <a:pt x="1084" y="1193"/>
                  </a:cubicBezTo>
                  <a:lnTo>
                    <a:pt x="1154" y="1263"/>
                  </a:lnTo>
                  <a:lnTo>
                    <a:pt x="1164" y="1273"/>
                  </a:lnTo>
                  <a:cubicBezTo>
                    <a:pt x="1172" y="1281"/>
                    <a:pt x="1172" y="1291"/>
                    <a:pt x="1164" y="1299"/>
                  </a:cubicBezTo>
                  <a:cubicBezTo>
                    <a:pt x="1156" y="1305"/>
                    <a:pt x="1143" y="1305"/>
                    <a:pt x="1135" y="1298"/>
                  </a:cubicBezTo>
                  <a:close/>
                  <a:moveTo>
                    <a:pt x="948" y="1111"/>
                  </a:moveTo>
                  <a:lnTo>
                    <a:pt x="868" y="1029"/>
                  </a:lnTo>
                  <a:cubicBezTo>
                    <a:pt x="860" y="1022"/>
                    <a:pt x="861" y="1010"/>
                    <a:pt x="870" y="1004"/>
                  </a:cubicBezTo>
                  <a:cubicBezTo>
                    <a:pt x="878" y="997"/>
                    <a:pt x="891" y="998"/>
                    <a:pt x="898" y="1005"/>
                  </a:cubicBezTo>
                  <a:lnTo>
                    <a:pt x="977" y="1087"/>
                  </a:lnTo>
                  <a:cubicBezTo>
                    <a:pt x="984" y="1094"/>
                    <a:pt x="983" y="1106"/>
                    <a:pt x="975" y="1112"/>
                  </a:cubicBezTo>
                  <a:cubicBezTo>
                    <a:pt x="967" y="1119"/>
                    <a:pt x="955" y="1118"/>
                    <a:pt x="948" y="1111"/>
                  </a:cubicBezTo>
                  <a:close/>
                  <a:moveTo>
                    <a:pt x="764" y="920"/>
                  </a:moveTo>
                  <a:lnTo>
                    <a:pt x="686" y="837"/>
                  </a:lnTo>
                  <a:cubicBezTo>
                    <a:pt x="679" y="829"/>
                    <a:pt x="680" y="818"/>
                    <a:pt x="688" y="811"/>
                  </a:cubicBezTo>
                  <a:cubicBezTo>
                    <a:pt x="696" y="805"/>
                    <a:pt x="709" y="806"/>
                    <a:pt x="716" y="813"/>
                  </a:cubicBezTo>
                  <a:lnTo>
                    <a:pt x="794" y="896"/>
                  </a:lnTo>
                  <a:cubicBezTo>
                    <a:pt x="801" y="904"/>
                    <a:pt x="799" y="915"/>
                    <a:pt x="792" y="922"/>
                  </a:cubicBezTo>
                  <a:cubicBezTo>
                    <a:pt x="783" y="928"/>
                    <a:pt x="771" y="928"/>
                    <a:pt x="764" y="920"/>
                  </a:cubicBezTo>
                  <a:close/>
                  <a:moveTo>
                    <a:pt x="584" y="726"/>
                  </a:moveTo>
                  <a:lnTo>
                    <a:pt x="517" y="651"/>
                  </a:lnTo>
                  <a:lnTo>
                    <a:pt x="509" y="641"/>
                  </a:lnTo>
                  <a:cubicBezTo>
                    <a:pt x="502" y="633"/>
                    <a:pt x="503" y="622"/>
                    <a:pt x="512" y="616"/>
                  </a:cubicBezTo>
                  <a:cubicBezTo>
                    <a:pt x="520" y="609"/>
                    <a:pt x="532" y="611"/>
                    <a:pt x="540" y="619"/>
                  </a:cubicBezTo>
                  <a:lnTo>
                    <a:pt x="548" y="627"/>
                  </a:lnTo>
                  <a:lnTo>
                    <a:pt x="615" y="702"/>
                  </a:lnTo>
                  <a:cubicBezTo>
                    <a:pt x="622" y="710"/>
                    <a:pt x="620" y="721"/>
                    <a:pt x="612" y="728"/>
                  </a:cubicBezTo>
                  <a:cubicBezTo>
                    <a:pt x="604" y="734"/>
                    <a:pt x="591" y="733"/>
                    <a:pt x="584" y="726"/>
                  </a:cubicBezTo>
                  <a:close/>
                  <a:moveTo>
                    <a:pt x="410" y="527"/>
                  </a:moveTo>
                  <a:lnTo>
                    <a:pt x="374" y="487"/>
                  </a:lnTo>
                  <a:lnTo>
                    <a:pt x="336" y="441"/>
                  </a:lnTo>
                  <a:cubicBezTo>
                    <a:pt x="330" y="433"/>
                    <a:pt x="331" y="422"/>
                    <a:pt x="340" y="416"/>
                  </a:cubicBezTo>
                  <a:cubicBezTo>
                    <a:pt x="349" y="409"/>
                    <a:pt x="361" y="411"/>
                    <a:pt x="368" y="419"/>
                  </a:cubicBezTo>
                  <a:lnTo>
                    <a:pt x="405" y="463"/>
                  </a:lnTo>
                  <a:lnTo>
                    <a:pt x="441" y="505"/>
                  </a:lnTo>
                  <a:cubicBezTo>
                    <a:pt x="448" y="513"/>
                    <a:pt x="446" y="524"/>
                    <a:pt x="437" y="530"/>
                  </a:cubicBezTo>
                  <a:cubicBezTo>
                    <a:pt x="429" y="537"/>
                    <a:pt x="417" y="535"/>
                    <a:pt x="410" y="527"/>
                  </a:cubicBezTo>
                  <a:close/>
                  <a:moveTo>
                    <a:pt x="240" y="326"/>
                  </a:moveTo>
                  <a:lnTo>
                    <a:pt x="235" y="319"/>
                  </a:lnTo>
                  <a:lnTo>
                    <a:pt x="169" y="238"/>
                  </a:lnTo>
                  <a:cubicBezTo>
                    <a:pt x="163" y="230"/>
                    <a:pt x="164" y="218"/>
                    <a:pt x="173" y="213"/>
                  </a:cubicBezTo>
                  <a:cubicBezTo>
                    <a:pt x="182" y="207"/>
                    <a:pt x="194" y="208"/>
                    <a:pt x="201" y="216"/>
                  </a:cubicBezTo>
                  <a:lnTo>
                    <a:pt x="266" y="298"/>
                  </a:lnTo>
                  <a:lnTo>
                    <a:pt x="271" y="304"/>
                  </a:lnTo>
                  <a:cubicBezTo>
                    <a:pt x="278" y="312"/>
                    <a:pt x="277" y="323"/>
                    <a:pt x="268" y="330"/>
                  </a:cubicBezTo>
                  <a:cubicBezTo>
                    <a:pt x="259" y="335"/>
                    <a:pt x="246" y="334"/>
                    <a:pt x="240" y="326"/>
                  </a:cubicBezTo>
                  <a:close/>
                  <a:moveTo>
                    <a:pt x="75" y="120"/>
                  </a:moveTo>
                  <a:lnTo>
                    <a:pt x="6" y="32"/>
                  </a:lnTo>
                  <a:cubicBezTo>
                    <a:pt x="0" y="24"/>
                    <a:pt x="3" y="12"/>
                    <a:pt x="11" y="6"/>
                  </a:cubicBezTo>
                  <a:cubicBezTo>
                    <a:pt x="20" y="0"/>
                    <a:pt x="33" y="3"/>
                    <a:pt x="39" y="11"/>
                  </a:cubicBezTo>
                  <a:lnTo>
                    <a:pt x="108" y="99"/>
                  </a:lnTo>
                  <a:cubicBezTo>
                    <a:pt x="114" y="108"/>
                    <a:pt x="112" y="119"/>
                    <a:pt x="103" y="125"/>
                  </a:cubicBezTo>
                  <a:cubicBezTo>
                    <a:pt x="94" y="131"/>
                    <a:pt x="82" y="129"/>
                    <a:pt x="75" y="12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116" name="Freeform 92"/>
            <p:cNvSpPr>
              <a:spLocks noEditPoints="1"/>
            </p:cNvSpPr>
            <p:nvPr/>
          </p:nvSpPr>
          <p:spPr bwMode="auto">
            <a:xfrm>
              <a:off x="1510" y="1745"/>
              <a:ext cx="466" cy="338"/>
            </a:xfrm>
            <a:custGeom>
              <a:avLst/>
              <a:gdLst/>
              <a:ahLst/>
              <a:cxnLst>
                <a:cxn ang="0">
                  <a:pos x="5795" y="4259"/>
                </a:cxn>
                <a:cxn ang="0">
                  <a:pos x="5634" y="4232"/>
                </a:cxn>
                <a:cxn ang="0">
                  <a:pos x="5651" y="4199"/>
                </a:cxn>
                <a:cxn ang="0">
                  <a:pos x="5278" y="4073"/>
                </a:cxn>
                <a:cxn ang="0">
                  <a:pos x="5411" y="4113"/>
                </a:cxn>
                <a:cxn ang="0">
                  <a:pos x="5022" y="3933"/>
                </a:cxn>
                <a:cxn ang="0">
                  <a:pos x="5136" y="4007"/>
                </a:cxn>
                <a:cxn ang="0">
                  <a:pos x="4804" y="3807"/>
                </a:cxn>
                <a:cxn ang="0">
                  <a:pos x="4645" y="3768"/>
                </a:cxn>
                <a:cxn ang="0">
                  <a:pos x="4665" y="3737"/>
                </a:cxn>
                <a:cxn ang="0">
                  <a:pos x="4314" y="3596"/>
                </a:cxn>
                <a:cxn ang="0">
                  <a:pos x="4334" y="3564"/>
                </a:cxn>
                <a:cxn ang="0">
                  <a:pos x="4165" y="3514"/>
                </a:cxn>
                <a:cxn ang="0">
                  <a:pos x="4084" y="3427"/>
                </a:cxn>
                <a:cxn ang="0">
                  <a:pos x="4165" y="3514"/>
                </a:cxn>
                <a:cxn ang="0">
                  <a:pos x="3822" y="3297"/>
                </a:cxn>
                <a:cxn ang="0">
                  <a:pos x="3955" y="3375"/>
                </a:cxn>
                <a:cxn ang="0">
                  <a:pos x="3594" y="3184"/>
                </a:cxn>
                <a:cxn ang="0">
                  <a:pos x="3715" y="3214"/>
                </a:cxn>
                <a:cxn ang="0">
                  <a:pos x="3364" y="3042"/>
                </a:cxn>
                <a:cxn ang="0">
                  <a:pos x="3490" y="3099"/>
                </a:cxn>
                <a:cxn ang="0">
                  <a:pos x="3132" y="2870"/>
                </a:cxn>
                <a:cxn ang="0">
                  <a:pos x="3235" y="2959"/>
                </a:cxn>
                <a:cxn ang="0">
                  <a:pos x="2937" y="2716"/>
                </a:cxn>
                <a:cxn ang="0">
                  <a:pos x="2787" y="2657"/>
                </a:cxn>
                <a:cxn ang="0">
                  <a:pos x="2716" y="2563"/>
                </a:cxn>
                <a:cxn ang="0">
                  <a:pos x="2787" y="2657"/>
                </a:cxn>
                <a:cxn ang="0">
                  <a:pos x="2472" y="2407"/>
                </a:cxn>
                <a:cxn ang="0">
                  <a:pos x="2595" y="2498"/>
                </a:cxn>
                <a:cxn ang="0">
                  <a:pos x="2260" y="2271"/>
                </a:cxn>
                <a:cxn ang="0">
                  <a:pos x="2377" y="2313"/>
                </a:cxn>
                <a:cxn ang="0">
                  <a:pos x="2049" y="2105"/>
                </a:cxn>
                <a:cxn ang="0">
                  <a:pos x="2167" y="2175"/>
                </a:cxn>
                <a:cxn ang="0">
                  <a:pos x="1841" y="1910"/>
                </a:cxn>
                <a:cxn ang="0">
                  <a:pos x="1931" y="2009"/>
                </a:cxn>
                <a:cxn ang="0">
                  <a:pos x="1667" y="1735"/>
                </a:cxn>
                <a:cxn ang="0">
                  <a:pos x="1525" y="1661"/>
                </a:cxn>
                <a:cxn ang="0">
                  <a:pos x="1468" y="1559"/>
                </a:cxn>
                <a:cxn ang="0">
                  <a:pos x="1525" y="1661"/>
                </a:cxn>
                <a:cxn ang="0">
                  <a:pos x="1246" y="1377"/>
                </a:cxn>
                <a:cxn ang="0">
                  <a:pos x="1356" y="1481"/>
                </a:cxn>
                <a:cxn ang="0">
                  <a:pos x="1055" y="1218"/>
                </a:cxn>
                <a:cxn ang="0">
                  <a:pos x="1164" y="1273"/>
                </a:cxn>
                <a:cxn ang="0">
                  <a:pos x="868" y="1029"/>
                </a:cxn>
                <a:cxn ang="0">
                  <a:pos x="975" y="1112"/>
                </a:cxn>
                <a:cxn ang="0">
                  <a:pos x="688" y="811"/>
                </a:cxn>
                <a:cxn ang="0">
                  <a:pos x="764" y="920"/>
                </a:cxn>
                <a:cxn ang="0">
                  <a:pos x="512" y="616"/>
                </a:cxn>
                <a:cxn ang="0">
                  <a:pos x="612" y="728"/>
                </a:cxn>
                <a:cxn ang="0">
                  <a:pos x="336" y="441"/>
                </a:cxn>
                <a:cxn ang="0">
                  <a:pos x="441" y="505"/>
                </a:cxn>
                <a:cxn ang="0">
                  <a:pos x="235" y="319"/>
                </a:cxn>
                <a:cxn ang="0">
                  <a:pos x="266" y="298"/>
                </a:cxn>
                <a:cxn ang="0">
                  <a:pos x="75" y="120"/>
                </a:cxn>
                <a:cxn ang="0">
                  <a:pos x="108" y="99"/>
                </a:cxn>
              </a:cxnLst>
              <a:rect l="0" t="0" r="r" b="b"/>
              <a:pathLst>
                <a:path w="5917" h="4342">
                  <a:moveTo>
                    <a:pt x="5887" y="4338"/>
                  </a:moveTo>
                  <a:lnTo>
                    <a:pt x="5778" y="4293"/>
                  </a:lnTo>
                  <a:cubicBezTo>
                    <a:pt x="5769" y="4288"/>
                    <a:pt x="5764" y="4277"/>
                    <a:pt x="5769" y="4268"/>
                  </a:cubicBezTo>
                  <a:cubicBezTo>
                    <a:pt x="5773" y="4259"/>
                    <a:pt x="5785" y="4255"/>
                    <a:pt x="5795" y="4259"/>
                  </a:cubicBezTo>
                  <a:lnTo>
                    <a:pt x="5903" y="4305"/>
                  </a:lnTo>
                  <a:cubicBezTo>
                    <a:pt x="5913" y="4309"/>
                    <a:pt x="5917" y="4320"/>
                    <a:pt x="5913" y="4329"/>
                  </a:cubicBezTo>
                  <a:cubicBezTo>
                    <a:pt x="5908" y="4338"/>
                    <a:pt x="5896" y="4342"/>
                    <a:pt x="5887" y="4338"/>
                  </a:cubicBezTo>
                  <a:close/>
                  <a:moveTo>
                    <a:pt x="5634" y="4232"/>
                  </a:moveTo>
                  <a:lnTo>
                    <a:pt x="5527" y="4184"/>
                  </a:lnTo>
                  <a:cubicBezTo>
                    <a:pt x="5517" y="4180"/>
                    <a:pt x="5513" y="4169"/>
                    <a:pt x="5518" y="4161"/>
                  </a:cubicBezTo>
                  <a:cubicBezTo>
                    <a:pt x="5522" y="4151"/>
                    <a:pt x="5534" y="4147"/>
                    <a:pt x="5544" y="4152"/>
                  </a:cubicBezTo>
                  <a:lnTo>
                    <a:pt x="5651" y="4199"/>
                  </a:lnTo>
                  <a:cubicBezTo>
                    <a:pt x="5661" y="4203"/>
                    <a:pt x="5666" y="4214"/>
                    <a:pt x="5661" y="4223"/>
                  </a:cubicBezTo>
                  <a:cubicBezTo>
                    <a:pt x="5656" y="4232"/>
                    <a:pt x="5644" y="4236"/>
                    <a:pt x="5634" y="4232"/>
                  </a:cubicBezTo>
                  <a:close/>
                  <a:moveTo>
                    <a:pt x="5384" y="4121"/>
                  </a:moveTo>
                  <a:lnTo>
                    <a:pt x="5278" y="4073"/>
                  </a:lnTo>
                  <a:cubicBezTo>
                    <a:pt x="5268" y="4068"/>
                    <a:pt x="5264" y="4057"/>
                    <a:pt x="5269" y="4049"/>
                  </a:cubicBezTo>
                  <a:cubicBezTo>
                    <a:pt x="5274" y="4040"/>
                    <a:pt x="5285" y="4036"/>
                    <a:pt x="5295" y="4041"/>
                  </a:cubicBezTo>
                  <a:lnTo>
                    <a:pt x="5402" y="4089"/>
                  </a:lnTo>
                  <a:cubicBezTo>
                    <a:pt x="5411" y="4093"/>
                    <a:pt x="5415" y="4104"/>
                    <a:pt x="5411" y="4113"/>
                  </a:cubicBezTo>
                  <a:cubicBezTo>
                    <a:pt x="5406" y="4122"/>
                    <a:pt x="5394" y="4126"/>
                    <a:pt x="5384" y="4121"/>
                  </a:cubicBezTo>
                  <a:close/>
                  <a:moveTo>
                    <a:pt x="5136" y="4007"/>
                  </a:moveTo>
                  <a:lnTo>
                    <a:pt x="5030" y="3958"/>
                  </a:lnTo>
                  <a:cubicBezTo>
                    <a:pt x="5020" y="3953"/>
                    <a:pt x="5017" y="3942"/>
                    <a:pt x="5022" y="3933"/>
                  </a:cubicBezTo>
                  <a:cubicBezTo>
                    <a:pt x="5026" y="3924"/>
                    <a:pt x="5038" y="3921"/>
                    <a:pt x="5049" y="3925"/>
                  </a:cubicBezTo>
                  <a:lnTo>
                    <a:pt x="5154" y="3975"/>
                  </a:lnTo>
                  <a:cubicBezTo>
                    <a:pt x="5163" y="3980"/>
                    <a:pt x="5167" y="3991"/>
                    <a:pt x="5163" y="4000"/>
                  </a:cubicBezTo>
                  <a:cubicBezTo>
                    <a:pt x="5157" y="4009"/>
                    <a:pt x="5145" y="4012"/>
                    <a:pt x="5136" y="4007"/>
                  </a:cubicBezTo>
                  <a:close/>
                  <a:moveTo>
                    <a:pt x="4889" y="3890"/>
                  </a:moveTo>
                  <a:lnTo>
                    <a:pt x="4785" y="3839"/>
                  </a:lnTo>
                  <a:cubicBezTo>
                    <a:pt x="4775" y="3834"/>
                    <a:pt x="4771" y="3823"/>
                    <a:pt x="4777" y="3814"/>
                  </a:cubicBezTo>
                  <a:cubicBezTo>
                    <a:pt x="4782" y="3805"/>
                    <a:pt x="4794" y="3802"/>
                    <a:pt x="4804" y="3807"/>
                  </a:cubicBezTo>
                  <a:lnTo>
                    <a:pt x="4908" y="3858"/>
                  </a:lnTo>
                  <a:cubicBezTo>
                    <a:pt x="4918" y="3863"/>
                    <a:pt x="4922" y="3874"/>
                    <a:pt x="4916" y="3882"/>
                  </a:cubicBezTo>
                  <a:cubicBezTo>
                    <a:pt x="4912" y="3891"/>
                    <a:pt x="4900" y="3895"/>
                    <a:pt x="4889" y="3890"/>
                  </a:cubicBezTo>
                  <a:close/>
                  <a:moveTo>
                    <a:pt x="4645" y="3768"/>
                  </a:moveTo>
                  <a:lnTo>
                    <a:pt x="4542" y="3716"/>
                  </a:lnTo>
                  <a:cubicBezTo>
                    <a:pt x="4532" y="3711"/>
                    <a:pt x="4529" y="3700"/>
                    <a:pt x="4534" y="3691"/>
                  </a:cubicBezTo>
                  <a:cubicBezTo>
                    <a:pt x="4539" y="3682"/>
                    <a:pt x="4551" y="3679"/>
                    <a:pt x="4561" y="3684"/>
                  </a:cubicBezTo>
                  <a:lnTo>
                    <a:pt x="4665" y="3737"/>
                  </a:lnTo>
                  <a:cubicBezTo>
                    <a:pt x="4675" y="3741"/>
                    <a:pt x="4678" y="3752"/>
                    <a:pt x="4672" y="3762"/>
                  </a:cubicBezTo>
                  <a:cubicBezTo>
                    <a:pt x="4668" y="3770"/>
                    <a:pt x="4655" y="3773"/>
                    <a:pt x="4645" y="3768"/>
                  </a:cubicBezTo>
                  <a:close/>
                  <a:moveTo>
                    <a:pt x="4404" y="3643"/>
                  </a:moveTo>
                  <a:lnTo>
                    <a:pt x="4314" y="3596"/>
                  </a:lnTo>
                  <a:lnTo>
                    <a:pt x="4301" y="3589"/>
                  </a:lnTo>
                  <a:cubicBezTo>
                    <a:pt x="4291" y="3584"/>
                    <a:pt x="4288" y="3572"/>
                    <a:pt x="4294" y="3563"/>
                  </a:cubicBezTo>
                  <a:cubicBezTo>
                    <a:pt x="4300" y="3555"/>
                    <a:pt x="4312" y="3552"/>
                    <a:pt x="4321" y="3557"/>
                  </a:cubicBezTo>
                  <a:lnTo>
                    <a:pt x="4334" y="3564"/>
                  </a:lnTo>
                  <a:lnTo>
                    <a:pt x="4424" y="3612"/>
                  </a:lnTo>
                  <a:cubicBezTo>
                    <a:pt x="4433" y="3616"/>
                    <a:pt x="4436" y="3628"/>
                    <a:pt x="4431" y="3637"/>
                  </a:cubicBezTo>
                  <a:cubicBezTo>
                    <a:pt x="4426" y="3645"/>
                    <a:pt x="4413" y="3648"/>
                    <a:pt x="4404" y="3643"/>
                  </a:cubicBezTo>
                  <a:close/>
                  <a:moveTo>
                    <a:pt x="4165" y="3514"/>
                  </a:moveTo>
                  <a:lnTo>
                    <a:pt x="4101" y="3479"/>
                  </a:lnTo>
                  <a:lnTo>
                    <a:pt x="4063" y="3457"/>
                  </a:lnTo>
                  <a:cubicBezTo>
                    <a:pt x="4054" y="3452"/>
                    <a:pt x="4050" y="3441"/>
                    <a:pt x="4057" y="3433"/>
                  </a:cubicBezTo>
                  <a:cubicBezTo>
                    <a:pt x="4062" y="3424"/>
                    <a:pt x="4074" y="3422"/>
                    <a:pt x="4084" y="3427"/>
                  </a:cubicBezTo>
                  <a:lnTo>
                    <a:pt x="4122" y="3448"/>
                  </a:lnTo>
                  <a:lnTo>
                    <a:pt x="4185" y="3483"/>
                  </a:lnTo>
                  <a:cubicBezTo>
                    <a:pt x="4195" y="3488"/>
                    <a:pt x="4198" y="3499"/>
                    <a:pt x="4192" y="3508"/>
                  </a:cubicBezTo>
                  <a:cubicBezTo>
                    <a:pt x="4187" y="3516"/>
                    <a:pt x="4174" y="3519"/>
                    <a:pt x="4165" y="3514"/>
                  </a:cubicBezTo>
                  <a:close/>
                  <a:moveTo>
                    <a:pt x="3928" y="3381"/>
                  </a:moveTo>
                  <a:lnTo>
                    <a:pt x="3891" y="3361"/>
                  </a:lnTo>
                  <a:lnTo>
                    <a:pt x="3827" y="3323"/>
                  </a:lnTo>
                  <a:cubicBezTo>
                    <a:pt x="3818" y="3318"/>
                    <a:pt x="3815" y="3306"/>
                    <a:pt x="3822" y="3297"/>
                  </a:cubicBezTo>
                  <a:cubicBezTo>
                    <a:pt x="3827" y="3289"/>
                    <a:pt x="3840" y="3287"/>
                    <a:pt x="3848" y="3292"/>
                  </a:cubicBezTo>
                  <a:lnTo>
                    <a:pt x="3913" y="3329"/>
                  </a:lnTo>
                  <a:lnTo>
                    <a:pt x="3949" y="3350"/>
                  </a:lnTo>
                  <a:cubicBezTo>
                    <a:pt x="3959" y="3356"/>
                    <a:pt x="3961" y="3366"/>
                    <a:pt x="3955" y="3375"/>
                  </a:cubicBezTo>
                  <a:cubicBezTo>
                    <a:pt x="3950" y="3384"/>
                    <a:pt x="3937" y="3387"/>
                    <a:pt x="3928" y="3381"/>
                  </a:cubicBezTo>
                  <a:close/>
                  <a:moveTo>
                    <a:pt x="3694" y="3244"/>
                  </a:moveTo>
                  <a:lnTo>
                    <a:pt x="3684" y="3239"/>
                  </a:lnTo>
                  <a:lnTo>
                    <a:pt x="3594" y="3184"/>
                  </a:lnTo>
                  <a:cubicBezTo>
                    <a:pt x="3585" y="3179"/>
                    <a:pt x="3583" y="3167"/>
                    <a:pt x="3589" y="3159"/>
                  </a:cubicBezTo>
                  <a:cubicBezTo>
                    <a:pt x="3595" y="3151"/>
                    <a:pt x="3608" y="3148"/>
                    <a:pt x="3616" y="3154"/>
                  </a:cubicBezTo>
                  <a:lnTo>
                    <a:pt x="3706" y="3208"/>
                  </a:lnTo>
                  <a:lnTo>
                    <a:pt x="3715" y="3214"/>
                  </a:lnTo>
                  <a:cubicBezTo>
                    <a:pt x="3724" y="3219"/>
                    <a:pt x="3727" y="3231"/>
                    <a:pt x="3721" y="3239"/>
                  </a:cubicBezTo>
                  <a:cubicBezTo>
                    <a:pt x="3715" y="3247"/>
                    <a:pt x="3703" y="3250"/>
                    <a:pt x="3694" y="3244"/>
                  </a:cubicBezTo>
                  <a:close/>
                  <a:moveTo>
                    <a:pt x="3463" y="3103"/>
                  </a:moveTo>
                  <a:lnTo>
                    <a:pt x="3364" y="3042"/>
                  </a:lnTo>
                  <a:cubicBezTo>
                    <a:pt x="3356" y="3036"/>
                    <a:pt x="3353" y="3025"/>
                    <a:pt x="3360" y="3016"/>
                  </a:cubicBezTo>
                  <a:cubicBezTo>
                    <a:pt x="3365" y="3008"/>
                    <a:pt x="3378" y="3006"/>
                    <a:pt x="3387" y="3012"/>
                  </a:cubicBezTo>
                  <a:lnTo>
                    <a:pt x="3485" y="3074"/>
                  </a:lnTo>
                  <a:cubicBezTo>
                    <a:pt x="3494" y="3079"/>
                    <a:pt x="3496" y="3090"/>
                    <a:pt x="3490" y="3099"/>
                  </a:cubicBezTo>
                  <a:cubicBezTo>
                    <a:pt x="3484" y="3107"/>
                    <a:pt x="3471" y="3109"/>
                    <a:pt x="3463" y="3103"/>
                  </a:cubicBezTo>
                  <a:close/>
                  <a:moveTo>
                    <a:pt x="3235" y="2959"/>
                  </a:moveTo>
                  <a:lnTo>
                    <a:pt x="3137" y="2896"/>
                  </a:lnTo>
                  <a:cubicBezTo>
                    <a:pt x="3128" y="2890"/>
                    <a:pt x="3126" y="2878"/>
                    <a:pt x="3132" y="2870"/>
                  </a:cubicBezTo>
                  <a:cubicBezTo>
                    <a:pt x="3139" y="2862"/>
                    <a:pt x="3151" y="2860"/>
                    <a:pt x="3160" y="2866"/>
                  </a:cubicBezTo>
                  <a:lnTo>
                    <a:pt x="3258" y="2929"/>
                  </a:lnTo>
                  <a:cubicBezTo>
                    <a:pt x="3266" y="2935"/>
                    <a:pt x="3268" y="2946"/>
                    <a:pt x="3261" y="2954"/>
                  </a:cubicBezTo>
                  <a:cubicBezTo>
                    <a:pt x="3255" y="2962"/>
                    <a:pt x="3243" y="2965"/>
                    <a:pt x="3235" y="2959"/>
                  </a:cubicBezTo>
                  <a:close/>
                  <a:moveTo>
                    <a:pt x="3009" y="2810"/>
                  </a:moveTo>
                  <a:lnTo>
                    <a:pt x="2913" y="2745"/>
                  </a:lnTo>
                  <a:cubicBezTo>
                    <a:pt x="2904" y="2739"/>
                    <a:pt x="2903" y="2728"/>
                    <a:pt x="2909" y="2720"/>
                  </a:cubicBezTo>
                  <a:cubicBezTo>
                    <a:pt x="2915" y="2712"/>
                    <a:pt x="2928" y="2710"/>
                    <a:pt x="2937" y="2716"/>
                  </a:cubicBezTo>
                  <a:lnTo>
                    <a:pt x="3033" y="2781"/>
                  </a:lnTo>
                  <a:cubicBezTo>
                    <a:pt x="3041" y="2787"/>
                    <a:pt x="3043" y="2798"/>
                    <a:pt x="3036" y="2806"/>
                  </a:cubicBezTo>
                  <a:cubicBezTo>
                    <a:pt x="3030" y="2814"/>
                    <a:pt x="3017" y="2816"/>
                    <a:pt x="3009" y="2810"/>
                  </a:cubicBezTo>
                  <a:close/>
                  <a:moveTo>
                    <a:pt x="2787" y="2657"/>
                  </a:moveTo>
                  <a:lnTo>
                    <a:pt x="2697" y="2595"/>
                  </a:lnTo>
                  <a:lnTo>
                    <a:pt x="2692" y="2591"/>
                  </a:lnTo>
                  <a:cubicBezTo>
                    <a:pt x="2683" y="2585"/>
                    <a:pt x="2682" y="2574"/>
                    <a:pt x="2689" y="2566"/>
                  </a:cubicBezTo>
                  <a:cubicBezTo>
                    <a:pt x="2695" y="2558"/>
                    <a:pt x="2708" y="2556"/>
                    <a:pt x="2716" y="2563"/>
                  </a:cubicBezTo>
                  <a:lnTo>
                    <a:pt x="2721" y="2566"/>
                  </a:lnTo>
                  <a:lnTo>
                    <a:pt x="2811" y="2628"/>
                  </a:lnTo>
                  <a:cubicBezTo>
                    <a:pt x="2819" y="2635"/>
                    <a:pt x="2821" y="2646"/>
                    <a:pt x="2815" y="2654"/>
                  </a:cubicBezTo>
                  <a:cubicBezTo>
                    <a:pt x="2808" y="2662"/>
                    <a:pt x="2796" y="2663"/>
                    <a:pt x="2787" y="2657"/>
                  </a:cubicBezTo>
                  <a:close/>
                  <a:moveTo>
                    <a:pt x="2568" y="2501"/>
                  </a:moveTo>
                  <a:lnTo>
                    <a:pt x="2509" y="2459"/>
                  </a:lnTo>
                  <a:lnTo>
                    <a:pt x="2474" y="2433"/>
                  </a:lnTo>
                  <a:cubicBezTo>
                    <a:pt x="2466" y="2426"/>
                    <a:pt x="2465" y="2415"/>
                    <a:pt x="2472" y="2407"/>
                  </a:cubicBezTo>
                  <a:cubicBezTo>
                    <a:pt x="2479" y="2399"/>
                    <a:pt x="2491" y="2399"/>
                    <a:pt x="2499" y="2405"/>
                  </a:cubicBezTo>
                  <a:lnTo>
                    <a:pt x="2533" y="2430"/>
                  </a:lnTo>
                  <a:lnTo>
                    <a:pt x="2592" y="2473"/>
                  </a:lnTo>
                  <a:cubicBezTo>
                    <a:pt x="2601" y="2479"/>
                    <a:pt x="2602" y="2490"/>
                    <a:pt x="2595" y="2498"/>
                  </a:cubicBezTo>
                  <a:cubicBezTo>
                    <a:pt x="2589" y="2506"/>
                    <a:pt x="2576" y="2508"/>
                    <a:pt x="2568" y="2501"/>
                  </a:cubicBezTo>
                  <a:close/>
                  <a:moveTo>
                    <a:pt x="2352" y="2341"/>
                  </a:moveTo>
                  <a:lnTo>
                    <a:pt x="2324" y="2320"/>
                  </a:lnTo>
                  <a:lnTo>
                    <a:pt x="2260" y="2271"/>
                  </a:lnTo>
                  <a:cubicBezTo>
                    <a:pt x="2252" y="2264"/>
                    <a:pt x="2251" y="2253"/>
                    <a:pt x="2258" y="2245"/>
                  </a:cubicBezTo>
                  <a:cubicBezTo>
                    <a:pt x="2265" y="2237"/>
                    <a:pt x="2278" y="2237"/>
                    <a:pt x="2286" y="2243"/>
                  </a:cubicBezTo>
                  <a:lnTo>
                    <a:pt x="2350" y="2293"/>
                  </a:lnTo>
                  <a:lnTo>
                    <a:pt x="2377" y="2313"/>
                  </a:lnTo>
                  <a:cubicBezTo>
                    <a:pt x="2385" y="2319"/>
                    <a:pt x="2387" y="2330"/>
                    <a:pt x="2380" y="2338"/>
                  </a:cubicBezTo>
                  <a:cubicBezTo>
                    <a:pt x="2373" y="2346"/>
                    <a:pt x="2360" y="2347"/>
                    <a:pt x="2352" y="2341"/>
                  </a:cubicBezTo>
                  <a:close/>
                  <a:moveTo>
                    <a:pt x="2139" y="2177"/>
                  </a:moveTo>
                  <a:lnTo>
                    <a:pt x="2049" y="2105"/>
                  </a:lnTo>
                  <a:cubicBezTo>
                    <a:pt x="2042" y="2099"/>
                    <a:pt x="2041" y="2087"/>
                    <a:pt x="2048" y="2079"/>
                  </a:cubicBezTo>
                  <a:cubicBezTo>
                    <a:pt x="2055" y="2072"/>
                    <a:pt x="2068" y="2071"/>
                    <a:pt x="2076" y="2078"/>
                  </a:cubicBezTo>
                  <a:lnTo>
                    <a:pt x="2165" y="2150"/>
                  </a:lnTo>
                  <a:cubicBezTo>
                    <a:pt x="2174" y="2156"/>
                    <a:pt x="2175" y="2168"/>
                    <a:pt x="2167" y="2175"/>
                  </a:cubicBezTo>
                  <a:cubicBezTo>
                    <a:pt x="2160" y="2183"/>
                    <a:pt x="2148" y="2184"/>
                    <a:pt x="2139" y="2177"/>
                  </a:cubicBezTo>
                  <a:close/>
                  <a:moveTo>
                    <a:pt x="1931" y="2009"/>
                  </a:moveTo>
                  <a:lnTo>
                    <a:pt x="1843" y="1935"/>
                  </a:lnTo>
                  <a:cubicBezTo>
                    <a:pt x="1835" y="1929"/>
                    <a:pt x="1834" y="1917"/>
                    <a:pt x="1841" y="1910"/>
                  </a:cubicBezTo>
                  <a:cubicBezTo>
                    <a:pt x="1849" y="1902"/>
                    <a:pt x="1861" y="1902"/>
                    <a:pt x="1870" y="1908"/>
                  </a:cubicBezTo>
                  <a:lnTo>
                    <a:pt x="1958" y="1982"/>
                  </a:lnTo>
                  <a:cubicBezTo>
                    <a:pt x="1965" y="1988"/>
                    <a:pt x="1966" y="2000"/>
                    <a:pt x="1958" y="2007"/>
                  </a:cubicBezTo>
                  <a:cubicBezTo>
                    <a:pt x="1951" y="2014"/>
                    <a:pt x="1939" y="2015"/>
                    <a:pt x="1931" y="2009"/>
                  </a:cubicBezTo>
                  <a:close/>
                  <a:moveTo>
                    <a:pt x="1726" y="1836"/>
                  </a:moveTo>
                  <a:lnTo>
                    <a:pt x="1639" y="1762"/>
                  </a:lnTo>
                  <a:cubicBezTo>
                    <a:pt x="1631" y="1755"/>
                    <a:pt x="1631" y="1743"/>
                    <a:pt x="1638" y="1736"/>
                  </a:cubicBezTo>
                  <a:cubicBezTo>
                    <a:pt x="1646" y="1729"/>
                    <a:pt x="1659" y="1729"/>
                    <a:pt x="1667" y="1735"/>
                  </a:cubicBezTo>
                  <a:lnTo>
                    <a:pt x="1753" y="1810"/>
                  </a:lnTo>
                  <a:cubicBezTo>
                    <a:pt x="1761" y="1817"/>
                    <a:pt x="1762" y="1828"/>
                    <a:pt x="1754" y="1836"/>
                  </a:cubicBezTo>
                  <a:cubicBezTo>
                    <a:pt x="1747" y="1843"/>
                    <a:pt x="1734" y="1844"/>
                    <a:pt x="1726" y="1836"/>
                  </a:cubicBezTo>
                  <a:close/>
                  <a:moveTo>
                    <a:pt x="1525" y="1661"/>
                  </a:moveTo>
                  <a:lnTo>
                    <a:pt x="1451" y="1594"/>
                  </a:lnTo>
                  <a:lnTo>
                    <a:pt x="1440" y="1584"/>
                  </a:lnTo>
                  <a:cubicBezTo>
                    <a:pt x="1432" y="1577"/>
                    <a:pt x="1432" y="1565"/>
                    <a:pt x="1440" y="1559"/>
                  </a:cubicBezTo>
                  <a:cubicBezTo>
                    <a:pt x="1448" y="1552"/>
                    <a:pt x="1461" y="1552"/>
                    <a:pt x="1468" y="1559"/>
                  </a:cubicBezTo>
                  <a:lnTo>
                    <a:pt x="1478" y="1568"/>
                  </a:lnTo>
                  <a:lnTo>
                    <a:pt x="1553" y="1634"/>
                  </a:lnTo>
                  <a:cubicBezTo>
                    <a:pt x="1561" y="1642"/>
                    <a:pt x="1561" y="1653"/>
                    <a:pt x="1554" y="1661"/>
                  </a:cubicBezTo>
                  <a:cubicBezTo>
                    <a:pt x="1546" y="1668"/>
                    <a:pt x="1533" y="1668"/>
                    <a:pt x="1525" y="1661"/>
                  </a:cubicBezTo>
                  <a:close/>
                  <a:moveTo>
                    <a:pt x="1329" y="1481"/>
                  </a:moveTo>
                  <a:lnTo>
                    <a:pt x="1287" y="1443"/>
                  </a:lnTo>
                  <a:lnTo>
                    <a:pt x="1245" y="1403"/>
                  </a:lnTo>
                  <a:cubicBezTo>
                    <a:pt x="1237" y="1396"/>
                    <a:pt x="1238" y="1384"/>
                    <a:pt x="1246" y="1377"/>
                  </a:cubicBezTo>
                  <a:cubicBezTo>
                    <a:pt x="1254" y="1371"/>
                    <a:pt x="1266" y="1371"/>
                    <a:pt x="1274" y="1378"/>
                  </a:cubicBezTo>
                  <a:lnTo>
                    <a:pt x="1314" y="1416"/>
                  </a:lnTo>
                  <a:lnTo>
                    <a:pt x="1356" y="1456"/>
                  </a:lnTo>
                  <a:cubicBezTo>
                    <a:pt x="1364" y="1463"/>
                    <a:pt x="1364" y="1475"/>
                    <a:pt x="1356" y="1481"/>
                  </a:cubicBezTo>
                  <a:cubicBezTo>
                    <a:pt x="1348" y="1488"/>
                    <a:pt x="1337" y="1488"/>
                    <a:pt x="1329" y="1481"/>
                  </a:cubicBezTo>
                  <a:close/>
                  <a:moveTo>
                    <a:pt x="1135" y="1298"/>
                  </a:moveTo>
                  <a:lnTo>
                    <a:pt x="1125" y="1289"/>
                  </a:lnTo>
                  <a:lnTo>
                    <a:pt x="1055" y="1218"/>
                  </a:lnTo>
                  <a:cubicBezTo>
                    <a:pt x="1047" y="1211"/>
                    <a:pt x="1047" y="1199"/>
                    <a:pt x="1055" y="1193"/>
                  </a:cubicBezTo>
                  <a:cubicBezTo>
                    <a:pt x="1064" y="1185"/>
                    <a:pt x="1076" y="1186"/>
                    <a:pt x="1084" y="1193"/>
                  </a:cubicBezTo>
                  <a:lnTo>
                    <a:pt x="1154" y="1263"/>
                  </a:lnTo>
                  <a:lnTo>
                    <a:pt x="1164" y="1273"/>
                  </a:lnTo>
                  <a:cubicBezTo>
                    <a:pt x="1172" y="1281"/>
                    <a:pt x="1172" y="1291"/>
                    <a:pt x="1164" y="1299"/>
                  </a:cubicBezTo>
                  <a:cubicBezTo>
                    <a:pt x="1156" y="1305"/>
                    <a:pt x="1143" y="1305"/>
                    <a:pt x="1135" y="1298"/>
                  </a:cubicBezTo>
                  <a:close/>
                  <a:moveTo>
                    <a:pt x="948" y="1111"/>
                  </a:moveTo>
                  <a:lnTo>
                    <a:pt x="868" y="1029"/>
                  </a:lnTo>
                  <a:cubicBezTo>
                    <a:pt x="860" y="1022"/>
                    <a:pt x="861" y="1010"/>
                    <a:pt x="870" y="1004"/>
                  </a:cubicBezTo>
                  <a:cubicBezTo>
                    <a:pt x="878" y="997"/>
                    <a:pt x="891" y="998"/>
                    <a:pt x="898" y="1005"/>
                  </a:cubicBezTo>
                  <a:lnTo>
                    <a:pt x="977" y="1087"/>
                  </a:lnTo>
                  <a:cubicBezTo>
                    <a:pt x="984" y="1094"/>
                    <a:pt x="983" y="1106"/>
                    <a:pt x="975" y="1112"/>
                  </a:cubicBezTo>
                  <a:cubicBezTo>
                    <a:pt x="967" y="1119"/>
                    <a:pt x="955" y="1118"/>
                    <a:pt x="948" y="1111"/>
                  </a:cubicBezTo>
                  <a:close/>
                  <a:moveTo>
                    <a:pt x="764" y="920"/>
                  </a:moveTo>
                  <a:lnTo>
                    <a:pt x="686" y="837"/>
                  </a:lnTo>
                  <a:cubicBezTo>
                    <a:pt x="679" y="829"/>
                    <a:pt x="680" y="818"/>
                    <a:pt x="688" y="811"/>
                  </a:cubicBezTo>
                  <a:cubicBezTo>
                    <a:pt x="696" y="805"/>
                    <a:pt x="709" y="806"/>
                    <a:pt x="716" y="813"/>
                  </a:cubicBezTo>
                  <a:lnTo>
                    <a:pt x="794" y="896"/>
                  </a:lnTo>
                  <a:cubicBezTo>
                    <a:pt x="801" y="904"/>
                    <a:pt x="799" y="915"/>
                    <a:pt x="792" y="922"/>
                  </a:cubicBezTo>
                  <a:cubicBezTo>
                    <a:pt x="783" y="928"/>
                    <a:pt x="771" y="928"/>
                    <a:pt x="764" y="920"/>
                  </a:cubicBezTo>
                  <a:close/>
                  <a:moveTo>
                    <a:pt x="584" y="726"/>
                  </a:moveTo>
                  <a:lnTo>
                    <a:pt x="517" y="651"/>
                  </a:lnTo>
                  <a:lnTo>
                    <a:pt x="509" y="641"/>
                  </a:lnTo>
                  <a:cubicBezTo>
                    <a:pt x="502" y="633"/>
                    <a:pt x="503" y="622"/>
                    <a:pt x="512" y="616"/>
                  </a:cubicBezTo>
                  <a:cubicBezTo>
                    <a:pt x="520" y="609"/>
                    <a:pt x="532" y="611"/>
                    <a:pt x="540" y="619"/>
                  </a:cubicBezTo>
                  <a:lnTo>
                    <a:pt x="548" y="627"/>
                  </a:lnTo>
                  <a:lnTo>
                    <a:pt x="615" y="702"/>
                  </a:lnTo>
                  <a:cubicBezTo>
                    <a:pt x="622" y="710"/>
                    <a:pt x="620" y="721"/>
                    <a:pt x="612" y="728"/>
                  </a:cubicBezTo>
                  <a:cubicBezTo>
                    <a:pt x="604" y="734"/>
                    <a:pt x="591" y="733"/>
                    <a:pt x="584" y="726"/>
                  </a:cubicBezTo>
                  <a:close/>
                  <a:moveTo>
                    <a:pt x="410" y="527"/>
                  </a:moveTo>
                  <a:lnTo>
                    <a:pt x="374" y="487"/>
                  </a:lnTo>
                  <a:lnTo>
                    <a:pt x="336" y="441"/>
                  </a:lnTo>
                  <a:cubicBezTo>
                    <a:pt x="330" y="433"/>
                    <a:pt x="331" y="422"/>
                    <a:pt x="340" y="416"/>
                  </a:cubicBezTo>
                  <a:cubicBezTo>
                    <a:pt x="349" y="409"/>
                    <a:pt x="361" y="411"/>
                    <a:pt x="368" y="419"/>
                  </a:cubicBezTo>
                  <a:lnTo>
                    <a:pt x="405" y="463"/>
                  </a:lnTo>
                  <a:lnTo>
                    <a:pt x="441" y="505"/>
                  </a:lnTo>
                  <a:cubicBezTo>
                    <a:pt x="448" y="513"/>
                    <a:pt x="446" y="524"/>
                    <a:pt x="437" y="530"/>
                  </a:cubicBezTo>
                  <a:cubicBezTo>
                    <a:pt x="429" y="537"/>
                    <a:pt x="417" y="535"/>
                    <a:pt x="410" y="527"/>
                  </a:cubicBezTo>
                  <a:close/>
                  <a:moveTo>
                    <a:pt x="240" y="326"/>
                  </a:moveTo>
                  <a:lnTo>
                    <a:pt x="235" y="319"/>
                  </a:lnTo>
                  <a:lnTo>
                    <a:pt x="169" y="238"/>
                  </a:lnTo>
                  <a:cubicBezTo>
                    <a:pt x="163" y="230"/>
                    <a:pt x="164" y="218"/>
                    <a:pt x="173" y="213"/>
                  </a:cubicBezTo>
                  <a:cubicBezTo>
                    <a:pt x="182" y="207"/>
                    <a:pt x="194" y="208"/>
                    <a:pt x="201" y="216"/>
                  </a:cubicBezTo>
                  <a:lnTo>
                    <a:pt x="266" y="298"/>
                  </a:lnTo>
                  <a:lnTo>
                    <a:pt x="271" y="304"/>
                  </a:lnTo>
                  <a:cubicBezTo>
                    <a:pt x="278" y="312"/>
                    <a:pt x="277" y="323"/>
                    <a:pt x="268" y="330"/>
                  </a:cubicBezTo>
                  <a:cubicBezTo>
                    <a:pt x="259" y="335"/>
                    <a:pt x="246" y="334"/>
                    <a:pt x="240" y="326"/>
                  </a:cubicBezTo>
                  <a:close/>
                  <a:moveTo>
                    <a:pt x="75" y="120"/>
                  </a:moveTo>
                  <a:lnTo>
                    <a:pt x="6" y="32"/>
                  </a:lnTo>
                  <a:cubicBezTo>
                    <a:pt x="0" y="24"/>
                    <a:pt x="3" y="12"/>
                    <a:pt x="11" y="6"/>
                  </a:cubicBezTo>
                  <a:cubicBezTo>
                    <a:pt x="20" y="0"/>
                    <a:pt x="33" y="3"/>
                    <a:pt x="39" y="11"/>
                  </a:cubicBezTo>
                  <a:lnTo>
                    <a:pt x="108" y="99"/>
                  </a:lnTo>
                  <a:cubicBezTo>
                    <a:pt x="114" y="108"/>
                    <a:pt x="112" y="119"/>
                    <a:pt x="103" y="125"/>
                  </a:cubicBezTo>
                  <a:cubicBezTo>
                    <a:pt x="94" y="131"/>
                    <a:pt x="82" y="129"/>
                    <a:pt x="75" y="120"/>
                  </a:cubicBez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sp>
        <p:nvSpPr>
          <p:cNvPr id="1118" name="Freeform 94"/>
          <p:cNvSpPr>
            <a:spLocks/>
          </p:cNvSpPr>
          <p:nvPr/>
        </p:nvSpPr>
        <p:spPr bwMode="auto">
          <a:xfrm>
            <a:off x="3997641" y="4188964"/>
            <a:ext cx="539090" cy="184995"/>
          </a:xfrm>
          <a:custGeom>
            <a:avLst/>
            <a:gdLst/>
            <a:ahLst/>
            <a:cxnLst>
              <a:cxn ang="0">
                <a:pos x="160" y="0"/>
              </a:cxn>
              <a:cxn ang="0">
                <a:pos x="160" y="16"/>
              </a:cxn>
              <a:cxn ang="0">
                <a:pos x="0" y="16"/>
              </a:cxn>
              <a:cxn ang="0">
                <a:pos x="0" y="48"/>
              </a:cxn>
              <a:cxn ang="0">
                <a:pos x="160" y="48"/>
              </a:cxn>
              <a:cxn ang="0">
                <a:pos x="160" y="65"/>
              </a:cxn>
              <a:cxn ang="0">
                <a:pos x="214" y="32"/>
              </a:cxn>
              <a:cxn ang="0">
                <a:pos x="160" y="0"/>
              </a:cxn>
            </a:cxnLst>
            <a:rect l="0" t="0" r="r" b="b"/>
            <a:pathLst>
              <a:path w="214" h="65">
                <a:moveTo>
                  <a:pt x="160" y="0"/>
                </a:moveTo>
                <a:lnTo>
                  <a:pt x="160" y="16"/>
                </a:lnTo>
                <a:lnTo>
                  <a:pt x="0" y="16"/>
                </a:lnTo>
                <a:lnTo>
                  <a:pt x="0" y="48"/>
                </a:lnTo>
                <a:lnTo>
                  <a:pt x="160" y="48"/>
                </a:lnTo>
                <a:lnTo>
                  <a:pt x="160" y="65"/>
                </a:lnTo>
                <a:lnTo>
                  <a:pt x="214" y="32"/>
                </a:lnTo>
                <a:lnTo>
                  <a:pt x="160" y="0"/>
                </a:lnTo>
                <a:close/>
              </a:path>
            </a:pathLst>
          </a:custGeom>
          <a:solidFill>
            <a:srgbClr val="091D5D"/>
          </a:solidFill>
          <a:ln w="9525">
            <a:noFill/>
            <a:round/>
            <a:headEnd/>
            <a:tailEnd/>
          </a:ln>
        </p:spPr>
        <p:txBody>
          <a:bodyPr vert="horz" wrap="square" lIns="91440" tIns="45720" rIns="91440" bIns="45720" numCol="1" anchor="t" anchorCtr="0" compatLnSpc="1">
            <a:prstTxWarp prst="textNoShape">
              <a:avLst/>
            </a:prstTxWarp>
          </a:bodyPr>
          <a:lstStyle/>
          <a:p>
            <a:endParaRPr lang="en-US" sz="3600"/>
          </a:p>
        </p:txBody>
      </p:sp>
      <p:grpSp>
        <p:nvGrpSpPr>
          <p:cNvPr id="18" name="Group 134"/>
          <p:cNvGrpSpPr/>
          <p:nvPr/>
        </p:nvGrpSpPr>
        <p:grpSpPr>
          <a:xfrm>
            <a:off x="4514060" y="2097081"/>
            <a:ext cx="2219340" cy="2533027"/>
            <a:chOff x="4882364" y="2695575"/>
            <a:chExt cx="2219340" cy="2533027"/>
          </a:xfrm>
        </p:grpSpPr>
        <p:grpSp>
          <p:nvGrpSpPr>
            <p:cNvPr id="19" name="Group 104"/>
            <p:cNvGrpSpPr>
              <a:grpSpLocks/>
            </p:cNvGrpSpPr>
            <p:nvPr/>
          </p:nvGrpSpPr>
          <p:grpSpPr bwMode="auto">
            <a:xfrm>
              <a:off x="4882364" y="2695575"/>
              <a:ext cx="2219340" cy="2533027"/>
              <a:chOff x="2197" y="1698"/>
              <a:chExt cx="881" cy="890"/>
            </a:xfrm>
          </p:grpSpPr>
          <p:sp>
            <p:nvSpPr>
              <p:cNvPr id="1126" name="Freeform 102"/>
              <p:cNvSpPr>
                <a:spLocks/>
              </p:cNvSpPr>
              <p:nvPr/>
            </p:nvSpPr>
            <p:spPr bwMode="auto">
              <a:xfrm>
                <a:off x="2197" y="1698"/>
                <a:ext cx="881" cy="890"/>
              </a:xfrm>
              <a:custGeom>
                <a:avLst/>
                <a:gdLst/>
                <a:ahLst/>
                <a:cxnLst>
                  <a:cxn ang="0">
                    <a:pos x="440" y="0"/>
                  </a:cxn>
                  <a:cxn ang="0">
                    <a:pos x="0" y="890"/>
                  </a:cxn>
                  <a:cxn ang="0">
                    <a:pos x="881" y="890"/>
                  </a:cxn>
                  <a:cxn ang="0">
                    <a:pos x="440" y="0"/>
                  </a:cxn>
                </a:cxnLst>
                <a:rect l="0" t="0" r="r" b="b"/>
                <a:pathLst>
                  <a:path w="881" h="890">
                    <a:moveTo>
                      <a:pt x="440" y="0"/>
                    </a:moveTo>
                    <a:lnTo>
                      <a:pt x="0" y="890"/>
                    </a:lnTo>
                    <a:lnTo>
                      <a:pt x="881" y="890"/>
                    </a:lnTo>
                    <a:lnTo>
                      <a:pt x="440" y="0"/>
                    </a:lnTo>
                    <a:close/>
                  </a:path>
                </a:pathLst>
              </a:custGeom>
              <a:solidFill>
                <a:srgbClr val="091D5D"/>
              </a:solidFill>
              <a:ln w="9525">
                <a:no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127" name="Freeform 103"/>
              <p:cNvSpPr>
                <a:spLocks/>
              </p:cNvSpPr>
              <p:nvPr/>
            </p:nvSpPr>
            <p:spPr bwMode="auto">
              <a:xfrm>
                <a:off x="2197" y="1698"/>
                <a:ext cx="881" cy="890"/>
              </a:xfrm>
              <a:custGeom>
                <a:avLst/>
                <a:gdLst/>
                <a:ahLst/>
                <a:cxnLst>
                  <a:cxn ang="0">
                    <a:pos x="440" y="0"/>
                  </a:cxn>
                  <a:cxn ang="0">
                    <a:pos x="0" y="890"/>
                  </a:cxn>
                  <a:cxn ang="0">
                    <a:pos x="881" y="890"/>
                  </a:cxn>
                  <a:cxn ang="0">
                    <a:pos x="440" y="0"/>
                  </a:cxn>
                </a:cxnLst>
                <a:rect l="0" t="0" r="r" b="b"/>
                <a:pathLst>
                  <a:path w="881" h="890">
                    <a:moveTo>
                      <a:pt x="440" y="0"/>
                    </a:moveTo>
                    <a:lnTo>
                      <a:pt x="0" y="890"/>
                    </a:lnTo>
                    <a:lnTo>
                      <a:pt x="881" y="890"/>
                    </a:lnTo>
                    <a:lnTo>
                      <a:pt x="440" y="0"/>
                    </a:lnTo>
                    <a:close/>
                  </a:path>
                </a:pathLst>
              </a:custGeom>
              <a:noFill/>
              <a:ln w="4" cap="rnd">
                <a:solidFill>
                  <a:srgbClr val="091D5D"/>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sp>
          <p:nvSpPr>
            <p:cNvPr id="1129" name="Rectangle 105"/>
            <p:cNvSpPr>
              <a:spLocks noChangeArrowheads="1"/>
            </p:cNvSpPr>
            <p:nvPr/>
          </p:nvSpPr>
          <p:spPr bwMode="auto">
            <a:xfrm>
              <a:off x="5726266" y="4895609"/>
              <a:ext cx="543418"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FFFFFF"/>
                  </a:solidFill>
                  <a:effectLst/>
                  <a:latin typeface="Verdana" pitchFamily="34" charset="0"/>
                  <a:cs typeface="Arial" pitchFamily="34" charset="0"/>
                </a:rPr>
                <a:t>Level 3</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 name="Group 135"/>
          <p:cNvGrpSpPr/>
          <p:nvPr/>
        </p:nvGrpSpPr>
        <p:grpSpPr>
          <a:xfrm>
            <a:off x="4855393" y="2141193"/>
            <a:ext cx="1594600" cy="1926809"/>
            <a:chOff x="5223697" y="2739687"/>
            <a:chExt cx="1594600" cy="1926809"/>
          </a:xfrm>
        </p:grpSpPr>
        <p:sp>
          <p:nvSpPr>
            <p:cNvPr id="1131" name="Freeform 107"/>
            <p:cNvSpPr>
              <a:spLocks/>
            </p:cNvSpPr>
            <p:nvPr/>
          </p:nvSpPr>
          <p:spPr bwMode="auto">
            <a:xfrm>
              <a:off x="5223697" y="2739687"/>
              <a:ext cx="1594600" cy="1926809"/>
            </a:xfrm>
            <a:custGeom>
              <a:avLst/>
              <a:gdLst/>
              <a:ahLst/>
              <a:cxnLst>
                <a:cxn ang="0">
                  <a:pos x="316" y="0"/>
                </a:cxn>
                <a:cxn ang="0">
                  <a:pos x="0" y="677"/>
                </a:cxn>
                <a:cxn ang="0">
                  <a:pos x="633" y="677"/>
                </a:cxn>
                <a:cxn ang="0">
                  <a:pos x="316" y="0"/>
                </a:cxn>
              </a:cxnLst>
              <a:rect l="0" t="0" r="r" b="b"/>
              <a:pathLst>
                <a:path w="633" h="677">
                  <a:moveTo>
                    <a:pt x="316" y="0"/>
                  </a:moveTo>
                  <a:lnTo>
                    <a:pt x="0" y="677"/>
                  </a:lnTo>
                  <a:lnTo>
                    <a:pt x="633" y="677"/>
                  </a:lnTo>
                  <a:lnTo>
                    <a:pt x="316" y="0"/>
                  </a:lnTo>
                  <a:close/>
                </a:path>
              </a:pathLst>
            </a:custGeom>
            <a:solidFill>
              <a:srgbClr val="7030A0"/>
            </a:solidFill>
            <a:ln w="4" cap="rnd">
              <a:solidFill>
                <a:srgbClr val="091D5D"/>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133" name="Rectangle 109"/>
            <p:cNvSpPr>
              <a:spLocks noChangeArrowheads="1"/>
            </p:cNvSpPr>
            <p:nvPr/>
          </p:nvSpPr>
          <p:spPr bwMode="auto">
            <a:xfrm>
              <a:off x="5726266" y="4366235"/>
              <a:ext cx="543418"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FFFFFF"/>
                  </a:solidFill>
                  <a:effectLst/>
                  <a:latin typeface="Verdana" pitchFamily="34" charset="0"/>
                  <a:cs typeface="Arial" pitchFamily="34" charset="0"/>
                </a:rPr>
                <a:t>Level 2</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1" name="Group 136"/>
          <p:cNvGrpSpPr/>
          <p:nvPr/>
        </p:nvGrpSpPr>
        <p:grpSpPr>
          <a:xfrm>
            <a:off x="5116128" y="2199541"/>
            <a:ext cx="1012684" cy="1275052"/>
            <a:chOff x="5484432" y="2798035"/>
            <a:chExt cx="1012684" cy="1275052"/>
          </a:xfrm>
        </p:grpSpPr>
        <p:grpSp>
          <p:nvGrpSpPr>
            <p:cNvPr id="22" name="Group 112"/>
            <p:cNvGrpSpPr>
              <a:grpSpLocks/>
            </p:cNvGrpSpPr>
            <p:nvPr/>
          </p:nvGrpSpPr>
          <p:grpSpPr bwMode="auto">
            <a:xfrm>
              <a:off x="5484432" y="2798035"/>
              <a:ext cx="1012684" cy="1275052"/>
              <a:chOff x="2436" y="1734"/>
              <a:chExt cx="402" cy="448"/>
            </a:xfrm>
          </p:grpSpPr>
          <p:sp>
            <p:nvSpPr>
              <p:cNvPr id="1134" name="Freeform 110"/>
              <p:cNvSpPr>
                <a:spLocks/>
              </p:cNvSpPr>
              <p:nvPr/>
            </p:nvSpPr>
            <p:spPr bwMode="auto">
              <a:xfrm>
                <a:off x="2436" y="1734"/>
                <a:ext cx="402" cy="448"/>
              </a:xfrm>
              <a:custGeom>
                <a:avLst/>
                <a:gdLst/>
                <a:ahLst/>
                <a:cxnLst>
                  <a:cxn ang="0">
                    <a:pos x="201" y="0"/>
                  </a:cxn>
                  <a:cxn ang="0">
                    <a:pos x="0" y="448"/>
                  </a:cxn>
                  <a:cxn ang="0">
                    <a:pos x="402" y="448"/>
                  </a:cxn>
                  <a:cxn ang="0">
                    <a:pos x="201" y="0"/>
                  </a:cxn>
                </a:cxnLst>
                <a:rect l="0" t="0" r="r" b="b"/>
                <a:pathLst>
                  <a:path w="402" h="448">
                    <a:moveTo>
                      <a:pt x="201" y="0"/>
                    </a:moveTo>
                    <a:lnTo>
                      <a:pt x="0" y="448"/>
                    </a:lnTo>
                    <a:lnTo>
                      <a:pt x="402" y="448"/>
                    </a:lnTo>
                    <a:lnTo>
                      <a:pt x="201" y="0"/>
                    </a:lnTo>
                    <a:close/>
                  </a:path>
                </a:pathLst>
              </a:custGeom>
              <a:solidFill>
                <a:srgbClr val="DDD2B5"/>
              </a:solidFill>
              <a:ln w="9525">
                <a:no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135" name="Freeform 111"/>
              <p:cNvSpPr>
                <a:spLocks/>
              </p:cNvSpPr>
              <p:nvPr/>
            </p:nvSpPr>
            <p:spPr bwMode="auto">
              <a:xfrm>
                <a:off x="2436" y="1734"/>
                <a:ext cx="402" cy="448"/>
              </a:xfrm>
              <a:custGeom>
                <a:avLst/>
                <a:gdLst/>
                <a:ahLst/>
                <a:cxnLst>
                  <a:cxn ang="0">
                    <a:pos x="201" y="0"/>
                  </a:cxn>
                  <a:cxn ang="0">
                    <a:pos x="0" y="448"/>
                  </a:cxn>
                  <a:cxn ang="0">
                    <a:pos x="402" y="448"/>
                  </a:cxn>
                  <a:cxn ang="0">
                    <a:pos x="201" y="0"/>
                  </a:cxn>
                </a:cxnLst>
                <a:rect l="0" t="0" r="r" b="b"/>
                <a:pathLst>
                  <a:path w="402" h="448">
                    <a:moveTo>
                      <a:pt x="201" y="0"/>
                    </a:moveTo>
                    <a:lnTo>
                      <a:pt x="0" y="448"/>
                    </a:lnTo>
                    <a:lnTo>
                      <a:pt x="402" y="448"/>
                    </a:lnTo>
                    <a:lnTo>
                      <a:pt x="201" y="0"/>
                    </a:lnTo>
                    <a:close/>
                  </a:path>
                </a:pathLst>
              </a:custGeom>
              <a:noFill/>
              <a:ln w="4" cap="rnd">
                <a:solidFill>
                  <a:srgbClr val="091D5D"/>
                </a:solidFill>
                <a:prstDash val="solid"/>
                <a:round/>
                <a:headEnd/>
                <a:tailEnd/>
              </a:ln>
            </p:spPr>
            <p:txBody>
              <a:bodyPr vert="horz" wrap="square" lIns="91440" tIns="45720" rIns="91440" bIns="45720" numCol="1" anchor="t" anchorCtr="0" compatLnSpc="1">
                <a:prstTxWarp prst="textNoShape">
                  <a:avLst/>
                </a:prstTxWarp>
              </a:bodyPr>
              <a:lstStyle/>
              <a:p>
                <a:endParaRPr lang="en-US" sz="3600"/>
              </a:p>
            </p:txBody>
          </p:sp>
        </p:grpSp>
        <p:sp>
          <p:nvSpPr>
            <p:cNvPr id="1137" name="Rectangle 113"/>
            <p:cNvSpPr>
              <a:spLocks noChangeArrowheads="1"/>
            </p:cNvSpPr>
            <p:nvPr/>
          </p:nvSpPr>
          <p:spPr bwMode="auto">
            <a:xfrm>
              <a:off x="5726266" y="3717325"/>
              <a:ext cx="543418"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91D5D"/>
                  </a:solidFill>
                  <a:effectLst/>
                  <a:latin typeface="Verdana" pitchFamily="34" charset="0"/>
                  <a:cs typeface="Arial" pitchFamily="34" charset="0"/>
                </a:rPr>
                <a:t>Level 1</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93" name="TextBox 192"/>
          <p:cNvSpPr txBox="1"/>
          <p:nvPr/>
        </p:nvSpPr>
        <p:spPr>
          <a:xfrm>
            <a:off x="6411134" y="1585094"/>
            <a:ext cx="3406812" cy="1754326"/>
          </a:xfrm>
          <a:prstGeom prst="rect">
            <a:avLst/>
          </a:prstGeom>
          <a:noFill/>
        </p:spPr>
        <p:txBody>
          <a:bodyPr wrap="square" rtlCol="0">
            <a:spAutoFit/>
          </a:bodyPr>
          <a:lstStyle/>
          <a:p>
            <a:r>
              <a:rPr lang="en-US" sz="1200" dirty="0" smtClean="0">
                <a:solidFill>
                  <a:srgbClr val="002776"/>
                </a:solidFill>
              </a:rPr>
              <a:t>Level 1:  These suppliers provide business critical components (or services). Products are non-commodity, relatively few suppliers exist.  Products are important to end vehicle performance and differentiation.  Technology innovation and product performance are extremely important.  Very high switching costs for these suppliers.  Relationships tend to be global.</a:t>
            </a:r>
          </a:p>
        </p:txBody>
      </p:sp>
      <p:sp>
        <p:nvSpPr>
          <p:cNvPr id="194" name="TextBox 193"/>
          <p:cNvSpPr txBox="1"/>
          <p:nvPr/>
        </p:nvSpPr>
        <p:spPr>
          <a:xfrm>
            <a:off x="7009628" y="3334538"/>
            <a:ext cx="2566276" cy="2862322"/>
          </a:xfrm>
          <a:prstGeom prst="rect">
            <a:avLst/>
          </a:prstGeom>
          <a:noFill/>
        </p:spPr>
        <p:txBody>
          <a:bodyPr wrap="square" rtlCol="0">
            <a:spAutoFit/>
          </a:bodyPr>
          <a:lstStyle/>
          <a:p>
            <a:r>
              <a:rPr lang="en-US" sz="1200" dirty="0" smtClean="0">
                <a:solidFill>
                  <a:srgbClr val="002776"/>
                </a:solidFill>
              </a:rPr>
              <a:t>Level 2:  These suppliers provide components (or services) on a long-term basis.  Products are non-commodity,  but there are more choices of suppliers.  Products are important to end vehicle performance but are not a major source of differentiation.  Technology innovation and product performance are important but  must be balanced with cost competitiveness.  Relationships tend to be long term, but switching is possible.  Relationships can be  regional or global.</a:t>
            </a:r>
          </a:p>
        </p:txBody>
      </p:sp>
      <p:sp>
        <p:nvSpPr>
          <p:cNvPr id="195" name="TextBox 194"/>
          <p:cNvSpPr txBox="1"/>
          <p:nvPr/>
        </p:nvSpPr>
        <p:spPr>
          <a:xfrm>
            <a:off x="3280550" y="5360210"/>
            <a:ext cx="3637002" cy="1569660"/>
          </a:xfrm>
          <a:prstGeom prst="rect">
            <a:avLst/>
          </a:prstGeom>
          <a:noFill/>
        </p:spPr>
        <p:txBody>
          <a:bodyPr wrap="square" rtlCol="0">
            <a:spAutoFit/>
          </a:bodyPr>
          <a:lstStyle/>
          <a:p>
            <a:r>
              <a:rPr lang="en-US" sz="1200" dirty="0" smtClean="0">
                <a:solidFill>
                  <a:srgbClr val="002776"/>
                </a:solidFill>
              </a:rPr>
              <a:t>Level 3:  These suppliers provide components (or services) on a medium-term basis.  Products are commodity,  with some customization or value add. Cost competitiveness is the major consideration, while technology and product performance must be on par with competing vehicles.  Relationships tend to be medium term, regional or country level.  Switching is possible.</a:t>
            </a:r>
          </a:p>
        </p:txBody>
      </p:sp>
      <p:sp>
        <p:nvSpPr>
          <p:cNvPr id="196" name="TextBox 195"/>
          <p:cNvSpPr txBox="1"/>
          <p:nvPr/>
        </p:nvSpPr>
        <p:spPr>
          <a:xfrm>
            <a:off x="6365096" y="1170752"/>
            <a:ext cx="3360774" cy="369332"/>
          </a:xfrm>
          <a:prstGeom prst="rect">
            <a:avLst/>
          </a:prstGeom>
          <a:noFill/>
        </p:spPr>
        <p:txBody>
          <a:bodyPr wrap="square" rtlCol="0">
            <a:spAutoFit/>
          </a:bodyPr>
          <a:lstStyle/>
          <a:p>
            <a:r>
              <a:rPr lang="en-US" sz="1800" b="1" dirty="0" smtClean="0">
                <a:solidFill>
                  <a:srgbClr val="C00000"/>
                </a:solidFill>
              </a:rPr>
              <a:t>Example (Heavy Equipment)</a:t>
            </a:r>
          </a:p>
        </p:txBody>
      </p:sp>
      <p:sp>
        <p:nvSpPr>
          <p:cNvPr id="197" name="TextBox 196"/>
          <p:cNvSpPr txBox="1"/>
          <p:nvPr/>
        </p:nvSpPr>
        <p:spPr>
          <a:xfrm>
            <a:off x="564308" y="5360210"/>
            <a:ext cx="2624166" cy="1938992"/>
          </a:xfrm>
          <a:prstGeom prst="rect">
            <a:avLst/>
          </a:prstGeom>
          <a:noFill/>
        </p:spPr>
        <p:txBody>
          <a:bodyPr wrap="square" rtlCol="0">
            <a:spAutoFit/>
          </a:bodyPr>
          <a:lstStyle/>
          <a:p>
            <a:r>
              <a:rPr lang="en-US" sz="1200" dirty="0" smtClean="0">
                <a:solidFill>
                  <a:srgbClr val="002776"/>
                </a:solidFill>
              </a:rPr>
              <a:t>Others:  These suppliers provide components (or services) on a contractual or transaction basis.  Products are commodity,  with little or no customization. Cost competitiveness is the major consideration, with acceptable quality and performance.  Relationships tend to be regional or country level.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supplier engagement model</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93</a:t>
            </a:fld>
            <a:endParaRPr lang="en-US" dirty="0"/>
          </a:p>
        </p:txBody>
      </p:sp>
      <p:sp>
        <p:nvSpPr>
          <p:cNvPr id="4" name="TextBox 3"/>
          <p:cNvSpPr txBox="1"/>
          <p:nvPr/>
        </p:nvSpPr>
        <p:spPr>
          <a:xfrm>
            <a:off x="518270" y="1262828"/>
            <a:ext cx="3038508" cy="369332"/>
          </a:xfrm>
          <a:prstGeom prst="rect">
            <a:avLst/>
          </a:prstGeom>
          <a:noFill/>
        </p:spPr>
        <p:txBody>
          <a:bodyPr wrap="square" rtlCol="0">
            <a:spAutoFit/>
          </a:bodyPr>
          <a:lstStyle/>
          <a:p>
            <a:r>
              <a:rPr lang="en-US" sz="1800" b="1" dirty="0" smtClean="0">
                <a:solidFill>
                  <a:srgbClr val="002776"/>
                </a:solidFill>
              </a:rPr>
              <a:t>Business Relationship</a:t>
            </a:r>
          </a:p>
        </p:txBody>
      </p:sp>
      <p:grpSp>
        <p:nvGrpSpPr>
          <p:cNvPr id="11" name="Group 10"/>
          <p:cNvGrpSpPr/>
          <p:nvPr/>
        </p:nvGrpSpPr>
        <p:grpSpPr>
          <a:xfrm>
            <a:off x="656384" y="1769246"/>
            <a:ext cx="8701182" cy="1611330"/>
            <a:chOff x="656384" y="1769246"/>
            <a:chExt cx="8286840" cy="1611330"/>
          </a:xfrm>
        </p:grpSpPr>
        <p:sp>
          <p:nvSpPr>
            <p:cNvPr id="5" name="Left-Right Arrow 4"/>
            <p:cNvSpPr/>
            <p:nvPr/>
          </p:nvSpPr>
          <p:spPr>
            <a:xfrm>
              <a:off x="656384" y="1769246"/>
              <a:ext cx="8286840" cy="161133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47742" y="2183588"/>
              <a:ext cx="1150950" cy="830997"/>
            </a:xfrm>
            <a:prstGeom prst="rect">
              <a:avLst/>
            </a:prstGeom>
            <a:noFill/>
          </p:spPr>
          <p:txBody>
            <a:bodyPr wrap="square" rtlCol="0">
              <a:spAutoFit/>
            </a:bodyPr>
            <a:lstStyle/>
            <a:p>
              <a:r>
                <a:rPr lang="en-US" sz="1200" b="1" dirty="0" smtClean="0">
                  <a:solidFill>
                    <a:schemeClr val="bg1"/>
                  </a:solidFill>
                </a:rPr>
                <a:t>Complete Ownership (Vertical Integration)</a:t>
              </a:r>
            </a:p>
          </p:txBody>
        </p:sp>
        <p:sp>
          <p:nvSpPr>
            <p:cNvPr id="7" name="TextBox 6"/>
            <p:cNvSpPr txBox="1"/>
            <p:nvPr/>
          </p:nvSpPr>
          <p:spPr>
            <a:xfrm>
              <a:off x="5812640" y="2275921"/>
              <a:ext cx="1150950" cy="646331"/>
            </a:xfrm>
            <a:prstGeom prst="rect">
              <a:avLst/>
            </a:prstGeom>
            <a:noFill/>
          </p:spPr>
          <p:txBody>
            <a:bodyPr wrap="square" rtlCol="0">
              <a:spAutoFit/>
            </a:bodyPr>
            <a:lstStyle/>
            <a:p>
              <a:r>
                <a:rPr lang="en-US" sz="1200" b="1" dirty="0" smtClean="0">
                  <a:solidFill>
                    <a:schemeClr val="bg1"/>
                  </a:solidFill>
                </a:rPr>
                <a:t>Partial Ownership (Keiretsu)</a:t>
              </a:r>
            </a:p>
          </p:txBody>
        </p:sp>
        <p:sp>
          <p:nvSpPr>
            <p:cNvPr id="8" name="TextBox 7"/>
            <p:cNvSpPr txBox="1"/>
            <p:nvPr/>
          </p:nvSpPr>
          <p:spPr>
            <a:xfrm>
              <a:off x="4523576" y="2275921"/>
              <a:ext cx="1150950" cy="646331"/>
            </a:xfrm>
            <a:prstGeom prst="rect">
              <a:avLst/>
            </a:prstGeom>
            <a:noFill/>
          </p:spPr>
          <p:txBody>
            <a:bodyPr wrap="square" rtlCol="0">
              <a:spAutoFit/>
            </a:bodyPr>
            <a:lstStyle/>
            <a:p>
              <a:r>
                <a:rPr lang="en-US" sz="1200" b="1" dirty="0" smtClean="0">
                  <a:solidFill>
                    <a:schemeClr val="bg1"/>
                  </a:solidFill>
                </a:rPr>
                <a:t>Joint Ventures / Partnering</a:t>
              </a:r>
            </a:p>
          </p:txBody>
        </p:sp>
        <p:sp>
          <p:nvSpPr>
            <p:cNvPr id="9" name="TextBox 8"/>
            <p:cNvSpPr txBox="1"/>
            <p:nvPr/>
          </p:nvSpPr>
          <p:spPr>
            <a:xfrm>
              <a:off x="3234512" y="2275921"/>
              <a:ext cx="1150950" cy="646331"/>
            </a:xfrm>
            <a:prstGeom prst="rect">
              <a:avLst/>
            </a:prstGeom>
            <a:noFill/>
          </p:spPr>
          <p:txBody>
            <a:bodyPr wrap="square" rtlCol="0">
              <a:spAutoFit/>
            </a:bodyPr>
            <a:lstStyle/>
            <a:p>
              <a:r>
                <a:rPr lang="en-US" sz="1200" b="1" dirty="0" smtClean="0">
                  <a:solidFill>
                    <a:schemeClr val="bg1"/>
                  </a:solidFill>
                </a:rPr>
                <a:t>Exclusive, Long Term Contracts</a:t>
              </a:r>
            </a:p>
          </p:txBody>
        </p:sp>
        <p:sp>
          <p:nvSpPr>
            <p:cNvPr id="10" name="TextBox 9"/>
            <p:cNvSpPr txBox="1"/>
            <p:nvPr/>
          </p:nvSpPr>
          <p:spPr>
            <a:xfrm>
              <a:off x="1623182" y="2460587"/>
              <a:ext cx="1289064" cy="276999"/>
            </a:xfrm>
            <a:prstGeom prst="rect">
              <a:avLst/>
            </a:prstGeom>
            <a:noFill/>
          </p:spPr>
          <p:txBody>
            <a:bodyPr wrap="square" rtlCol="0">
              <a:spAutoFit/>
            </a:bodyPr>
            <a:lstStyle/>
            <a:p>
              <a:r>
                <a:rPr lang="en-US" sz="1200" b="1" dirty="0" smtClean="0">
                  <a:solidFill>
                    <a:schemeClr val="bg1"/>
                  </a:solidFill>
                </a:rPr>
                <a:t>Transactional</a:t>
              </a:r>
            </a:p>
          </p:txBody>
        </p:sp>
      </p:grpSp>
      <p:sp>
        <p:nvSpPr>
          <p:cNvPr id="12" name="TextBox 11"/>
          <p:cNvSpPr txBox="1"/>
          <p:nvPr/>
        </p:nvSpPr>
        <p:spPr>
          <a:xfrm>
            <a:off x="7470008" y="3196424"/>
            <a:ext cx="1427178" cy="646331"/>
          </a:xfrm>
          <a:prstGeom prst="rect">
            <a:avLst/>
          </a:prstGeom>
          <a:noFill/>
        </p:spPr>
        <p:txBody>
          <a:bodyPr wrap="square" rtlCol="0">
            <a:spAutoFit/>
          </a:bodyPr>
          <a:lstStyle/>
          <a:p>
            <a:r>
              <a:rPr lang="en-US" sz="1200" b="1" dirty="0" smtClean="0">
                <a:solidFill>
                  <a:srgbClr val="002776"/>
                </a:solidFill>
              </a:rPr>
              <a:t>Automobile Manufacturer #5 </a:t>
            </a:r>
            <a:r>
              <a:rPr lang="en-US" sz="1200" b="1" dirty="0" smtClean="0">
                <a:solidFill>
                  <a:srgbClr val="002776"/>
                </a:solidFill>
              </a:rPr>
              <a:t>1914</a:t>
            </a:r>
          </a:p>
        </p:txBody>
      </p:sp>
      <p:sp>
        <p:nvSpPr>
          <p:cNvPr id="13" name="TextBox 12"/>
          <p:cNvSpPr txBox="1"/>
          <p:nvPr/>
        </p:nvSpPr>
        <p:spPr>
          <a:xfrm>
            <a:off x="5996792" y="3196424"/>
            <a:ext cx="1427178" cy="461665"/>
          </a:xfrm>
          <a:prstGeom prst="rect">
            <a:avLst/>
          </a:prstGeom>
          <a:noFill/>
        </p:spPr>
        <p:txBody>
          <a:bodyPr wrap="square" rtlCol="0">
            <a:spAutoFit/>
          </a:bodyPr>
          <a:lstStyle/>
          <a:p>
            <a:r>
              <a:rPr lang="en-US" sz="1200" b="1" dirty="0" smtClean="0">
                <a:solidFill>
                  <a:srgbClr val="002776"/>
                </a:solidFill>
              </a:rPr>
              <a:t>Automobile Manufacturer #6</a:t>
            </a:r>
            <a:endParaRPr lang="en-US" sz="1200" b="1" dirty="0" smtClean="0">
              <a:solidFill>
                <a:srgbClr val="002776"/>
              </a:solidFill>
            </a:endParaRPr>
          </a:p>
        </p:txBody>
      </p:sp>
      <p:sp>
        <p:nvSpPr>
          <p:cNvPr id="14" name="TextBox 13"/>
          <p:cNvSpPr txBox="1"/>
          <p:nvPr/>
        </p:nvSpPr>
        <p:spPr>
          <a:xfrm>
            <a:off x="4615652" y="3196424"/>
            <a:ext cx="1427178" cy="646331"/>
          </a:xfrm>
          <a:prstGeom prst="rect">
            <a:avLst/>
          </a:prstGeom>
          <a:noFill/>
        </p:spPr>
        <p:txBody>
          <a:bodyPr wrap="square" rtlCol="0">
            <a:spAutoFit/>
          </a:bodyPr>
          <a:lstStyle/>
          <a:p>
            <a:r>
              <a:rPr lang="en-US" sz="1200" b="1" dirty="0" smtClean="0">
                <a:solidFill>
                  <a:srgbClr val="002776"/>
                </a:solidFill>
              </a:rPr>
              <a:t>Automobile Manufacturer, </a:t>
            </a:r>
            <a:r>
              <a:rPr lang="en-US" sz="1200" b="1" dirty="0" smtClean="0">
                <a:solidFill>
                  <a:srgbClr val="002776"/>
                </a:solidFill>
              </a:rPr>
              <a:t>Mercedes</a:t>
            </a:r>
          </a:p>
        </p:txBody>
      </p:sp>
      <p:sp>
        <p:nvSpPr>
          <p:cNvPr id="15" name="TextBox 14"/>
          <p:cNvSpPr txBox="1"/>
          <p:nvPr/>
        </p:nvSpPr>
        <p:spPr>
          <a:xfrm>
            <a:off x="3372626" y="3196424"/>
            <a:ext cx="1427178" cy="461665"/>
          </a:xfrm>
          <a:prstGeom prst="rect">
            <a:avLst/>
          </a:prstGeom>
          <a:noFill/>
        </p:spPr>
        <p:txBody>
          <a:bodyPr wrap="square" rtlCol="0">
            <a:spAutoFit/>
          </a:bodyPr>
          <a:lstStyle/>
          <a:p>
            <a:r>
              <a:rPr lang="en-US" sz="1200" b="1" dirty="0" smtClean="0">
                <a:solidFill>
                  <a:srgbClr val="002776"/>
                </a:solidFill>
              </a:rPr>
              <a:t>Automobile Manufacturer #5</a:t>
            </a:r>
            <a:endParaRPr lang="en-US" sz="1200" b="1" dirty="0" smtClean="0">
              <a:solidFill>
                <a:srgbClr val="002776"/>
              </a:solidFill>
            </a:endParaRPr>
          </a:p>
        </p:txBody>
      </p:sp>
      <p:sp>
        <p:nvSpPr>
          <p:cNvPr id="16" name="TextBox 15"/>
          <p:cNvSpPr txBox="1"/>
          <p:nvPr/>
        </p:nvSpPr>
        <p:spPr>
          <a:xfrm>
            <a:off x="1715258" y="3196424"/>
            <a:ext cx="1427178" cy="276999"/>
          </a:xfrm>
          <a:prstGeom prst="rect">
            <a:avLst/>
          </a:prstGeom>
          <a:noFill/>
        </p:spPr>
        <p:txBody>
          <a:bodyPr wrap="square" rtlCol="0">
            <a:spAutoFit/>
          </a:bodyPr>
          <a:lstStyle/>
          <a:p>
            <a:r>
              <a:rPr lang="en-US" sz="1200" b="1" dirty="0" smtClean="0">
                <a:solidFill>
                  <a:srgbClr val="002776"/>
                </a:solidFill>
              </a:rPr>
              <a:t>Chrysler 1970</a:t>
            </a:r>
          </a:p>
        </p:txBody>
      </p:sp>
      <p:sp>
        <p:nvSpPr>
          <p:cNvPr id="17" name="TextBox 16"/>
          <p:cNvSpPr txBox="1"/>
          <p:nvPr/>
        </p:nvSpPr>
        <p:spPr>
          <a:xfrm>
            <a:off x="656384" y="3518690"/>
            <a:ext cx="3038508" cy="646331"/>
          </a:xfrm>
          <a:prstGeom prst="rect">
            <a:avLst/>
          </a:prstGeom>
          <a:noFill/>
        </p:spPr>
        <p:txBody>
          <a:bodyPr wrap="square" rtlCol="0">
            <a:spAutoFit/>
          </a:bodyPr>
          <a:lstStyle/>
          <a:p>
            <a:r>
              <a:rPr lang="en-US" sz="1200" i="1" dirty="0" smtClean="0">
                <a:solidFill>
                  <a:srgbClr val="002776"/>
                </a:solidFill>
              </a:rPr>
              <a:t>Relentless focus on cost.</a:t>
            </a:r>
          </a:p>
          <a:p>
            <a:r>
              <a:rPr lang="en-US" sz="1200" i="1" dirty="0" smtClean="0">
                <a:solidFill>
                  <a:srgbClr val="002776"/>
                </a:solidFill>
              </a:rPr>
              <a:t>Broadly diversified supply base.</a:t>
            </a:r>
          </a:p>
          <a:p>
            <a:r>
              <a:rPr lang="en-US" sz="1200" i="1" dirty="0" smtClean="0">
                <a:solidFill>
                  <a:srgbClr val="002776"/>
                </a:solidFill>
              </a:rPr>
              <a:t>Internal technology / product development</a:t>
            </a:r>
          </a:p>
        </p:txBody>
      </p:sp>
      <p:sp>
        <p:nvSpPr>
          <p:cNvPr id="18" name="TextBox 17"/>
          <p:cNvSpPr txBox="1"/>
          <p:nvPr/>
        </p:nvSpPr>
        <p:spPr>
          <a:xfrm>
            <a:off x="6319058" y="3518690"/>
            <a:ext cx="3038508" cy="646331"/>
          </a:xfrm>
          <a:prstGeom prst="rect">
            <a:avLst/>
          </a:prstGeom>
          <a:noFill/>
        </p:spPr>
        <p:txBody>
          <a:bodyPr wrap="square" rtlCol="0">
            <a:spAutoFit/>
          </a:bodyPr>
          <a:lstStyle/>
          <a:p>
            <a:pPr algn="r"/>
            <a:r>
              <a:rPr lang="en-US" sz="1200" i="1" dirty="0" smtClean="0">
                <a:solidFill>
                  <a:srgbClr val="002776"/>
                </a:solidFill>
              </a:rPr>
              <a:t>Balanced performance measures.</a:t>
            </a:r>
          </a:p>
          <a:p>
            <a:pPr algn="r"/>
            <a:r>
              <a:rPr lang="en-US" sz="1200" i="1" dirty="0" smtClean="0">
                <a:solidFill>
                  <a:srgbClr val="002776"/>
                </a:solidFill>
              </a:rPr>
              <a:t>Focused supply base.</a:t>
            </a:r>
          </a:p>
          <a:p>
            <a:pPr algn="r"/>
            <a:r>
              <a:rPr lang="en-US" sz="1200" i="1" dirty="0" smtClean="0">
                <a:solidFill>
                  <a:srgbClr val="002776"/>
                </a:solidFill>
              </a:rPr>
              <a:t>Shared technology / product development</a:t>
            </a:r>
          </a:p>
        </p:txBody>
      </p:sp>
      <p:sp>
        <p:nvSpPr>
          <p:cNvPr id="19" name="TextBox 18"/>
          <p:cNvSpPr txBox="1"/>
          <p:nvPr/>
        </p:nvSpPr>
        <p:spPr>
          <a:xfrm>
            <a:off x="564308" y="4668612"/>
            <a:ext cx="3038508" cy="369332"/>
          </a:xfrm>
          <a:prstGeom prst="rect">
            <a:avLst/>
          </a:prstGeom>
          <a:noFill/>
        </p:spPr>
        <p:txBody>
          <a:bodyPr wrap="square" rtlCol="0">
            <a:spAutoFit/>
          </a:bodyPr>
          <a:lstStyle/>
          <a:p>
            <a:r>
              <a:rPr lang="en-US" sz="1800" b="1" dirty="0" smtClean="0">
                <a:solidFill>
                  <a:srgbClr val="002776"/>
                </a:solidFill>
              </a:rPr>
              <a:t>Engagement Dimensions</a:t>
            </a:r>
          </a:p>
        </p:txBody>
      </p:sp>
      <p:sp>
        <p:nvSpPr>
          <p:cNvPr id="20" name="TextBox 19"/>
          <p:cNvSpPr txBox="1"/>
          <p:nvPr/>
        </p:nvSpPr>
        <p:spPr>
          <a:xfrm>
            <a:off x="6871514" y="5130020"/>
            <a:ext cx="2301900" cy="1169551"/>
          </a:xfrm>
          <a:prstGeom prst="rect">
            <a:avLst/>
          </a:prstGeom>
          <a:noFill/>
        </p:spPr>
        <p:txBody>
          <a:bodyPr wrap="square" rtlCol="0">
            <a:spAutoFit/>
          </a:bodyPr>
          <a:lstStyle/>
          <a:p>
            <a:pPr marL="109538" indent="-109538">
              <a:spcAft>
                <a:spcPts val="300"/>
              </a:spcAft>
              <a:buFont typeface="Arial" pitchFamily="34" charset="0"/>
              <a:buChar char="•"/>
            </a:pPr>
            <a:r>
              <a:rPr lang="en-US" sz="1200" b="1" dirty="0" smtClean="0">
                <a:solidFill>
                  <a:srgbClr val="002776"/>
                </a:solidFill>
              </a:rPr>
              <a:t>Technology development</a:t>
            </a:r>
          </a:p>
          <a:p>
            <a:pPr marL="109538" indent="-109538">
              <a:spcAft>
                <a:spcPts val="300"/>
              </a:spcAft>
              <a:buFont typeface="Arial" pitchFamily="34" charset="0"/>
              <a:buChar char="•"/>
            </a:pPr>
            <a:r>
              <a:rPr lang="en-US" sz="1200" b="1" dirty="0" smtClean="0">
                <a:solidFill>
                  <a:srgbClr val="002776"/>
                </a:solidFill>
              </a:rPr>
              <a:t>Joint product development</a:t>
            </a:r>
          </a:p>
          <a:p>
            <a:pPr marL="109538" indent="-109538">
              <a:spcAft>
                <a:spcPts val="300"/>
              </a:spcAft>
              <a:buFont typeface="Arial" pitchFamily="34" charset="0"/>
              <a:buChar char="•"/>
            </a:pPr>
            <a:r>
              <a:rPr lang="en-US" sz="1200" b="1" dirty="0" smtClean="0">
                <a:solidFill>
                  <a:srgbClr val="002776"/>
                </a:solidFill>
              </a:rPr>
              <a:t>Joint marketing</a:t>
            </a:r>
          </a:p>
          <a:p>
            <a:pPr marL="109538" indent="-109538">
              <a:spcAft>
                <a:spcPts val="300"/>
              </a:spcAft>
              <a:buFont typeface="Arial" pitchFamily="34" charset="0"/>
              <a:buChar char="•"/>
            </a:pPr>
            <a:r>
              <a:rPr lang="en-US" sz="1200" b="1" dirty="0" smtClean="0">
                <a:solidFill>
                  <a:srgbClr val="002776"/>
                </a:solidFill>
              </a:rPr>
              <a:t>Facility planning / location</a:t>
            </a:r>
          </a:p>
          <a:p>
            <a:pPr marL="109538" indent="-109538">
              <a:spcAft>
                <a:spcPts val="300"/>
              </a:spcAft>
              <a:buFont typeface="Arial" pitchFamily="34" charset="0"/>
              <a:buChar char="•"/>
            </a:pPr>
            <a:r>
              <a:rPr lang="en-US" sz="1200" b="1" dirty="0" smtClean="0">
                <a:solidFill>
                  <a:srgbClr val="002776"/>
                </a:solidFill>
              </a:rPr>
              <a:t>Value add</a:t>
            </a:r>
          </a:p>
        </p:txBody>
      </p:sp>
      <p:sp>
        <p:nvSpPr>
          <p:cNvPr id="21" name="TextBox 20"/>
          <p:cNvSpPr txBox="1"/>
          <p:nvPr/>
        </p:nvSpPr>
        <p:spPr>
          <a:xfrm>
            <a:off x="4063196" y="5130020"/>
            <a:ext cx="2301900" cy="907941"/>
          </a:xfrm>
          <a:prstGeom prst="rect">
            <a:avLst/>
          </a:prstGeom>
          <a:noFill/>
        </p:spPr>
        <p:txBody>
          <a:bodyPr wrap="square" rtlCol="0">
            <a:spAutoFit/>
          </a:bodyPr>
          <a:lstStyle/>
          <a:p>
            <a:pPr marL="109538" indent="-109538">
              <a:spcAft>
                <a:spcPts val="300"/>
              </a:spcAft>
              <a:buFont typeface="Arial" pitchFamily="34" charset="0"/>
              <a:buChar char="•"/>
            </a:pPr>
            <a:r>
              <a:rPr lang="en-US" sz="1200" b="1" dirty="0" smtClean="0">
                <a:solidFill>
                  <a:srgbClr val="002776"/>
                </a:solidFill>
              </a:rPr>
              <a:t>Component design</a:t>
            </a:r>
          </a:p>
          <a:p>
            <a:pPr marL="109538" indent="-109538">
              <a:spcAft>
                <a:spcPts val="300"/>
              </a:spcAft>
              <a:buFont typeface="Arial" pitchFamily="34" charset="0"/>
              <a:buChar char="•"/>
            </a:pPr>
            <a:r>
              <a:rPr lang="en-US" sz="1200" b="1" dirty="0" smtClean="0">
                <a:solidFill>
                  <a:srgbClr val="002776"/>
                </a:solidFill>
              </a:rPr>
              <a:t>Supplier manufacturing process</a:t>
            </a:r>
          </a:p>
          <a:p>
            <a:pPr marL="109538" indent="-109538">
              <a:spcAft>
                <a:spcPts val="300"/>
              </a:spcAft>
              <a:buFont typeface="Arial" pitchFamily="34" charset="0"/>
              <a:buChar char="•"/>
            </a:pPr>
            <a:r>
              <a:rPr lang="en-US" sz="1200" b="1" dirty="0" smtClean="0">
                <a:solidFill>
                  <a:srgbClr val="002776"/>
                </a:solidFill>
              </a:rPr>
              <a:t>Logistics integration / JIT</a:t>
            </a:r>
          </a:p>
        </p:txBody>
      </p:sp>
      <p:sp>
        <p:nvSpPr>
          <p:cNvPr id="22" name="TextBox 21"/>
          <p:cNvSpPr txBox="1"/>
          <p:nvPr/>
        </p:nvSpPr>
        <p:spPr>
          <a:xfrm>
            <a:off x="1162802" y="5130020"/>
            <a:ext cx="2301900" cy="723275"/>
          </a:xfrm>
          <a:prstGeom prst="rect">
            <a:avLst/>
          </a:prstGeom>
          <a:noFill/>
        </p:spPr>
        <p:txBody>
          <a:bodyPr wrap="square" rtlCol="0">
            <a:spAutoFit/>
          </a:bodyPr>
          <a:lstStyle/>
          <a:p>
            <a:pPr marL="109538" indent="-109538">
              <a:spcAft>
                <a:spcPts val="300"/>
              </a:spcAft>
              <a:buFont typeface="Arial" pitchFamily="34" charset="0"/>
              <a:buChar char="•"/>
            </a:pPr>
            <a:r>
              <a:rPr lang="en-US" sz="1200" b="1" dirty="0" smtClean="0">
                <a:solidFill>
                  <a:srgbClr val="002776"/>
                </a:solidFill>
              </a:rPr>
              <a:t>Cost management</a:t>
            </a:r>
          </a:p>
          <a:p>
            <a:pPr marL="109538" indent="-109538">
              <a:spcAft>
                <a:spcPts val="300"/>
              </a:spcAft>
              <a:buFont typeface="Arial" pitchFamily="34" charset="0"/>
              <a:buChar char="•"/>
            </a:pPr>
            <a:r>
              <a:rPr lang="en-US" sz="1200" b="1" dirty="0" smtClean="0">
                <a:solidFill>
                  <a:srgbClr val="002776"/>
                </a:solidFill>
              </a:rPr>
              <a:t>Delivery performance</a:t>
            </a:r>
          </a:p>
          <a:p>
            <a:pPr marL="109538" indent="-109538">
              <a:spcAft>
                <a:spcPts val="300"/>
              </a:spcAft>
              <a:buFont typeface="Arial" pitchFamily="34" charset="0"/>
              <a:buChar char="•"/>
            </a:pPr>
            <a:r>
              <a:rPr lang="en-US" sz="1200" b="1" dirty="0" smtClean="0">
                <a:solidFill>
                  <a:srgbClr val="002776"/>
                </a:solidFill>
              </a:rPr>
              <a:t>Quality</a:t>
            </a:r>
          </a:p>
        </p:txBody>
      </p:sp>
      <p:sp>
        <p:nvSpPr>
          <p:cNvPr id="23" name="TextBox 22"/>
          <p:cNvSpPr txBox="1"/>
          <p:nvPr/>
        </p:nvSpPr>
        <p:spPr>
          <a:xfrm>
            <a:off x="402917" y="6557198"/>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OEM’s typically use a mix of engagement models for different component categories.  The trend is toward the middle of the spectrum.</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96875"/>
            <a:ext cx="7066783" cy="714375"/>
          </a:xfrm>
        </p:spPr>
        <p:txBody>
          <a:bodyPr/>
          <a:lstStyle/>
          <a:p>
            <a:r>
              <a:rPr lang="en-US" dirty="0" smtClean="0"/>
              <a:t>Define performance measures for each supplier category</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94</a:t>
            </a:fld>
            <a:endParaRPr lang="en-US" dirty="0"/>
          </a:p>
        </p:txBody>
      </p:sp>
      <p:sp>
        <p:nvSpPr>
          <p:cNvPr id="5" name="Rectangle 3"/>
          <p:cNvSpPr>
            <a:spLocks noChangeArrowheads="1"/>
          </p:cNvSpPr>
          <p:nvPr/>
        </p:nvSpPr>
        <p:spPr bwMode="auto">
          <a:xfrm>
            <a:off x="7336583" y="2048547"/>
            <a:ext cx="788988" cy="828675"/>
          </a:xfrm>
          <a:prstGeom prst="rect">
            <a:avLst/>
          </a:prstGeom>
          <a:solidFill>
            <a:srgbClr val="BA0000"/>
          </a:solidFill>
          <a:ln w="12700">
            <a:solidFill>
              <a:schemeClr val="tx1"/>
            </a:solidFill>
            <a:miter lim="800000"/>
            <a:headEnd/>
            <a:tailEnd/>
          </a:ln>
          <a:effectLst/>
        </p:spPr>
        <p:txBody>
          <a:bodyPr wrap="none" lIns="92075" tIns="46038" rIns="92075" bIns="46038" anchor="ctr"/>
          <a:lstStyle/>
          <a:p>
            <a:pPr algn="ctr"/>
            <a:r>
              <a:rPr lang="en-US" sz="1800" b="1">
                <a:solidFill>
                  <a:schemeClr val="bg1"/>
                </a:solidFill>
                <a:effectLst>
                  <a:outerShdw blurRad="38100" dist="38100" dir="2700000" algn="tl">
                    <a:srgbClr val="000000"/>
                  </a:outerShdw>
                </a:effectLst>
                <a:latin typeface="Arial" pitchFamily="34" charset="0"/>
              </a:rPr>
              <a:t>35%</a:t>
            </a:r>
          </a:p>
        </p:txBody>
      </p:sp>
      <p:sp>
        <p:nvSpPr>
          <p:cNvPr id="8" name="Rectangle 6"/>
          <p:cNvSpPr>
            <a:spLocks noChangeArrowheads="1"/>
          </p:cNvSpPr>
          <p:nvPr/>
        </p:nvSpPr>
        <p:spPr bwMode="auto">
          <a:xfrm>
            <a:off x="7338170" y="2951834"/>
            <a:ext cx="788988" cy="828675"/>
          </a:xfrm>
          <a:prstGeom prst="rect">
            <a:avLst/>
          </a:prstGeom>
          <a:solidFill>
            <a:srgbClr val="BA0000"/>
          </a:solidFill>
          <a:ln w="12700">
            <a:solidFill>
              <a:schemeClr val="tx1"/>
            </a:solidFill>
            <a:miter lim="800000"/>
            <a:headEnd/>
            <a:tailEnd/>
          </a:ln>
          <a:effectLst/>
        </p:spPr>
        <p:txBody>
          <a:bodyPr wrap="none" lIns="92075" tIns="46038" rIns="92075" bIns="46038" anchor="ctr"/>
          <a:lstStyle/>
          <a:p>
            <a:pPr algn="ctr"/>
            <a:r>
              <a:rPr lang="en-US" sz="1800" b="1">
                <a:solidFill>
                  <a:schemeClr val="bg1"/>
                </a:solidFill>
                <a:effectLst>
                  <a:outerShdw blurRad="38100" dist="38100" dir="2700000" algn="tl">
                    <a:srgbClr val="000000"/>
                  </a:outerShdw>
                </a:effectLst>
                <a:latin typeface="Arial" pitchFamily="34" charset="0"/>
              </a:rPr>
              <a:t>30%</a:t>
            </a:r>
          </a:p>
        </p:txBody>
      </p:sp>
      <p:sp>
        <p:nvSpPr>
          <p:cNvPr id="9" name="Rectangle 7"/>
          <p:cNvSpPr>
            <a:spLocks noChangeArrowheads="1"/>
          </p:cNvSpPr>
          <p:nvPr/>
        </p:nvSpPr>
        <p:spPr bwMode="auto">
          <a:xfrm>
            <a:off x="2640758" y="3847184"/>
            <a:ext cx="4616450" cy="835025"/>
          </a:xfrm>
          <a:prstGeom prst="rect">
            <a:avLst/>
          </a:prstGeom>
          <a:solidFill>
            <a:srgbClr val="D9D9D9"/>
          </a:solidFill>
          <a:ln w="12700">
            <a:solidFill>
              <a:schemeClr val="tx1"/>
            </a:solidFill>
            <a:miter lim="800000"/>
            <a:headEnd/>
            <a:tailEnd/>
          </a:ln>
          <a:effectLst/>
        </p:spPr>
        <p:txBody>
          <a:bodyPr lIns="92075" tIns="46038" rIns="92075" bIns="46038" anchor="ctr"/>
          <a:lstStyle/>
          <a:p>
            <a:pPr marL="228600" indent="-228600">
              <a:lnSpc>
                <a:spcPct val="80000"/>
              </a:lnSpc>
              <a:spcBef>
                <a:spcPct val="20000"/>
              </a:spcBef>
              <a:buClr>
                <a:srgbClr val="BA0000"/>
              </a:buClr>
              <a:buSzPct val="80000"/>
              <a:buFont typeface="Wingdings" pitchFamily="2" charset="2"/>
              <a:buChar char="u"/>
            </a:pPr>
            <a:r>
              <a:rPr lang="en-US" sz="900">
                <a:latin typeface="Arial" pitchFamily="34" charset="0"/>
              </a:rPr>
              <a:t>Estimated costs are equal or below market or benchmark pricing</a:t>
            </a:r>
          </a:p>
          <a:p>
            <a:pPr marL="228600" indent="-228600">
              <a:lnSpc>
                <a:spcPct val="80000"/>
              </a:lnSpc>
              <a:spcBef>
                <a:spcPct val="20000"/>
              </a:spcBef>
              <a:buClr>
                <a:srgbClr val="BA0000"/>
              </a:buClr>
              <a:buSzPct val="80000"/>
              <a:buFont typeface="Wingdings" pitchFamily="2" charset="2"/>
              <a:buChar char="u"/>
            </a:pPr>
            <a:r>
              <a:rPr lang="en-US" sz="900">
                <a:latin typeface="Arial" pitchFamily="34" charset="0"/>
              </a:rPr>
              <a:t>Historic “supplier bid evaluations” demonstrate competitive pricing practices</a:t>
            </a:r>
          </a:p>
          <a:p>
            <a:pPr marL="228600" indent="-228600">
              <a:lnSpc>
                <a:spcPct val="80000"/>
              </a:lnSpc>
              <a:spcBef>
                <a:spcPct val="20000"/>
              </a:spcBef>
              <a:buClr>
                <a:srgbClr val="BA0000"/>
              </a:buClr>
              <a:buSzPct val="80000"/>
              <a:buFont typeface="Wingdings" pitchFamily="2" charset="2"/>
              <a:buChar char="u"/>
            </a:pPr>
            <a:r>
              <a:rPr lang="en-US" sz="900">
                <a:latin typeface="Arial" pitchFamily="34" charset="0"/>
              </a:rPr>
              <a:t>Pricing remains competitive vs. the market over time</a:t>
            </a:r>
          </a:p>
          <a:p>
            <a:pPr marL="228600" indent="-228600">
              <a:lnSpc>
                <a:spcPct val="80000"/>
              </a:lnSpc>
              <a:spcBef>
                <a:spcPct val="20000"/>
              </a:spcBef>
              <a:buClr>
                <a:srgbClr val="BA0000"/>
              </a:buClr>
              <a:buSzPct val="80000"/>
              <a:buFont typeface="Wingdings" pitchFamily="2" charset="2"/>
              <a:buChar char="u"/>
            </a:pPr>
            <a:r>
              <a:rPr lang="en-US" sz="900">
                <a:latin typeface="Arial" pitchFamily="34" charset="0"/>
              </a:rPr>
              <a:t>Demonstrated investment in being cost competitive</a:t>
            </a:r>
          </a:p>
        </p:txBody>
      </p:sp>
      <p:sp>
        <p:nvSpPr>
          <p:cNvPr id="10" name="Rectangle 8"/>
          <p:cNvSpPr>
            <a:spLocks noChangeArrowheads="1"/>
          </p:cNvSpPr>
          <p:nvPr/>
        </p:nvSpPr>
        <p:spPr bwMode="auto">
          <a:xfrm>
            <a:off x="7338170" y="3856709"/>
            <a:ext cx="788988" cy="828675"/>
          </a:xfrm>
          <a:prstGeom prst="rect">
            <a:avLst/>
          </a:prstGeom>
          <a:solidFill>
            <a:srgbClr val="BA0000"/>
          </a:solidFill>
          <a:ln w="12700">
            <a:solidFill>
              <a:schemeClr val="tx1"/>
            </a:solidFill>
            <a:miter lim="800000"/>
            <a:headEnd/>
            <a:tailEnd/>
          </a:ln>
          <a:effectLst/>
        </p:spPr>
        <p:txBody>
          <a:bodyPr wrap="none" lIns="92075" tIns="46038" rIns="92075" bIns="46038" anchor="ctr"/>
          <a:lstStyle/>
          <a:p>
            <a:pPr algn="ctr"/>
            <a:r>
              <a:rPr lang="en-US" sz="1800" b="1">
                <a:solidFill>
                  <a:schemeClr val="bg1"/>
                </a:solidFill>
                <a:effectLst>
                  <a:outerShdw blurRad="38100" dist="38100" dir="2700000" algn="tl">
                    <a:srgbClr val="000000"/>
                  </a:outerShdw>
                </a:effectLst>
                <a:latin typeface="Arial" pitchFamily="34" charset="0"/>
              </a:rPr>
              <a:t>20%</a:t>
            </a:r>
          </a:p>
        </p:txBody>
      </p:sp>
      <p:sp>
        <p:nvSpPr>
          <p:cNvPr id="11" name="Rectangle 9"/>
          <p:cNvSpPr>
            <a:spLocks noChangeArrowheads="1"/>
          </p:cNvSpPr>
          <p:nvPr/>
        </p:nvSpPr>
        <p:spPr bwMode="auto">
          <a:xfrm>
            <a:off x="2629645" y="4758409"/>
            <a:ext cx="4629150" cy="828675"/>
          </a:xfrm>
          <a:prstGeom prst="rect">
            <a:avLst/>
          </a:prstGeom>
          <a:solidFill>
            <a:srgbClr val="D9D9D9"/>
          </a:solidFill>
          <a:ln w="12700">
            <a:solidFill>
              <a:schemeClr val="tx1"/>
            </a:solidFill>
            <a:miter lim="800000"/>
            <a:headEnd/>
            <a:tailEnd/>
          </a:ln>
          <a:effectLst/>
        </p:spPr>
        <p:txBody>
          <a:bodyPr lIns="92075" tIns="46038" rIns="92075" bIns="46038" anchor="ctr"/>
          <a:lstStyle/>
          <a:p>
            <a:pPr marL="228600" indent="-228600">
              <a:lnSpc>
                <a:spcPct val="80000"/>
              </a:lnSpc>
              <a:spcBef>
                <a:spcPct val="20000"/>
              </a:spcBef>
              <a:buClr>
                <a:srgbClr val="BA0000"/>
              </a:buClr>
              <a:buSzPct val="80000"/>
              <a:buFont typeface="Wingdings" pitchFamily="2" charset="2"/>
              <a:buChar char="u"/>
            </a:pPr>
            <a:r>
              <a:rPr lang="en-US" sz="900" dirty="0">
                <a:latin typeface="Arial" pitchFamily="34" charset="0"/>
              </a:rPr>
              <a:t>Continuous process improvement and development of leading edge ideas, concepts or technologies</a:t>
            </a:r>
          </a:p>
          <a:p>
            <a:pPr marL="228600" indent="-228600">
              <a:lnSpc>
                <a:spcPct val="80000"/>
              </a:lnSpc>
              <a:spcBef>
                <a:spcPct val="20000"/>
              </a:spcBef>
              <a:buClr>
                <a:srgbClr val="BA0000"/>
              </a:buClr>
              <a:buSzPct val="80000"/>
              <a:buFont typeface="Wingdings" pitchFamily="2" charset="2"/>
              <a:buChar char="u"/>
            </a:pPr>
            <a:r>
              <a:rPr lang="en-US" sz="900" dirty="0">
                <a:latin typeface="Arial" pitchFamily="34" charset="0"/>
              </a:rPr>
              <a:t>Contributes to development of competitive advantage for </a:t>
            </a:r>
            <a:r>
              <a:rPr lang="en-US" sz="900" dirty="0" smtClean="0">
                <a:latin typeface="Arial" pitchFamily="34" charset="0"/>
              </a:rPr>
              <a:t>Company</a:t>
            </a:r>
            <a:endParaRPr lang="en-US" sz="900" dirty="0">
              <a:latin typeface="Arial" pitchFamily="34" charset="0"/>
            </a:endParaRPr>
          </a:p>
          <a:p>
            <a:pPr marL="228600" indent="-228600">
              <a:lnSpc>
                <a:spcPct val="80000"/>
              </a:lnSpc>
              <a:spcBef>
                <a:spcPct val="20000"/>
              </a:spcBef>
              <a:buClr>
                <a:srgbClr val="BA0000"/>
              </a:buClr>
              <a:buSzPct val="80000"/>
              <a:buFont typeface="Wingdings" pitchFamily="2" charset="2"/>
              <a:buChar char="u"/>
            </a:pPr>
            <a:r>
              <a:rPr lang="en-US" sz="900" dirty="0">
                <a:latin typeface="Arial" pitchFamily="34" charset="0"/>
              </a:rPr>
              <a:t>Contributes to new products / services / innovative solutions through collaborative development and problem solving</a:t>
            </a:r>
          </a:p>
        </p:txBody>
      </p:sp>
      <p:sp>
        <p:nvSpPr>
          <p:cNvPr id="12" name="Rectangle 10"/>
          <p:cNvSpPr>
            <a:spLocks noChangeArrowheads="1"/>
          </p:cNvSpPr>
          <p:nvPr/>
        </p:nvSpPr>
        <p:spPr bwMode="auto">
          <a:xfrm>
            <a:off x="2640758" y="5642647"/>
            <a:ext cx="4616450" cy="836613"/>
          </a:xfrm>
          <a:prstGeom prst="rect">
            <a:avLst/>
          </a:prstGeom>
          <a:solidFill>
            <a:srgbClr val="D9D9D9"/>
          </a:solidFill>
          <a:ln w="12700">
            <a:solidFill>
              <a:schemeClr val="tx1"/>
            </a:solidFill>
            <a:miter lim="800000"/>
            <a:headEnd/>
            <a:tailEnd/>
          </a:ln>
          <a:effectLst/>
        </p:spPr>
        <p:txBody>
          <a:bodyPr lIns="92075" tIns="46038" rIns="92075" bIns="46038" anchor="ctr"/>
          <a:lstStyle/>
          <a:p>
            <a:pPr marL="228600" indent="-228600">
              <a:lnSpc>
                <a:spcPct val="70000"/>
              </a:lnSpc>
              <a:spcBef>
                <a:spcPct val="20000"/>
              </a:spcBef>
              <a:buClr>
                <a:srgbClr val="BA0000"/>
              </a:buClr>
              <a:buSzPct val="80000"/>
              <a:buFont typeface="Wingdings" pitchFamily="2" charset="2"/>
              <a:buChar char="u"/>
            </a:pPr>
            <a:r>
              <a:rPr lang="en-US" sz="900" dirty="0">
                <a:latin typeface="Arial" pitchFamily="34" charset="0"/>
              </a:rPr>
              <a:t>Demonstrated corporate responsibility that reflects </a:t>
            </a:r>
            <a:r>
              <a:rPr lang="en-US" sz="900" dirty="0" smtClean="0">
                <a:latin typeface="Arial" pitchFamily="34" charset="0"/>
              </a:rPr>
              <a:t>Company’s </a:t>
            </a:r>
            <a:r>
              <a:rPr lang="en-US" sz="900" dirty="0">
                <a:latin typeface="Arial" pitchFamily="34" charset="0"/>
              </a:rPr>
              <a:t>core values</a:t>
            </a:r>
          </a:p>
          <a:p>
            <a:pPr marL="228600" indent="-228600">
              <a:lnSpc>
                <a:spcPct val="70000"/>
              </a:lnSpc>
              <a:spcBef>
                <a:spcPct val="20000"/>
              </a:spcBef>
              <a:buClr>
                <a:srgbClr val="BA0000"/>
              </a:buClr>
              <a:buSzPct val="80000"/>
              <a:buFont typeface="Wingdings" pitchFamily="2" charset="2"/>
              <a:buChar char="u"/>
            </a:pPr>
            <a:r>
              <a:rPr lang="en-US" sz="900" dirty="0">
                <a:latin typeface="Arial" pitchFamily="34" charset="0"/>
              </a:rPr>
              <a:t>Overall corporate citizenship (e.g., environmental, social, etc.)</a:t>
            </a:r>
          </a:p>
          <a:p>
            <a:pPr marL="228600" indent="-228600">
              <a:lnSpc>
                <a:spcPct val="70000"/>
              </a:lnSpc>
              <a:spcBef>
                <a:spcPct val="20000"/>
              </a:spcBef>
              <a:buClr>
                <a:srgbClr val="BA0000"/>
              </a:buClr>
              <a:buSzPct val="80000"/>
              <a:buFont typeface="Wingdings" pitchFamily="2" charset="2"/>
              <a:buChar char="u"/>
            </a:pPr>
            <a:r>
              <a:rPr lang="en-US" sz="900" dirty="0">
                <a:latin typeface="Arial" pitchFamily="34" charset="0"/>
              </a:rPr>
              <a:t>Adherence to environmental, health and safety regulations</a:t>
            </a:r>
          </a:p>
          <a:p>
            <a:pPr marL="228600" indent="-228600">
              <a:lnSpc>
                <a:spcPct val="70000"/>
              </a:lnSpc>
              <a:spcBef>
                <a:spcPct val="20000"/>
              </a:spcBef>
              <a:buClr>
                <a:srgbClr val="BA0000"/>
              </a:buClr>
              <a:buSzPct val="80000"/>
              <a:buFont typeface="Wingdings" pitchFamily="2" charset="2"/>
              <a:buChar char="u"/>
            </a:pPr>
            <a:r>
              <a:rPr lang="en-US" sz="900" dirty="0">
                <a:latin typeface="Arial" pitchFamily="34" charset="0"/>
              </a:rPr>
              <a:t>Exceptional industrial relations</a:t>
            </a:r>
          </a:p>
          <a:p>
            <a:pPr marL="228600" indent="-228600">
              <a:lnSpc>
                <a:spcPct val="70000"/>
              </a:lnSpc>
              <a:spcBef>
                <a:spcPct val="20000"/>
              </a:spcBef>
              <a:buClr>
                <a:srgbClr val="BA0000"/>
              </a:buClr>
              <a:buSzPct val="80000"/>
              <a:buFont typeface="Wingdings" pitchFamily="2" charset="2"/>
              <a:buChar char="u"/>
            </a:pPr>
            <a:r>
              <a:rPr lang="en-US" sz="900" dirty="0">
                <a:latin typeface="Arial" pitchFamily="34" charset="0"/>
              </a:rPr>
              <a:t>Alignment with Procurement diversity objectives (US &amp; PR suppliers only)</a:t>
            </a:r>
          </a:p>
        </p:txBody>
      </p:sp>
      <p:sp>
        <p:nvSpPr>
          <p:cNvPr id="13" name="Rectangle 11"/>
          <p:cNvSpPr>
            <a:spLocks noChangeArrowheads="1"/>
          </p:cNvSpPr>
          <p:nvPr/>
        </p:nvSpPr>
        <p:spPr bwMode="auto">
          <a:xfrm>
            <a:off x="7338170" y="5652172"/>
            <a:ext cx="1854200" cy="827088"/>
          </a:xfrm>
          <a:prstGeom prst="rect">
            <a:avLst/>
          </a:prstGeom>
          <a:solidFill>
            <a:srgbClr val="BA0000"/>
          </a:solidFill>
          <a:ln w="12700">
            <a:solidFill>
              <a:schemeClr val="tx1"/>
            </a:solidFill>
            <a:miter lim="800000"/>
            <a:headEnd/>
            <a:tailEnd/>
          </a:ln>
          <a:effectLst/>
        </p:spPr>
        <p:txBody>
          <a:bodyPr wrap="none" lIns="92075" tIns="46038" rIns="92075" bIns="46038" anchor="ctr"/>
          <a:lstStyle/>
          <a:p>
            <a:pPr algn="ctr"/>
            <a:r>
              <a:rPr lang="en-US" sz="1800" b="1">
                <a:solidFill>
                  <a:schemeClr val="bg1"/>
                </a:solidFill>
                <a:effectLst>
                  <a:outerShdw blurRad="38100" dist="38100" dir="2700000" algn="tl">
                    <a:srgbClr val="000000"/>
                  </a:outerShdw>
                </a:effectLst>
                <a:latin typeface="Arial" pitchFamily="34" charset="0"/>
              </a:rPr>
              <a:t>5%</a:t>
            </a:r>
          </a:p>
        </p:txBody>
      </p:sp>
      <p:sp>
        <p:nvSpPr>
          <p:cNvPr id="14" name="Rectangle 12"/>
          <p:cNvSpPr>
            <a:spLocks noChangeArrowheads="1"/>
          </p:cNvSpPr>
          <p:nvPr/>
        </p:nvSpPr>
        <p:spPr bwMode="auto">
          <a:xfrm>
            <a:off x="6958758" y="1734230"/>
            <a:ext cx="1557338" cy="304800"/>
          </a:xfrm>
          <a:prstGeom prst="rect">
            <a:avLst/>
          </a:prstGeom>
          <a:noFill/>
          <a:ln w="9525">
            <a:noFill/>
            <a:miter lim="800000"/>
            <a:headEnd/>
            <a:tailEnd/>
          </a:ln>
          <a:effectLst/>
        </p:spPr>
        <p:txBody>
          <a:bodyPr lIns="92075" tIns="46038" rIns="92075" bIns="46038">
            <a:spAutoFit/>
          </a:bodyPr>
          <a:lstStyle/>
          <a:p>
            <a:pPr algn="ctr"/>
            <a:r>
              <a:rPr lang="en-US" sz="1400" dirty="0">
                <a:latin typeface="Arial" pitchFamily="34" charset="0"/>
              </a:rPr>
              <a:t>Non-Supply</a:t>
            </a:r>
          </a:p>
        </p:txBody>
      </p:sp>
      <p:sp>
        <p:nvSpPr>
          <p:cNvPr id="15" name="Rectangle 13"/>
          <p:cNvSpPr>
            <a:spLocks noChangeArrowheads="1"/>
          </p:cNvSpPr>
          <p:nvPr/>
        </p:nvSpPr>
        <p:spPr bwMode="auto">
          <a:xfrm>
            <a:off x="8401795" y="2045372"/>
            <a:ext cx="787400" cy="828675"/>
          </a:xfrm>
          <a:prstGeom prst="rect">
            <a:avLst/>
          </a:prstGeom>
          <a:solidFill>
            <a:srgbClr val="BA0000"/>
          </a:solidFill>
          <a:ln w="12700">
            <a:solidFill>
              <a:schemeClr val="tx1"/>
            </a:solidFill>
            <a:miter lim="800000"/>
            <a:headEnd/>
            <a:tailEnd/>
          </a:ln>
          <a:effectLst/>
        </p:spPr>
        <p:txBody>
          <a:bodyPr wrap="none" lIns="92075" tIns="46038" rIns="92075" bIns="46038" anchor="ctr"/>
          <a:lstStyle/>
          <a:p>
            <a:pPr algn="ctr"/>
            <a:r>
              <a:rPr lang="en-US" sz="1800" b="1">
                <a:solidFill>
                  <a:schemeClr val="bg1"/>
                </a:solidFill>
                <a:effectLst>
                  <a:outerShdw blurRad="38100" dist="38100" dir="2700000" algn="tl">
                    <a:srgbClr val="000000"/>
                  </a:outerShdw>
                </a:effectLst>
                <a:latin typeface="Arial" pitchFamily="34" charset="0"/>
              </a:rPr>
              <a:t>50%</a:t>
            </a:r>
          </a:p>
        </p:txBody>
      </p:sp>
      <p:sp>
        <p:nvSpPr>
          <p:cNvPr id="16" name="Rectangle 14"/>
          <p:cNvSpPr>
            <a:spLocks noChangeArrowheads="1"/>
          </p:cNvSpPr>
          <p:nvPr/>
        </p:nvSpPr>
        <p:spPr bwMode="auto">
          <a:xfrm>
            <a:off x="8403383" y="2948659"/>
            <a:ext cx="787400" cy="828675"/>
          </a:xfrm>
          <a:prstGeom prst="rect">
            <a:avLst/>
          </a:prstGeom>
          <a:solidFill>
            <a:srgbClr val="BA0000"/>
          </a:solidFill>
          <a:ln w="12700">
            <a:solidFill>
              <a:schemeClr val="tx1"/>
            </a:solidFill>
            <a:miter lim="800000"/>
            <a:headEnd/>
            <a:tailEnd/>
          </a:ln>
          <a:effectLst/>
        </p:spPr>
        <p:txBody>
          <a:bodyPr wrap="none" lIns="92075" tIns="46038" rIns="92075" bIns="46038" anchor="ctr"/>
          <a:lstStyle/>
          <a:p>
            <a:pPr algn="ctr"/>
            <a:r>
              <a:rPr lang="en-US" sz="1800" b="1">
                <a:solidFill>
                  <a:schemeClr val="bg1"/>
                </a:solidFill>
                <a:effectLst>
                  <a:outerShdw blurRad="38100" dist="38100" dir="2700000" algn="tl">
                    <a:srgbClr val="000000"/>
                  </a:outerShdw>
                </a:effectLst>
                <a:latin typeface="Arial" pitchFamily="34" charset="0"/>
              </a:rPr>
              <a:t>25%</a:t>
            </a:r>
          </a:p>
        </p:txBody>
      </p:sp>
      <p:sp>
        <p:nvSpPr>
          <p:cNvPr id="17" name="Rectangle 15"/>
          <p:cNvSpPr>
            <a:spLocks noChangeArrowheads="1"/>
          </p:cNvSpPr>
          <p:nvPr/>
        </p:nvSpPr>
        <p:spPr bwMode="auto">
          <a:xfrm>
            <a:off x="8403383" y="3853534"/>
            <a:ext cx="787400" cy="828675"/>
          </a:xfrm>
          <a:prstGeom prst="rect">
            <a:avLst/>
          </a:prstGeom>
          <a:solidFill>
            <a:srgbClr val="BA0000"/>
          </a:solidFill>
          <a:ln w="12700">
            <a:solidFill>
              <a:schemeClr val="tx1"/>
            </a:solidFill>
            <a:miter lim="800000"/>
            <a:headEnd/>
            <a:tailEnd/>
          </a:ln>
          <a:effectLst/>
        </p:spPr>
        <p:txBody>
          <a:bodyPr wrap="none" lIns="92075" tIns="46038" rIns="92075" bIns="46038" anchor="ctr"/>
          <a:lstStyle/>
          <a:p>
            <a:pPr algn="ctr"/>
            <a:r>
              <a:rPr lang="en-US" sz="1800" b="1">
                <a:solidFill>
                  <a:schemeClr val="bg1"/>
                </a:solidFill>
                <a:effectLst>
                  <a:outerShdw blurRad="38100" dist="38100" dir="2700000" algn="tl">
                    <a:srgbClr val="000000"/>
                  </a:outerShdw>
                </a:effectLst>
                <a:latin typeface="Arial" pitchFamily="34" charset="0"/>
              </a:rPr>
              <a:t>15%</a:t>
            </a:r>
          </a:p>
        </p:txBody>
      </p:sp>
      <p:sp>
        <p:nvSpPr>
          <p:cNvPr id="18" name="Rectangle 16"/>
          <p:cNvSpPr>
            <a:spLocks noChangeArrowheads="1"/>
          </p:cNvSpPr>
          <p:nvPr/>
        </p:nvSpPr>
        <p:spPr bwMode="auto">
          <a:xfrm>
            <a:off x="8098583" y="1740580"/>
            <a:ext cx="1433513" cy="304800"/>
          </a:xfrm>
          <a:prstGeom prst="rect">
            <a:avLst/>
          </a:prstGeom>
          <a:noFill/>
          <a:ln w="9525">
            <a:noFill/>
            <a:miter lim="800000"/>
            <a:headEnd/>
            <a:tailEnd/>
          </a:ln>
          <a:effectLst/>
        </p:spPr>
        <p:txBody>
          <a:bodyPr lIns="92075" tIns="46038" rIns="92075" bIns="46038">
            <a:spAutoFit/>
          </a:bodyPr>
          <a:lstStyle/>
          <a:p>
            <a:pPr algn="ctr"/>
            <a:r>
              <a:rPr lang="en-US" sz="1400">
                <a:latin typeface="Arial" pitchFamily="34" charset="0"/>
              </a:rPr>
              <a:t>Supply</a:t>
            </a:r>
          </a:p>
        </p:txBody>
      </p:sp>
      <p:grpSp>
        <p:nvGrpSpPr>
          <p:cNvPr id="4" name="Group 19"/>
          <p:cNvGrpSpPr>
            <a:grpSpLocks/>
          </p:cNvGrpSpPr>
          <p:nvPr/>
        </p:nvGrpSpPr>
        <p:grpSpPr bwMode="auto">
          <a:xfrm>
            <a:off x="578595" y="2046959"/>
            <a:ext cx="2014538" cy="854075"/>
            <a:chOff x="120" y="1088"/>
            <a:chExt cx="1269" cy="538"/>
          </a:xfrm>
          <a:solidFill>
            <a:srgbClr val="002776"/>
          </a:solidFill>
          <a:effectLst/>
        </p:grpSpPr>
        <p:pic>
          <p:nvPicPr>
            <p:cNvPr id="39" name="Picture 17"/>
            <p:cNvPicPr>
              <a:picLocks noChangeArrowheads="1"/>
            </p:cNvPicPr>
            <p:nvPr/>
          </p:nvPicPr>
          <p:blipFill>
            <a:blip r:embed="rId3"/>
            <a:srcRect/>
            <a:stretch>
              <a:fillRect/>
            </a:stretch>
          </p:blipFill>
          <p:spPr bwMode="auto">
            <a:xfrm>
              <a:off x="120" y="1088"/>
              <a:ext cx="1269" cy="538"/>
            </a:xfrm>
            <a:prstGeom prst="rect">
              <a:avLst/>
            </a:prstGeom>
            <a:grpFill/>
            <a:ln w="9525">
              <a:noFill/>
              <a:miter lim="800000"/>
              <a:headEnd/>
              <a:tailEnd/>
            </a:ln>
            <a:effectLst/>
          </p:spPr>
        </p:pic>
        <p:sp>
          <p:nvSpPr>
            <p:cNvPr id="40" name="Rectangle 18"/>
            <p:cNvSpPr>
              <a:spLocks noChangeArrowheads="1"/>
            </p:cNvSpPr>
            <p:nvPr/>
          </p:nvSpPr>
          <p:spPr bwMode="auto">
            <a:xfrm>
              <a:off x="239" y="1176"/>
              <a:ext cx="1023" cy="354"/>
            </a:xfrm>
            <a:prstGeom prst="rect">
              <a:avLst/>
            </a:prstGeom>
            <a:grpFill/>
            <a:ln w="9525">
              <a:noFill/>
              <a:miter lim="800000"/>
              <a:headEnd/>
              <a:tailEnd/>
            </a:ln>
            <a:effectLst/>
          </p:spPr>
          <p:txBody>
            <a:bodyPr lIns="0" tIns="0" rIns="0" bIns="0" anchor="ctr"/>
            <a:lstStyle/>
            <a:p>
              <a:pPr algn="ctr"/>
              <a:r>
                <a:rPr lang="en-US" sz="1400" b="1" dirty="0">
                  <a:solidFill>
                    <a:schemeClr val="bg1"/>
                  </a:solidFill>
                  <a:latin typeface="Aharoni" pitchFamily="2" charset="-79"/>
                  <a:cs typeface="Aharoni" pitchFamily="2" charset="-79"/>
                </a:rPr>
                <a:t>Quality</a:t>
              </a:r>
            </a:p>
          </p:txBody>
        </p:sp>
      </p:grpSp>
      <p:grpSp>
        <p:nvGrpSpPr>
          <p:cNvPr id="6" name="Group 22"/>
          <p:cNvGrpSpPr>
            <a:grpSpLocks/>
          </p:cNvGrpSpPr>
          <p:nvPr/>
        </p:nvGrpSpPr>
        <p:grpSpPr bwMode="auto">
          <a:xfrm>
            <a:off x="580183" y="2950247"/>
            <a:ext cx="2014538" cy="854075"/>
            <a:chOff x="121" y="1657"/>
            <a:chExt cx="1269" cy="538"/>
          </a:xfrm>
          <a:solidFill>
            <a:srgbClr val="002776"/>
          </a:solidFill>
          <a:effectLst/>
        </p:grpSpPr>
        <p:pic>
          <p:nvPicPr>
            <p:cNvPr id="37" name="Picture 20"/>
            <p:cNvPicPr>
              <a:picLocks noChangeArrowheads="1"/>
            </p:cNvPicPr>
            <p:nvPr/>
          </p:nvPicPr>
          <p:blipFill>
            <a:blip r:embed="rId4"/>
            <a:srcRect/>
            <a:stretch>
              <a:fillRect/>
            </a:stretch>
          </p:blipFill>
          <p:spPr bwMode="auto">
            <a:xfrm>
              <a:off x="121" y="1657"/>
              <a:ext cx="1269" cy="538"/>
            </a:xfrm>
            <a:prstGeom prst="rect">
              <a:avLst/>
            </a:prstGeom>
            <a:grpFill/>
            <a:ln w="9525">
              <a:noFill/>
              <a:miter lim="800000"/>
              <a:headEnd/>
              <a:tailEnd/>
            </a:ln>
            <a:effectLst/>
          </p:spPr>
        </p:pic>
        <p:sp>
          <p:nvSpPr>
            <p:cNvPr id="38" name="Rectangle 21"/>
            <p:cNvSpPr>
              <a:spLocks noChangeArrowheads="1"/>
            </p:cNvSpPr>
            <p:nvPr/>
          </p:nvSpPr>
          <p:spPr bwMode="auto">
            <a:xfrm>
              <a:off x="240" y="1745"/>
              <a:ext cx="1023" cy="354"/>
            </a:xfrm>
            <a:prstGeom prst="rect">
              <a:avLst/>
            </a:prstGeom>
            <a:grpFill/>
            <a:ln w="9525">
              <a:noFill/>
              <a:miter lim="800000"/>
              <a:headEnd/>
              <a:tailEnd/>
            </a:ln>
            <a:effectLst/>
          </p:spPr>
          <p:txBody>
            <a:bodyPr lIns="0" tIns="0" rIns="0" bIns="0" anchor="ctr"/>
            <a:lstStyle/>
            <a:p>
              <a:pPr algn="ctr"/>
              <a:r>
                <a:rPr lang="en-US" sz="1400" b="1">
                  <a:solidFill>
                    <a:schemeClr val="bg1"/>
                  </a:solidFill>
                  <a:latin typeface="Aharoni" pitchFamily="2" charset="-79"/>
                  <a:cs typeface="Aharoni" pitchFamily="2" charset="-79"/>
                </a:rPr>
                <a:t>Service</a:t>
              </a:r>
            </a:p>
          </p:txBody>
        </p:sp>
      </p:grpSp>
      <p:grpSp>
        <p:nvGrpSpPr>
          <p:cNvPr id="7" name="Group 25"/>
          <p:cNvGrpSpPr>
            <a:grpSpLocks/>
          </p:cNvGrpSpPr>
          <p:nvPr/>
        </p:nvGrpSpPr>
        <p:grpSpPr bwMode="auto">
          <a:xfrm>
            <a:off x="580183" y="3855122"/>
            <a:ext cx="2014538" cy="854075"/>
            <a:chOff x="121" y="2227"/>
            <a:chExt cx="1269" cy="538"/>
          </a:xfrm>
          <a:solidFill>
            <a:srgbClr val="002776"/>
          </a:solidFill>
          <a:effectLst/>
        </p:grpSpPr>
        <p:pic>
          <p:nvPicPr>
            <p:cNvPr id="35" name="Picture 23"/>
            <p:cNvPicPr>
              <a:picLocks noChangeArrowheads="1"/>
            </p:cNvPicPr>
            <p:nvPr/>
          </p:nvPicPr>
          <p:blipFill>
            <a:blip r:embed="rId5"/>
            <a:srcRect/>
            <a:stretch>
              <a:fillRect/>
            </a:stretch>
          </p:blipFill>
          <p:spPr bwMode="auto">
            <a:xfrm>
              <a:off x="121" y="2227"/>
              <a:ext cx="1269" cy="538"/>
            </a:xfrm>
            <a:prstGeom prst="rect">
              <a:avLst/>
            </a:prstGeom>
            <a:grpFill/>
            <a:ln w="9525">
              <a:noFill/>
              <a:miter lim="800000"/>
              <a:headEnd/>
              <a:tailEnd/>
            </a:ln>
            <a:effectLst/>
          </p:spPr>
        </p:pic>
        <p:sp>
          <p:nvSpPr>
            <p:cNvPr id="36" name="Rectangle 24"/>
            <p:cNvSpPr>
              <a:spLocks noChangeArrowheads="1"/>
            </p:cNvSpPr>
            <p:nvPr/>
          </p:nvSpPr>
          <p:spPr bwMode="auto">
            <a:xfrm>
              <a:off x="240" y="2315"/>
              <a:ext cx="1023" cy="354"/>
            </a:xfrm>
            <a:prstGeom prst="rect">
              <a:avLst/>
            </a:prstGeom>
            <a:grpFill/>
            <a:ln w="9525">
              <a:noFill/>
              <a:miter lim="800000"/>
              <a:headEnd/>
              <a:tailEnd/>
            </a:ln>
            <a:effectLst/>
          </p:spPr>
          <p:txBody>
            <a:bodyPr lIns="0" tIns="0" rIns="0" bIns="0" anchor="ctr"/>
            <a:lstStyle/>
            <a:p>
              <a:pPr algn="ctr"/>
              <a:r>
                <a:rPr lang="en-US" sz="1400" b="1">
                  <a:solidFill>
                    <a:schemeClr val="bg1"/>
                  </a:solidFill>
                  <a:latin typeface="Aharoni" pitchFamily="2" charset="-79"/>
                  <a:cs typeface="Aharoni" pitchFamily="2" charset="-79"/>
                </a:rPr>
                <a:t>Ongoing Cost Competitiveness</a:t>
              </a:r>
            </a:p>
          </p:txBody>
        </p:sp>
      </p:grpSp>
      <p:grpSp>
        <p:nvGrpSpPr>
          <p:cNvPr id="19" name="Group 28"/>
          <p:cNvGrpSpPr>
            <a:grpSpLocks/>
          </p:cNvGrpSpPr>
          <p:nvPr/>
        </p:nvGrpSpPr>
        <p:grpSpPr bwMode="auto">
          <a:xfrm>
            <a:off x="581770" y="4759997"/>
            <a:ext cx="2014538" cy="854075"/>
            <a:chOff x="122" y="2797"/>
            <a:chExt cx="1269" cy="538"/>
          </a:xfrm>
          <a:solidFill>
            <a:srgbClr val="002776"/>
          </a:solidFill>
          <a:effectLst/>
        </p:grpSpPr>
        <p:pic>
          <p:nvPicPr>
            <p:cNvPr id="33" name="Picture 26"/>
            <p:cNvPicPr>
              <a:picLocks noChangeArrowheads="1"/>
            </p:cNvPicPr>
            <p:nvPr/>
          </p:nvPicPr>
          <p:blipFill>
            <a:blip r:embed="rId6"/>
            <a:srcRect/>
            <a:stretch>
              <a:fillRect/>
            </a:stretch>
          </p:blipFill>
          <p:spPr bwMode="auto">
            <a:xfrm>
              <a:off x="122" y="2797"/>
              <a:ext cx="1269" cy="538"/>
            </a:xfrm>
            <a:prstGeom prst="rect">
              <a:avLst/>
            </a:prstGeom>
            <a:grpFill/>
            <a:ln w="9525">
              <a:noFill/>
              <a:miter lim="800000"/>
              <a:headEnd/>
              <a:tailEnd/>
            </a:ln>
            <a:effectLst/>
          </p:spPr>
        </p:pic>
        <p:sp>
          <p:nvSpPr>
            <p:cNvPr id="34" name="Rectangle 27"/>
            <p:cNvSpPr>
              <a:spLocks noChangeArrowheads="1"/>
            </p:cNvSpPr>
            <p:nvPr/>
          </p:nvSpPr>
          <p:spPr bwMode="auto">
            <a:xfrm>
              <a:off x="241" y="2885"/>
              <a:ext cx="1023" cy="354"/>
            </a:xfrm>
            <a:prstGeom prst="rect">
              <a:avLst/>
            </a:prstGeom>
            <a:grpFill/>
            <a:ln w="9525">
              <a:noFill/>
              <a:miter lim="800000"/>
              <a:headEnd/>
              <a:tailEnd/>
            </a:ln>
            <a:effectLst/>
          </p:spPr>
          <p:txBody>
            <a:bodyPr lIns="0" tIns="0" rIns="0" bIns="0" anchor="ctr"/>
            <a:lstStyle/>
            <a:p>
              <a:pPr algn="ctr"/>
              <a:r>
                <a:rPr lang="en-US" sz="1400" b="1">
                  <a:solidFill>
                    <a:schemeClr val="bg1"/>
                  </a:solidFill>
                  <a:latin typeface="Aharoni" pitchFamily="2" charset="-79"/>
                  <a:cs typeface="Aharoni" pitchFamily="2" charset="-79"/>
                </a:rPr>
                <a:t>Process Innovation</a:t>
              </a:r>
            </a:p>
          </p:txBody>
        </p:sp>
      </p:grpSp>
      <p:grpSp>
        <p:nvGrpSpPr>
          <p:cNvPr id="20" name="Group 31"/>
          <p:cNvGrpSpPr>
            <a:grpSpLocks/>
          </p:cNvGrpSpPr>
          <p:nvPr/>
        </p:nvGrpSpPr>
        <p:grpSpPr bwMode="auto">
          <a:xfrm>
            <a:off x="580183" y="5650584"/>
            <a:ext cx="2014538" cy="854075"/>
            <a:chOff x="121" y="3358"/>
            <a:chExt cx="1269" cy="538"/>
          </a:xfrm>
          <a:solidFill>
            <a:srgbClr val="002776"/>
          </a:solidFill>
          <a:effectLst/>
        </p:grpSpPr>
        <p:pic>
          <p:nvPicPr>
            <p:cNvPr id="31" name="Picture 29"/>
            <p:cNvPicPr>
              <a:picLocks noChangeArrowheads="1"/>
            </p:cNvPicPr>
            <p:nvPr/>
          </p:nvPicPr>
          <p:blipFill>
            <a:blip r:embed="rId7"/>
            <a:srcRect/>
            <a:stretch>
              <a:fillRect/>
            </a:stretch>
          </p:blipFill>
          <p:spPr bwMode="auto">
            <a:xfrm>
              <a:off x="121" y="3358"/>
              <a:ext cx="1269" cy="538"/>
            </a:xfrm>
            <a:prstGeom prst="rect">
              <a:avLst/>
            </a:prstGeom>
            <a:grpFill/>
            <a:ln w="9525">
              <a:noFill/>
              <a:miter lim="800000"/>
              <a:headEnd/>
              <a:tailEnd/>
            </a:ln>
            <a:effectLst/>
          </p:spPr>
        </p:pic>
        <p:sp>
          <p:nvSpPr>
            <p:cNvPr id="32" name="Rectangle 30"/>
            <p:cNvSpPr>
              <a:spLocks noChangeArrowheads="1"/>
            </p:cNvSpPr>
            <p:nvPr/>
          </p:nvSpPr>
          <p:spPr bwMode="auto">
            <a:xfrm>
              <a:off x="240" y="3446"/>
              <a:ext cx="1023" cy="354"/>
            </a:xfrm>
            <a:prstGeom prst="rect">
              <a:avLst/>
            </a:prstGeom>
            <a:grpFill/>
            <a:ln w="9525">
              <a:noFill/>
              <a:miter lim="800000"/>
              <a:headEnd/>
              <a:tailEnd/>
            </a:ln>
            <a:effectLst/>
          </p:spPr>
          <p:txBody>
            <a:bodyPr lIns="0" tIns="0" rIns="0" bIns="0" anchor="ctr"/>
            <a:lstStyle/>
            <a:p>
              <a:pPr algn="ctr"/>
              <a:r>
                <a:rPr lang="en-US" sz="1400" b="1" dirty="0">
                  <a:solidFill>
                    <a:schemeClr val="bg1"/>
                  </a:solidFill>
                  <a:latin typeface="Aharoni" pitchFamily="2" charset="-79"/>
                  <a:cs typeface="Aharoni" pitchFamily="2" charset="-79"/>
                </a:rPr>
                <a:t>Corporate Responsibility</a:t>
              </a:r>
            </a:p>
          </p:txBody>
        </p:sp>
      </p:grpSp>
      <p:sp>
        <p:nvSpPr>
          <p:cNvPr id="24" name="Rectangle 32"/>
          <p:cNvSpPr>
            <a:spLocks noChangeArrowheads="1"/>
          </p:cNvSpPr>
          <p:nvPr/>
        </p:nvSpPr>
        <p:spPr bwMode="auto">
          <a:xfrm>
            <a:off x="7133383" y="1493018"/>
            <a:ext cx="2173288" cy="308419"/>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1400" b="1" dirty="0">
                <a:latin typeface="Arial" pitchFamily="34" charset="0"/>
              </a:rPr>
              <a:t>Assigned Weight</a:t>
            </a:r>
          </a:p>
        </p:txBody>
      </p:sp>
      <p:sp>
        <p:nvSpPr>
          <p:cNvPr id="25" name="Rectangle 33"/>
          <p:cNvSpPr>
            <a:spLocks noChangeArrowheads="1"/>
          </p:cNvSpPr>
          <p:nvPr/>
        </p:nvSpPr>
        <p:spPr bwMode="auto">
          <a:xfrm>
            <a:off x="518270" y="1598847"/>
            <a:ext cx="2173288" cy="308419"/>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1400" b="1" dirty="0">
                <a:latin typeface="Arial" pitchFamily="34" charset="0"/>
              </a:rPr>
              <a:t>Metric Group</a:t>
            </a:r>
          </a:p>
        </p:txBody>
      </p:sp>
      <p:sp>
        <p:nvSpPr>
          <p:cNvPr id="26" name="Rectangle 34"/>
          <p:cNvSpPr>
            <a:spLocks noChangeArrowheads="1"/>
          </p:cNvSpPr>
          <p:nvPr/>
        </p:nvSpPr>
        <p:spPr bwMode="auto">
          <a:xfrm>
            <a:off x="2666158" y="1598847"/>
            <a:ext cx="4497388" cy="308419"/>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1400" b="1" dirty="0" smtClean="0">
                <a:latin typeface="Arial" pitchFamily="34" charset="0"/>
              </a:rPr>
              <a:t>Description</a:t>
            </a:r>
            <a:endParaRPr lang="en-US" sz="1400" b="1" dirty="0">
              <a:latin typeface="Arial" pitchFamily="34" charset="0"/>
            </a:endParaRPr>
          </a:p>
        </p:txBody>
      </p:sp>
      <p:sp>
        <p:nvSpPr>
          <p:cNvPr id="27" name="Rectangle 35"/>
          <p:cNvSpPr>
            <a:spLocks noChangeArrowheads="1"/>
          </p:cNvSpPr>
          <p:nvPr/>
        </p:nvSpPr>
        <p:spPr bwMode="auto">
          <a:xfrm>
            <a:off x="7338170" y="4748884"/>
            <a:ext cx="788988" cy="828675"/>
          </a:xfrm>
          <a:prstGeom prst="rect">
            <a:avLst/>
          </a:prstGeom>
          <a:solidFill>
            <a:srgbClr val="BA0000"/>
          </a:solidFill>
          <a:ln w="12700">
            <a:solidFill>
              <a:schemeClr val="tx1"/>
            </a:solidFill>
            <a:miter lim="800000"/>
            <a:headEnd/>
            <a:tailEnd/>
          </a:ln>
          <a:effectLst/>
        </p:spPr>
        <p:txBody>
          <a:bodyPr wrap="none" lIns="92075" tIns="46038" rIns="92075" bIns="46038" anchor="ctr"/>
          <a:lstStyle/>
          <a:p>
            <a:pPr algn="ctr"/>
            <a:r>
              <a:rPr lang="en-US" sz="1800" b="1">
                <a:solidFill>
                  <a:schemeClr val="bg1"/>
                </a:solidFill>
                <a:effectLst>
                  <a:outerShdw blurRad="38100" dist="38100" dir="2700000" algn="tl">
                    <a:srgbClr val="000000"/>
                  </a:outerShdw>
                </a:effectLst>
                <a:latin typeface="Arial" pitchFamily="34" charset="0"/>
              </a:rPr>
              <a:t>10%</a:t>
            </a:r>
          </a:p>
        </p:txBody>
      </p:sp>
      <p:sp>
        <p:nvSpPr>
          <p:cNvPr id="28" name="Rectangle 36"/>
          <p:cNvSpPr>
            <a:spLocks noChangeArrowheads="1"/>
          </p:cNvSpPr>
          <p:nvPr/>
        </p:nvSpPr>
        <p:spPr bwMode="auto">
          <a:xfrm>
            <a:off x="8403383" y="4745709"/>
            <a:ext cx="787400" cy="828675"/>
          </a:xfrm>
          <a:prstGeom prst="rect">
            <a:avLst/>
          </a:prstGeom>
          <a:solidFill>
            <a:srgbClr val="BA0000"/>
          </a:solidFill>
          <a:ln w="12700">
            <a:solidFill>
              <a:schemeClr val="tx1"/>
            </a:solidFill>
            <a:miter lim="800000"/>
            <a:headEnd/>
            <a:tailEnd/>
          </a:ln>
          <a:effectLst/>
        </p:spPr>
        <p:txBody>
          <a:bodyPr wrap="none" lIns="92075" tIns="46038" rIns="92075" bIns="46038" anchor="ctr"/>
          <a:lstStyle/>
          <a:p>
            <a:pPr algn="ctr"/>
            <a:r>
              <a:rPr lang="en-US" sz="1800" b="1">
                <a:solidFill>
                  <a:schemeClr val="bg1"/>
                </a:solidFill>
                <a:effectLst>
                  <a:outerShdw blurRad="38100" dist="38100" dir="2700000" algn="tl">
                    <a:srgbClr val="000000"/>
                  </a:outerShdw>
                </a:effectLst>
                <a:latin typeface="Arial" pitchFamily="34" charset="0"/>
              </a:rPr>
              <a:t>5%</a:t>
            </a:r>
          </a:p>
        </p:txBody>
      </p:sp>
      <p:sp>
        <p:nvSpPr>
          <p:cNvPr id="29" name="Rectangle 37"/>
          <p:cNvSpPr>
            <a:spLocks noChangeArrowheads="1"/>
          </p:cNvSpPr>
          <p:nvPr/>
        </p:nvSpPr>
        <p:spPr bwMode="auto">
          <a:xfrm>
            <a:off x="2643933" y="2066009"/>
            <a:ext cx="4616450" cy="836613"/>
          </a:xfrm>
          <a:prstGeom prst="rect">
            <a:avLst/>
          </a:prstGeom>
          <a:solidFill>
            <a:srgbClr val="D9D9D9"/>
          </a:solidFill>
          <a:ln w="12700">
            <a:solidFill>
              <a:schemeClr val="tx1"/>
            </a:solidFill>
            <a:miter lim="800000"/>
            <a:headEnd/>
            <a:tailEnd/>
          </a:ln>
          <a:effectLst/>
        </p:spPr>
        <p:txBody>
          <a:bodyPr lIns="92075" tIns="46038" rIns="92075" bIns="46038" anchor="ctr"/>
          <a:lstStyle/>
          <a:p>
            <a:pPr marL="228600" indent="-228600">
              <a:lnSpc>
                <a:spcPct val="80000"/>
              </a:lnSpc>
              <a:spcBef>
                <a:spcPct val="20000"/>
              </a:spcBef>
              <a:buClr>
                <a:srgbClr val="BA0000"/>
              </a:buClr>
              <a:buSzPct val="80000"/>
              <a:buFont typeface="Wingdings" pitchFamily="2" charset="2"/>
              <a:buChar char="u"/>
            </a:pPr>
            <a:r>
              <a:rPr lang="en-US" sz="900" dirty="0">
                <a:latin typeface="Arial" pitchFamily="34" charset="0"/>
              </a:rPr>
              <a:t>Materials / services meet or exceed expectations</a:t>
            </a:r>
          </a:p>
          <a:p>
            <a:pPr marL="228600" indent="-228600">
              <a:lnSpc>
                <a:spcPct val="80000"/>
              </a:lnSpc>
              <a:spcBef>
                <a:spcPct val="20000"/>
              </a:spcBef>
              <a:buClr>
                <a:srgbClr val="BA0000"/>
              </a:buClr>
              <a:buSzPct val="80000"/>
              <a:buFont typeface="Wingdings" pitchFamily="2" charset="2"/>
              <a:buChar char="u"/>
            </a:pPr>
            <a:r>
              <a:rPr lang="en-US" sz="900" dirty="0">
                <a:latin typeface="Arial" pitchFamily="34" charset="0"/>
              </a:rPr>
              <a:t>Materials / services are within regulatory compliance and </a:t>
            </a:r>
            <a:r>
              <a:rPr lang="en-US" sz="900" dirty="0" smtClean="0">
                <a:latin typeface="Arial" pitchFamily="34" charset="0"/>
              </a:rPr>
              <a:t>Company </a:t>
            </a:r>
            <a:r>
              <a:rPr lang="en-US" sz="900" dirty="0">
                <a:latin typeface="Arial" pitchFamily="34" charset="0"/>
              </a:rPr>
              <a:t>specifications and acceptable quality levels</a:t>
            </a:r>
          </a:p>
          <a:p>
            <a:pPr marL="228600" indent="-228600">
              <a:lnSpc>
                <a:spcPct val="80000"/>
              </a:lnSpc>
              <a:spcBef>
                <a:spcPct val="20000"/>
              </a:spcBef>
              <a:buClr>
                <a:srgbClr val="BA0000"/>
              </a:buClr>
              <a:buSzPct val="80000"/>
              <a:buFont typeface="Wingdings" pitchFamily="2" charset="2"/>
              <a:buChar char="u"/>
            </a:pPr>
            <a:r>
              <a:rPr lang="en-US" sz="900" dirty="0">
                <a:latin typeface="Arial" pitchFamily="34" charset="0"/>
              </a:rPr>
              <a:t>Operational activities (e.g., billing, reporting, etc.) are accurate </a:t>
            </a:r>
          </a:p>
          <a:p>
            <a:pPr marL="228600" indent="-228600">
              <a:lnSpc>
                <a:spcPct val="80000"/>
              </a:lnSpc>
              <a:spcBef>
                <a:spcPct val="20000"/>
              </a:spcBef>
              <a:buClr>
                <a:srgbClr val="BA0000"/>
              </a:buClr>
              <a:buSzPct val="80000"/>
              <a:buFont typeface="Wingdings" pitchFamily="2" charset="2"/>
              <a:buChar char="u"/>
            </a:pPr>
            <a:r>
              <a:rPr lang="en-US" sz="900" dirty="0">
                <a:latin typeface="Arial" pitchFamily="34" charset="0"/>
              </a:rPr>
              <a:t>Measured in terms of compliance with expectations (“right the first time”)</a:t>
            </a:r>
          </a:p>
        </p:txBody>
      </p:sp>
      <p:sp>
        <p:nvSpPr>
          <p:cNvPr id="30" name="Rectangle 38"/>
          <p:cNvSpPr>
            <a:spLocks noChangeArrowheads="1"/>
          </p:cNvSpPr>
          <p:nvPr/>
        </p:nvSpPr>
        <p:spPr bwMode="auto">
          <a:xfrm>
            <a:off x="2645520" y="2977234"/>
            <a:ext cx="4616450" cy="828675"/>
          </a:xfrm>
          <a:prstGeom prst="rect">
            <a:avLst/>
          </a:prstGeom>
          <a:solidFill>
            <a:srgbClr val="D9D9D9"/>
          </a:solidFill>
          <a:ln w="12700">
            <a:solidFill>
              <a:schemeClr val="tx1"/>
            </a:solidFill>
            <a:miter lim="800000"/>
            <a:headEnd/>
            <a:tailEnd/>
          </a:ln>
          <a:effectLst/>
        </p:spPr>
        <p:txBody>
          <a:bodyPr lIns="92075" tIns="46038" rIns="92075" bIns="46038" anchor="ctr"/>
          <a:lstStyle/>
          <a:p>
            <a:pPr marL="228600" indent="-228600">
              <a:lnSpc>
                <a:spcPct val="70000"/>
              </a:lnSpc>
              <a:spcBef>
                <a:spcPct val="20000"/>
              </a:spcBef>
              <a:buClr>
                <a:srgbClr val="BA0000"/>
              </a:buClr>
              <a:buSzPct val="80000"/>
              <a:buFont typeface="Wingdings" pitchFamily="2" charset="2"/>
              <a:buChar char="u"/>
            </a:pPr>
            <a:r>
              <a:rPr lang="en-US" sz="900">
                <a:latin typeface="Arial" pitchFamily="34" charset="0"/>
              </a:rPr>
              <a:t>Demonstrated effort and flexibility toward exceeding expectations</a:t>
            </a:r>
          </a:p>
          <a:p>
            <a:pPr marL="228600" indent="-228600">
              <a:lnSpc>
                <a:spcPct val="70000"/>
              </a:lnSpc>
              <a:spcBef>
                <a:spcPct val="20000"/>
              </a:spcBef>
              <a:buClr>
                <a:srgbClr val="BA0000"/>
              </a:buClr>
              <a:buSzPct val="80000"/>
              <a:buFont typeface="Wingdings" pitchFamily="2" charset="2"/>
              <a:buChar char="u"/>
            </a:pPr>
            <a:r>
              <a:rPr lang="en-US" sz="900">
                <a:latin typeface="Arial" pitchFamily="34" charset="0"/>
              </a:rPr>
              <a:t>Delivery of products and services within agreed time window</a:t>
            </a:r>
          </a:p>
          <a:p>
            <a:pPr marL="228600" indent="-228600">
              <a:lnSpc>
                <a:spcPct val="70000"/>
              </a:lnSpc>
              <a:spcBef>
                <a:spcPct val="20000"/>
              </a:spcBef>
              <a:buClr>
                <a:srgbClr val="BA0000"/>
              </a:buClr>
              <a:buSzPct val="80000"/>
              <a:buFont typeface="Wingdings" pitchFamily="2" charset="2"/>
              <a:buChar char="u"/>
            </a:pPr>
            <a:r>
              <a:rPr lang="en-US" sz="900">
                <a:latin typeface="Arial" pitchFamily="34" charset="0"/>
              </a:rPr>
              <a:t>Operational activities (e.g., billing, reporting, etc.) are timely</a:t>
            </a:r>
          </a:p>
          <a:p>
            <a:pPr marL="228600" indent="-228600">
              <a:lnSpc>
                <a:spcPct val="70000"/>
              </a:lnSpc>
              <a:spcBef>
                <a:spcPct val="20000"/>
              </a:spcBef>
              <a:buClr>
                <a:srgbClr val="BA0000"/>
              </a:buClr>
              <a:buSzPct val="80000"/>
              <a:buFont typeface="Wingdings" pitchFamily="2" charset="2"/>
              <a:buChar char="u"/>
            </a:pPr>
            <a:r>
              <a:rPr lang="en-US" sz="900">
                <a:latin typeface="Arial" pitchFamily="34" charset="0"/>
              </a:rPr>
              <a:t>Adequate system and process redundancies and up-times</a:t>
            </a:r>
          </a:p>
          <a:p>
            <a:pPr marL="228600" indent="-228600">
              <a:lnSpc>
                <a:spcPct val="70000"/>
              </a:lnSpc>
              <a:spcBef>
                <a:spcPct val="20000"/>
              </a:spcBef>
              <a:buClr>
                <a:srgbClr val="BA0000"/>
              </a:buClr>
              <a:buSzPct val="80000"/>
              <a:buFont typeface="Wingdings" pitchFamily="2" charset="2"/>
              <a:buChar char="u"/>
            </a:pPr>
            <a:r>
              <a:rPr lang="en-US" sz="900">
                <a:latin typeface="Arial" pitchFamily="34" charset="0"/>
              </a:rPr>
              <a:t>Measured in terms of degree of proactive responsiveness and adherence to agreed upon timings / processes</a:t>
            </a:r>
          </a:p>
        </p:txBody>
      </p:sp>
      <p:sp>
        <p:nvSpPr>
          <p:cNvPr id="41" name="TextBox 40"/>
          <p:cNvSpPr txBox="1"/>
          <p:nvPr/>
        </p:nvSpPr>
        <p:spPr>
          <a:xfrm>
            <a:off x="6595286" y="1170752"/>
            <a:ext cx="2900394" cy="369332"/>
          </a:xfrm>
          <a:prstGeom prst="rect">
            <a:avLst/>
          </a:prstGeom>
          <a:noFill/>
        </p:spPr>
        <p:txBody>
          <a:bodyPr wrap="square" rtlCol="0">
            <a:spAutoFit/>
          </a:bodyPr>
          <a:lstStyle/>
          <a:p>
            <a:r>
              <a:rPr lang="en-US" sz="1800" b="1" dirty="0" smtClean="0">
                <a:solidFill>
                  <a:srgbClr val="C00000"/>
                </a:solidFill>
              </a:rPr>
              <a:t>Example (Life Sciences)</a:t>
            </a:r>
          </a:p>
        </p:txBody>
      </p:sp>
      <p:sp>
        <p:nvSpPr>
          <p:cNvPr id="42" name="TextBox 41"/>
          <p:cNvSpPr txBox="1"/>
          <p:nvPr/>
        </p:nvSpPr>
        <p:spPr>
          <a:xfrm>
            <a:off x="402917" y="6636913"/>
            <a:ext cx="9199077" cy="656893"/>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Performance measures will differ by supplier and component category.  It is important that the measures are clearly communicated to suppliers.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srcRect/>
          <a:stretch>
            <a:fillRect/>
          </a:stretch>
        </p:blipFill>
        <p:spPr bwMode="auto">
          <a:xfrm>
            <a:off x="6963590" y="446576"/>
            <a:ext cx="2716242" cy="3569765"/>
          </a:xfrm>
          <a:prstGeom prst="rect">
            <a:avLst/>
          </a:prstGeom>
          <a:noFill/>
          <a:ln w="9525">
            <a:noFill/>
            <a:miter lim="800000"/>
            <a:headEnd/>
            <a:tailEnd/>
          </a:ln>
        </p:spPr>
      </p:pic>
      <p:sp>
        <p:nvSpPr>
          <p:cNvPr id="5421059" name="Rectangle 3"/>
          <p:cNvSpPr>
            <a:spLocks noGrp="1" noChangeArrowheads="1"/>
          </p:cNvSpPr>
          <p:nvPr>
            <p:ph type="title"/>
          </p:nvPr>
        </p:nvSpPr>
        <p:spPr/>
        <p:txBody>
          <a:bodyPr/>
          <a:lstStyle/>
          <a:p>
            <a:r>
              <a:rPr lang="en-US" dirty="0" smtClean="0"/>
              <a:t>Design and build procurement organization</a:t>
            </a:r>
            <a:endParaRPr lang="en-US" dirty="0"/>
          </a:p>
        </p:txBody>
      </p:sp>
      <p:sp>
        <p:nvSpPr>
          <p:cNvPr id="5421060" name="Text Box 4"/>
          <p:cNvSpPr txBox="1">
            <a:spLocks noChangeAspect="1" noChangeArrowheads="1"/>
          </p:cNvSpPr>
          <p:nvPr/>
        </p:nvSpPr>
        <p:spPr bwMode="gray">
          <a:xfrm>
            <a:off x="883742" y="4623602"/>
            <a:ext cx="1266232" cy="1019738"/>
          </a:xfrm>
          <a:prstGeom prst="rect">
            <a:avLst/>
          </a:prstGeom>
          <a:solidFill>
            <a:schemeClr val="bg1"/>
          </a:solidFill>
          <a:ln w="12700">
            <a:solidFill>
              <a:srgbClr val="000066"/>
            </a:solidFill>
            <a:miter lim="800000"/>
            <a:headEnd/>
            <a:tailEnd/>
          </a:ln>
          <a:effectLst/>
        </p:spPr>
        <p:txBody>
          <a:bodyPr lIns="101901" tIns="50950" rIns="50950" bIns="50950" anchor="ctr"/>
          <a:lstStyle/>
          <a:p>
            <a:pPr>
              <a:lnSpc>
                <a:spcPct val="90000"/>
              </a:lnSpc>
              <a:spcBef>
                <a:spcPct val="50000"/>
              </a:spcBef>
              <a:buClr>
                <a:schemeClr val="folHlink"/>
              </a:buClr>
            </a:pPr>
            <a:r>
              <a:rPr lang="en-US" sz="1050" dirty="0" smtClean="0">
                <a:latin typeface="Arial" pitchFamily="34" charset="0"/>
              </a:rPr>
              <a:t>Optimal Balance of Governance / Control and Responsiveness</a:t>
            </a:r>
            <a:endParaRPr lang="en-US" sz="1050" dirty="0">
              <a:latin typeface="Arial" pitchFamily="34" charset="0"/>
            </a:endParaRPr>
          </a:p>
        </p:txBody>
      </p:sp>
      <p:sp>
        <p:nvSpPr>
          <p:cNvPr id="5421061" name="Text Box 5"/>
          <p:cNvSpPr txBox="1">
            <a:spLocks noChangeAspect="1" noChangeArrowheads="1"/>
          </p:cNvSpPr>
          <p:nvPr/>
        </p:nvSpPr>
        <p:spPr bwMode="gray">
          <a:xfrm>
            <a:off x="2253019" y="4623602"/>
            <a:ext cx="1267978" cy="1019738"/>
          </a:xfrm>
          <a:prstGeom prst="rect">
            <a:avLst/>
          </a:prstGeom>
          <a:solidFill>
            <a:schemeClr val="bg1"/>
          </a:solidFill>
          <a:ln w="12700">
            <a:solidFill>
              <a:srgbClr val="000066"/>
            </a:solidFill>
            <a:miter lim="800000"/>
            <a:headEnd/>
            <a:tailEnd/>
          </a:ln>
          <a:effectLst/>
        </p:spPr>
        <p:txBody>
          <a:bodyPr lIns="101901" tIns="50950" rIns="50950" bIns="50950" anchor="ctr"/>
          <a:lstStyle/>
          <a:p>
            <a:pPr>
              <a:lnSpc>
                <a:spcPct val="90000"/>
              </a:lnSpc>
              <a:spcBef>
                <a:spcPct val="50000"/>
              </a:spcBef>
              <a:buClr>
                <a:schemeClr val="folHlink"/>
              </a:buClr>
            </a:pPr>
            <a:r>
              <a:rPr lang="en-US" sz="1050">
                <a:latin typeface="Arial" pitchFamily="34" charset="0"/>
              </a:rPr>
              <a:t>Continuous Improvement In Cost Of Purchased Goods and Services</a:t>
            </a:r>
          </a:p>
        </p:txBody>
      </p:sp>
      <p:sp>
        <p:nvSpPr>
          <p:cNvPr id="5421062" name="Text Box 6"/>
          <p:cNvSpPr txBox="1">
            <a:spLocks noChangeAspect="1" noChangeArrowheads="1"/>
          </p:cNvSpPr>
          <p:nvPr/>
        </p:nvSpPr>
        <p:spPr bwMode="gray">
          <a:xfrm>
            <a:off x="3625788" y="4623602"/>
            <a:ext cx="1267978" cy="1019738"/>
          </a:xfrm>
          <a:prstGeom prst="rect">
            <a:avLst/>
          </a:prstGeom>
          <a:solidFill>
            <a:schemeClr val="bg1"/>
          </a:solidFill>
          <a:ln w="12700">
            <a:solidFill>
              <a:srgbClr val="000066"/>
            </a:solidFill>
            <a:miter lim="800000"/>
            <a:headEnd/>
            <a:tailEnd/>
          </a:ln>
          <a:effectLst/>
        </p:spPr>
        <p:txBody>
          <a:bodyPr lIns="101901" tIns="50950" rIns="50950" bIns="50950" anchor="ctr"/>
          <a:lstStyle/>
          <a:p>
            <a:pPr>
              <a:lnSpc>
                <a:spcPct val="90000"/>
              </a:lnSpc>
              <a:spcBef>
                <a:spcPct val="50000"/>
              </a:spcBef>
              <a:buClr>
                <a:schemeClr val="folHlink"/>
              </a:buClr>
            </a:pPr>
            <a:r>
              <a:rPr lang="en-US" sz="1050">
                <a:latin typeface="Arial" pitchFamily="34" charset="0"/>
              </a:rPr>
              <a:t>Internal Process Efficiencies and Savings</a:t>
            </a:r>
          </a:p>
        </p:txBody>
      </p:sp>
      <p:sp>
        <p:nvSpPr>
          <p:cNvPr id="5421063" name="Text Box 7"/>
          <p:cNvSpPr txBox="1">
            <a:spLocks noChangeAspect="1" noChangeArrowheads="1"/>
          </p:cNvSpPr>
          <p:nvPr/>
        </p:nvSpPr>
        <p:spPr bwMode="gray">
          <a:xfrm>
            <a:off x="6371326" y="4623602"/>
            <a:ext cx="1267978" cy="1019738"/>
          </a:xfrm>
          <a:prstGeom prst="rect">
            <a:avLst/>
          </a:prstGeom>
          <a:solidFill>
            <a:schemeClr val="bg1"/>
          </a:solidFill>
          <a:ln w="12700">
            <a:solidFill>
              <a:srgbClr val="000066"/>
            </a:solidFill>
            <a:miter lim="800000"/>
            <a:headEnd/>
            <a:tailEnd/>
          </a:ln>
          <a:effectLst/>
        </p:spPr>
        <p:txBody>
          <a:bodyPr lIns="101901" tIns="50950" rIns="50950" bIns="50950" anchor="ctr"/>
          <a:lstStyle/>
          <a:p>
            <a:pPr>
              <a:lnSpc>
                <a:spcPct val="90000"/>
              </a:lnSpc>
              <a:spcBef>
                <a:spcPct val="50000"/>
              </a:spcBef>
              <a:buClr>
                <a:schemeClr val="folHlink"/>
              </a:buClr>
            </a:pPr>
            <a:r>
              <a:rPr lang="en-US" sz="1050" dirty="0">
                <a:latin typeface="Arial" pitchFamily="34" charset="0"/>
              </a:rPr>
              <a:t>Competitive </a:t>
            </a:r>
            <a:r>
              <a:rPr lang="en-US" sz="1050" dirty="0" smtClean="0">
                <a:latin typeface="Arial" pitchFamily="34" charset="0"/>
              </a:rPr>
              <a:t>Advantage – Cost, Technology, Features, Vehicle</a:t>
            </a:r>
            <a:endParaRPr lang="en-US" sz="1050" dirty="0">
              <a:latin typeface="Arial" pitchFamily="34" charset="0"/>
            </a:endParaRPr>
          </a:p>
        </p:txBody>
      </p:sp>
      <p:cxnSp>
        <p:nvCxnSpPr>
          <p:cNvPr id="5421064" name="AutoShape 8"/>
          <p:cNvCxnSpPr>
            <a:cxnSpLocks noChangeAspect="1" noChangeShapeType="1"/>
            <a:stCxn id="5421061" idx="0"/>
            <a:endCxn id="5421068" idx="2"/>
          </p:cNvCxnSpPr>
          <p:nvPr/>
        </p:nvCxnSpPr>
        <p:spPr bwMode="gray">
          <a:xfrm rot="5400000" flipH="1" flipV="1">
            <a:off x="3596489" y="3253845"/>
            <a:ext cx="660276" cy="2079239"/>
          </a:xfrm>
          <a:prstGeom prst="bentConnector3">
            <a:avLst>
              <a:gd name="adj1" fmla="val 50000"/>
            </a:avLst>
          </a:prstGeom>
          <a:noFill/>
          <a:ln w="12700">
            <a:solidFill>
              <a:srgbClr val="000066"/>
            </a:solidFill>
            <a:miter lim="800000"/>
            <a:headEnd/>
            <a:tailEnd/>
          </a:ln>
          <a:effectLst/>
        </p:spPr>
      </p:cxnSp>
      <p:cxnSp>
        <p:nvCxnSpPr>
          <p:cNvPr id="5421065" name="AutoShape 9"/>
          <p:cNvCxnSpPr>
            <a:cxnSpLocks noChangeAspect="1" noChangeShapeType="1"/>
            <a:stCxn id="5421060" idx="0"/>
            <a:endCxn id="5421068" idx="2"/>
          </p:cNvCxnSpPr>
          <p:nvPr/>
        </p:nvCxnSpPr>
        <p:spPr bwMode="gray">
          <a:xfrm rot="5400000" flipH="1" flipV="1">
            <a:off x="2911414" y="2568770"/>
            <a:ext cx="660276" cy="3449389"/>
          </a:xfrm>
          <a:prstGeom prst="bentConnector3">
            <a:avLst>
              <a:gd name="adj1" fmla="val 50000"/>
            </a:avLst>
          </a:prstGeom>
          <a:noFill/>
          <a:ln w="12700">
            <a:solidFill>
              <a:srgbClr val="000066"/>
            </a:solidFill>
            <a:miter lim="800000"/>
            <a:headEnd/>
            <a:tailEnd/>
          </a:ln>
          <a:effectLst/>
        </p:spPr>
      </p:cxnSp>
      <p:cxnSp>
        <p:nvCxnSpPr>
          <p:cNvPr id="5421066" name="AutoShape 10"/>
          <p:cNvCxnSpPr>
            <a:cxnSpLocks noChangeAspect="1" noChangeShapeType="1"/>
            <a:stCxn id="5421062" idx="0"/>
            <a:endCxn id="5421068" idx="2"/>
          </p:cNvCxnSpPr>
          <p:nvPr/>
        </p:nvCxnSpPr>
        <p:spPr bwMode="gray">
          <a:xfrm rot="5400000" flipH="1" flipV="1">
            <a:off x="4282874" y="3940229"/>
            <a:ext cx="660276" cy="706470"/>
          </a:xfrm>
          <a:prstGeom prst="bentConnector3">
            <a:avLst>
              <a:gd name="adj1" fmla="val 50000"/>
            </a:avLst>
          </a:prstGeom>
          <a:noFill/>
          <a:ln w="12700">
            <a:solidFill>
              <a:srgbClr val="000066"/>
            </a:solidFill>
            <a:miter lim="800000"/>
            <a:headEnd/>
            <a:tailEnd/>
          </a:ln>
          <a:effectLst/>
        </p:spPr>
      </p:cxnSp>
      <p:cxnSp>
        <p:nvCxnSpPr>
          <p:cNvPr id="5421067" name="AutoShape 11"/>
          <p:cNvCxnSpPr>
            <a:cxnSpLocks noChangeAspect="1" noChangeShapeType="1"/>
            <a:stCxn id="5421083" idx="0"/>
            <a:endCxn id="5421068" idx="2"/>
          </p:cNvCxnSpPr>
          <p:nvPr/>
        </p:nvCxnSpPr>
        <p:spPr bwMode="gray">
          <a:xfrm rot="16200000" flipV="1">
            <a:off x="6326309" y="2603264"/>
            <a:ext cx="660276" cy="3380400"/>
          </a:xfrm>
          <a:prstGeom prst="bentConnector3">
            <a:avLst>
              <a:gd name="adj1" fmla="val 50000"/>
            </a:avLst>
          </a:prstGeom>
          <a:noFill/>
          <a:ln w="12700">
            <a:solidFill>
              <a:srgbClr val="000066"/>
            </a:solidFill>
            <a:miter lim="800000"/>
            <a:headEnd/>
            <a:tailEnd/>
          </a:ln>
          <a:effectLst/>
        </p:spPr>
      </p:cxnSp>
      <p:sp>
        <p:nvSpPr>
          <p:cNvPr id="5421068" name="AutoShape 12"/>
          <p:cNvSpPr>
            <a:spLocks noChangeAspect="1" noChangeArrowheads="1"/>
          </p:cNvSpPr>
          <p:nvPr/>
        </p:nvSpPr>
        <p:spPr bwMode="gray">
          <a:xfrm>
            <a:off x="3891260" y="3230915"/>
            <a:ext cx="2149974" cy="732411"/>
          </a:xfrm>
          <a:prstGeom prst="roundRect">
            <a:avLst>
              <a:gd name="adj" fmla="val 16667"/>
            </a:avLst>
          </a:prstGeom>
          <a:solidFill>
            <a:srgbClr val="000066"/>
          </a:solidFill>
          <a:ln w="12700" algn="ctr">
            <a:noFill/>
            <a:round/>
            <a:headEnd/>
            <a:tailEnd/>
          </a:ln>
          <a:effectLst/>
        </p:spPr>
        <p:txBody>
          <a:bodyPr lIns="101901" tIns="50950" rIns="50950" bIns="50950" anchor="ctr"/>
          <a:lstStyle/>
          <a:p>
            <a:pPr>
              <a:lnSpc>
                <a:spcPct val="90000"/>
              </a:lnSpc>
              <a:buClr>
                <a:schemeClr val="folHlink"/>
              </a:buClr>
            </a:pPr>
            <a:r>
              <a:rPr lang="en-US" sz="1200" b="1" dirty="0" smtClean="0">
                <a:solidFill>
                  <a:schemeClr val="bg1"/>
                </a:solidFill>
                <a:latin typeface="Arial" pitchFamily="34" charset="0"/>
              </a:rPr>
              <a:t>World-Class </a:t>
            </a:r>
            <a:r>
              <a:rPr lang="en-US" sz="1200" b="1" dirty="0">
                <a:solidFill>
                  <a:schemeClr val="bg1"/>
                </a:solidFill>
                <a:latin typeface="Arial" pitchFamily="34" charset="0"/>
              </a:rPr>
              <a:t>Procurement</a:t>
            </a:r>
          </a:p>
        </p:txBody>
      </p:sp>
      <p:sp>
        <p:nvSpPr>
          <p:cNvPr id="5421069" name="Oval 13"/>
          <p:cNvSpPr>
            <a:spLocks noChangeAspect="1" noChangeArrowheads="1"/>
          </p:cNvSpPr>
          <p:nvPr/>
        </p:nvSpPr>
        <p:spPr bwMode="gray">
          <a:xfrm>
            <a:off x="5490374" y="2597930"/>
            <a:ext cx="1887558" cy="498472"/>
          </a:xfrm>
          <a:prstGeom prst="ellipse">
            <a:avLst/>
          </a:prstGeom>
          <a:solidFill>
            <a:srgbClr val="FFFF66"/>
          </a:solidFill>
          <a:ln w="12700" algn="ctr">
            <a:solidFill>
              <a:srgbClr val="003399"/>
            </a:solidFill>
            <a:round/>
            <a:headEnd/>
            <a:tailEnd/>
          </a:ln>
          <a:effectLst/>
        </p:spPr>
        <p:txBody>
          <a:bodyPr lIns="80237" tIns="80237" rIns="80237" bIns="80237" anchor="ctr" anchorCtr="1"/>
          <a:lstStyle/>
          <a:p>
            <a:pPr>
              <a:lnSpc>
                <a:spcPct val="106000"/>
              </a:lnSpc>
            </a:pPr>
            <a:r>
              <a:rPr lang="en-US" sz="1200" b="1" dirty="0" smtClean="0">
                <a:latin typeface="Arial" pitchFamily="34" charset="0"/>
              </a:rPr>
              <a:t>2. </a:t>
            </a:r>
            <a:r>
              <a:rPr lang="en-US" sz="1200" b="1" dirty="0">
                <a:latin typeface="Arial" pitchFamily="34" charset="0"/>
              </a:rPr>
              <a:t>Organization</a:t>
            </a:r>
          </a:p>
        </p:txBody>
      </p:sp>
      <p:sp>
        <p:nvSpPr>
          <p:cNvPr id="5421070" name="Oval 14"/>
          <p:cNvSpPr>
            <a:spLocks noChangeAspect="1" noChangeArrowheads="1"/>
          </p:cNvSpPr>
          <p:nvPr/>
        </p:nvSpPr>
        <p:spPr bwMode="gray">
          <a:xfrm>
            <a:off x="6226982" y="3288500"/>
            <a:ext cx="1750019" cy="498470"/>
          </a:xfrm>
          <a:prstGeom prst="ellipse">
            <a:avLst/>
          </a:prstGeom>
          <a:solidFill>
            <a:srgbClr val="FFFF66"/>
          </a:solidFill>
          <a:ln w="12700" algn="ctr">
            <a:solidFill>
              <a:srgbClr val="003399"/>
            </a:solidFill>
            <a:round/>
            <a:headEnd/>
            <a:tailEnd/>
          </a:ln>
          <a:effectLst/>
        </p:spPr>
        <p:txBody>
          <a:bodyPr lIns="80237" tIns="80237" rIns="80237" bIns="80237" anchor="ctr" anchorCtr="1"/>
          <a:lstStyle/>
          <a:p>
            <a:pPr>
              <a:lnSpc>
                <a:spcPct val="106000"/>
              </a:lnSpc>
            </a:pPr>
            <a:r>
              <a:rPr lang="en-US" sz="1200" b="1" dirty="0" smtClean="0">
                <a:latin typeface="Arial" pitchFamily="34" charset="0"/>
              </a:rPr>
              <a:t>4. </a:t>
            </a:r>
            <a:r>
              <a:rPr lang="en-US" sz="1200" b="1" dirty="0">
                <a:latin typeface="Arial" pitchFamily="34" charset="0"/>
              </a:rPr>
              <a:t>Technology</a:t>
            </a:r>
          </a:p>
        </p:txBody>
      </p:sp>
      <p:sp>
        <p:nvSpPr>
          <p:cNvPr id="5421073" name="Text Box 17"/>
          <p:cNvSpPr txBox="1">
            <a:spLocks noChangeAspect="1" noChangeArrowheads="1"/>
          </p:cNvSpPr>
          <p:nvPr/>
        </p:nvSpPr>
        <p:spPr bwMode="gray">
          <a:xfrm rot="16200000">
            <a:off x="146628" y="5131517"/>
            <a:ext cx="1131908" cy="255245"/>
          </a:xfrm>
          <a:prstGeom prst="rect">
            <a:avLst/>
          </a:prstGeom>
          <a:noFill/>
          <a:ln w="12700">
            <a:noFill/>
            <a:miter lim="800000"/>
            <a:headEnd/>
            <a:tailEnd/>
          </a:ln>
          <a:effectLst/>
        </p:spPr>
        <p:txBody>
          <a:bodyPr lIns="101901" tIns="50950" rIns="50950" bIns="50950">
            <a:spAutoFit/>
          </a:bodyPr>
          <a:lstStyle/>
          <a:p>
            <a:pPr>
              <a:lnSpc>
                <a:spcPct val="90000"/>
              </a:lnSpc>
              <a:spcBef>
                <a:spcPct val="50000"/>
              </a:spcBef>
              <a:buClr>
                <a:schemeClr val="folHlink"/>
              </a:buClr>
            </a:pPr>
            <a:r>
              <a:rPr lang="en-US" sz="1100" b="1" dirty="0">
                <a:latin typeface="Arial" pitchFamily="34" charset="0"/>
              </a:rPr>
              <a:t>Objectives</a:t>
            </a:r>
          </a:p>
        </p:txBody>
      </p:sp>
      <p:sp>
        <p:nvSpPr>
          <p:cNvPr id="5421074" name="Oval 18"/>
          <p:cNvSpPr>
            <a:spLocks noChangeAspect="1" noChangeArrowheads="1"/>
          </p:cNvSpPr>
          <p:nvPr/>
        </p:nvSpPr>
        <p:spPr bwMode="gray">
          <a:xfrm>
            <a:off x="1853372" y="3288500"/>
            <a:ext cx="1750019" cy="498470"/>
          </a:xfrm>
          <a:prstGeom prst="ellipse">
            <a:avLst/>
          </a:prstGeom>
          <a:solidFill>
            <a:srgbClr val="FFFF66"/>
          </a:solidFill>
          <a:ln w="12700" algn="ctr">
            <a:solidFill>
              <a:srgbClr val="003399"/>
            </a:solidFill>
            <a:round/>
            <a:headEnd/>
            <a:tailEnd/>
          </a:ln>
          <a:effectLst/>
        </p:spPr>
        <p:txBody>
          <a:bodyPr lIns="80237" tIns="80237" rIns="80237" bIns="80237" anchor="ctr" anchorCtr="1"/>
          <a:lstStyle/>
          <a:p>
            <a:pPr>
              <a:lnSpc>
                <a:spcPct val="106000"/>
              </a:lnSpc>
            </a:pPr>
            <a:r>
              <a:rPr lang="en-US" sz="1200" b="1" dirty="0" smtClean="0">
                <a:latin typeface="Arial" pitchFamily="34" charset="0"/>
              </a:rPr>
              <a:t>3. </a:t>
            </a:r>
            <a:r>
              <a:rPr lang="en-US" sz="1200" b="1" dirty="0">
                <a:latin typeface="Arial" pitchFamily="34" charset="0"/>
              </a:rPr>
              <a:t>Processes</a:t>
            </a:r>
          </a:p>
        </p:txBody>
      </p:sp>
      <p:sp>
        <p:nvSpPr>
          <p:cNvPr id="5421076" name="Text Box 20"/>
          <p:cNvSpPr txBox="1">
            <a:spLocks noChangeAspect="1" noChangeArrowheads="1"/>
          </p:cNvSpPr>
          <p:nvPr/>
        </p:nvSpPr>
        <p:spPr bwMode="gray">
          <a:xfrm>
            <a:off x="4998557" y="4623602"/>
            <a:ext cx="1267978" cy="1019738"/>
          </a:xfrm>
          <a:prstGeom prst="rect">
            <a:avLst/>
          </a:prstGeom>
          <a:solidFill>
            <a:schemeClr val="bg1"/>
          </a:solidFill>
          <a:ln w="12700">
            <a:solidFill>
              <a:srgbClr val="000066"/>
            </a:solidFill>
            <a:miter lim="800000"/>
            <a:headEnd/>
            <a:tailEnd/>
          </a:ln>
          <a:effectLst/>
        </p:spPr>
        <p:txBody>
          <a:bodyPr lIns="101901" tIns="50950" rIns="50950" bIns="50950" anchor="ctr"/>
          <a:lstStyle/>
          <a:p>
            <a:pPr>
              <a:lnSpc>
                <a:spcPct val="90000"/>
              </a:lnSpc>
              <a:spcBef>
                <a:spcPct val="50000"/>
              </a:spcBef>
              <a:buClr>
                <a:schemeClr val="folHlink"/>
              </a:buClr>
            </a:pPr>
            <a:r>
              <a:rPr lang="en-US" sz="1050" dirty="0" smtClean="0">
                <a:latin typeface="Arial" pitchFamily="34" charset="0"/>
              </a:rPr>
              <a:t>Enhanced Supplier </a:t>
            </a:r>
            <a:r>
              <a:rPr lang="en-US" sz="1050" dirty="0">
                <a:latin typeface="Arial" pitchFamily="34" charset="0"/>
              </a:rPr>
              <a:t>Management </a:t>
            </a:r>
            <a:r>
              <a:rPr lang="en-US" sz="1050" dirty="0" smtClean="0">
                <a:latin typeface="Arial" pitchFamily="34" charset="0"/>
              </a:rPr>
              <a:t>Capabilities</a:t>
            </a:r>
            <a:endParaRPr lang="en-US" sz="1050" dirty="0">
              <a:latin typeface="Arial" pitchFamily="34" charset="0"/>
            </a:endParaRPr>
          </a:p>
        </p:txBody>
      </p:sp>
      <p:sp>
        <p:nvSpPr>
          <p:cNvPr id="5421077" name="Text Box 21"/>
          <p:cNvSpPr txBox="1">
            <a:spLocks noChangeArrowheads="1"/>
          </p:cNvSpPr>
          <p:nvPr/>
        </p:nvSpPr>
        <p:spPr bwMode="gray">
          <a:xfrm>
            <a:off x="883742" y="6939004"/>
            <a:ext cx="8105626" cy="259133"/>
          </a:xfrm>
          <a:prstGeom prst="rect">
            <a:avLst/>
          </a:prstGeom>
          <a:solidFill>
            <a:schemeClr val="bg1"/>
          </a:solidFill>
          <a:ln w="9525" algn="ctr">
            <a:solidFill>
              <a:srgbClr val="000066"/>
            </a:solidFill>
            <a:miter lim="800000"/>
            <a:headEnd/>
            <a:tailEnd/>
          </a:ln>
          <a:effectLst/>
        </p:spPr>
        <p:txBody>
          <a:bodyPr wrap="none" lIns="917107" tIns="50950" rIns="101901" bIns="50950" anchor="ctr" anchorCtr="1"/>
          <a:lstStyle/>
          <a:p>
            <a:pPr>
              <a:lnSpc>
                <a:spcPct val="95000"/>
              </a:lnSpc>
              <a:tabLst>
                <a:tab pos="191064" algn="l"/>
              </a:tabLst>
            </a:pPr>
            <a:r>
              <a:rPr lang="en-US" sz="1100" dirty="0">
                <a:latin typeface="Arial" pitchFamily="34" charset="0"/>
              </a:rPr>
              <a:t>Center-Led Procurement Strategy &amp; Operation</a:t>
            </a:r>
          </a:p>
        </p:txBody>
      </p:sp>
      <p:sp>
        <p:nvSpPr>
          <p:cNvPr id="5421078" name="Text Box 22"/>
          <p:cNvSpPr txBox="1">
            <a:spLocks noChangeArrowheads="1"/>
          </p:cNvSpPr>
          <p:nvPr/>
        </p:nvSpPr>
        <p:spPr bwMode="gray">
          <a:xfrm>
            <a:off x="883742" y="6334361"/>
            <a:ext cx="8105626" cy="259133"/>
          </a:xfrm>
          <a:prstGeom prst="rect">
            <a:avLst/>
          </a:prstGeom>
          <a:solidFill>
            <a:schemeClr val="bg1"/>
          </a:solidFill>
          <a:ln w="9525" algn="ctr">
            <a:solidFill>
              <a:srgbClr val="000066"/>
            </a:solidFill>
            <a:miter lim="800000"/>
            <a:headEnd/>
            <a:tailEnd/>
          </a:ln>
          <a:effectLst/>
        </p:spPr>
        <p:txBody>
          <a:bodyPr wrap="none" lIns="917107" tIns="50950" rIns="101901" bIns="50950" anchor="ctr" anchorCtr="1"/>
          <a:lstStyle/>
          <a:p>
            <a:pPr>
              <a:lnSpc>
                <a:spcPct val="95000"/>
              </a:lnSpc>
              <a:tabLst>
                <a:tab pos="191064" algn="l"/>
              </a:tabLst>
            </a:pPr>
            <a:r>
              <a:rPr lang="en-US" sz="1100" dirty="0">
                <a:latin typeface="Arial" pitchFamily="34" charset="0"/>
              </a:rPr>
              <a:t>Systematic Buying and Fulfillment Processes</a:t>
            </a:r>
          </a:p>
        </p:txBody>
      </p:sp>
      <p:sp>
        <p:nvSpPr>
          <p:cNvPr id="5421079" name="Text Box 23"/>
          <p:cNvSpPr txBox="1">
            <a:spLocks noChangeArrowheads="1"/>
          </p:cNvSpPr>
          <p:nvPr/>
        </p:nvSpPr>
        <p:spPr bwMode="gray">
          <a:xfrm>
            <a:off x="883742" y="6032039"/>
            <a:ext cx="8105626" cy="259133"/>
          </a:xfrm>
          <a:prstGeom prst="rect">
            <a:avLst/>
          </a:prstGeom>
          <a:solidFill>
            <a:schemeClr val="bg1"/>
          </a:solidFill>
          <a:ln w="9525" algn="ctr">
            <a:solidFill>
              <a:srgbClr val="000066"/>
            </a:solidFill>
            <a:miter lim="800000"/>
            <a:headEnd/>
            <a:tailEnd/>
          </a:ln>
          <a:effectLst/>
        </p:spPr>
        <p:txBody>
          <a:bodyPr wrap="none" lIns="917107" tIns="50950" rIns="101901" bIns="50950" anchor="ctr" anchorCtr="1"/>
          <a:lstStyle/>
          <a:p>
            <a:pPr>
              <a:lnSpc>
                <a:spcPct val="95000"/>
              </a:lnSpc>
              <a:tabLst>
                <a:tab pos="191064" algn="l"/>
              </a:tabLst>
            </a:pPr>
            <a:r>
              <a:rPr lang="en-US" sz="1100" dirty="0">
                <a:latin typeface="Arial" pitchFamily="34" charset="0"/>
              </a:rPr>
              <a:t>Integrated Procurement Information System</a:t>
            </a:r>
          </a:p>
        </p:txBody>
      </p:sp>
      <p:sp>
        <p:nvSpPr>
          <p:cNvPr id="5421080" name="Text Box 24"/>
          <p:cNvSpPr txBox="1">
            <a:spLocks noChangeArrowheads="1"/>
          </p:cNvSpPr>
          <p:nvPr/>
        </p:nvSpPr>
        <p:spPr bwMode="gray">
          <a:xfrm>
            <a:off x="883742" y="5729717"/>
            <a:ext cx="8105626" cy="259133"/>
          </a:xfrm>
          <a:prstGeom prst="rect">
            <a:avLst/>
          </a:prstGeom>
          <a:solidFill>
            <a:schemeClr val="bg1"/>
          </a:solidFill>
          <a:ln w="9525" algn="ctr">
            <a:solidFill>
              <a:srgbClr val="000066"/>
            </a:solidFill>
            <a:miter lim="800000"/>
            <a:headEnd/>
            <a:tailEnd/>
          </a:ln>
          <a:effectLst/>
        </p:spPr>
        <p:txBody>
          <a:bodyPr wrap="none" lIns="917107" tIns="50950" rIns="101901" bIns="50950" anchor="ctr" anchorCtr="1"/>
          <a:lstStyle/>
          <a:p>
            <a:pPr>
              <a:lnSpc>
                <a:spcPct val="95000"/>
              </a:lnSpc>
              <a:tabLst>
                <a:tab pos="191064" algn="l"/>
              </a:tabLst>
            </a:pPr>
            <a:r>
              <a:rPr lang="en-US" sz="1100" dirty="0">
                <a:latin typeface="Arial" pitchFamily="34" charset="0"/>
              </a:rPr>
              <a:t>Integrated Measurement, Tracking, &amp; Reporting Infrastructure</a:t>
            </a:r>
          </a:p>
        </p:txBody>
      </p:sp>
      <p:sp>
        <p:nvSpPr>
          <p:cNvPr id="5421081" name="Text Box 25"/>
          <p:cNvSpPr txBox="1">
            <a:spLocks noChangeArrowheads="1"/>
          </p:cNvSpPr>
          <p:nvPr/>
        </p:nvSpPr>
        <p:spPr bwMode="gray">
          <a:xfrm>
            <a:off x="883742" y="6636682"/>
            <a:ext cx="8105626" cy="259133"/>
          </a:xfrm>
          <a:prstGeom prst="rect">
            <a:avLst/>
          </a:prstGeom>
          <a:solidFill>
            <a:schemeClr val="bg1"/>
          </a:solidFill>
          <a:ln w="9525" algn="ctr">
            <a:solidFill>
              <a:srgbClr val="000066"/>
            </a:solidFill>
            <a:miter lim="800000"/>
            <a:headEnd/>
            <a:tailEnd/>
          </a:ln>
          <a:effectLst/>
        </p:spPr>
        <p:txBody>
          <a:bodyPr wrap="none" lIns="917107" tIns="50950" rIns="101901" bIns="50950" anchor="ctr" anchorCtr="1"/>
          <a:lstStyle/>
          <a:p>
            <a:pPr>
              <a:lnSpc>
                <a:spcPct val="95000"/>
              </a:lnSpc>
              <a:tabLst>
                <a:tab pos="191064" algn="l"/>
              </a:tabLst>
            </a:pPr>
            <a:r>
              <a:rPr lang="en-US" sz="1100" dirty="0">
                <a:latin typeface="Arial" pitchFamily="34" charset="0"/>
              </a:rPr>
              <a:t>Change Leadership / Knowledge Management &amp; Training</a:t>
            </a:r>
          </a:p>
        </p:txBody>
      </p:sp>
      <p:sp>
        <p:nvSpPr>
          <p:cNvPr id="5421082" name="Text Box 26"/>
          <p:cNvSpPr txBox="1">
            <a:spLocks noChangeAspect="1" noChangeArrowheads="1"/>
          </p:cNvSpPr>
          <p:nvPr/>
        </p:nvSpPr>
        <p:spPr bwMode="gray">
          <a:xfrm rot="16200000">
            <a:off x="144883" y="6340804"/>
            <a:ext cx="1131908" cy="255245"/>
          </a:xfrm>
          <a:prstGeom prst="rect">
            <a:avLst/>
          </a:prstGeom>
          <a:noFill/>
          <a:ln w="12700">
            <a:noFill/>
            <a:miter lim="800000"/>
            <a:headEnd/>
            <a:tailEnd/>
          </a:ln>
          <a:effectLst/>
        </p:spPr>
        <p:txBody>
          <a:bodyPr lIns="101901" tIns="50950" rIns="50950" bIns="50950">
            <a:spAutoFit/>
          </a:bodyPr>
          <a:lstStyle/>
          <a:p>
            <a:pPr>
              <a:lnSpc>
                <a:spcPct val="90000"/>
              </a:lnSpc>
              <a:spcBef>
                <a:spcPct val="50000"/>
              </a:spcBef>
              <a:buClr>
                <a:schemeClr val="folHlink"/>
              </a:buClr>
            </a:pPr>
            <a:r>
              <a:rPr lang="en-US" sz="1100" b="1" dirty="0">
                <a:latin typeface="Arial" pitchFamily="34" charset="0"/>
              </a:rPr>
              <a:t>Infrastructure</a:t>
            </a:r>
          </a:p>
        </p:txBody>
      </p:sp>
      <p:sp>
        <p:nvSpPr>
          <p:cNvPr id="5421083" name="Text Box 27"/>
          <p:cNvSpPr txBox="1">
            <a:spLocks noChangeAspect="1" noChangeArrowheads="1"/>
          </p:cNvSpPr>
          <p:nvPr/>
        </p:nvSpPr>
        <p:spPr bwMode="gray">
          <a:xfrm>
            <a:off x="7712658" y="4623602"/>
            <a:ext cx="1267978" cy="1019738"/>
          </a:xfrm>
          <a:prstGeom prst="rect">
            <a:avLst/>
          </a:prstGeom>
          <a:solidFill>
            <a:schemeClr val="bg1"/>
          </a:solidFill>
          <a:ln w="12700">
            <a:solidFill>
              <a:srgbClr val="000066"/>
            </a:solidFill>
            <a:miter lim="800000"/>
            <a:headEnd/>
            <a:tailEnd/>
          </a:ln>
          <a:effectLst/>
        </p:spPr>
        <p:txBody>
          <a:bodyPr lIns="101901" tIns="50950" rIns="50950" bIns="50950" anchor="ctr"/>
          <a:lstStyle/>
          <a:p>
            <a:pPr>
              <a:lnSpc>
                <a:spcPct val="90000"/>
              </a:lnSpc>
              <a:spcBef>
                <a:spcPct val="50000"/>
              </a:spcBef>
              <a:buClr>
                <a:schemeClr val="folHlink"/>
              </a:buClr>
            </a:pPr>
            <a:r>
              <a:rPr lang="en-US" sz="1050">
                <a:latin typeface="Arial" pitchFamily="34" charset="0"/>
              </a:rPr>
              <a:t>Institutionalize Change &amp; Sustainability of Results</a:t>
            </a:r>
          </a:p>
        </p:txBody>
      </p:sp>
      <p:cxnSp>
        <p:nvCxnSpPr>
          <p:cNvPr id="5421084" name="AutoShape 28"/>
          <p:cNvCxnSpPr>
            <a:cxnSpLocks noChangeShapeType="1"/>
            <a:stCxn id="5421068" idx="2"/>
            <a:endCxn id="5421063" idx="0"/>
          </p:cNvCxnSpPr>
          <p:nvPr/>
        </p:nvCxnSpPr>
        <p:spPr bwMode="auto">
          <a:xfrm rot="16200000" flipH="1">
            <a:off x="5655643" y="3273930"/>
            <a:ext cx="660276" cy="2039068"/>
          </a:xfrm>
          <a:prstGeom prst="bentConnector3">
            <a:avLst>
              <a:gd name="adj1" fmla="val 50000"/>
            </a:avLst>
          </a:prstGeom>
          <a:noFill/>
          <a:ln w="12700">
            <a:solidFill>
              <a:srgbClr val="000066"/>
            </a:solidFill>
            <a:miter lim="800000"/>
            <a:headEnd/>
            <a:tailEnd/>
          </a:ln>
          <a:effectLst/>
        </p:spPr>
      </p:cxnSp>
      <p:cxnSp>
        <p:nvCxnSpPr>
          <p:cNvPr id="5421085" name="AutoShape 29"/>
          <p:cNvCxnSpPr>
            <a:cxnSpLocks noChangeShapeType="1"/>
            <a:stCxn id="5421068" idx="2"/>
            <a:endCxn id="5421076" idx="0"/>
          </p:cNvCxnSpPr>
          <p:nvPr/>
        </p:nvCxnSpPr>
        <p:spPr bwMode="auto">
          <a:xfrm rot="16200000" flipH="1">
            <a:off x="4969258" y="3960314"/>
            <a:ext cx="660276" cy="666299"/>
          </a:xfrm>
          <a:prstGeom prst="bentConnector3">
            <a:avLst>
              <a:gd name="adj1" fmla="val 50000"/>
            </a:avLst>
          </a:prstGeom>
          <a:noFill/>
          <a:ln w="12700">
            <a:solidFill>
              <a:srgbClr val="000066"/>
            </a:solidFill>
            <a:miter lim="800000"/>
            <a:headEnd/>
            <a:tailEnd/>
          </a:ln>
          <a:effectLst/>
        </p:spPr>
      </p:cxnSp>
      <p:sp>
        <p:nvSpPr>
          <p:cNvPr id="31" name="Oval 13"/>
          <p:cNvSpPr>
            <a:spLocks noChangeAspect="1" noChangeArrowheads="1"/>
          </p:cNvSpPr>
          <p:nvPr/>
        </p:nvSpPr>
        <p:spPr bwMode="gray">
          <a:xfrm>
            <a:off x="2451866" y="2597930"/>
            <a:ext cx="1887558" cy="498472"/>
          </a:xfrm>
          <a:prstGeom prst="ellipse">
            <a:avLst/>
          </a:prstGeom>
          <a:solidFill>
            <a:srgbClr val="FFFF66"/>
          </a:solidFill>
          <a:ln w="12700" algn="ctr">
            <a:solidFill>
              <a:srgbClr val="003399"/>
            </a:solidFill>
            <a:round/>
            <a:headEnd/>
            <a:tailEnd/>
          </a:ln>
          <a:effectLst/>
        </p:spPr>
        <p:txBody>
          <a:bodyPr lIns="80237" tIns="80237" rIns="80237" bIns="80237" anchor="ctr" anchorCtr="1"/>
          <a:lstStyle/>
          <a:p>
            <a:pPr>
              <a:lnSpc>
                <a:spcPct val="106000"/>
              </a:lnSpc>
            </a:pPr>
            <a:r>
              <a:rPr lang="en-US" sz="1200" b="1" dirty="0">
                <a:latin typeface="Arial" pitchFamily="34" charset="0"/>
              </a:rPr>
              <a:t>1. </a:t>
            </a:r>
            <a:r>
              <a:rPr lang="en-US" sz="1200" b="1" dirty="0" smtClean="0">
                <a:latin typeface="Arial" pitchFamily="34" charset="0"/>
              </a:rPr>
              <a:t>People</a:t>
            </a:r>
            <a:endParaRPr lang="en-US" sz="1200" b="1" dirty="0">
              <a:latin typeface="Arial"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reeform 3"/>
          <p:cNvSpPr>
            <a:spLocks/>
          </p:cNvSpPr>
          <p:nvPr/>
        </p:nvSpPr>
        <p:spPr bwMode="auto">
          <a:xfrm>
            <a:off x="1395475" y="2806936"/>
            <a:ext cx="7967650" cy="835735"/>
          </a:xfrm>
          <a:custGeom>
            <a:avLst/>
            <a:gdLst>
              <a:gd name="T0" fmla="*/ 1164585860 w 4126"/>
              <a:gd name="T1" fmla="*/ 725755970 h 815"/>
              <a:gd name="T2" fmla="*/ 2147483647 w 4126"/>
              <a:gd name="T3" fmla="*/ 725755970 h 815"/>
              <a:gd name="T4" fmla="*/ 2147483647 w 4126"/>
              <a:gd name="T5" fmla="*/ 951312354 h 815"/>
              <a:gd name="T6" fmla="*/ 2147483647 w 4126"/>
              <a:gd name="T7" fmla="*/ 475656177 h 815"/>
              <a:gd name="T8" fmla="*/ 2147483647 w 4126"/>
              <a:gd name="T9" fmla="*/ 8180372 h 815"/>
              <a:gd name="T10" fmla="*/ 2147483647 w 4126"/>
              <a:gd name="T11" fmla="*/ 224387828 h 815"/>
              <a:gd name="T12" fmla="*/ 1164585860 w 4126"/>
              <a:gd name="T13" fmla="*/ 233737904 h 815"/>
              <a:gd name="T14" fmla="*/ 1186150891 w 4126"/>
              <a:gd name="T15" fmla="*/ 0 h 815"/>
              <a:gd name="T16" fmla="*/ 0 w 4126"/>
              <a:gd name="T17" fmla="*/ 475656177 h 815"/>
              <a:gd name="T18" fmla="*/ 1164585860 w 4126"/>
              <a:gd name="T19" fmla="*/ 941962279 h 815"/>
              <a:gd name="T20" fmla="*/ 1164585860 w 4126"/>
              <a:gd name="T21" fmla="*/ 725755970 h 8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26"/>
              <a:gd name="T34" fmla="*/ 0 h 815"/>
              <a:gd name="T35" fmla="*/ 4126 w 4126"/>
              <a:gd name="T36" fmla="*/ 815 h 8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26" h="815">
                <a:moveTo>
                  <a:pt x="378" y="621"/>
                </a:moveTo>
                <a:lnTo>
                  <a:pt x="3747" y="621"/>
                </a:lnTo>
                <a:lnTo>
                  <a:pt x="3747" y="814"/>
                </a:lnTo>
                <a:lnTo>
                  <a:pt x="4125" y="407"/>
                </a:lnTo>
                <a:lnTo>
                  <a:pt x="3747" y="7"/>
                </a:lnTo>
                <a:lnTo>
                  <a:pt x="3747" y="192"/>
                </a:lnTo>
                <a:lnTo>
                  <a:pt x="378" y="200"/>
                </a:lnTo>
                <a:lnTo>
                  <a:pt x="385" y="0"/>
                </a:lnTo>
                <a:lnTo>
                  <a:pt x="0" y="407"/>
                </a:lnTo>
                <a:lnTo>
                  <a:pt x="378" y="806"/>
                </a:lnTo>
                <a:lnTo>
                  <a:pt x="378" y="621"/>
                </a:lnTo>
              </a:path>
            </a:pathLst>
          </a:custGeom>
          <a:gradFill rotWithShape="1">
            <a:gsLst>
              <a:gs pos="0">
                <a:srgbClr val="000080"/>
              </a:gs>
              <a:gs pos="50000">
                <a:srgbClr val="8B8BBF"/>
              </a:gs>
              <a:gs pos="100000">
                <a:srgbClr val="000080"/>
              </a:gs>
            </a:gsLst>
            <a:lin ang="0" scaled="1"/>
          </a:gradFill>
          <a:ln w="9525" cap="rnd">
            <a:noFill/>
            <a:round/>
            <a:headEnd type="none" w="sm" len="sm"/>
            <a:tailEnd type="none" w="sm" len="sm"/>
          </a:ln>
        </p:spPr>
        <p:txBody>
          <a:bodyPr lIns="101901" tIns="50950" rIns="101901" bIns="50950"/>
          <a:lstStyle/>
          <a:p>
            <a:endParaRPr lang="en-US"/>
          </a:p>
        </p:txBody>
      </p:sp>
      <p:sp>
        <p:nvSpPr>
          <p:cNvPr id="48130" name="Rectangle 4"/>
          <p:cNvSpPr>
            <a:spLocks noChangeArrowheads="1"/>
          </p:cNvSpPr>
          <p:nvPr/>
        </p:nvSpPr>
        <p:spPr bwMode="auto">
          <a:xfrm>
            <a:off x="5871819" y="3090215"/>
            <a:ext cx="1082846" cy="307720"/>
          </a:xfrm>
          <a:prstGeom prst="rect">
            <a:avLst/>
          </a:prstGeom>
          <a:noFill/>
          <a:ln w="9525">
            <a:noFill/>
            <a:miter lim="800000"/>
            <a:headEnd/>
            <a:tailEnd/>
          </a:ln>
        </p:spPr>
        <p:txBody>
          <a:bodyPr wrap="none" lIns="100840" tIns="49535" rIns="100840" bIns="49535">
            <a:spAutoFit/>
          </a:bodyPr>
          <a:lstStyle/>
          <a:p>
            <a:pPr algn="ctr" eaLnBrk="0" hangingPunct="0"/>
            <a:r>
              <a:rPr lang="en-US" sz="1300" b="1" dirty="0">
                <a:solidFill>
                  <a:schemeClr val="bg1"/>
                </a:solidFill>
              </a:rPr>
              <a:t>Center-Led</a:t>
            </a:r>
          </a:p>
        </p:txBody>
      </p:sp>
      <p:sp>
        <p:nvSpPr>
          <p:cNvPr id="29701" name="Rectangle 5"/>
          <p:cNvSpPr>
            <a:spLocks noChangeArrowheads="1"/>
          </p:cNvSpPr>
          <p:nvPr/>
        </p:nvSpPr>
        <p:spPr bwMode="auto">
          <a:xfrm>
            <a:off x="7843648" y="3090215"/>
            <a:ext cx="1102057" cy="307720"/>
          </a:xfrm>
          <a:prstGeom prst="rect">
            <a:avLst/>
          </a:prstGeom>
          <a:noFill/>
          <a:ln w="9525">
            <a:noFill/>
            <a:miter lim="800000"/>
            <a:headEnd/>
            <a:tailEnd/>
          </a:ln>
          <a:effectLst>
            <a:outerShdw dist="17961" dir="2700000" algn="ctr" rotWithShape="0">
              <a:schemeClr val="tx1"/>
            </a:outerShdw>
          </a:effectLst>
        </p:spPr>
        <p:txBody>
          <a:bodyPr wrap="none" lIns="100840" tIns="49535" rIns="100840" bIns="49535">
            <a:spAutoFit/>
          </a:bodyPr>
          <a:lstStyle/>
          <a:p>
            <a:pPr algn="ctr" eaLnBrk="0" hangingPunct="0">
              <a:defRPr/>
            </a:pPr>
            <a:r>
              <a:rPr lang="en-US" sz="1300" b="1" dirty="0">
                <a:solidFill>
                  <a:schemeClr val="bg1"/>
                </a:solidFill>
              </a:rPr>
              <a:t>Centralized</a:t>
            </a:r>
          </a:p>
        </p:txBody>
      </p:sp>
      <p:sp>
        <p:nvSpPr>
          <p:cNvPr id="29702" name="Rectangle 6"/>
          <p:cNvSpPr>
            <a:spLocks noChangeArrowheads="1"/>
          </p:cNvSpPr>
          <p:nvPr/>
        </p:nvSpPr>
        <p:spPr bwMode="auto">
          <a:xfrm>
            <a:off x="1577114" y="3090215"/>
            <a:ext cx="1287189" cy="307720"/>
          </a:xfrm>
          <a:prstGeom prst="rect">
            <a:avLst/>
          </a:prstGeom>
          <a:noFill/>
          <a:ln w="9525">
            <a:noFill/>
            <a:miter lim="800000"/>
            <a:headEnd/>
            <a:tailEnd/>
          </a:ln>
          <a:effectLst>
            <a:outerShdw dist="17961" dir="2700000" algn="ctr" rotWithShape="0">
              <a:schemeClr val="tx1"/>
            </a:outerShdw>
          </a:effectLst>
        </p:spPr>
        <p:txBody>
          <a:bodyPr wrap="none" lIns="100840" tIns="49535" rIns="100840" bIns="49535">
            <a:spAutoFit/>
          </a:bodyPr>
          <a:lstStyle/>
          <a:p>
            <a:pPr algn="ctr" eaLnBrk="0" hangingPunct="0">
              <a:defRPr/>
            </a:pPr>
            <a:r>
              <a:rPr lang="en-US" sz="1300" b="1" dirty="0">
                <a:solidFill>
                  <a:schemeClr val="bg1"/>
                </a:solidFill>
              </a:rPr>
              <a:t>Decentralized</a:t>
            </a:r>
          </a:p>
        </p:txBody>
      </p:sp>
      <p:graphicFrame>
        <p:nvGraphicFramePr>
          <p:cNvPr id="38996" name="Group 84"/>
          <p:cNvGraphicFramePr>
            <a:graphicFrameLocks noGrp="1"/>
          </p:cNvGraphicFramePr>
          <p:nvPr/>
        </p:nvGraphicFramePr>
        <p:xfrm>
          <a:off x="468069" y="3610766"/>
          <a:ext cx="8963170" cy="3703386"/>
        </p:xfrm>
        <a:graphic>
          <a:graphicData uri="http://schemas.openxmlformats.org/drawingml/2006/table">
            <a:tbl>
              <a:tblPr/>
              <a:tblGrid>
                <a:gridCol w="1005999"/>
                <a:gridCol w="1984053"/>
                <a:gridCol w="1980560"/>
                <a:gridCol w="1908953"/>
                <a:gridCol w="2083605"/>
              </a:tblGrid>
              <a:tr h="828235">
                <a:tc>
                  <a:txBody>
                    <a:bodyPr/>
                    <a:lstStyle/>
                    <a:p>
                      <a:pPr marL="112713" marR="0" lvl="0" indent="-112713" algn="l" defTabSz="911225" rtl="0" eaLnBrk="1" fontAlgn="base" latinLnBrk="0" hangingPunct="1">
                        <a:lnSpc>
                          <a:spcPct val="106000"/>
                        </a:lnSpc>
                        <a:spcBef>
                          <a:spcPct val="0"/>
                        </a:spcBef>
                        <a:spcAft>
                          <a:spcPct val="0"/>
                        </a:spcAft>
                        <a:buClr>
                          <a:schemeClr val="folHlink"/>
                        </a:buClr>
                        <a:buSzPct val="65000"/>
                        <a:buFont typeface="Wingdings" pitchFamily="2" charset="2"/>
                        <a:buNone/>
                        <a:tabLst/>
                      </a:pPr>
                      <a:r>
                        <a:rPr kumimoji="0" lang="en-US" sz="1000" b="1" i="0" u="none" strike="noStrike" cap="none" normalizeH="0" baseline="0" dirty="0" smtClean="0">
                          <a:ln>
                            <a:noFill/>
                          </a:ln>
                          <a:solidFill>
                            <a:schemeClr val="bg1"/>
                          </a:solidFill>
                          <a:effectLst/>
                          <a:latin typeface="Arial" charset="0"/>
                        </a:rPr>
                        <a:t>Description</a:t>
                      </a:r>
                    </a:p>
                  </a:txBody>
                  <a:tcPr marL="100600" marR="100600" marT="51827" marB="51827"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119063" marR="0" lvl="0" indent="-11906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Sourcing and procurement activities occur in various regional and/or functional areas</a:t>
                      </a:r>
                    </a:p>
                  </a:txBody>
                  <a:tcPr marL="100600" marR="100600" marT="51827" marB="5182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Part-time responsibilities for sourcing and procurement activities occur within each of the functions and businesses</a:t>
                      </a:r>
                    </a:p>
                  </a:txBody>
                  <a:tcPr marL="100600" marR="100600" marT="51827" marB="5182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Sourcing and supplier management are center-led for most categories and decentralized for only localized buys</a:t>
                      </a:r>
                    </a:p>
                  </a:txBody>
                  <a:tcPr marL="100600" marR="100600" marT="51827" marB="5182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All procurement and strategic sourcing activities/decisions are made within a centralized procurement organization</a:t>
                      </a:r>
                    </a:p>
                  </a:txBody>
                  <a:tcPr marL="100600" marR="100600" marT="51827" marB="5182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9459">
                <a:tc>
                  <a:txBody>
                    <a:bodyPr/>
                    <a:lstStyle/>
                    <a:p>
                      <a:pPr marL="112713" marR="0" lvl="0" indent="-112713" algn="l" defTabSz="911225" rtl="0" eaLnBrk="1" fontAlgn="base" latinLnBrk="0" hangingPunct="1">
                        <a:lnSpc>
                          <a:spcPct val="106000"/>
                        </a:lnSpc>
                        <a:spcBef>
                          <a:spcPct val="0"/>
                        </a:spcBef>
                        <a:spcAft>
                          <a:spcPct val="0"/>
                        </a:spcAft>
                        <a:buClr>
                          <a:schemeClr val="folHlink"/>
                        </a:buClr>
                        <a:buSzPct val="65000"/>
                        <a:buFont typeface="Wingdings" pitchFamily="2" charset="2"/>
                        <a:buNone/>
                        <a:tabLst/>
                      </a:pPr>
                      <a:r>
                        <a:rPr kumimoji="0" lang="en-US" sz="1000" b="1" i="0" u="none" strike="noStrike" cap="none" normalizeH="0" baseline="0" smtClean="0">
                          <a:ln>
                            <a:noFill/>
                          </a:ln>
                          <a:solidFill>
                            <a:schemeClr val="bg1"/>
                          </a:solidFill>
                          <a:effectLst/>
                          <a:latin typeface="Arial" charset="0"/>
                        </a:rPr>
                        <a:t>Benefits</a:t>
                      </a:r>
                    </a:p>
                  </a:txBody>
                  <a:tcPr marL="100600" marR="100600" marT="51827" marB="51827"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Maximum use of local suppliers</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Strategic purchasing/ sourcing decisions are made by businesses</a:t>
                      </a:r>
                    </a:p>
                  </a:txBody>
                  <a:tcPr marL="100600" marR="100600" marT="51827" marB="5182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Formalized interaction between divisions</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Greater capability to leverage purchasing across the organization</a:t>
                      </a:r>
                    </a:p>
                  </a:txBody>
                  <a:tcPr marL="100600" marR="100600" marT="51827" marB="5182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Business area experts still own requirements but “non-core” purchasing activities are off-loaded to experts</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Ability to enforce commonality and standards</a:t>
                      </a:r>
                    </a:p>
                  </a:txBody>
                  <a:tcPr marL="100600" marR="100600" marT="51827" marB="5182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Commonality/alignment across divisions</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Uniform approach to suppliers </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Ability to focus on leverage with suppliers</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Improved control (quality and standards)</a:t>
                      </a:r>
                    </a:p>
                  </a:txBody>
                  <a:tcPr marL="100600" marR="100600" marT="51827" marB="5182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589">
                <a:tc>
                  <a:txBody>
                    <a:bodyPr/>
                    <a:lstStyle/>
                    <a:p>
                      <a:pPr marL="112713" marR="0" lvl="0" indent="-112713" algn="l" defTabSz="911225" rtl="0" eaLnBrk="1" fontAlgn="base" latinLnBrk="0" hangingPunct="1">
                        <a:lnSpc>
                          <a:spcPct val="106000"/>
                        </a:lnSpc>
                        <a:spcBef>
                          <a:spcPct val="0"/>
                        </a:spcBef>
                        <a:spcAft>
                          <a:spcPct val="0"/>
                        </a:spcAft>
                        <a:buClr>
                          <a:schemeClr val="folHlink"/>
                        </a:buClr>
                        <a:buSzPct val="65000"/>
                        <a:buFont typeface="Wingdings" pitchFamily="2" charset="2"/>
                        <a:buNone/>
                        <a:tabLst/>
                      </a:pPr>
                      <a:r>
                        <a:rPr kumimoji="0" lang="en-US" sz="1000" b="1" i="0" u="none" strike="noStrike" cap="none" normalizeH="0" baseline="0" smtClean="0">
                          <a:ln>
                            <a:noFill/>
                          </a:ln>
                          <a:solidFill>
                            <a:schemeClr val="bg1"/>
                          </a:solidFill>
                          <a:effectLst/>
                          <a:latin typeface="Arial" charset="0"/>
                        </a:rPr>
                        <a:t>Risks</a:t>
                      </a:r>
                    </a:p>
                  </a:txBody>
                  <a:tcPr marL="100600" marR="100600" marT="51827" marB="51827"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000066"/>
                    </a:solidFill>
                  </a:tcPr>
                </a:tc>
                <a:tc>
                  <a:txBody>
                    <a:bodyPr/>
                    <a:lstStyle/>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Little to no cross-divisional leverage exists for pricing/volume discounts</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Supplier base is large and hard to manage (minimal formal agreements)</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Duplication of efforts is likely to occur</a:t>
                      </a:r>
                    </a:p>
                  </a:txBody>
                  <a:tcPr marL="100600" marR="100600" marT="51827" marB="5182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No full-time focus on procurement/sourcing</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No efficient focal point for executive and cross-process communication</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smtClean="0">
                          <a:ln>
                            <a:noFill/>
                          </a:ln>
                          <a:solidFill>
                            <a:schemeClr val="tx1"/>
                          </a:solidFill>
                          <a:effectLst/>
                          <a:latin typeface="Arial" charset="0"/>
                        </a:rPr>
                        <a:t>Difficult to maintain a degree of commonality/ standardization</a:t>
                      </a:r>
                    </a:p>
                  </a:txBody>
                  <a:tcPr marL="100600" marR="100600" marT="51827" marB="5182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To avoid conflicts around sourcing strategy and vendor selection, goals/incentives between procurement  and business areas must be aligned and active executive leadership must exist</a:t>
                      </a:r>
                    </a:p>
                  </a:txBody>
                  <a:tcPr marL="100600" marR="100600" marT="51827" marB="51827"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Often requires great organizational changes</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Cultural resistance to “VP of Procurement” and line organization concept</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Weakened link to field operations</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Slower response time</a:t>
                      </a:r>
                    </a:p>
                    <a:p>
                      <a:pPr marL="112713" marR="0" lvl="0" indent="-112713" algn="l" defTabSz="911225" rtl="0" eaLnBrk="1" fontAlgn="base" latinLnBrk="0" hangingPunct="1">
                        <a:lnSpc>
                          <a:spcPct val="106000"/>
                        </a:lnSpc>
                        <a:spcBef>
                          <a:spcPct val="0"/>
                        </a:spcBef>
                        <a:spcAft>
                          <a:spcPct val="0"/>
                        </a:spcAft>
                        <a:buClr>
                          <a:schemeClr val="tx1"/>
                        </a:buClr>
                        <a:buSzPct val="65000"/>
                        <a:buFont typeface="Wingdings" pitchFamily="2" charset="2"/>
                        <a:buChar char="§"/>
                        <a:tabLst/>
                      </a:pPr>
                      <a:r>
                        <a:rPr kumimoji="0" lang="en-US" sz="1000" b="0" i="0" u="none" strike="noStrike" cap="none" normalizeH="0" baseline="0" dirty="0" smtClean="0">
                          <a:ln>
                            <a:noFill/>
                          </a:ln>
                          <a:solidFill>
                            <a:schemeClr val="tx1"/>
                          </a:solidFill>
                          <a:effectLst/>
                          <a:latin typeface="Arial" charset="0"/>
                        </a:rPr>
                        <a:t>Fewer “local suppliers”</a:t>
                      </a:r>
                    </a:p>
                  </a:txBody>
                  <a:tcPr marL="100600" marR="100600" marT="51827" marB="51827"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57" name="Rectangle 39"/>
          <p:cNvSpPr>
            <a:spLocks noChangeArrowheads="1"/>
          </p:cNvSpPr>
          <p:nvPr/>
        </p:nvSpPr>
        <p:spPr bwMode="auto">
          <a:xfrm>
            <a:off x="3353330" y="3090215"/>
            <a:ext cx="2099324" cy="307720"/>
          </a:xfrm>
          <a:prstGeom prst="rect">
            <a:avLst/>
          </a:prstGeom>
          <a:noFill/>
          <a:ln w="9525">
            <a:noFill/>
            <a:miter lim="800000"/>
            <a:headEnd/>
            <a:tailEnd/>
          </a:ln>
        </p:spPr>
        <p:txBody>
          <a:bodyPr wrap="none" lIns="100840" tIns="49535" rIns="100840" bIns="49535">
            <a:spAutoFit/>
          </a:bodyPr>
          <a:lstStyle/>
          <a:p>
            <a:pPr algn="ctr" eaLnBrk="0" hangingPunct="0"/>
            <a:r>
              <a:rPr lang="en-US" sz="1300" b="1" dirty="0">
                <a:solidFill>
                  <a:schemeClr val="bg1"/>
                </a:solidFill>
              </a:rPr>
              <a:t>Distributed Governance</a:t>
            </a:r>
          </a:p>
        </p:txBody>
      </p:sp>
      <p:sp>
        <p:nvSpPr>
          <p:cNvPr id="48159" name="Rectangle 47"/>
          <p:cNvSpPr>
            <a:spLocks noChangeArrowheads="1"/>
          </p:cNvSpPr>
          <p:nvPr/>
        </p:nvSpPr>
        <p:spPr bwMode="black">
          <a:xfrm>
            <a:off x="340573" y="1251748"/>
            <a:ext cx="5195839" cy="885802"/>
          </a:xfrm>
          <a:prstGeom prst="rect">
            <a:avLst/>
          </a:prstGeom>
          <a:noFill/>
          <a:ln w="9525" algn="ctr">
            <a:noFill/>
            <a:miter lim="800000"/>
            <a:headEnd/>
            <a:tailEnd/>
          </a:ln>
        </p:spPr>
        <p:txBody>
          <a:bodyPr wrap="square" lIns="101901" tIns="50950" rIns="101901" bIns="50950">
            <a:spAutoFit/>
          </a:bodyPr>
          <a:lstStyle/>
          <a:p>
            <a:pPr>
              <a:lnSpc>
                <a:spcPct val="106000"/>
              </a:lnSpc>
              <a:spcBef>
                <a:spcPct val="80000"/>
              </a:spcBef>
              <a:buClr>
                <a:schemeClr val="tx1"/>
              </a:buClr>
              <a:buSzPct val="80000"/>
              <a:buFont typeface="Wingdings" pitchFamily="2" charset="2"/>
              <a:buNone/>
            </a:pPr>
            <a:r>
              <a:rPr lang="en-US" sz="1600" b="1" dirty="0"/>
              <a:t>The leading practice for procurement organizations is to progress toward a center-led or centralized governance model</a:t>
            </a:r>
          </a:p>
        </p:txBody>
      </p:sp>
      <p:sp>
        <p:nvSpPr>
          <p:cNvPr id="48160" name="Line 85"/>
          <p:cNvSpPr>
            <a:spLocks noChangeShapeType="1"/>
          </p:cNvSpPr>
          <p:nvPr/>
        </p:nvSpPr>
        <p:spPr bwMode="auto">
          <a:xfrm>
            <a:off x="3992558" y="2922105"/>
            <a:ext cx="1760498" cy="0"/>
          </a:xfrm>
          <a:prstGeom prst="line">
            <a:avLst/>
          </a:prstGeom>
          <a:noFill/>
          <a:ln w="19050">
            <a:solidFill>
              <a:schemeClr val="tx1"/>
            </a:solidFill>
            <a:round/>
            <a:headEnd/>
            <a:tailEnd type="triangle" w="med" len="med"/>
          </a:ln>
        </p:spPr>
        <p:txBody>
          <a:bodyPr lIns="101901" tIns="50950" rIns="101901" bIns="50950"/>
          <a:lstStyle/>
          <a:p>
            <a:endParaRPr lang="en-US"/>
          </a:p>
        </p:txBody>
      </p:sp>
      <p:sp>
        <p:nvSpPr>
          <p:cNvPr id="38998" name="Rectangle 86"/>
          <p:cNvSpPr>
            <a:spLocks noChangeArrowheads="1"/>
          </p:cNvSpPr>
          <p:nvPr/>
        </p:nvSpPr>
        <p:spPr bwMode="auto">
          <a:xfrm>
            <a:off x="5616827" y="2772745"/>
            <a:ext cx="1089832" cy="25913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01901" tIns="50950" rIns="101901" bIns="50950" anchor="ctr"/>
          <a:lstStyle/>
          <a:p>
            <a:pPr algn="ctr">
              <a:defRPr/>
            </a:pPr>
            <a:r>
              <a:rPr lang="en-US" sz="1300" b="1" i="1" dirty="0"/>
              <a:t>Trending</a:t>
            </a:r>
          </a:p>
        </p:txBody>
      </p:sp>
      <p:sp>
        <p:nvSpPr>
          <p:cNvPr id="12" name="Title 11"/>
          <p:cNvSpPr>
            <a:spLocks noGrp="1"/>
          </p:cNvSpPr>
          <p:nvPr>
            <p:ph type="title"/>
          </p:nvPr>
        </p:nvSpPr>
        <p:spPr>
          <a:xfrm>
            <a:off x="449263" y="396875"/>
            <a:ext cx="6974707" cy="714375"/>
          </a:xfrm>
        </p:spPr>
        <p:txBody>
          <a:bodyPr/>
          <a:lstStyle/>
          <a:p>
            <a:r>
              <a:rPr lang="en-US" dirty="0" smtClean="0"/>
              <a:t>Design and build the procurement organization (cont.)</a:t>
            </a:r>
            <a:endParaRPr lang="en-US" dirty="0"/>
          </a:p>
        </p:txBody>
      </p:sp>
      <p:graphicFrame>
        <p:nvGraphicFramePr>
          <p:cNvPr id="16" name="Diagram 15"/>
          <p:cNvGraphicFramePr/>
          <p:nvPr/>
        </p:nvGraphicFramePr>
        <p:xfrm>
          <a:off x="5168108" y="986600"/>
          <a:ext cx="3767671" cy="1729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supplier management processes</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97</a:t>
            </a:fld>
            <a:endParaRPr lang="en-US" dirty="0"/>
          </a:p>
        </p:txBody>
      </p:sp>
      <p:grpSp>
        <p:nvGrpSpPr>
          <p:cNvPr id="4" name="Group 4"/>
          <p:cNvGrpSpPr>
            <a:grpSpLocks noChangeAspect="1"/>
          </p:cNvGrpSpPr>
          <p:nvPr/>
        </p:nvGrpSpPr>
        <p:grpSpPr bwMode="auto">
          <a:xfrm>
            <a:off x="656384" y="1664522"/>
            <a:ext cx="8343861" cy="5076828"/>
            <a:chOff x="558" y="1027"/>
            <a:chExt cx="4970" cy="3024"/>
          </a:xfrm>
        </p:grpSpPr>
        <p:sp>
          <p:nvSpPr>
            <p:cNvPr id="46083" name="AutoShape 3"/>
            <p:cNvSpPr>
              <a:spLocks noChangeAspect="1" noChangeArrowheads="1" noTextEdit="1"/>
            </p:cNvSpPr>
            <p:nvPr/>
          </p:nvSpPr>
          <p:spPr bwMode="auto">
            <a:xfrm>
              <a:off x="558" y="1027"/>
              <a:ext cx="4970" cy="3024"/>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205"/>
            <p:cNvGrpSpPr>
              <a:grpSpLocks/>
            </p:cNvGrpSpPr>
            <p:nvPr/>
          </p:nvGrpSpPr>
          <p:grpSpPr bwMode="auto">
            <a:xfrm>
              <a:off x="564" y="1032"/>
              <a:ext cx="4958" cy="3014"/>
              <a:chOff x="564" y="1032"/>
              <a:chExt cx="4958" cy="3014"/>
            </a:xfrm>
          </p:grpSpPr>
          <p:sp>
            <p:nvSpPr>
              <p:cNvPr id="46085" name="Rectangle 5"/>
              <p:cNvSpPr>
                <a:spLocks noChangeArrowheads="1"/>
              </p:cNvSpPr>
              <p:nvPr/>
            </p:nvSpPr>
            <p:spPr bwMode="auto">
              <a:xfrm>
                <a:off x="564" y="1134"/>
                <a:ext cx="4958" cy="10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86" name="Rectangle 6"/>
              <p:cNvSpPr>
                <a:spLocks noChangeArrowheads="1"/>
              </p:cNvSpPr>
              <p:nvPr/>
            </p:nvSpPr>
            <p:spPr bwMode="auto">
              <a:xfrm>
                <a:off x="564" y="1134"/>
                <a:ext cx="4958" cy="101"/>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87" name="Rectangle 7"/>
              <p:cNvSpPr>
                <a:spLocks noChangeArrowheads="1"/>
              </p:cNvSpPr>
              <p:nvPr/>
            </p:nvSpPr>
            <p:spPr bwMode="auto">
              <a:xfrm>
                <a:off x="564" y="1032"/>
                <a:ext cx="4958" cy="3014"/>
              </a:xfrm>
              <a:prstGeom prst="rect">
                <a:avLst/>
              </a:prstGeom>
              <a:noFill/>
              <a:ln w="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88" name="Rectangle 8"/>
              <p:cNvSpPr>
                <a:spLocks noChangeArrowheads="1"/>
              </p:cNvSpPr>
              <p:nvPr/>
            </p:nvSpPr>
            <p:spPr bwMode="auto">
              <a:xfrm>
                <a:off x="564" y="1032"/>
                <a:ext cx="4958" cy="10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89" name="Rectangle 9"/>
              <p:cNvSpPr>
                <a:spLocks noChangeArrowheads="1"/>
              </p:cNvSpPr>
              <p:nvPr/>
            </p:nvSpPr>
            <p:spPr bwMode="auto">
              <a:xfrm>
                <a:off x="564" y="1032"/>
                <a:ext cx="4958" cy="10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90" name="Rectangle 10"/>
              <p:cNvSpPr>
                <a:spLocks noChangeArrowheads="1"/>
              </p:cNvSpPr>
              <p:nvPr/>
            </p:nvSpPr>
            <p:spPr bwMode="auto">
              <a:xfrm>
                <a:off x="573" y="1053"/>
                <a:ext cx="1804" cy="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cs typeface="Arial" pitchFamily="34" charset="0"/>
                  </a:rPr>
                  <a:t>Supplier Performance &amp; Development Process - Draft Version 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91" name="Rectangle 11"/>
              <p:cNvSpPr>
                <a:spLocks noChangeArrowheads="1"/>
              </p:cNvSpPr>
              <p:nvPr/>
            </p:nvSpPr>
            <p:spPr bwMode="auto">
              <a:xfrm>
                <a:off x="564" y="2549"/>
                <a:ext cx="4958" cy="1101"/>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92" name="Rectangle 12"/>
              <p:cNvSpPr>
                <a:spLocks noChangeArrowheads="1"/>
              </p:cNvSpPr>
              <p:nvPr/>
            </p:nvSpPr>
            <p:spPr bwMode="auto">
              <a:xfrm>
                <a:off x="564" y="2549"/>
                <a:ext cx="148" cy="110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93" name="Rectangle 13"/>
              <p:cNvSpPr>
                <a:spLocks noChangeArrowheads="1"/>
              </p:cNvSpPr>
              <p:nvPr/>
            </p:nvSpPr>
            <p:spPr bwMode="auto">
              <a:xfrm>
                <a:off x="564" y="2549"/>
                <a:ext cx="148" cy="1101"/>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94" name="Rectangle 14"/>
              <p:cNvSpPr>
                <a:spLocks noChangeArrowheads="1"/>
              </p:cNvSpPr>
              <p:nvPr/>
            </p:nvSpPr>
            <p:spPr bwMode="auto">
              <a:xfrm rot="16200000">
                <a:off x="618" y="3247"/>
                <a:ext cx="48"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95" name="Rectangle 15"/>
              <p:cNvSpPr>
                <a:spLocks noChangeArrowheads="1"/>
              </p:cNvSpPr>
              <p:nvPr/>
            </p:nvSpPr>
            <p:spPr bwMode="auto">
              <a:xfrm rot="16200000">
                <a:off x="620" y="3225"/>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96" name="Rectangle 16"/>
              <p:cNvSpPr>
                <a:spLocks noChangeArrowheads="1"/>
              </p:cNvSpPr>
              <p:nvPr/>
            </p:nvSpPr>
            <p:spPr bwMode="auto">
              <a:xfrm rot="16200000">
                <a:off x="620" y="3206"/>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97" name="Rectangle 17"/>
              <p:cNvSpPr>
                <a:spLocks noChangeArrowheads="1"/>
              </p:cNvSpPr>
              <p:nvPr/>
            </p:nvSpPr>
            <p:spPr bwMode="auto">
              <a:xfrm rot="16200000">
                <a:off x="620" y="3185"/>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98" name="Rectangle 18"/>
              <p:cNvSpPr>
                <a:spLocks noChangeArrowheads="1"/>
              </p:cNvSpPr>
              <p:nvPr/>
            </p:nvSpPr>
            <p:spPr bwMode="auto">
              <a:xfrm rot="16200000">
                <a:off x="627" y="3173"/>
                <a:ext cx="29"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099" name="Rectangle 19"/>
              <p:cNvSpPr>
                <a:spLocks noChangeArrowheads="1"/>
              </p:cNvSpPr>
              <p:nvPr/>
            </p:nvSpPr>
            <p:spPr bwMode="auto">
              <a:xfrm rot="16200000">
                <a:off x="622" y="3160"/>
                <a:ext cx="40"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00" name="Rectangle 20"/>
              <p:cNvSpPr>
                <a:spLocks noChangeArrowheads="1"/>
              </p:cNvSpPr>
              <p:nvPr/>
            </p:nvSpPr>
            <p:spPr bwMode="auto">
              <a:xfrm rot="16200000">
                <a:off x="626" y="3146"/>
                <a:ext cx="3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01" name="Rectangle 21"/>
              <p:cNvSpPr>
                <a:spLocks noChangeArrowheads="1"/>
              </p:cNvSpPr>
              <p:nvPr/>
            </p:nvSpPr>
            <p:spPr bwMode="auto">
              <a:xfrm rot="16200000">
                <a:off x="616" y="3126"/>
                <a:ext cx="5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02" name="Rectangle 22"/>
              <p:cNvSpPr>
                <a:spLocks noChangeArrowheads="1"/>
              </p:cNvSpPr>
              <p:nvPr/>
            </p:nvSpPr>
            <p:spPr bwMode="auto">
              <a:xfrm rot="16200000">
                <a:off x="620" y="3104"/>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03" name="Rectangle 23"/>
              <p:cNvSpPr>
                <a:spLocks noChangeArrowheads="1"/>
              </p:cNvSpPr>
              <p:nvPr/>
            </p:nvSpPr>
            <p:spPr bwMode="auto">
              <a:xfrm rot="16200000">
                <a:off x="620" y="3084"/>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04" name="Rectangle 24"/>
              <p:cNvSpPr>
                <a:spLocks noChangeArrowheads="1"/>
              </p:cNvSpPr>
              <p:nvPr/>
            </p:nvSpPr>
            <p:spPr bwMode="auto">
              <a:xfrm rot="16200000">
                <a:off x="627" y="3071"/>
                <a:ext cx="29"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05" name="Rectangle 25"/>
              <p:cNvSpPr>
                <a:spLocks noChangeArrowheads="1"/>
              </p:cNvSpPr>
              <p:nvPr/>
            </p:nvSpPr>
            <p:spPr bwMode="auto">
              <a:xfrm rot="16200000">
                <a:off x="620" y="3056"/>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06" name="Rectangle 26"/>
              <p:cNvSpPr>
                <a:spLocks noChangeArrowheads="1"/>
              </p:cNvSpPr>
              <p:nvPr/>
            </p:nvSpPr>
            <p:spPr bwMode="auto">
              <a:xfrm rot="16200000">
                <a:off x="626" y="3042"/>
                <a:ext cx="3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07" name="Rectangle 27"/>
              <p:cNvSpPr>
                <a:spLocks noChangeArrowheads="1"/>
              </p:cNvSpPr>
              <p:nvPr/>
            </p:nvSpPr>
            <p:spPr bwMode="auto">
              <a:xfrm rot="16200000">
                <a:off x="616" y="3022"/>
                <a:ext cx="5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08" name="Rectangle 28"/>
              <p:cNvSpPr>
                <a:spLocks noChangeArrowheads="1"/>
              </p:cNvSpPr>
              <p:nvPr/>
            </p:nvSpPr>
            <p:spPr bwMode="auto">
              <a:xfrm rot="16200000">
                <a:off x="620" y="3001"/>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09" name="Rectangle 29"/>
              <p:cNvSpPr>
                <a:spLocks noChangeArrowheads="1"/>
              </p:cNvSpPr>
              <p:nvPr/>
            </p:nvSpPr>
            <p:spPr bwMode="auto">
              <a:xfrm rot="16200000">
                <a:off x="620" y="2981"/>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10" name="Rectangle 30"/>
              <p:cNvSpPr>
                <a:spLocks noChangeArrowheads="1"/>
              </p:cNvSpPr>
              <p:nvPr/>
            </p:nvSpPr>
            <p:spPr bwMode="auto">
              <a:xfrm rot="16200000">
                <a:off x="626" y="2967"/>
                <a:ext cx="3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11" name="Rectangle 31"/>
              <p:cNvSpPr>
                <a:spLocks noChangeArrowheads="1"/>
              </p:cNvSpPr>
              <p:nvPr/>
            </p:nvSpPr>
            <p:spPr bwMode="auto">
              <a:xfrm rot="16200000">
                <a:off x="625" y="2956"/>
                <a:ext cx="3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12" name="Rectangle 32"/>
              <p:cNvSpPr>
                <a:spLocks noChangeArrowheads="1"/>
              </p:cNvSpPr>
              <p:nvPr/>
            </p:nvSpPr>
            <p:spPr bwMode="auto">
              <a:xfrm rot="16200000">
                <a:off x="618" y="2937"/>
                <a:ext cx="48"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13" name="Rectangle 33"/>
              <p:cNvSpPr>
                <a:spLocks noChangeArrowheads="1"/>
              </p:cNvSpPr>
              <p:nvPr/>
            </p:nvSpPr>
            <p:spPr bwMode="auto">
              <a:xfrm rot="16200000">
                <a:off x="616" y="2911"/>
                <a:ext cx="5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14" name="Rectangle 34"/>
              <p:cNvSpPr>
                <a:spLocks noChangeArrowheads="1"/>
              </p:cNvSpPr>
              <p:nvPr/>
            </p:nvSpPr>
            <p:spPr bwMode="auto">
              <a:xfrm rot="16200000">
                <a:off x="616" y="2885"/>
                <a:ext cx="5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15" name="Rectangle 35"/>
              <p:cNvSpPr>
                <a:spLocks noChangeArrowheads="1"/>
              </p:cNvSpPr>
              <p:nvPr/>
            </p:nvSpPr>
            <p:spPr bwMode="auto">
              <a:xfrm rot="16200000">
                <a:off x="625" y="2868"/>
                <a:ext cx="3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16" name="Rectangle 36"/>
              <p:cNvSpPr>
                <a:spLocks noChangeArrowheads="1"/>
              </p:cNvSpPr>
              <p:nvPr/>
            </p:nvSpPr>
            <p:spPr bwMode="auto">
              <a:xfrm>
                <a:off x="564" y="3650"/>
                <a:ext cx="4958" cy="396"/>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17" name="Rectangle 37"/>
              <p:cNvSpPr>
                <a:spLocks noChangeArrowheads="1"/>
              </p:cNvSpPr>
              <p:nvPr/>
            </p:nvSpPr>
            <p:spPr bwMode="auto">
              <a:xfrm>
                <a:off x="564" y="3650"/>
                <a:ext cx="148" cy="3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18" name="Rectangle 38"/>
              <p:cNvSpPr>
                <a:spLocks noChangeArrowheads="1"/>
              </p:cNvSpPr>
              <p:nvPr/>
            </p:nvSpPr>
            <p:spPr bwMode="auto">
              <a:xfrm>
                <a:off x="564" y="3650"/>
                <a:ext cx="148" cy="396"/>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19" name="Rectangle 39"/>
              <p:cNvSpPr>
                <a:spLocks noChangeArrowheads="1"/>
              </p:cNvSpPr>
              <p:nvPr/>
            </p:nvSpPr>
            <p:spPr bwMode="auto">
              <a:xfrm rot="16200000">
                <a:off x="618" y="3923"/>
                <a:ext cx="48"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20" name="Rectangle 40"/>
              <p:cNvSpPr>
                <a:spLocks noChangeArrowheads="1"/>
              </p:cNvSpPr>
              <p:nvPr/>
            </p:nvSpPr>
            <p:spPr bwMode="auto">
              <a:xfrm rot="16200000">
                <a:off x="620" y="3901"/>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21" name="Rectangle 41"/>
              <p:cNvSpPr>
                <a:spLocks noChangeArrowheads="1"/>
              </p:cNvSpPr>
              <p:nvPr/>
            </p:nvSpPr>
            <p:spPr bwMode="auto">
              <a:xfrm rot="16200000">
                <a:off x="620" y="3881"/>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22" name="Rectangle 42"/>
              <p:cNvSpPr>
                <a:spLocks noChangeArrowheads="1"/>
              </p:cNvSpPr>
              <p:nvPr/>
            </p:nvSpPr>
            <p:spPr bwMode="auto">
              <a:xfrm rot="16200000">
                <a:off x="625" y="3866"/>
                <a:ext cx="3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23" name="Rectangle 43"/>
              <p:cNvSpPr>
                <a:spLocks noChangeArrowheads="1"/>
              </p:cNvSpPr>
              <p:nvPr/>
            </p:nvSpPr>
            <p:spPr bwMode="auto">
              <a:xfrm rot="16200000">
                <a:off x="621" y="3850"/>
                <a:ext cx="4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24" name="Rectangle 44"/>
              <p:cNvSpPr>
                <a:spLocks noChangeArrowheads="1"/>
              </p:cNvSpPr>
              <p:nvPr/>
            </p:nvSpPr>
            <p:spPr bwMode="auto">
              <a:xfrm rot="16200000">
                <a:off x="627" y="3838"/>
                <a:ext cx="29"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25" name="Rectangle 45"/>
              <p:cNvSpPr>
                <a:spLocks noChangeArrowheads="1"/>
              </p:cNvSpPr>
              <p:nvPr/>
            </p:nvSpPr>
            <p:spPr bwMode="auto">
              <a:xfrm rot="16200000">
                <a:off x="620" y="3823"/>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26" name="Rectangle 46"/>
              <p:cNvSpPr>
                <a:spLocks noChangeArrowheads="1"/>
              </p:cNvSpPr>
              <p:nvPr/>
            </p:nvSpPr>
            <p:spPr bwMode="auto">
              <a:xfrm rot="16200000">
                <a:off x="620" y="3804"/>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27" name="Rectangle 47"/>
              <p:cNvSpPr>
                <a:spLocks noChangeArrowheads="1"/>
              </p:cNvSpPr>
              <p:nvPr/>
            </p:nvSpPr>
            <p:spPr bwMode="auto">
              <a:xfrm rot="16200000">
                <a:off x="626" y="3790"/>
                <a:ext cx="3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28" name="Rectangle 48"/>
              <p:cNvSpPr>
                <a:spLocks noChangeArrowheads="1"/>
              </p:cNvSpPr>
              <p:nvPr/>
            </p:nvSpPr>
            <p:spPr bwMode="auto">
              <a:xfrm rot="16200000">
                <a:off x="625" y="3779"/>
                <a:ext cx="3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29" name="Rectangle 49"/>
              <p:cNvSpPr>
                <a:spLocks noChangeArrowheads="1"/>
              </p:cNvSpPr>
              <p:nvPr/>
            </p:nvSpPr>
            <p:spPr bwMode="auto">
              <a:xfrm rot="16200000">
                <a:off x="618" y="3760"/>
                <a:ext cx="48"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30" name="Rectangle 50"/>
              <p:cNvSpPr>
                <a:spLocks noChangeArrowheads="1"/>
              </p:cNvSpPr>
              <p:nvPr/>
            </p:nvSpPr>
            <p:spPr bwMode="auto">
              <a:xfrm rot="16200000">
                <a:off x="618" y="3736"/>
                <a:ext cx="48"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31" name="Rectangle 51"/>
              <p:cNvSpPr>
                <a:spLocks noChangeArrowheads="1"/>
              </p:cNvSpPr>
              <p:nvPr/>
            </p:nvSpPr>
            <p:spPr bwMode="auto">
              <a:xfrm rot="16200000">
                <a:off x="614" y="3708"/>
                <a:ext cx="56"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32" name="Rectangle 52"/>
              <p:cNvSpPr>
                <a:spLocks noChangeArrowheads="1"/>
              </p:cNvSpPr>
              <p:nvPr/>
            </p:nvSpPr>
            <p:spPr bwMode="auto">
              <a:xfrm rot="16200000">
                <a:off x="625" y="3689"/>
                <a:ext cx="3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33" name="Rectangle 53"/>
              <p:cNvSpPr>
                <a:spLocks noChangeArrowheads="1"/>
              </p:cNvSpPr>
              <p:nvPr/>
            </p:nvSpPr>
            <p:spPr bwMode="auto">
              <a:xfrm>
                <a:off x="564" y="2392"/>
                <a:ext cx="4958" cy="157"/>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34" name="Rectangle 54"/>
              <p:cNvSpPr>
                <a:spLocks noChangeArrowheads="1"/>
              </p:cNvSpPr>
              <p:nvPr/>
            </p:nvSpPr>
            <p:spPr bwMode="auto">
              <a:xfrm>
                <a:off x="564" y="2392"/>
                <a:ext cx="148" cy="15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35" name="Rectangle 55"/>
              <p:cNvSpPr>
                <a:spLocks noChangeArrowheads="1"/>
              </p:cNvSpPr>
              <p:nvPr/>
            </p:nvSpPr>
            <p:spPr bwMode="auto">
              <a:xfrm>
                <a:off x="564" y="2392"/>
                <a:ext cx="148" cy="157"/>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36" name="Rectangle 56"/>
              <p:cNvSpPr>
                <a:spLocks noChangeArrowheads="1"/>
              </p:cNvSpPr>
              <p:nvPr/>
            </p:nvSpPr>
            <p:spPr bwMode="auto">
              <a:xfrm rot="16200000">
                <a:off x="618" y="2443"/>
                <a:ext cx="48"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37" name="Rectangle 57"/>
              <p:cNvSpPr>
                <a:spLocks noChangeArrowheads="1"/>
              </p:cNvSpPr>
              <p:nvPr/>
            </p:nvSpPr>
            <p:spPr bwMode="auto">
              <a:xfrm rot="16200000">
                <a:off x="618" y="2419"/>
                <a:ext cx="48"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38" name="Rectangle 58"/>
              <p:cNvSpPr>
                <a:spLocks noChangeArrowheads="1"/>
              </p:cNvSpPr>
              <p:nvPr/>
            </p:nvSpPr>
            <p:spPr bwMode="auto">
              <a:xfrm>
                <a:off x="564" y="2138"/>
                <a:ext cx="4958" cy="254"/>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39" name="Rectangle 59"/>
              <p:cNvSpPr>
                <a:spLocks noChangeArrowheads="1"/>
              </p:cNvSpPr>
              <p:nvPr/>
            </p:nvSpPr>
            <p:spPr bwMode="auto">
              <a:xfrm>
                <a:off x="564" y="2138"/>
                <a:ext cx="148" cy="2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40" name="Rectangle 60"/>
              <p:cNvSpPr>
                <a:spLocks noChangeArrowheads="1"/>
              </p:cNvSpPr>
              <p:nvPr/>
            </p:nvSpPr>
            <p:spPr bwMode="auto">
              <a:xfrm>
                <a:off x="564" y="2138"/>
                <a:ext cx="148" cy="254"/>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41" name="Rectangle 61"/>
              <p:cNvSpPr>
                <a:spLocks noChangeArrowheads="1"/>
              </p:cNvSpPr>
              <p:nvPr/>
            </p:nvSpPr>
            <p:spPr bwMode="auto">
              <a:xfrm rot="16200000">
                <a:off x="592" y="2280"/>
                <a:ext cx="48"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42" name="Rectangle 62"/>
              <p:cNvSpPr>
                <a:spLocks noChangeArrowheads="1"/>
              </p:cNvSpPr>
              <p:nvPr/>
            </p:nvSpPr>
            <p:spPr bwMode="auto">
              <a:xfrm rot="16200000">
                <a:off x="594" y="2258"/>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43" name="Rectangle 63"/>
              <p:cNvSpPr>
                <a:spLocks noChangeArrowheads="1"/>
              </p:cNvSpPr>
              <p:nvPr/>
            </p:nvSpPr>
            <p:spPr bwMode="auto">
              <a:xfrm rot="16200000">
                <a:off x="594" y="2238"/>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44" name="Rectangle 64"/>
              <p:cNvSpPr>
                <a:spLocks noChangeArrowheads="1"/>
              </p:cNvSpPr>
              <p:nvPr/>
            </p:nvSpPr>
            <p:spPr bwMode="auto">
              <a:xfrm rot="16200000">
                <a:off x="594" y="2218"/>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45" name="Rectangle 65"/>
              <p:cNvSpPr>
                <a:spLocks noChangeArrowheads="1"/>
              </p:cNvSpPr>
              <p:nvPr/>
            </p:nvSpPr>
            <p:spPr bwMode="auto">
              <a:xfrm rot="16200000">
                <a:off x="601" y="2205"/>
                <a:ext cx="29"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46" name="Rectangle 66"/>
              <p:cNvSpPr>
                <a:spLocks noChangeArrowheads="1"/>
              </p:cNvSpPr>
              <p:nvPr/>
            </p:nvSpPr>
            <p:spPr bwMode="auto">
              <a:xfrm rot="16200000">
                <a:off x="601" y="2197"/>
                <a:ext cx="29"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47" name="Rectangle 67"/>
              <p:cNvSpPr>
                <a:spLocks noChangeArrowheads="1"/>
              </p:cNvSpPr>
              <p:nvPr/>
            </p:nvSpPr>
            <p:spPr bwMode="auto">
              <a:xfrm rot="16200000">
                <a:off x="594" y="2182"/>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48" name="Rectangle 68"/>
              <p:cNvSpPr>
                <a:spLocks noChangeArrowheads="1"/>
              </p:cNvSpPr>
              <p:nvPr/>
            </p:nvSpPr>
            <p:spPr bwMode="auto">
              <a:xfrm rot="16200000">
                <a:off x="599" y="2167"/>
                <a:ext cx="3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49" name="Rectangle 69"/>
              <p:cNvSpPr>
                <a:spLocks noChangeArrowheads="1"/>
              </p:cNvSpPr>
              <p:nvPr/>
            </p:nvSpPr>
            <p:spPr bwMode="auto">
              <a:xfrm rot="16200000">
                <a:off x="642" y="2317"/>
                <a:ext cx="48"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50" name="Rectangle 70"/>
              <p:cNvSpPr>
                <a:spLocks noChangeArrowheads="1"/>
              </p:cNvSpPr>
              <p:nvPr/>
            </p:nvSpPr>
            <p:spPr bwMode="auto">
              <a:xfrm rot="16200000">
                <a:off x="645" y="2296"/>
                <a:ext cx="4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51" name="Rectangle 71"/>
              <p:cNvSpPr>
                <a:spLocks noChangeArrowheads="1"/>
              </p:cNvSpPr>
              <p:nvPr/>
            </p:nvSpPr>
            <p:spPr bwMode="auto">
              <a:xfrm rot="16200000">
                <a:off x="645" y="2278"/>
                <a:ext cx="4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52" name="Rectangle 72"/>
              <p:cNvSpPr>
                <a:spLocks noChangeArrowheads="1"/>
              </p:cNvSpPr>
              <p:nvPr/>
            </p:nvSpPr>
            <p:spPr bwMode="auto">
              <a:xfrm rot="16200000">
                <a:off x="649" y="2265"/>
                <a:ext cx="3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53" name="Rectangle 73"/>
              <p:cNvSpPr>
                <a:spLocks noChangeArrowheads="1"/>
              </p:cNvSpPr>
              <p:nvPr/>
            </p:nvSpPr>
            <p:spPr bwMode="auto">
              <a:xfrm rot="16200000">
                <a:off x="644" y="2248"/>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54" name="Rectangle 74"/>
              <p:cNvSpPr>
                <a:spLocks noChangeArrowheads="1"/>
              </p:cNvSpPr>
              <p:nvPr/>
            </p:nvSpPr>
            <p:spPr bwMode="auto">
              <a:xfrm rot="16200000">
                <a:off x="644" y="2228"/>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55" name="Rectangle 75"/>
              <p:cNvSpPr>
                <a:spLocks noChangeArrowheads="1"/>
              </p:cNvSpPr>
              <p:nvPr/>
            </p:nvSpPr>
            <p:spPr bwMode="auto">
              <a:xfrm rot="16200000">
                <a:off x="651" y="2215"/>
                <a:ext cx="29"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56" name="Rectangle 76"/>
              <p:cNvSpPr>
                <a:spLocks noChangeArrowheads="1"/>
              </p:cNvSpPr>
              <p:nvPr/>
            </p:nvSpPr>
            <p:spPr bwMode="auto">
              <a:xfrm rot="16200000">
                <a:off x="650" y="2206"/>
                <a:ext cx="3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57" name="Rectangle 77"/>
              <p:cNvSpPr>
                <a:spLocks noChangeArrowheads="1"/>
              </p:cNvSpPr>
              <p:nvPr/>
            </p:nvSpPr>
            <p:spPr bwMode="auto">
              <a:xfrm rot="16200000">
                <a:off x="644" y="2190"/>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58" name="Rectangle 78"/>
              <p:cNvSpPr>
                <a:spLocks noChangeArrowheads="1"/>
              </p:cNvSpPr>
              <p:nvPr/>
            </p:nvSpPr>
            <p:spPr bwMode="auto">
              <a:xfrm rot="16200000">
                <a:off x="650" y="2176"/>
                <a:ext cx="3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59" name="Rectangle 79"/>
              <p:cNvSpPr>
                <a:spLocks noChangeArrowheads="1"/>
              </p:cNvSpPr>
              <p:nvPr/>
            </p:nvSpPr>
            <p:spPr bwMode="auto">
              <a:xfrm rot="16200000">
                <a:off x="651" y="2167"/>
                <a:ext cx="29"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60" name="Rectangle 80"/>
              <p:cNvSpPr>
                <a:spLocks noChangeArrowheads="1"/>
              </p:cNvSpPr>
              <p:nvPr/>
            </p:nvSpPr>
            <p:spPr bwMode="auto">
              <a:xfrm rot="16200000">
                <a:off x="644" y="2152"/>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61" name="Rectangle 81"/>
              <p:cNvSpPr>
                <a:spLocks noChangeArrowheads="1"/>
              </p:cNvSpPr>
              <p:nvPr/>
            </p:nvSpPr>
            <p:spPr bwMode="auto">
              <a:xfrm rot="16200000">
                <a:off x="644" y="2132"/>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62" name="Rectangle 82"/>
              <p:cNvSpPr>
                <a:spLocks noChangeArrowheads="1"/>
              </p:cNvSpPr>
              <p:nvPr/>
            </p:nvSpPr>
            <p:spPr bwMode="auto">
              <a:xfrm>
                <a:off x="564" y="1235"/>
                <a:ext cx="4958" cy="903"/>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63" name="Rectangle 83"/>
              <p:cNvSpPr>
                <a:spLocks noChangeArrowheads="1"/>
              </p:cNvSpPr>
              <p:nvPr/>
            </p:nvSpPr>
            <p:spPr bwMode="auto">
              <a:xfrm>
                <a:off x="564" y="1235"/>
                <a:ext cx="148" cy="90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64" name="Rectangle 84"/>
              <p:cNvSpPr>
                <a:spLocks noChangeArrowheads="1"/>
              </p:cNvSpPr>
              <p:nvPr/>
            </p:nvSpPr>
            <p:spPr bwMode="auto">
              <a:xfrm>
                <a:off x="564" y="1235"/>
                <a:ext cx="148" cy="903"/>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65" name="Rectangle 85"/>
              <p:cNvSpPr>
                <a:spLocks noChangeArrowheads="1"/>
              </p:cNvSpPr>
              <p:nvPr/>
            </p:nvSpPr>
            <p:spPr bwMode="auto">
              <a:xfrm rot="16200000">
                <a:off x="619" y="1936"/>
                <a:ext cx="48"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66" name="Rectangle 86"/>
              <p:cNvSpPr>
                <a:spLocks noChangeArrowheads="1"/>
              </p:cNvSpPr>
              <p:nvPr/>
            </p:nvSpPr>
            <p:spPr bwMode="auto">
              <a:xfrm rot="16200000">
                <a:off x="621" y="1914"/>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67" name="Rectangle 87"/>
              <p:cNvSpPr>
                <a:spLocks noChangeArrowheads="1"/>
              </p:cNvSpPr>
              <p:nvPr/>
            </p:nvSpPr>
            <p:spPr bwMode="auto">
              <a:xfrm rot="16200000">
                <a:off x="621" y="1894"/>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68" name="Rectangle 88"/>
              <p:cNvSpPr>
                <a:spLocks noChangeArrowheads="1"/>
              </p:cNvSpPr>
              <p:nvPr/>
            </p:nvSpPr>
            <p:spPr bwMode="auto">
              <a:xfrm rot="16200000">
                <a:off x="621" y="1874"/>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69" name="Rectangle 89"/>
              <p:cNvSpPr>
                <a:spLocks noChangeArrowheads="1"/>
              </p:cNvSpPr>
              <p:nvPr/>
            </p:nvSpPr>
            <p:spPr bwMode="auto">
              <a:xfrm rot="16200000">
                <a:off x="628" y="1861"/>
                <a:ext cx="29"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70" name="Rectangle 90"/>
              <p:cNvSpPr>
                <a:spLocks noChangeArrowheads="1"/>
              </p:cNvSpPr>
              <p:nvPr/>
            </p:nvSpPr>
            <p:spPr bwMode="auto">
              <a:xfrm rot="16200000">
                <a:off x="628" y="1854"/>
                <a:ext cx="29"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71" name="Rectangle 91"/>
              <p:cNvSpPr>
                <a:spLocks noChangeArrowheads="1"/>
              </p:cNvSpPr>
              <p:nvPr/>
            </p:nvSpPr>
            <p:spPr bwMode="auto">
              <a:xfrm rot="16200000">
                <a:off x="621" y="1839"/>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72" name="Rectangle 92"/>
              <p:cNvSpPr>
                <a:spLocks noChangeArrowheads="1"/>
              </p:cNvSpPr>
              <p:nvPr/>
            </p:nvSpPr>
            <p:spPr bwMode="auto">
              <a:xfrm rot="16200000">
                <a:off x="626" y="1824"/>
                <a:ext cx="3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73" name="Rectangle 93"/>
              <p:cNvSpPr>
                <a:spLocks noChangeArrowheads="1"/>
              </p:cNvSpPr>
              <p:nvPr/>
            </p:nvSpPr>
            <p:spPr bwMode="auto">
              <a:xfrm rot="16200000">
                <a:off x="627" y="1813"/>
                <a:ext cx="3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74" name="Rectangle 94"/>
              <p:cNvSpPr>
                <a:spLocks noChangeArrowheads="1"/>
              </p:cNvSpPr>
              <p:nvPr/>
            </p:nvSpPr>
            <p:spPr bwMode="auto">
              <a:xfrm rot="16200000">
                <a:off x="619" y="1795"/>
                <a:ext cx="48"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75" name="Rectangle 95"/>
              <p:cNvSpPr>
                <a:spLocks noChangeArrowheads="1"/>
              </p:cNvSpPr>
              <p:nvPr/>
            </p:nvSpPr>
            <p:spPr bwMode="auto">
              <a:xfrm rot="16200000">
                <a:off x="621" y="1773"/>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76" name="Rectangle 96"/>
              <p:cNvSpPr>
                <a:spLocks noChangeArrowheads="1"/>
              </p:cNvSpPr>
              <p:nvPr/>
            </p:nvSpPr>
            <p:spPr bwMode="auto">
              <a:xfrm rot="16200000">
                <a:off x="626" y="1758"/>
                <a:ext cx="3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77" name="Rectangle 97"/>
              <p:cNvSpPr>
                <a:spLocks noChangeArrowheads="1"/>
              </p:cNvSpPr>
              <p:nvPr/>
            </p:nvSpPr>
            <p:spPr bwMode="auto">
              <a:xfrm rot="16200000">
                <a:off x="627" y="1747"/>
                <a:ext cx="3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78" name="Rectangle 98"/>
              <p:cNvSpPr>
                <a:spLocks noChangeArrowheads="1"/>
              </p:cNvSpPr>
              <p:nvPr/>
            </p:nvSpPr>
            <p:spPr bwMode="auto">
              <a:xfrm rot="16200000">
                <a:off x="621" y="1731"/>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79" name="Rectangle 99"/>
              <p:cNvSpPr>
                <a:spLocks noChangeArrowheads="1"/>
              </p:cNvSpPr>
              <p:nvPr/>
            </p:nvSpPr>
            <p:spPr bwMode="auto">
              <a:xfrm rot="16200000">
                <a:off x="626" y="1716"/>
                <a:ext cx="3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80" name="Rectangle 100"/>
              <p:cNvSpPr>
                <a:spLocks noChangeArrowheads="1"/>
              </p:cNvSpPr>
              <p:nvPr/>
            </p:nvSpPr>
            <p:spPr bwMode="auto">
              <a:xfrm rot="16200000">
                <a:off x="615" y="1693"/>
                <a:ext cx="56"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81" name="Rectangle 101"/>
              <p:cNvSpPr>
                <a:spLocks noChangeArrowheads="1"/>
              </p:cNvSpPr>
              <p:nvPr/>
            </p:nvSpPr>
            <p:spPr bwMode="auto">
              <a:xfrm rot="16200000">
                <a:off x="621" y="1670"/>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82" name="Rectangle 102"/>
              <p:cNvSpPr>
                <a:spLocks noChangeArrowheads="1"/>
              </p:cNvSpPr>
              <p:nvPr/>
            </p:nvSpPr>
            <p:spPr bwMode="auto">
              <a:xfrm rot="16200000">
                <a:off x="621" y="1650"/>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83" name="Rectangle 103"/>
              <p:cNvSpPr>
                <a:spLocks noChangeArrowheads="1"/>
              </p:cNvSpPr>
              <p:nvPr/>
            </p:nvSpPr>
            <p:spPr bwMode="auto">
              <a:xfrm rot="16200000">
                <a:off x="622" y="1631"/>
                <a:ext cx="4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84" name="Rectangle 104"/>
              <p:cNvSpPr>
                <a:spLocks noChangeArrowheads="1"/>
              </p:cNvSpPr>
              <p:nvPr/>
            </p:nvSpPr>
            <p:spPr bwMode="auto">
              <a:xfrm rot="16200000">
                <a:off x="621" y="1612"/>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85" name="Rectangle 105"/>
              <p:cNvSpPr>
                <a:spLocks noChangeArrowheads="1"/>
              </p:cNvSpPr>
              <p:nvPr/>
            </p:nvSpPr>
            <p:spPr bwMode="auto">
              <a:xfrm rot="16200000">
                <a:off x="627" y="1598"/>
                <a:ext cx="3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86" name="Rectangle 106"/>
              <p:cNvSpPr>
                <a:spLocks noChangeArrowheads="1"/>
              </p:cNvSpPr>
              <p:nvPr/>
            </p:nvSpPr>
            <p:spPr bwMode="auto">
              <a:xfrm rot="16200000">
                <a:off x="619" y="1580"/>
                <a:ext cx="48"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&amp;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87" name="Rectangle 107"/>
              <p:cNvSpPr>
                <a:spLocks noChangeArrowheads="1"/>
              </p:cNvSpPr>
              <p:nvPr/>
            </p:nvSpPr>
            <p:spPr bwMode="auto">
              <a:xfrm rot="16200000">
                <a:off x="627" y="1564"/>
                <a:ext cx="3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88" name="Rectangle 108"/>
              <p:cNvSpPr>
                <a:spLocks noChangeArrowheads="1"/>
              </p:cNvSpPr>
              <p:nvPr/>
            </p:nvSpPr>
            <p:spPr bwMode="auto">
              <a:xfrm rot="16200000">
                <a:off x="617" y="1544"/>
                <a:ext cx="5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89" name="Rectangle 109"/>
              <p:cNvSpPr>
                <a:spLocks noChangeArrowheads="1"/>
              </p:cNvSpPr>
              <p:nvPr/>
            </p:nvSpPr>
            <p:spPr bwMode="auto">
              <a:xfrm rot="16200000">
                <a:off x="621" y="1522"/>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90" name="Rectangle 110"/>
              <p:cNvSpPr>
                <a:spLocks noChangeArrowheads="1"/>
              </p:cNvSpPr>
              <p:nvPr/>
            </p:nvSpPr>
            <p:spPr bwMode="auto">
              <a:xfrm rot="16200000">
                <a:off x="622" y="1504"/>
                <a:ext cx="4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91" name="Rectangle 111"/>
              <p:cNvSpPr>
                <a:spLocks noChangeArrowheads="1"/>
              </p:cNvSpPr>
              <p:nvPr/>
            </p:nvSpPr>
            <p:spPr bwMode="auto">
              <a:xfrm rot="16200000">
                <a:off x="621" y="1484"/>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92" name="Rectangle 112"/>
              <p:cNvSpPr>
                <a:spLocks noChangeArrowheads="1"/>
              </p:cNvSpPr>
              <p:nvPr/>
            </p:nvSpPr>
            <p:spPr bwMode="auto">
              <a:xfrm rot="16200000">
                <a:off x="628" y="1471"/>
                <a:ext cx="29"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93" name="Rectangle 113"/>
              <p:cNvSpPr>
                <a:spLocks noChangeArrowheads="1"/>
              </p:cNvSpPr>
              <p:nvPr/>
            </p:nvSpPr>
            <p:spPr bwMode="auto">
              <a:xfrm rot="16200000">
                <a:off x="621" y="1456"/>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94" name="Rectangle 114"/>
              <p:cNvSpPr>
                <a:spLocks noChangeArrowheads="1"/>
              </p:cNvSpPr>
              <p:nvPr/>
            </p:nvSpPr>
            <p:spPr bwMode="auto">
              <a:xfrm rot="16200000">
                <a:off x="621" y="1436"/>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95" name="Rectangle 115"/>
              <p:cNvSpPr>
                <a:spLocks noChangeArrowheads="1"/>
              </p:cNvSpPr>
              <p:nvPr/>
            </p:nvSpPr>
            <p:spPr bwMode="auto">
              <a:xfrm rot="16200000">
                <a:off x="615" y="1410"/>
                <a:ext cx="56"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96" name="Rectangle 116"/>
              <p:cNvSpPr>
                <a:spLocks noChangeArrowheads="1"/>
              </p:cNvSpPr>
              <p:nvPr/>
            </p:nvSpPr>
            <p:spPr bwMode="auto">
              <a:xfrm rot="16200000">
                <a:off x="621" y="1386"/>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97" name="Rectangle 117"/>
              <p:cNvSpPr>
                <a:spLocks noChangeArrowheads="1"/>
              </p:cNvSpPr>
              <p:nvPr/>
            </p:nvSpPr>
            <p:spPr bwMode="auto">
              <a:xfrm rot="16200000">
                <a:off x="621" y="1366"/>
                <a:ext cx="44"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98" name="Rectangle 118"/>
              <p:cNvSpPr>
                <a:spLocks noChangeArrowheads="1"/>
              </p:cNvSpPr>
              <p:nvPr/>
            </p:nvSpPr>
            <p:spPr bwMode="auto">
              <a:xfrm rot="16200000">
                <a:off x="627" y="1353"/>
                <a:ext cx="31" cy="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pitchFamily="34"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199" name="Rectangle 119"/>
              <p:cNvSpPr>
                <a:spLocks noChangeArrowheads="1"/>
              </p:cNvSpPr>
              <p:nvPr/>
            </p:nvSpPr>
            <p:spPr bwMode="auto">
              <a:xfrm>
                <a:off x="1359" y="3312"/>
                <a:ext cx="295" cy="20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00" name="Rectangle 120"/>
              <p:cNvSpPr>
                <a:spLocks noChangeArrowheads="1"/>
              </p:cNvSpPr>
              <p:nvPr/>
            </p:nvSpPr>
            <p:spPr bwMode="auto">
              <a:xfrm>
                <a:off x="1359" y="3312"/>
                <a:ext cx="295" cy="203"/>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01" name="Rectangle 121"/>
              <p:cNvSpPr>
                <a:spLocks noChangeArrowheads="1"/>
              </p:cNvSpPr>
              <p:nvPr/>
            </p:nvSpPr>
            <p:spPr bwMode="auto">
              <a:xfrm>
                <a:off x="1375" y="3361"/>
                <a:ext cx="289"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3.0 - Identify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02" name="Rectangle 122"/>
              <p:cNvSpPr>
                <a:spLocks noChangeArrowheads="1"/>
              </p:cNvSpPr>
              <p:nvPr/>
            </p:nvSpPr>
            <p:spPr bwMode="auto">
              <a:xfrm>
                <a:off x="1422" y="3396"/>
                <a:ext cx="192"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Benchmark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03" name="Rectangle 123"/>
              <p:cNvSpPr>
                <a:spLocks noChangeArrowheads="1"/>
              </p:cNvSpPr>
              <p:nvPr/>
            </p:nvSpPr>
            <p:spPr bwMode="auto">
              <a:xfrm>
                <a:off x="1433" y="3430"/>
                <a:ext cx="169"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measures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04" name="Rectangle 124"/>
              <p:cNvSpPr>
                <a:spLocks noChangeArrowheads="1"/>
              </p:cNvSpPr>
              <p:nvPr/>
            </p:nvSpPr>
            <p:spPr bwMode="auto">
              <a:xfrm>
                <a:off x="3128" y="2199"/>
                <a:ext cx="354"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05" name="Rectangle 125"/>
              <p:cNvSpPr>
                <a:spLocks noChangeArrowheads="1"/>
              </p:cNvSpPr>
              <p:nvPr/>
            </p:nvSpPr>
            <p:spPr bwMode="auto">
              <a:xfrm>
                <a:off x="3128" y="2199"/>
                <a:ext cx="354" cy="107"/>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06" name="Rectangle 126"/>
              <p:cNvSpPr>
                <a:spLocks noChangeArrowheads="1"/>
              </p:cNvSpPr>
              <p:nvPr/>
            </p:nvSpPr>
            <p:spPr bwMode="auto">
              <a:xfrm>
                <a:off x="3169" y="2218"/>
                <a:ext cx="297"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dirty="0" smtClean="0">
                    <a:ln>
                      <a:noFill/>
                    </a:ln>
                    <a:solidFill>
                      <a:srgbClr val="000000"/>
                    </a:solidFill>
                    <a:effectLst/>
                    <a:latin typeface="Arial" pitchFamily="34" charset="0"/>
                    <a:cs typeface="Arial" pitchFamily="34" charset="0"/>
                  </a:rPr>
                  <a:t>SA 2.0 - Audit and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207" name="Rectangle 127"/>
              <p:cNvSpPr>
                <a:spLocks noChangeArrowheads="1"/>
              </p:cNvSpPr>
              <p:nvPr/>
            </p:nvSpPr>
            <p:spPr bwMode="auto">
              <a:xfrm>
                <a:off x="3173" y="2252"/>
                <a:ext cx="29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approve suppliers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08" name="Rectangle 128"/>
              <p:cNvSpPr>
                <a:spLocks noChangeArrowheads="1"/>
              </p:cNvSpPr>
              <p:nvPr/>
            </p:nvSpPr>
            <p:spPr bwMode="auto">
              <a:xfrm>
                <a:off x="3707" y="3850"/>
                <a:ext cx="339" cy="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09" name="Rectangle 129"/>
              <p:cNvSpPr>
                <a:spLocks noChangeArrowheads="1"/>
              </p:cNvSpPr>
              <p:nvPr/>
            </p:nvSpPr>
            <p:spPr bwMode="auto">
              <a:xfrm>
                <a:off x="3707" y="3850"/>
                <a:ext cx="339" cy="76"/>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10" name="Rectangle 130"/>
              <p:cNvSpPr>
                <a:spLocks noChangeArrowheads="1"/>
              </p:cNvSpPr>
              <p:nvPr/>
            </p:nvSpPr>
            <p:spPr bwMode="auto">
              <a:xfrm>
                <a:off x="3737" y="3854"/>
                <a:ext cx="307"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PSM 4.0 - Develop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11" name="Rectangle 131"/>
              <p:cNvSpPr>
                <a:spLocks noChangeArrowheads="1"/>
              </p:cNvSpPr>
              <p:nvPr/>
            </p:nvSpPr>
            <p:spPr bwMode="auto">
              <a:xfrm>
                <a:off x="3809" y="3888"/>
                <a:ext cx="157"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contracts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12" name="Rectangle 132"/>
              <p:cNvSpPr>
                <a:spLocks noChangeArrowheads="1"/>
              </p:cNvSpPr>
              <p:nvPr/>
            </p:nvSpPr>
            <p:spPr bwMode="auto">
              <a:xfrm>
                <a:off x="1497" y="3005"/>
                <a:ext cx="501" cy="1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13" name="Rectangle 133"/>
              <p:cNvSpPr>
                <a:spLocks noChangeArrowheads="1"/>
              </p:cNvSpPr>
              <p:nvPr/>
            </p:nvSpPr>
            <p:spPr bwMode="auto">
              <a:xfrm>
                <a:off x="1497" y="3005"/>
                <a:ext cx="501" cy="13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14" name="Rectangle 134"/>
              <p:cNvSpPr>
                <a:spLocks noChangeArrowheads="1"/>
              </p:cNvSpPr>
              <p:nvPr/>
            </p:nvSpPr>
            <p:spPr bwMode="auto">
              <a:xfrm>
                <a:off x="1548" y="3020"/>
                <a:ext cx="431"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11.0 - Obtain supplier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15" name="Rectangle 135"/>
              <p:cNvSpPr>
                <a:spLocks noChangeArrowheads="1"/>
              </p:cNvSpPr>
              <p:nvPr/>
            </p:nvSpPr>
            <p:spPr bwMode="auto">
              <a:xfrm>
                <a:off x="1508" y="3054"/>
                <a:ext cx="51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commitment to performance and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16" name="Rectangle 136"/>
              <p:cNvSpPr>
                <a:spLocks noChangeArrowheads="1"/>
              </p:cNvSpPr>
              <p:nvPr/>
            </p:nvSpPr>
            <p:spPr bwMode="auto">
              <a:xfrm>
                <a:off x="1589" y="3088"/>
                <a:ext cx="34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development process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17" name="Rectangle 137"/>
              <p:cNvSpPr>
                <a:spLocks noChangeArrowheads="1"/>
              </p:cNvSpPr>
              <p:nvPr/>
            </p:nvSpPr>
            <p:spPr bwMode="auto">
              <a:xfrm>
                <a:off x="871" y="1303"/>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18" name="Rectangle 138"/>
              <p:cNvSpPr>
                <a:spLocks noChangeArrowheads="1"/>
              </p:cNvSpPr>
              <p:nvPr/>
            </p:nvSpPr>
            <p:spPr bwMode="auto">
              <a:xfrm>
                <a:off x="871" y="1303"/>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19" name="Rectangle 139"/>
              <p:cNvSpPr>
                <a:spLocks noChangeArrowheads="1"/>
              </p:cNvSpPr>
              <p:nvPr/>
            </p:nvSpPr>
            <p:spPr bwMode="auto">
              <a:xfrm>
                <a:off x="894" y="1327"/>
                <a:ext cx="27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1.0 - Define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20" name="Rectangle 140"/>
              <p:cNvSpPr>
                <a:spLocks noChangeArrowheads="1"/>
              </p:cNvSpPr>
              <p:nvPr/>
            </p:nvSpPr>
            <p:spPr bwMode="auto">
              <a:xfrm>
                <a:off x="925" y="1361"/>
                <a:ext cx="211"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performance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21" name="Rectangle 141"/>
              <p:cNvSpPr>
                <a:spLocks noChangeArrowheads="1"/>
              </p:cNvSpPr>
              <p:nvPr/>
            </p:nvSpPr>
            <p:spPr bwMode="auto">
              <a:xfrm>
                <a:off x="965" y="1396"/>
                <a:ext cx="12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metrics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22" name="Rectangle 142"/>
              <p:cNvSpPr>
                <a:spLocks noChangeArrowheads="1"/>
              </p:cNvSpPr>
              <p:nvPr/>
            </p:nvSpPr>
            <p:spPr bwMode="auto">
              <a:xfrm>
                <a:off x="1530" y="1303"/>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23" name="Rectangle 143"/>
              <p:cNvSpPr>
                <a:spLocks noChangeArrowheads="1"/>
              </p:cNvSpPr>
              <p:nvPr/>
            </p:nvSpPr>
            <p:spPr bwMode="auto">
              <a:xfrm>
                <a:off x="1530" y="1303"/>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24" name="Rectangle 144"/>
              <p:cNvSpPr>
                <a:spLocks noChangeArrowheads="1"/>
              </p:cNvSpPr>
              <p:nvPr/>
            </p:nvSpPr>
            <p:spPr bwMode="auto">
              <a:xfrm>
                <a:off x="1553" y="1327"/>
                <a:ext cx="27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2.0 - Define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25" name="Rectangle 145"/>
              <p:cNvSpPr>
                <a:spLocks noChangeArrowheads="1"/>
              </p:cNvSpPr>
              <p:nvPr/>
            </p:nvSpPr>
            <p:spPr bwMode="auto">
              <a:xfrm>
                <a:off x="1595" y="1361"/>
                <a:ext cx="18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metric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26" name="Rectangle 146"/>
              <p:cNvSpPr>
                <a:spLocks noChangeArrowheads="1"/>
              </p:cNvSpPr>
              <p:nvPr/>
            </p:nvSpPr>
            <p:spPr bwMode="auto">
              <a:xfrm>
                <a:off x="1545" y="1396"/>
                <a:ext cx="292"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collection process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27" name="Rectangle 147"/>
              <p:cNvSpPr>
                <a:spLocks noChangeArrowheads="1"/>
              </p:cNvSpPr>
              <p:nvPr/>
            </p:nvSpPr>
            <p:spPr bwMode="auto">
              <a:xfrm>
                <a:off x="1917" y="2620"/>
                <a:ext cx="295" cy="2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28" name="Rectangle 148"/>
              <p:cNvSpPr>
                <a:spLocks noChangeArrowheads="1"/>
              </p:cNvSpPr>
              <p:nvPr/>
            </p:nvSpPr>
            <p:spPr bwMode="auto">
              <a:xfrm>
                <a:off x="1917" y="2620"/>
                <a:ext cx="295" cy="210"/>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29" name="Rectangle 149"/>
              <p:cNvSpPr>
                <a:spLocks noChangeArrowheads="1"/>
              </p:cNvSpPr>
              <p:nvPr/>
            </p:nvSpPr>
            <p:spPr bwMode="auto">
              <a:xfrm>
                <a:off x="1982" y="2639"/>
                <a:ext cx="18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13.0 -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30" name="Rectangle 150"/>
              <p:cNvSpPr>
                <a:spLocks noChangeArrowheads="1"/>
              </p:cNvSpPr>
              <p:nvPr/>
            </p:nvSpPr>
            <p:spPr bwMode="auto">
              <a:xfrm>
                <a:off x="1987" y="2673"/>
                <a:ext cx="17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Aggregate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31" name="Rectangle 151"/>
              <p:cNvSpPr>
                <a:spLocks noChangeArrowheads="1"/>
              </p:cNvSpPr>
              <p:nvPr/>
            </p:nvSpPr>
            <p:spPr bwMode="auto">
              <a:xfrm>
                <a:off x="1934" y="2708"/>
                <a:ext cx="28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performance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32" name="Rectangle 152"/>
              <p:cNvSpPr>
                <a:spLocks noChangeArrowheads="1"/>
              </p:cNvSpPr>
              <p:nvPr/>
            </p:nvSpPr>
            <p:spPr bwMode="auto">
              <a:xfrm>
                <a:off x="1926" y="2742"/>
                <a:ext cx="303"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for suppliers within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33" name="Rectangle 153"/>
              <p:cNvSpPr>
                <a:spLocks noChangeArrowheads="1"/>
              </p:cNvSpPr>
              <p:nvPr/>
            </p:nvSpPr>
            <p:spPr bwMode="auto">
              <a:xfrm>
                <a:off x="2015" y="2776"/>
                <a:ext cx="11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a SCH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34" name="Rectangle 154"/>
              <p:cNvSpPr>
                <a:spLocks noChangeArrowheads="1"/>
              </p:cNvSpPr>
              <p:nvPr/>
            </p:nvSpPr>
            <p:spPr bwMode="auto">
              <a:xfrm>
                <a:off x="3251" y="1303"/>
                <a:ext cx="296"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35" name="Rectangle 155"/>
              <p:cNvSpPr>
                <a:spLocks noChangeArrowheads="1"/>
              </p:cNvSpPr>
              <p:nvPr/>
            </p:nvSpPr>
            <p:spPr bwMode="auto">
              <a:xfrm>
                <a:off x="3251" y="1303"/>
                <a:ext cx="296"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36" name="Rectangle 156"/>
              <p:cNvSpPr>
                <a:spLocks noChangeArrowheads="1"/>
              </p:cNvSpPr>
              <p:nvPr/>
            </p:nvSpPr>
            <p:spPr bwMode="auto">
              <a:xfrm>
                <a:off x="3327" y="1327"/>
                <a:ext cx="16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9.0 -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37" name="Rectangle 157"/>
              <p:cNvSpPr>
                <a:spLocks noChangeArrowheads="1"/>
              </p:cNvSpPr>
              <p:nvPr/>
            </p:nvSpPr>
            <p:spPr bwMode="auto">
              <a:xfrm>
                <a:off x="3274" y="1361"/>
                <a:ext cx="277"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Produce supplier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38" name="Rectangle 158"/>
              <p:cNvSpPr>
                <a:spLocks noChangeArrowheads="1"/>
              </p:cNvSpPr>
              <p:nvPr/>
            </p:nvSpPr>
            <p:spPr bwMode="auto">
              <a:xfrm>
                <a:off x="3317" y="1396"/>
                <a:ext cx="18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scorecards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39" name="Rectangle 159"/>
              <p:cNvSpPr>
                <a:spLocks noChangeArrowheads="1"/>
              </p:cNvSpPr>
              <p:nvPr/>
            </p:nvSpPr>
            <p:spPr bwMode="auto">
              <a:xfrm>
                <a:off x="4318" y="1303"/>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40" name="Rectangle 160"/>
              <p:cNvSpPr>
                <a:spLocks noChangeArrowheads="1"/>
              </p:cNvSpPr>
              <p:nvPr/>
            </p:nvSpPr>
            <p:spPr bwMode="auto">
              <a:xfrm>
                <a:off x="4318" y="1303"/>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41" name="Rectangle 161"/>
              <p:cNvSpPr>
                <a:spLocks noChangeArrowheads="1"/>
              </p:cNvSpPr>
              <p:nvPr/>
            </p:nvSpPr>
            <p:spPr bwMode="auto">
              <a:xfrm>
                <a:off x="4384" y="1344"/>
                <a:ext cx="18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12.0 -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42" name="Rectangle 162"/>
              <p:cNvSpPr>
                <a:spLocks noChangeArrowheads="1"/>
              </p:cNvSpPr>
              <p:nvPr/>
            </p:nvSpPr>
            <p:spPr bwMode="auto">
              <a:xfrm>
                <a:off x="4346" y="1379"/>
                <a:ext cx="263"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Produce reports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43" name="Rectangle 163"/>
              <p:cNvSpPr>
                <a:spLocks noChangeArrowheads="1"/>
              </p:cNvSpPr>
              <p:nvPr/>
            </p:nvSpPr>
            <p:spPr bwMode="auto">
              <a:xfrm>
                <a:off x="4908" y="1303"/>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44" name="Rectangle 164"/>
              <p:cNvSpPr>
                <a:spLocks noChangeArrowheads="1"/>
              </p:cNvSpPr>
              <p:nvPr/>
            </p:nvSpPr>
            <p:spPr bwMode="auto">
              <a:xfrm>
                <a:off x="4908" y="1303"/>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45" name="Rectangle 165"/>
              <p:cNvSpPr>
                <a:spLocks noChangeArrowheads="1"/>
              </p:cNvSpPr>
              <p:nvPr/>
            </p:nvSpPr>
            <p:spPr bwMode="auto">
              <a:xfrm>
                <a:off x="4974" y="1310"/>
                <a:ext cx="18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13.0 -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46" name="Rectangle 166"/>
              <p:cNvSpPr>
                <a:spLocks noChangeArrowheads="1"/>
              </p:cNvSpPr>
              <p:nvPr/>
            </p:nvSpPr>
            <p:spPr bwMode="auto">
              <a:xfrm>
                <a:off x="4952" y="1344"/>
                <a:ext cx="23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Communicate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47" name="Rectangle 167"/>
              <p:cNvSpPr>
                <a:spLocks noChangeArrowheads="1"/>
              </p:cNvSpPr>
              <p:nvPr/>
            </p:nvSpPr>
            <p:spPr bwMode="auto">
              <a:xfrm>
                <a:off x="4939" y="1379"/>
                <a:ext cx="259"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performance  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48" name="Rectangle 168"/>
              <p:cNvSpPr>
                <a:spLocks noChangeArrowheads="1"/>
              </p:cNvSpPr>
              <p:nvPr/>
            </p:nvSpPr>
            <p:spPr bwMode="auto">
              <a:xfrm>
                <a:off x="4961" y="1413"/>
                <a:ext cx="213"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stakeholders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49" name="Rectangle 169"/>
              <p:cNvSpPr>
                <a:spLocks noChangeArrowheads="1"/>
              </p:cNvSpPr>
              <p:nvPr/>
            </p:nvSpPr>
            <p:spPr bwMode="auto">
              <a:xfrm>
                <a:off x="3157" y="1852"/>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50" name="Rectangle 170"/>
              <p:cNvSpPr>
                <a:spLocks noChangeArrowheads="1"/>
              </p:cNvSpPr>
              <p:nvPr/>
            </p:nvSpPr>
            <p:spPr bwMode="auto">
              <a:xfrm>
                <a:off x="3157" y="1852"/>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51" name="Rectangle 171"/>
              <p:cNvSpPr>
                <a:spLocks noChangeArrowheads="1"/>
              </p:cNvSpPr>
              <p:nvPr/>
            </p:nvSpPr>
            <p:spPr bwMode="auto">
              <a:xfrm>
                <a:off x="3178" y="1876"/>
                <a:ext cx="28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8.0 - Assign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52" name="Rectangle 172"/>
              <p:cNvSpPr>
                <a:spLocks noChangeArrowheads="1"/>
              </p:cNvSpPr>
              <p:nvPr/>
            </p:nvSpPr>
            <p:spPr bwMode="auto">
              <a:xfrm>
                <a:off x="3204" y="1910"/>
                <a:ext cx="224"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ownership for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53" name="Rectangle 173"/>
              <p:cNvSpPr>
                <a:spLocks noChangeArrowheads="1"/>
              </p:cNvSpPr>
              <p:nvPr/>
            </p:nvSpPr>
            <p:spPr bwMode="auto">
              <a:xfrm>
                <a:off x="3171" y="1945"/>
                <a:ext cx="294"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relationships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54" name="Rectangle 174"/>
              <p:cNvSpPr>
                <a:spLocks noChangeArrowheads="1"/>
              </p:cNvSpPr>
              <p:nvPr/>
            </p:nvSpPr>
            <p:spPr bwMode="auto">
              <a:xfrm>
                <a:off x="2598" y="2198"/>
                <a:ext cx="360"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55" name="Rectangle 175"/>
              <p:cNvSpPr>
                <a:spLocks noChangeArrowheads="1"/>
              </p:cNvSpPr>
              <p:nvPr/>
            </p:nvSpPr>
            <p:spPr bwMode="auto">
              <a:xfrm>
                <a:off x="2598" y="2198"/>
                <a:ext cx="360" cy="107"/>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56" name="Rectangle 176"/>
              <p:cNvSpPr>
                <a:spLocks noChangeArrowheads="1"/>
              </p:cNvSpPr>
              <p:nvPr/>
            </p:nvSpPr>
            <p:spPr bwMode="auto">
              <a:xfrm>
                <a:off x="2652" y="2217"/>
                <a:ext cx="27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SA 1.0 - Develop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57" name="Rectangle 177"/>
              <p:cNvSpPr>
                <a:spLocks noChangeArrowheads="1"/>
              </p:cNvSpPr>
              <p:nvPr/>
            </p:nvSpPr>
            <p:spPr bwMode="auto">
              <a:xfrm>
                <a:off x="2662" y="2251"/>
                <a:ext cx="259"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supplier profiles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58" name="Rectangle 178"/>
              <p:cNvSpPr>
                <a:spLocks noChangeArrowheads="1"/>
              </p:cNvSpPr>
              <p:nvPr/>
            </p:nvSpPr>
            <p:spPr bwMode="auto">
              <a:xfrm>
                <a:off x="3775" y="1303"/>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59" name="Rectangle 179"/>
              <p:cNvSpPr>
                <a:spLocks noChangeArrowheads="1"/>
              </p:cNvSpPr>
              <p:nvPr/>
            </p:nvSpPr>
            <p:spPr bwMode="auto">
              <a:xfrm>
                <a:off x="3775" y="1303"/>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60" name="Rectangle 180"/>
              <p:cNvSpPr>
                <a:spLocks noChangeArrowheads="1"/>
              </p:cNvSpPr>
              <p:nvPr/>
            </p:nvSpPr>
            <p:spPr bwMode="auto">
              <a:xfrm>
                <a:off x="3836" y="1310"/>
                <a:ext cx="195"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10.0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61" name="Rectangle 181"/>
              <p:cNvSpPr>
                <a:spLocks noChangeArrowheads="1"/>
              </p:cNvSpPr>
              <p:nvPr/>
            </p:nvSpPr>
            <p:spPr bwMode="auto">
              <a:xfrm>
                <a:off x="3805" y="1344"/>
                <a:ext cx="26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Assess supplier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62" name="Rectangle 182"/>
              <p:cNvSpPr>
                <a:spLocks noChangeArrowheads="1"/>
              </p:cNvSpPr>
              <p:nvPr/>
            </p:nvSpPr>
            <p:spPr bwMode="auto">
              <a:xfrm>
                <a:off x="3796" y="1379"/>
                <a:ext cx="279"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performance and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63" name="Rectangle 183"/>
              <p:cNvSpPr>
                <a:spLocks noChangeArrowheads="1"/>
              </p:cNvSpPr>
              <p:nvPr/>
            </p:nvSpPr>
            <p:spPr bwMode="auto">
              <a:xfrm>
                <a:off x="3837" y="1413"/>
                <a:ext cx="193"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relationship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64" name="Rectangle 184"/>
              <p:cNvSpPr>
                <a:spLocks noChangeArrowheads="1"/>
              </p:cNvSpPr>
              <p:nvPr/>
            </p:nvSpPr>
            <p:spPr bwMode="auto">
              <a:xfrm>
                <a:off x="1815" y="3337"/>
                <a:ext cx="296"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65" name="Rectangle 185"/>
              <p:cNvSpPr>
                <a:spLocks noChangeArrowheads="1"/>
              </p:cNvSpPr>
              <p:nvPr/>
            </p:nvSpPr>
            <p:spPr bwMode="auto">
              <a:xfrm>
                <a:off x="1815" y="3337"/>
                <a:ext cx="296"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66" name="Rectangle 186"/>
              <p:cNvSpPr>
                <a:spLocks noChangeArrowheads="1"/>
              </p:cNvSpPr>
              <p:nvPr/>
            </p:nvSpPr>
            <p:spPr bwMode="auto">
              <a:xfrm>
                <a:off x="1837" y="3344"/>
                <a:ext cx="27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4.0 - Define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67" name="Rectangle 187"/>
              <p:cNvSpPr>
                <a:spLocks noChangeArrowheads="1"/>
              </p:cNvSpPr>
              <p:nvPr/>
            </p:nvSpPr>
            <p:spPr bwMode="auto">
              <a:xfrm>
                <a:off x="1889" y="3378"/>
                <a:ext cx="17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goals with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68" name="Rectangle 188"/>
              <p:cNvSpPr>
                <a:spLocks noChangeArrowheads="1"/>
              </p:cNvSpPr>
              <p:nvPr/>
            </p:nvSpPr>
            <p:spPr bwMode="auto">
              <a:xfrm>
                <a:off x="1864" y="3413"/>
                <a:ext cx="223"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suppliers and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69" name="Rectangle 189"/>
              <p:cNvSpPr>
                <a:spLocks noChangeArrowheads="1"/>
              </p:cNvSpPr>
              <p:nvPr/>
            </p:nvSpPr>
            <p:spPr bwMode="auto">
              <a:xfrm>
                <a:off x="1860" y="3447"/>
                <a:ext cx="23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develop plans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70" name="Rectangle 190"/>
              <p:cNvSpPr>
                <a:spLocks noChangeArrowheads="1"/>
              </p:cNvSpPr>
              <p:nvPr/>
            </p:nvSpPr>
            <p:spPr bwMode="auto">
              <a:xfrm>
                <a:off x="4471" y="2192"/>
                <a:ext cx="348" cy="1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71" name="Rectangle 191"/>
              <p:cNvSpPr>
                <a:spLocks noChangeArrowheads="1"/>
              </p:cNvSpPr>
              <p:nvPr/>
            </p:nvSpPr>
            <p:spPr bwMode="auto">
              <a:xfrm>
                <a:off x="4471" y="2192"/>
                <a:ext cx="348" cy="11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72" name="Rectangle 192"/>
              <p:cNvSpPr>
                <a:spLocks noChangeArrowheads="1"/>
              </p:cNvSpPr>
              <p:nvPr/>
            </p:nvSpPr>
            <p:spPr bwMode="auto">
              <a:xfrm>
                <a:off x="4518" y="2196"/>
                <a:ext cx="28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SA 3.0 - Conduct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73" name="Rectangle 193"/>
              <p:cNvSpPr>
                <a:spLocks noChangeArrowheads="1"/>
              </p:cNvSpPr>
              <p:nvPr/>
            </p:nvSpPr>
            <p:spPr bwMode="auto">
              <a:xfrm>
                <a:off x="4497" y="2230"/>
                <a:ext cx="325"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ongoing compliance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74" name="Rectangle 194"/>
              <p:cNvSpPr>
                <a:spLocks noChangeArrowheads="1"/>
              </p:cNvSpPr>
              <p:nvPr/>
            </p:nvSpPr>
            <p:spPr bwMode="auto">
              <a:xfrm>
                <a:off x="4601" y="2265"/>
                <a:ext cx="10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dirty="0" smtClean="0">
                    <a:ln>
                      <a:noFill/>
                    </a:ln>
                    <a:solidFill>
                      <a:srgbClr val="000000"/>
                    </a:solidFill>
                    <a:effectLst/>
                    <a:latin typeface="Arial" pitchFamily="34" charset="0"/>
                    <a:cs typeface="Arial" pitchFamily="34" charset="0"/>
                  </a:rPr>
                  <a:t>audits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275" name="Rectangle 195"/>
              <p:cNvSpPr>
                <a:spLocks noChangeArrowheads="1"/>
              </p:cNvSpPr>
              <p:nvPr/>
            </p:nvSpPr>
            <p:spPr bwMode="auto">
              <a:xfrm>
                <a:off x="1131" y="1577"/>
                <a:ext cx="318" cy="20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76" name="Rectangle 196"/>
              <p:cNvSpPr>
                <a:spLocks noChangeArrowheads="1"/>
              </p:cNvSpPr>
              <p:nvPr/>
            </p:nvSpPr>
            <p:spPr bwMode="auto">
              <a:xfrm>
                <a:off x="1131" y="1577"/>
                <a:ext cx="318" cy="203"/>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77" name="Rectangle 197"/>
              <p:cNvSpPr>
                <a:spLocks noChangeArrowheads="1"/>
              </p:cNvSpPr>
              <p:nvPr/>
            </p:nvSpPr>
            <p:spPr bwMode="auto">
              <a:xfrm>
                <a:off x="1165" y="1592"/>
                <a:ext cx="27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3.0 - Define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78" name="Rectangle 198"/>
              <p:cNvSpPr>
                <a:spLocks noChangeArrowheads="1"/>
              </p:cNvSpPr>
              <p:nvPr/>
            </p:nvSpPr>
            <p:spPr bwMode="auto">
              <a:xfrm>
                <a:off x="1151" y="1626"/>
                <a:ext cx="30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recognition or non-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79" name="Rectangle 199"/>
              <p:cNvSpPr>
                <a:spLocks noChangeArrowheads="1"/>
              </p:cNvSpPr>
              <p:nvPr/>
            </p:nvSpPr>
            <p:spPr bwMode="auto">
              <a:xfrm>
                <a:off x="1197" y="1661"/>
                <a:ext cx="211"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performance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80" name="Rectangle 200"/>
              <p:cNvSpPr>
                <a:spLocks noChangeArrowheads="1"/>
              </p:cNvSpPr>
              <p:nvPr/>
            </p:nvSpPr>
            <p:spPr bwMode="auto">
              <a:xfrm>
                <a:off x="1181" y="1695"/>
                <a:ext cx="244"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categories and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81" name="Rectangle 201"/>
              <p:cNvSpPr>
                <a:spLocks noChangeArrowheads="1"/>
              </p:cNvSpPr>
              <p:nvPr/>
            </p:nvSpPr>
            <p:spPr bwMode="auto">
              <a:xfrm>
                <a:off x="1240" y="1730"/>
                <a:ext cx="12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criteria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82" name="Rectangle 202"/>
              <p:cNvSpPr>
                <a:spLocks noChangeArrowheads="1"/>
              </p:cNvSpPr>
              <p:nvPr/>
            </p:nvSpPr>
            <p:spPr bwMode="auto">
              <a:xfrm>
                <a:off x="4058" y="1604"/>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83" name="Rectangle 203"/>
              <p:cNvSpPr>
                <a:spLocks noChangeArrowheads="1"/>
              </p:cNvSpPr>
              <p:nvPr/>
            </p:nvSpPr>
            <p:spPr bwMode="auto">
              <a:xfrm>
                <a:off x="4058" y="1604"/>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84" name="Rectangle 204"/>
              <p:cNvSpPr>
                <a:spLocks noChangeArrowheads="1"/>
              </p:cNvSpPr>
              <p:nvPr/>
            </p:nvSpPr>
            <p:spPr bwMode="auto">
              <a:xfrm>
                <a:off x="4119" y="1611"/>
                <a:ext cx="195"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11.0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6" name="Group 406"/>
            <p:cNvGrpSpPr>
              <a:grpSpLocks/>
            </p:cNvGrpSpPr>
            <p:nvPr/>
          </p:nvGrpSpPr>
          <p:grpSpPr bwMode="auto">
            <a:xfrm>
              <a:off x="827" y="1283"/>
              <a:ext cx="4630" cy="2682"/>
              <a:chOff x="827" y="1283"/>
              <a:chExt cx="4630" cy="2682"/>
            </a:xfrm>
          </p:grpSpPr>
          <p:sp>
            <p:nvSpPr>
              <p:cNvPr id="46286" name="Rectangle 206"/>
              <p:cNvSpPr>
                <a:spLocks noChangeArrowheads="1"/>
              </p:cNvSpPr>
              <p:nvPr/>
            </p:nvSpPr>
            <p:spPr bwMode="auto">
              <a:xfrm>
                <a:off x="4071" y="1645"/>
                <a:ext cx="29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Nominate supplier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87" name="Rectangle 207"/>
              <p:cNvSpPr>
                <a:spLocks noChangeArrowheads="1"/>
              </p:cNvSpPr>
              <p:nvPr/>
            </p:nvSpPr>
            <p:spPr bwMode="auto">
              <a:xfrm>
                <a:off x="4080" y="1680"/>
                <a:ext cx="277"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for recognition 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88" name="Rectangle 208"/>
              <p:cNvSpPr>
                <a:spLocks noChangeArrowheads="1"/>
              </p:cNvSpPr>
              <p:nvPr/>
            </p:nvSpPr>
            <p:spPr bwMode="auto">
              <a:xfrm>
                <a:off x="4079" y="1714"/>
                <a:ext cx="281"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non-performance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89" name="Rectangle 209"/>
              <p:cNvSpPr>
                <a:spLocks noChangeArrowheads="1"/>
              </p:cNvSpPr>
              <p:nvPr/>
            </p:nvSpPr>
            <p:spPr bwMode="auto">
              <a:xfrm>
                <a:off x="4892" y="1526"/>
                <a:ext cx="327"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90" name="Rectangle 210"/>
              <p:cNvSpPr>
                <a:spLocks noChangeArrowheads="1"/>
              </p:cNvSpPr>
              <p:nvPr/>
            </p:nvSpPr>
            <p:spPr bwMode="auto">
              <a:xfrm>
                <a:off x="4892" y="1526"/>
                <a:ext cx="327"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91" name="Rectangle 211"/>
              <p:cNvSpPr>
                <a:spLocks noChangeArrowheads="1"/>
              </p:cNvSpPr>
              <p:nvPr/>
            </p:nvSpPr>
            <p:spPr bwMode="auto">
              <a:xfrm>
                <a:off x="4920" y="1533"/>
                <a:ext cx="297"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14.0 - Initiate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92" name="Rectangle 212"/>
              <p:cNvSpPr>
                <a:spLocks noChangeArrowheads="1"/>
              </p:cNvSpPr>
              <p:nvPr/>
            </p:nvSpPr>
            <p:spPr bwMode="auto">
              <a:xfrm>
                <a:off x="4986" y="1567"/>
                <a:ext cx="16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Suppliers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93" name="Rectangle 213"/>
              <p:cNvSpPr>
                <a:spLocks noChangeArrowheads="1"/>
              </p:cNvSpPr>
              <p:nvPr/>
            </p:nvSpPr>
            <p:spPr bwMode="auto">
              <a:xfrm>
                <a:off x="4901" y="1601"/>
                <a:ext cx="33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recognition based 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94" name="Rectangle 214"/>
              <p:cNvSpPr>
                <a:spLocks noChangeArrowheads="1"/>
              </p:cNvSpPr>
              <p:nvPr/>
            </p:nvSpPr>
            <p:spPr bwMode="auto">
              <a:xfrm>
                <a:off x="4962" y="1636"/>
                <a:ext cx="211"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performance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295" name="Line 215"/>
              <p:cNvSpPr>
                <a:spLocks noChangeShapeType="1"/>
              </p:cNvSpPr>
              <p:nvPr/>
            </p:nvSpPr>
            <p:spPr bwMode="auto">
              <a:xfrm>
                <a:off x="2437" y="3067"/>
                <a:ext cx="189"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96" name="Freeform 216"/>
              <p:cNvSpPr>
                <a:spLocks/>
              </p:cNvSpPr>
              <p:nvPr/>
            </p:nvSpPr>
            <p:spPr bwMode="auto">
              <a:xfrm>
                <a:off x="2623" y="3057"/>
                <a:ext cx="22" cy="20"/>
              </a:xfrm>
              <a:custGeom>
                <a:avLst/>
                <a:gdLst/>
                <a:ahLst/>
                <a:cxnLst>
                  <a:cxn ang="0">
                    <a:pos x="0" y="0"/>
                  </a:cxn>
                  <a:cxn ang="0">
                    <a:pos x="92" y="40"/>
                  </a:cxn>
                  <a:cxn ang="0">
                    <a:pos x="0" y="79"/>
                  </a:cxn>
                  <a:cxn ang="0">
                    <a:pos x="0" y="0"/>
                  </a:cxn>
                </a:cxnLst>
                <a:rect l="0" t="0" r="r" b="b"/>
                <a:pathLst>
                  <a:path w="92" h="79">
                    <a:moveTo>
                      <a:pt x="0" y="0"/>
                    </a:moveTo>
                    <a:lnTo>
                      <a:pt x="92" y="40"/>
                    </a:lnTo>
                    <a:lnTo>
                      <a:pt x="0" y="79"/>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97" name="Line 217"/>
              <p:cNvSpPr>
                <a:spLocks noChangeShapeType="1"/>
              </p:cNvSpPr>
              <p:nvPr/>
            </p:nvSpPr>
            <p:spPr bwMode="auto">
              <a:xfrm>
                <a:off x="2941" y="3067"/>
                <a:ext cx="196"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98" name="Freeform 218"/>
              <p:cNvSpPr>
                <a:spLocks/>
              </p:cNvSpPr>
              <p:nvPr/>
            </p:nvSpPr>
            <p:spPr bwMode="auto">
              <a:xfrm>
                <a:off x="3134" y="3057"/>
                <a:ext cx="23" cy="20"/>
              </a:xfrm>
              <a:custGeom>
                <a:avLst/>
                <a:gdLst/>
                <a:ahLst/>
                <a:cxnLst>
                  <a:cxn ang="0">
                    <a:pos x="0" y="0"/>
                  </a:cxn>
                  <a:cxn ang="0">
                    <a:pos x="92" y="40"/>
                  </a:cxn>
                  <a:cxn ang="0">
                    <a:pos x="0" y="79"/>
                  </a:cxn>
                  <a:cxn ang="0">
                    <a:pos x="0" y="0"/>
                  </a:cxn>
                </a:cxnLst>
                <a:rect l="0" t="0" r="r" b="b"/>
                <a:pathLst>
                  <a:path w="92" h="79">
                    <a:moveTo>
                      <a:pt x="0" y="0"/>
                    </a:moveTo>
                    <a:lnTo>
                      <a:pt x="92" y="40"/>
                    </a:lnTo>
                    <a:lnTo>
                      <a:pt x="0" y="79"/>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99" name="Line 219"/>
              <p:cNvSpPr>
                <a:spLocks noChangeShapeType="1"/>
              </p:cNvSpPr>
              <p:nvPr/>
            </p:nvSpPr>
            <p:spPr bwMode="auto">
              <a:xfrm>
                <a:off x="1031" y="3276"/>
                <a:ext cx="1" cy="44"/>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00" name="Freeform 220"/>
              <p:cNvSpPr>
                <a:spLocks/>
              </p:cNvSpPr>
              <p:nvPr/>
            </p:nvSpPr>
            <p:spPr bwMode="auto">
              <a:xfrm>
                <a:off x="1019" y="3317"/>
                <a:ext cx="23" cy="20"/>
              </a:xfrm>
              <a:custGeom>
                <a:avLst/>
                <a:gdLst/>
                <a:ahLst/>
                <a:cxnLst>
                  <a:cxn ang="0">
                    <a:pos x="92" y="0"/>
                  </a:cxn>
                  <a:cxn ang="0">
                    <a:pos x="46" y="80"/>
                  </a:cxn>
                  <a:cxn ang="0">
                    <a:pos x="0" y="0"/>
                  </a:cxn>
                  <a:cxn ang="0">
                    <a:pos x="92" y="0"/>
                  </a:cxn>
                </a:cxnLst>
                <a:rect l="0" t="0" r="r" b="b"/>
                <a:pathLst>
                  <a:path w="92" h="80">
                    <a:moveTo>
                      <a:pt x="92" y="0"/>
                    </a:moveTo>
                    <a:lnTo>
                      <a:pt x="46" y="80"/>
                    </a:lnTo>
                    <a:lnTo>
                      <a:pt x="0" y="0"/>
                    </a:lnTo>
                    <a:lnTo>
                      <a:pt x="9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01" name="Line 221"/>
              <p:cNvSpPr>
                <a:spLocks noChangeShapeType="1"/>
              </p:cNvSpPr>
              <p:nvPr/>
            </p:nvSpPr>
            <p:spPr bwMode="auto">
              <a:xfrm>
                <a:off x="1031" y="3489"/>
                <a:ext cx="1" cy="306"/>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02" name="Freeform 222"/>
              <p:cNvSpPr>
                <a:spLocks/>
              </p:cNvSpPr>
              <p:nvPr/>
            </p:nvSpPr>
            <p:spPr bwMode="auto">
              <a:xfrm>
                <a:off x="1019" y="3792"/>
                <a:ext cx="23" cy="20"/>
              </a:xfrm>
              <a:custGeom>
                <a:avLst/>
                <a:gdLst/>
                <a:ahLst/>
                <a:cxnLst>
                  <a:cxn ang="0">
                    <a:pos x="92" y="0"/>
                  </a:cxn>
                  <a:cxn ang="0">
                    <a:pos x="46" y="78"/>
                  </a:cxn>
                  <a:cxn ang="0">
                    <a:pos x="0" y="0"/>
                  </a:cxn>
                  <a:cxn ang="0">
                    <a:pos x="92" y="0"/>
                  </a:cxn>
                </a:cxnLst>
                <a:rect l="0" t="0" r="r" b="b"/>
                <a:pathLst>
                  <a:path w="92" h="78">
                    <a:moveTo>
                      <a:pt x="92" y="0"/>
                    </a:moveTo>
                    <a:lnTo>
                      <a:pt x="46" y="78"/>
                    </a:lnTo>
                    <a:lnTo>
                      <a:pt x="0" y="0"/>
                    </a:lnTo>
                    <a:lnTo>
                      <a:pt x="9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03" name="Freeform 223"/>
              <p:cNvSpPr>
                <a:spLocks/>
              </p:cNvSpPr>
              <p:nvPr/>
            </p:nvSpPr>
            <p:spPr bwMode="auto">
              <a:xfrm>
                <a:off x="1019" y="1472"/>
                <a:ext cx="1774" cy="1519"/>
              </a:xfrm>
              <a:custGeom>
                <a:avLst/>
                <a:gdLst/>
                <a:ahLst/>
                <a:cxnLst>
                  <a:cxn ang="0">
                    <a:pos x="7098" y="5665"/>
                  </a:cxn>
                  <a:cxn ang="0">
                    <a:pos x="1432" y="5662"/>
                  </a:cxn>
                  <a:cxn ang="0">
                    <a:pos x="1431" y="5656"/>
                  </a:cxn>
                  <a:cxn ang="0">
                    <a:pos x="1428" y="5649"/>
                  </a:cxn>
                  <a:cxn ang="0">
                    <a:pos x="1424" y="5644"/>
                  </a:cxn>
                  <a:cxn ang="0">
                    <a:pos x="1416" y="5637"/>
                  </a:cxn>
                  <a:cxn ang="0">
                    <a:pos x="1409" y="5634"/>
                  </a:cxn>
                  <a:cxn ang="0">
                    <a:pos x="1402" y="5632"/>
                  </a:cxn>
                  <a:cxn ang="0">
                    <a:pos x="1394" y="5632"/>
                  </a:cxn>
                  <a:cxn ang="0">
                    <a:pos x="1385" y="5632"/>
                  </a:cxn>
                  <a:cxn ang="0">
                    <a:pos x="1378" y="5634"/>
                  </a:cxn>
                  <a:cxn ang="0">
                    <a:pos x="1371" y="5637"/>
                  </a:cxn>
                  <a:cxn ang="0">
                    <a:pos x="1363" y="5644"/>
                  </a:cxn>
                  <a:cxn ang="0">
                    <a:pos x="1359" y="5649"/>
                  </a:cxn>
                  <a:cxn ang="0">
                    <a:pos x="1356" y="5656"/>
                  </a:cxn>
                  <a:cxn ang="0">
                    <a:pos x="1354" y="5662"/>
                  </a:cxn>
                  <a:cxn ang="0">
                    <a:pos x="1354" y="5665"/>
                  </a:cxn>
                  <a:cxn ang="0">
                    <a:pos x="1125" y="5662"/>
                  </a:cxn>
                  <a:cxn ang="0">
                    <a:pos x="1124" y="5656"/>
                  </a:cxn>
                  <a:cxn ang="0">
                    <a:pos x="1121" y="5649"/>
                  </a:cxn>
                  <a:cxn ang="0">
                    <a:pos x="1117" y="5644"/>
                  </a:cxn>
                  <a:cxn ang="0">
                    <a:pos x="1108" y="5637"/>
                  </a:cxn>
                  <a:cxn ang="0">
                    <a:pos x="1102" y="5634"/>
                  </a:cxn>
                  <a:cxn ang="0">
                    <a:pos x="1094" y="5632"/>
                  </a:cxn>
                  <a:cxn ang="0">
                    <a:pos x="1087" y="5632"/>
                  </a:cxn>
                  <a:cxn ang="0">
                    <a:pos x="1079" y="5632"/>
                  </a:cxn>
                  <a:cxn ang="0">
                    <a:pos x="1070" y="5634"/>
                  </a:cxn>
                  <a:cxn ang="0">
                    <a:pos x="1065" y="5637"/>
                  </a:cxn>
                  <a:cxn ang="0">
                    <a:pos x="1056" y="5644"/>
                  </a:cxn>
                  <a:cxn ang="0">
                    <a:pos x="1052" y="5649"/>
                  </a:cxn>
                  <a:cxn ang="0">
                    <a:pos x="1049" y="5656"/>
                  </a:cxn>
                  <a:cxn ang="0">
                    <a:pos x="1047" y="5662"/>
                  </a:cxn>
                  <a:cxn ang="0">
                    <a:pos x="1047" y="5665"/>
                  </a:cxn>
                  <a:cxn ang="0">
                    <a:pos x="0" y="0"/>
                  </a:cxn>
                </a:cxnLst>
                <a:rect l="0" t="0" r="r" b="b"/>
                <a:pathLst>
                  <a:path w="7098" h="6074">
                    <a:moveTo>
                      <a:pt x="7098" y="6074"/>
                    </a:moveTo>
                    <a:lnTo>
                      <a:pt x="7098" y="5665"/>
                    </a:lnTo>
                    <a:lnTo>
                      <a:pt x="1432" y="5665"/>
                    </a:lnTo>
                    <a:lnTo>
                      <a:pt x="1432" y="5662"/>
                    </a:lnTo>
                    <a:lnTo>
                      <a:pt x="1432" y="5659"/>
                    </a:lnTo>
                    <a:lnTo>
                      <a:pt x="1431" y="5656"/>
                    </a:lnTo>
                    <a:lnTo>
                      <a:pt x="1430" y="5652"/>
                    </a:lnTo>
                    <a:lnTo>
                      <a:pt x="1428" y="5649"/>
                    </a:lnTo>
                    <a:lnTo>
                      <a:pt x="1426" y="5647"/>
                    </a:lnTo>
                    <a:lnTo>
                      <a:pt x="1424" y="5644"/>
                    </a:lnTo>
                    <a:lnTo>
                      <a:pt x="1421" y="5642"/>
                    </a:lnTo>
                    <a:lnTo>
                      <a:pt x="1416" y="5637"/>
                    </a:lnTo>
                    <a:lnTo>
                      <a:pt x="1412" y="5636"/>
                    </a:lnTo>
                    <a:lnTo>
                      <a:pt x="1409" y="5634"/>
                    </a:lnTo>
                    <a:lnTo>
                      <a:pt x="1405" y="5633"/>
                    </a:lnTo>
                    <a:lnTo>
                      <a:pt x="1402" y="5632"/>
                    </a:lnTo>
                    <a:lnTo>
                      <a:pt x="1397" y="5632"/>
                    </a:lnTo>
                    <a:lnTo>
                      <a:pt x="1394" y="5632"/>
                    </a:lnTo>
                    <a:lnTo>
                      <a:pt x="1389" y="5632"/>
                    </a:lnTo>
                    <a:lnTo>
                      <a:pt x="1385" y="5632"/>
                    </a:lnTo>
                    <a:lnTo>
                      <a:pt x="1382" y="5633"/>
                    </a:lnTo>
                    <a:lnTo>
                      <a:pt x="1378" y="5634"/>
                    </a:lnTo>
                    <a:lnTo>
                      <a:pt x="1375" y="5636"/>
                    </a:lnTo>
                    <a:lnTo>
                      <a:pt x="1371" y="5637"/>
                    </a:lnTo>
                    <a:lnTo>
                      <a:pt x="1366" y="5642"/>
                    </a:lnTo>
                    <a:lnTo>
                      <a:pt x="1363" y="5644"/>
                    </a:lnTo>
                    <a:lnTo>
                      <a:pt x="1361" y="5647"/>
                    </a:lnTo>
                    <a:lnTo>
                      <a:pt x="1359" y="5649"/>
                    </a:lnTo>
                    <a:lnTo>
                      <a:pt x="1357" y="5652"/>
                    </a:lnTo>
                    <a:lnTo>
                      <a:pt x="1356" y="5656"/>
                    </a:lnTo>
                    <a:lnTo>
                      <a:pt x="1355" y="5659"/>
                    </a:lnTo>
                    <a:lnTo>
                      <a:pt x="1354" y="5662"/>
                    </a:lnTo>
                    <a:lnTo>
                      <a:pt x="1354" y="5665"/>
                    </a:lnTo>
                    <a:lnTo>
                      <a:pt x="1354" y="5665"/>
                    </a:lnTo>
                    <a:lnTo>
                      <a:pt x="1125" y="5665"/>
                    </a:lnTo>
                    <a:lnTo>
                      <a:pt x="1125" y="5662"/>
                    </a:lnTo>
                    <a:lnTo>
                      <a:pt x="1125" y="5659"/>
                    </a:lnTo>
                    <a:lnTo>
                      <a:pt x="1124" y="5656"/>
                    </a:lnTo>
                    <a:lnTo>
                      <a:pt x="1123" y="5652"/>
                    </a:lnTo>
                    <a:lnTo>
                      <a:pt x="1121" y="5649"/>
                    </a:lnTo>
                    <a:lnTo>
                      <a:pt x="1120" y="5647"/>
                    </a:lnTo>
                    <a:lnTo>
                      <a:pt x="1117" y="5644"/>
                    </a:lnTo>
                    <a:lnTo>
                      <a:pt x="1114" y="5642"/>
                    </a:lnTo>
                    <a:lnTo>
                      <a:pt x="1108" y="5637"/>
                    </a:lnTo>
                    <a:lnTo>
                      <a:pt x="1106" y="5636"/>
                    </a:lnTo>
                    <a:lnTo>
                      <a:pt x="1102" y="5634"/>
                    </a:lnTo>
                    <a:lnTo>
                      <a:pt x="1099" y="5633"/>
                    </a:lnTo>
                    <a:lnTo>
                      <a:pt x="1094" y="5632"/>
                    </a:lnTo>
                    <a:lnTo>
                      <a:pt x="1090" y="5632"/>
                    </a:lnTo>
                    <a:lnTo>
                      <a:pt x="1087" y="5632"/>
                    </a:lnTo>
                    <a:lnTo>
                      <a:pt x="1082" y="5632"/>
                    </a:lnTo>
                    <a:lnTo>
                      <a:pt x="1079" y="5632"/>
                    </a:lnTo>
                    <a:lnTo>
                      <a:pt x="1075" y="5633"/>
                    </a:lnTo>
                    <a:lnTo>
                      <a:pt x="1070" y="5634"/>
                    </a:lnTo>
                    <a:lnTo>
                      <a:pt x="1068" y="5636"/>
                    </a:lnTo>
                    <a:lnTo>
                      <a:pt x="1065" y="5637"/>
                    </a:lnTo>
                    <a:lnTo>
                      <a:pt x="1059" y="5642"/>
                    </a:lnTo>
                    <a:lnTo>
                      <a:pt x="1056" y="5644"/>
                    </a:lnTo>
                    <a:lnTo>
                      <a:pt x="1054" y="5647"/>
                    </a:lnTo>
                    <a:lnTo>
                      <a:pt x="1052" y="5649"/>
                    </a:lnTo>
                    <a:lnTo>
                      <a:pt x="1051" y="5652"/>
                    </a:lnTo>
                    <a:lnTo>
                      <a:pt x="1049" y="5656"/>
                    </a:lnTo>
                    <a:lnTo>
                      <a:pt x="1048" y="5659"/>
                    </a:lnTo>
                    <a:lnTo>
                      <a:pt x="1047" y="5662"/>
                    </a:lnTo>
                    <a:lnTo>
                      <a:pt x="1047" y="5665"/>
                    </a:lnTo>
                    <a:lnTo>
                      <a:pt x="1047" y="5665"/>
                    </a:lnTo>
                    <a:lnTo>
                      <a:pt x="0" y="5665"/>
                    </a:lnTo>
                    <a:lnTo>
                      <a:pt x="0" y="0"/>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04" name="Freeform 224"/>
              <p:cNvSpPr>
                <a:spLocks/>
              </p:cNvSpPr>
              <p:nvPr/>
            </p:nvSpPr>
            <p:spPr bwMode="auto">
              <a:xfrm>
                <a:off x="1007" y="1455"/>
                <a:ext cx="23" cy="20"/>
              </a:xfrm>
              <a:custGeom>
                <a:avLst/>
                <a:gdLst/>
                <a:ahLst/>
                <a:cxnLst>
                  <a:cxn ang="0">
                    <a:pos x="0" y="79"/>
                  </a:cxn>
                  <a:cxn ang="0">
                    <a:pos x="46" y="0"/>
                  </a:cxn>
                  <a:cxn ang="0">
                    <a:pos x="93" y="79"/>
                  </a:cxn>
                  <a:cxn ang="0">
                    <a:pos x="0" y="79"/>
                  </a:cxn>
                </a:cxnLst>
                <a:rect l="0" t="0" r="r" b="b"/>
                <a:pathLst>
                  <a:path w="93" h="79">
                    <a:moveTo>
                      <a:pt x="0" y="79"/>
                    </a:moveTo>
                    <a:lnTo>
                      <a:pt x="46" y="0"/>
                    </a:lnTo>
                    <a:lnTo>
                      <a:pt x="93" y="79"/>
                    </a:lnTo>
                    <a:lnTo>
                      <a:pt x="0"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05" name="Rectangle 225"/>
              <p:cNvSpPr>
                <a:spLocks noChangeArrowheads="1"/>
              </p:cNvSpPr>
              <p:nvPr/>
            </p:nvSpPr>
            <p:spPr bwMode="auto">
              <a:xfrm>
                <a:off x="2878" y="3812"/>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06" name="Rectangle 226"/>
              <p:cNvSpPr>
                <a:spLocks noChangeArrowheads="1"/>
              </p:cNvSpPr>
              <p:nvPr/>
            </p:nvSpPr>
            <p:spPr bwMode="auto">
              <a:xfrm>
                <a:off x="2878" y="3812"/>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07" name="Rectangle 227"/>
              <p:cNvSpPr>
                <a:spLocks noChangeArrowheads="1"/>
              </p:cNvSpPr>
              <p:nvPr/>
            </p:nvSpPr>
            <p:spPr bwMode="auto">
              <a:xfrm>
                <a:off x="2951" y="3836"/>
                <a:ext cx="17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PSM 3.0 -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08" name="Rectangle 228"/>
              <p:cNvSpPr>
                <a:spLocks noChangeArrowheads="1"/>
              </p:cNvSpPr>
              <p:nvPr/>
            </p:nvSpPr>
            <p:spPr bwMode="auto">
              <a:xfrm>
                <a:off x="2954" y="3871"/>
                <a:ext cx="164"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Negotiate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09" name="Rectangle 229"/>
              <p:cNvSpPr>
                <a:spLocks noChangeArrowheads="1"/>
              </p:cNvSpPr>
              <p:nvPr/>
            </p:nvSpPr>
            <p:spPr bwMode="auto">
              <a:xfrm>
                <a:off x="2937" y="3905"/>
                <a:ext cx="199"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agreements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10" name="Rectangle 230"/>
              <p:cNvSpPr>
                <a:spLocks noChangeArrowheads="1"/>
              </p:cNvSpPr>
              <p:nvPr/>
            </p:nvSpPr>
            <p:spPr bwMode="auto">
              <a:xfrm>
                <a:off x="3157" y="2991"/>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11" name="Rectangle 231"/>
              <p:cNvSpPr>
                <a:spLocks noChangeArrowheads="1"/>
              </p:cNvSpPr>
              <p:nvPr/>
            </p:nvSpPr>
            <p:spPr bwMode="auto">
              <a:xfrm>
                <a:off x="3157" y="2991"/>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12" name="Rectangle 232"/>
              <p:cNvSpPr>
                <a:spLocks noChangeArrowheads="1"/>
              </p:cNvSpPr>
              <p:nvPr/>
            </p:nvSpPr>
            <p:spPr bwMode="auto">
              <a:xfrm>
                <a:off x="3231" y="3015"/>
                <a:ext cx="16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7.0 -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13" name="Rectangle 233"/>
              <p:cNvSpPr>
                <a:spLocks noChangeArrowheads="1"/>
              </p:cNvSpPr>
              <p:nvPr/>
            </p:nvSpPr>
            <p:spPr bwMode="auto">
              <a:xfrm>
                <a:off x="3224" y="3050"/>
                <a:ext cx="184"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Categorise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14" name="Rectangle 234"/>
              <p:cNvSpPr>
                <a:spLocks noChangeArrowheads="1"/>
              </p:cNvSpPr>
              <p:nvPr/>
            </p:nvSpPr>
            <p:spPr bwMode="auto">
              <a:xfrm>
                <a:off x="3238" y="3084"/>
                <a:ext cx="155"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suppliers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15" name="Rectangle 235"/>
              <p:cNvSpPr>
                <a:spLocks noChangeArrowheads="1"/>
              </p:cNvSpPr>
              <p:nvPr/>
            </p:nvSpPr>
            <p:spPr bwMode="auto">
              <a:xfrm>
                <a:off x="2142" y="2991"/>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16" name="Rectangle 236"/>
              <p:cNvSpPr>
                <a:spLocks noChangeArrowheads="1"/>
              </p:cNvSpPr>
              <p:nvPr/>
            </p:nvSpPr>
            <p:spPr bwMode="auto">
              <a:xfrm>
                <a:off x="2142" y="2991"/>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17" name="Rectangle 237"/>
              <p:cNvSpPr>
                <a:spLocks noChangeArrowheads="1"/>
              </p:cNvSpPr>
              <p:nvPr/>
            </p:nvSpPr>
            <p:spPr bwMode="auto">
              <a:xfrm>
                <a:off x="2158" y="3015"/>
                <a:ext cx="291"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5.0 - Assess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18" name="Rectangle 238"/>
              <p:cNvSpPr>
                <a:spLocks noChangeArrowheads="1"/>
              </p:cNvSpPr>
              <p:nvPr/>
            </p:nvSpPr>
            <p:spPr bwMode="auto">
              <a:xfrm>
                <a:off x="2180" y="3050"/>
                <a:ext cx="244"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current service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19" name="Rectangle 239"/>
              <p:cNvSpPr>
                <a:spLocks noChangeArrowheads="1"/>
              </p:cNvSpPr>
              <p:nvPr/>
            </p:nvSpPr>
            <p:spPr bwMode="auto">
              <a:xfrm>
                <a:off x="2212" y="3084"/>
                <a:ext cx="17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categories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20" name="Rectangle 240"/>
              <p:cNvSpPr>
                <a:spLocks noChangeArrowheads="1"/>
              </p:cNvSpPr>
              <p:nvPr/>
            </p:nvSpPr>
            <p:spPr bwMode="auto">
              <a:xfrm>
                <a:off x="2645" y="2991"/>
                <a:ext cx="296"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21" name="Rectangle 241"/>
              <p:cNvSpPr>
                <a:spLocks noChangeArrowheads="1"/>
              </p:cNvSpPr>
              <p:nvPr/>
            </p:nvSpPr>
            <p:spPr bwMode="auto">
              <a:xfrm>
                <a:off x="2645" y="2991"/>
                <a:ext cx="296"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22" name="Rectangle 242"/>
              <p:cNvSpPr>
                <a:spLocks noChangeArrowheads="1"/>
              </p:cNvSpPr>
              <p:nvPr/>
            </p:nvSpPr>
            <p:spPr bwMode="auto">
              <a:xfrm>
                <a:off x="2667" y="3015"/>
                <a:ext cx="27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6.0 - Define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23" name="Rectangle 243"/>
              <p:cNvSpPr>
                <a:spLocks noChangeArrowheads="1"/>
              </p:cNvSpPr>
              <p:nvPr/>
            </p:nvSpPr>
            <p:spPr bwMode="auto">
              <a:xfrm>
                <a:off x="2661" y="3050"/>
                <a:ext cx="292"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service vision and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24" name="Rectangle 244"/>
              <p:cNvSpPr>
                <a:spLocks noChangeArrowheads="1"/>
              </p:cNvSpPr>
              <p:nvPr/>
            </p:nvSpPr>
            <p:spPr bwMode="auto">
              <a:xfrm>
                <a:off x="2753" y="3084"/>
                <a:ext cx="99"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goals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25" name="Rectangle 245"/>
              <p:cNvSpPr>
                <a:spLocks noChangeArrowheads="1"/>
              </p:cNvSpPr>
              <p:nvPr/>
            </p:nvSpPr>
            <p:spPr bwMode="auto">
              <a:xfrm>
                <a:off x="883" y="3337"/>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26" name="Rectangle 246"/>
              <p:cNvSpPr>
                <a:spLocks noChangeArrowheads="1"/>
              </p:cNvSpPr>
              <p:nvPr/>
            </p:nvSpPr>
            <p:spPr bwMode="auto">
              <a:xfrm>
                <a:off x="883" y="3337"/>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27" name="Rectangle 247"/>
              <p:cNvSpPr>
                <a:spLocks noChangeArrowheads="1"/>
              </p:cNvSpPr>
              <p:nvPr/>
            </p:nvSpPr>
            <p:spPr bwMode="auto">
              <a:xfrm>
                <a:off x="905" y="3361"/>
                <a:ext cx="27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2.0 - Define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28" name="Rectangle 248"/>
              <p:cNvSpPr>
                <a:spLocks noChangeArrowheads="1"/>
              </p:cNvSpPr>
              <p:nvPr/>
            </p:nvSpPr>
            <p:spPr bwMode="auto">
              <a:xfrm>
                <a:off x="898" y="3396"/>
                <a:ext cx="292"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specifications and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29" name="Rectangle 249"/>
              <p:cNvSpPr>
                <a:spLocks noChangeArrowheads="1"/>
              </p:cNvSpPr>
              <p:nvPr/>
            </p:nvSpPr>
            <p:spPr bwMode="auto">
              <a:xfrm>
                <a:off x="933" y="3430"/>
                <a:ext cx="219"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requirements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30" name="Rectangle 250"/>
              <p:cNvSpPr>
                <a:spLocks noChangeArrowheads="1"/>
              </p:cNvSpPr>
              <p:nvPr/>
            </p:nvSpPr>
            <p:spPr bwMode="auto">
              <a:xfrm>
                <a:off x="4700" y="3817"/>
                <a:ext cx="295" cy="14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31" name="Rectangle 251"/>
              <p:cNvSpPr>
                <a:spLocks noChangeArrowheads="1"/>
              </p:cNvSpPr>
              <p:nvPr/>
            </p:nvSpPr>
            <p:spPr bwMode="auto">
              <a:xfrm>
                <a:off x="4700" y="3817"/>
                <a:ext cx="295" cy="14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32" name="Rectangle 252"/>
              <p:cNvSpPr>
                <a:spLocks noChangeArrowheads="1"/>
              </p:cNvSpPr>
              <p:nvPr/>
            </p:nvSpPr>
            <p:spPr bwMode="auto">
              <a:xfrm>
                <a:off x="4722" y="3836"/>
                <a:ext cx="27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PSM 5.0 - Select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33" name="Rectangle 253"/>
              <p:cNvSpPr>
                <a:spLocks noChangeArrowheads="1"/>
              </p:cNvSpPr>
              <p:nvPr/>
            </p:nvSpPr>
            <p:spPr bwMode="auto">
              <a:xfrm>
                <a:off x="4748" y="3871"/>
                <a:ext cx="223"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suppliers and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34" name="Rectangle 254"/>
              <p:cNvSpPr>
                <a:spLocks noChangeArrowheads="1"/>
              </p:cNvSpPr>
              <p:nvPr/>
            </p:nvSpPr>
            <p:spPr bwMode="auto">
              <a:xfrm>
                <a:off x="4738" y="3905"/>
                <a:ext cx="244"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award contract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35" name="Rectangle 255"/>
              <p:cNvSpPr>
                <a:spLocks noChangeArrowheads="1"/>
              </p:cNvSpPr>
              <p:nvPr/>
            </p:nvSpPr>
            <p:spPr bwMode="auto">
              <a:xfrm>
                <a:off x="883" y="3812"/>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36" name="Rectangle 256"/>
              <p:cNvSpPr>
                <a:spLocks noChangeArrowheads="1"/>
              </p:cNvSpPr>
              <p:nvPr/>
            </p:nvSpPr>
            <p:spPr bwMode="auto">
              <a:xfrm>
                <a:off x="883" y="3812"/>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37" name="Rectangle 257"/>
              <p:cNvSpPr>
                <a:spLocks noChangeArrowheads="1"/>
              </p:cNvSpPr>
              <p:nvPr/>
            </p:nvSpPr>
            <p:spPr bwMode="auto">
              <a:xfrm>
                <a:off x="956" y="3819"/>
                <a:ext cx="17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PSM 1.0 -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38" name="Rectangle 258"/>
              <p:cNvSpPr>
                <a:spLocks noChangeArrowheads="1"/>
              </p:cNvSpPr>
              <p:nvPr/>
            </p:nvSpPr>
            <p:spPr bwMode="auto">
              <a:xfrm>
                <a:off x="894" y="3854"/>
                <a:ext cx="302"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Develop and issue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39" name="Rectangle 259"/>
              <p:cNvSpPr>
                <a:spLocks noChangeArrowheads="1"/>
              </p:cNvSpPr>
              <p:nvPr/>
            </p:nvSpPr>
            <p:spPr bwMode="auto">
              <a:xfrm>
                <a:off x="922" y="3888"/>
                <a:ext cx="242"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RFI, RFQ, and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40" name="Rectangle 260"/>
              <p:cNvSpPr>
                <a:spLocks noChangeArrowheads="1"/>
              </p:cNvSpPr>
              <p:nvPr/>
            </p:nvSpPr>
            <p:spPr bwMode="auto">
              <a:xfrm>
                <a:off x="997" y="3922"/>
                <a:ext cx="85"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RFP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41" name="Rectangle 261"/>
              <p:cNvSpPr>
                <a:spLocks noChangeArrowheads="1"/>
              </p:cNvSpPr>
              <p:nvPr/>
            </p:nvSpPr>
            <p:spPr bwMode="auto">
              <a:xfrm>
                <a:off x="2307" y="3812"/>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42" name="Rectangle 262"/>
              <p:cNvSpPr>
                <a:spLocks noChangeArrowheads="1"/>
              </p:cNvSpPr>
              <p:nvPr/>
            </p:nvSpPr>
            <p:spPr bwMode="auto">
              <a:xfrm>
                <a:off x="2307" y="3812"/>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43" name="Rectangle 263"/>
              <p:cNvSpPr>
                <a:spLocks noChangeArrowheads="1"/>
              </p:cNvSpPr>
              <p:nvPr/>
            </p:nvSpPr>
            <p:spPr bwMode="auto">
              <a:xfrm>
                <a:off x="2380" y="3836"/>
                <a:ext cx="17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PSM 2.0 -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44" name="Rectangle 264"/>
              <p:cNvSpPr>
                <a:spLocks noChangeArrowheads="1"/>
              </p:cNvSpPr>
              <p:nvPr/>
            </p:nvSpPr>
            <p:spPr bwMode="auto">
              <a:xfrm>
                <a:off x="2327" y="3871"/>
                <a:ext cx="282"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Evaluate supplier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45" name="Rectangle 265"/>
              <p:cNvSpPr>
                <a:spLocks noChangeArrowheads="1"/>
              </p:cNvSpPr>
              <p:nvPr/>
            </p:nvSpPr>
            <p:spPr bwMode="auto">
              <a:xfrm>
                <a:off x="2383" y="3905"/>
                <a:ext cx="167"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proposals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46" name="Line 266"/>
              <p:cNvSpPr>
                <a:spLocks noChangeShapeType="1"/>
              </p:cNvSpPr>
              <p:nvPr/>
            </p:nvSpPr>
            <p:spPr bwMode="auto">
              <a:xfrm>
                <a:off x="1166" y="1379"/>
                <a:ext cx="344"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47" name="Freeform 267"/>
              <p:cNvSpPr>
                <a:spLocks/>
              </p:cNvSpPr>
              <p:nvPr/>
            </p:nvSpPr>
            <p:spPr bwMode="auto">
              <a:xfrm>
                <a:off x="1507" y="1369"/>
                <a:ext cx="23" cy="20"/>
              </a:xfrm>
              <a:custGeom>
                <a:avLst/>
                <a:gdLst/>
                <a:ahLst/>
                <a:cxnLst>
                  <a:cxn ang="0">
                    <a:pos x="0" y="0"/>
                  </a:cxn>
                  <a:cxn ang="0">
                    <a:pos x="91" y="39"/>
                  </a:cxn>
                  <a:cxn ang="0">
                    <a:pos x="0" y="78"/>
                  </a:cxn>
                  <a:cxn ang="0">
                    <a:pos x="0" y="0"/>
                  </a:cxn>
                </a:cxnLst>
                <a:rect l="0" t="0" r="r" b="b"/>
                <a:pathLst>
                  <a:path w="91" h="78">
                    <a:moveTo>
                      <a:pt x="0" y="0"/>
                    </a:moveTo>
                    <a:lnTo>
                      <a:pt x="91" y="39"/>
                    </a:lnTo>
                    <a:lnTo>
                      <a:pt x="0" y="78"/>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48" name="Line 268"/>
              <p:cNvSpPr>
                <a:spLocks noChangeShapeType="1"/>
              </p:cNvSpPr>
              <p:nvPr/>
            </p:nvSpPr>
            <p:spPr bwMode="auto">
              <a:xfrm>
                <a:off x="4613" y="1379"/>
                <a:ext cx="275"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49" name="Freeform 269"/>
              <p:cNvSpPr>
                <a:spLocks/>
              </p:cNvSpPr>
              <p:nvPr/>
            </p:nvSpPr>
            <p:spPr bwMode="auto">
              <a:xfrm>
                <a:off x="4885" y="1369"/>
                <a:ext cx="23" cy="20"/>
              </a:xfrm>
              <a:custGeom>
                <a:avLst/>
                <a:gdLst/>
                <a:ahLst/>
                <a:cxnLst>
                  <a:cxn ang="0">
                    <a:pos x="0" y="0"/>
                  </a:cxn>
                  <a:cxn ang="0">
                    <a:pos x="93" y="39"/>
                  </a:cxn>
                  <a:cxn ang="0">
                    <a:pos x="0" y="79"/>
                  </a:cxn>
                  <a:cxn ang="0">
                    <a:pos x="0" y="0"/>
                  </a:cxn>
                </a:cxnLst>
                <a:rect l="0" t="0" r="r" b="b"/>
                <a:pathLst>
                  <a:path w="93" h="79">
                    <a:moveTo>
                      <a:pt x="0" y="0"/>
                    </a:moveTo>
                    <a:lnTo>
                      <a:pt x="93" y="39"/>
                    </a:lnTo>
                    <a:lnTo>
                      <a:pt x="0" y="79"/>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50" name="Line 270"/>
              <p:cNvSpPr>
                <a:spLocks noChangeShapeType="1"/>
              </p:cNvSpPr>
              <p:nvPr/>
            </p:nvSpPr>
            <p:spPr bwMode="auto">
              <a:xfrm>
                <a:off x="3547" y="1379"/>
                <a:ext cx="208"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51" name="Freeform 271"/>
              <p:cNvSpPr>
                <a:spLocks/>
              </p:cNvSpPr>
              <p:nvPr/>
            </p:nvSpPr>
            <p:spPr bwMode="auto">
              <a:xfrm>
                <a:off x="3752" y="1369"/>
                <a:ext cx="23" cy="20"/>
              </a:xfrm>
              <a:custGeom>
                <a:avLst/>
                <a:gdLst/>
                <a:ahLst/>
                <a:cxnLst>
                  <a:cxn ang="0">
                    <a:pos x="0" y="0"/>
                  </a:cxn>
                  <a:cxn ang="0">
                    <a:pos x="91" y="39"/>
                  </a:cxn>
                  <a:cxn ang="0">
                    <a:pos x="0" y="79"/>
                  </a:cxn>
                  <a:cxn ang="0">
                    <a:pos x="0" y="0"/>
                  </a:cxn>
                </a:cxnLst>
                <a:rect l="0" t="0" r="r" b="b"/>
                <a:pathLst>
                  <a:path w="91" h="79">
                    <a:moveTo>
                      <a:pt x="0" y="0"/>
                    </a:moveTo>
                    <a:lnTo>
                      <a:pt x="91" y="39"/>
                    </a:lnTo>
                    <a:lnTo>
                      <a:pt x="0" y="79"/>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52" name="Freeform 272"/>
              <p:cNvSpPr>
                <a:spLocks/>
              </p:cNvSpPr>
              <p:nvPr/>
            </p:nvSpPr>
            <p:spPr bwMode="auto">
              <a:xfrm>
                <a:off x="1449" y="1672"/>
                <a:ext cx="2589" cy="8"/>
              </a:xfrm>
              <a:custGeom>
                <a:avLst/>
                <a:gdLst/>
                <a:ahLst/>
                <a:cxnLst>
                  <a:cxn ang="0">
                    <a:pos x="177" y="33"/>
                  </a:cxn>
                  <a:cxn ang="0">
                    <a:pos x="864" y="26"/>
                  </a:cxn>
                  <a:cxn ang="0">
                    <a:pos x="869" y="17"/>
                  </a:cxn>
                  <a:cxn ang="0">
                    <a:pos x="875" y="9"/>
                  </a:cxn>
                  <a:cxn ang="0">
                    <a:pos x="888" y="2"/>
                  </a:cxn>
                  <a:cxn ang="0">
                    <a:pos x="899" y="0"/>
                  </a:cxn>
                  <a:cxn ang="0">
                    <a:pos x="911" y="0"/>
                  </a:cxn>
                  <a:cxn ang="0">
                    <a:pos x="922" y="3"/>
                  </a:cxn>
                  <a:cxn ang="0">
                    <a:pos x="933" y="11"/>
                  </a:cxn>
                  <a:cxn ang="0">
                    <a:pos x="939" y="20"/>
                  </a:cxn>
                  <a:cxn ang="0">
                    <a:pos x="941" y="30"/>
                  </a:cxn>
                  <a:cxn ang="0">
                    <a:pos x="4001" y="33"/>
                  </a:cxn>
                  <a:cxn ang="0">
                    <a:pos x="4003" y="23"/>
                  </a:cxn>
                  <a:cxn ang="0">
                    <a:pos x="4007" y="14"/>
                  </a:cxn>
                  <a:cxn ang="0">
                    <a:pos x="4018" y="5"/>
                  </a:cxn>
                  <a:cxn ang="0">
                    <a:pos x="4028" y="1"/>
                  </a:cxn>
                  <a:cxn ang="0">
                    <a:pos x="4041" y="0"/>
                  </a:cxn>
                  <a:cxn ang="0">
                    <a:pos x="4052" y="1"/>
                  </a:cxn>
                  <a:cxn ang="0">
                    <a:pos x="4062" y="5"/>
                  </a:cxn>
                  <a:cxn ang="0">
                    <a:pos x="4073" y="14"/>
                  </a:cxn>
                  <a:cxn ang="0">
                    <a:pos x="4079" y="23"/>
                  </a:cxn>
                  <a:cxn ang="0">
                    <a:pos x="4080" y="33"/>
                  </a:cxn>
                  <a:cxn ang="0">
                    <a:pos x="5614" y="30"/>
                  </a:cxn>
                  <a:cxn ang="0">
                    <a:pos x="5617" y="20"/>
                  </a:cxn>
                  <a:cxn ang="0">
                    <a:pos x="5623" y="11"/>
                  </a:cxn>
                  <a:cxn ang="0">
                    <a:pos x="5635" y="3"/>
                  </a:cxn>
                  <a:cxn ang="0">
                    <a:pos x="5646" y="0"/>
                  </a:cxn>
                  <a:cxn ang="0">
                    <a:pos x="5657" y="0"/>
                  </a:cxn>
                  <a:cxn ang="0">
                    <a:pos x="5669" y="2"/>
                  </a:cxn>
                  <a:cxn ang="0">
                    <a:pos x="5681" y="9"/>
                  </a:cxn>
                  <a:cxn ang="0">
                    <a:pos x="5688" y="17"/>
                  </a:cxn>
                  <a:cxn ang="0">
                    <a:pos x="5692" y="26"/>
                  </a:cxn>
                  <a:cxn ang="0">
                    <a:pos x="5694" y="33"/>
                  </a:cxn>
                  <a:cxn ang="0">
                    <a:pos x="9852" y="26"/>
                  </a:cxn>
                  <a:cxn ang="0">
                    <a:pos x="9857" y="17"/>
                  </a:cxn>
                  <a:cxn ang="0">
                    <a:pos x="9863" y="9"/>
                  </a:cxn>
                  <a:cxn ang="0">
                    <a:pos x="9875" y="2"/>
                  </a:cxn>
                  <a:cxn ang="0">
                    <a:pos x="9887" y="0"/>
                  </a:cxn>
                  <a:cxn ang="0">
                    <a:pos x="9899" y="0"/>
                  </a:cxn>
                  <a:cxn ang="0">
                    <a:pos x="9909" y="3"/>
                  </a:cxn>
                  <a:cxn ang="0">
                    <a:pos x="9921" y="11"/>
                  </a:cxn>
                  <a:cxn ang="0">
                    <a:pos x="9927" y="20"/>
                  </a:cxn>
                  <a:cxn ang="0">
                    <a:pos x="9929" y="30"/>
                  </a:cxn>
                  <a:cxn ang="0">
                    <a:pos x="10353" y="33"/>
                  </a:cxn>
                </a:cxnLst>
                <a:rect l="0" t="0" r="r" b="b"/>
                <a:pathLst>
                  <a:path w="10353" h="33">
                    <a:moveTo>
                      <a:pt x="0" y="26"/>
                    </a:moveTo>
                    <a:lnTo>
                      <a:pt x="177" y="26"/>
                    </a:lnTo>
                    <a:lnTo>
                      <a:pt x="177" y="33"/>
                    </a:lnTo>
                    <a:lnTo>
                      <a:pt x="864" y="33"/>
                    </a:lnTo>
                    <a:lnTo>
                      <a:pt x="864" y="30"/>
                    </a:lnTo>
                    <a:lnTo>
                      <a:pt x="864" y="26"/>
                    </a:lnTo>
                    <a:lnTo>
                      <a:pt x="865" y="23"/>
                    </a:lnTo>
                    <a:lnTo>
                      <a:pt x="866" y="20"/>
                    </a:lnTo>
                    <a:lnTo>
                      <a:pt x="869" y="17"/>
                    </a:lnTo>
                    <a:lnTo>
                      <a:pt x="870" y="14"/>
                    </a:lnTo>
                    <a:lnTo>
                      <a:pt x="872" y="11"/>
                    </a:lnTo>
                    <a:lnTo>
                      <a:pt x="875" y="9"/>
                    </a:lnTo>
                    <a:lnTo>
                      <a:pt x="881" y="5"/>
                    </a:lnTo>
                    <a:lnTo>
                      <a:pt x="884" y="3"/>
                    </a:lnTo>
                    <a:lnTo>
                      <a:pt x="888" y="2"/>
                    </a:lnTo>
                    <a:lnTo>
                      <a:pt x="891" y="1"/>
                    </a:lnTo>
                    <a:lnTo>
                      <a:pt x="895" y="0"/>
                    </a:lnTo>
                    <a:lnTo>
                      <a:pt x="899" y="0"/>
                    </a:lnTo>
                    <a:lnTo>
                      <a:pt x="903" y="0"/>
                    </a:lnTo>
                    <a:lnTo>
                      <a:pt x="906" y="0"/>
                    </a:lnTo>
                    <a:lnTo>
                      <a:pt x="911" y="0"/>
                    </a:lnTo>
                    <a:lnTo>
                      <a:pt x="914" y="1"/>
                    </a:lnTo>
                    <a:lnTo>
                      <a:pt x="918" y="2"/>
                    </a:lnTo>
                    <a:lnTo>
                      <a:pt x="922" y="3"/>
                    </a:lnTo>
                    <a:lnTo>
                      <a:pt x="925" y="5"/>
                    </a:lnTo>
                    <a:lnTo>
                      <a:pt x="931" y="9"/>
                    </a:lnTo>
                    <a:lnTo>
                      <a:pt x="933" y="11"/>
                    </a:lnTo>
                    <a:lnTo>
                      <a:pt x="936" y="14"/>
                    </a:lnTo>
                    <a:lnTo>
                      <a:pt x="937" y="17"/>
                    </a:lnTo>
                    <a:lnTo>
                      <a:pt x="939" y="20"/>
                    </a:lnTo>
                    <a:lnTo>
                      <a:pt x="940" y="23"/>
                    </a:lnTo>
                    <a:lnTo>
                      <a:pt x="941" y="26"/>
                    </a:lnTo>
                    <a:lnTo>
                      <a:pt x="941" y="30"/>
                    </a:lnTo>
                    <a:lnTo>
                      <a:pt x="943" y="33"/>
                    </a:lnTo>
                    <a:lnTo>
                      <a:pt x="943" y="33"/>
                    </a:lnTo>
                    <a:lnTo>
                      <a:pt x="4001" y="33"/>
                    </a:lnTo>
                    <a:lnTo>
                      <a:pt x="4001" y="30"/>
                    </a:lnTo>
                    <a:lnTo>
                      <a:pt x="4001" y="26"/>
                    </a:lnTo>
                    <a:lnTo>
                      <a:pt x="4003" y="23"/>
                    </a:lnTo>
                    <a:lnTo>
                      <a:pt x="4004" y="20"/>
                    </a:lnTo>
                    <a:lnTo>
                      <a:pt x="4006" y="17"/>
                    </a:lnTo>
                    <a:lnTo>
                      <a:pt x="4007" y="14"/>
                    </a:lnTo>
                    <a:lnTo>
                      <a:pt x="4010" y="11"/>
                    </a:lnTo>
                    <a:lnTo>
                      <a:pt x="4012" y="9"/>
                    </a:lnTo>
                    <a:lnTo>
                      <a:pt x="4018" y="5"/>
                    </a:lnTo>
                    <a:lnTo>
                      <a:pt x="4021" y="3"/>
                    </a:lnTo>
                    <a:lnTo>
                      <a:pt x="4025" y="2"/>
                    </a:lnTo>
                    <a:lnTo>
                      <a:pt x="4028" y="1"/>
                    </a:lnTo>
                    <a:lnTo>
                      <a:pt x="4033" y="0"/>
                    </a:lnTo>
                    <a:lnTo>
                      <a:pt x="4037" y="0"/>
                    </a:lnTo>
                    <a:lnTo>
                      <a:pt x="4041" y="0"/>
                    </a:lnTo>
                    <a:lnTo>
                      <a:pt x="4045" y="0"/>
                    </a:lnTo>
                    <a:lnTo>
                      <a:pt x="4048" y="0"/>
                    </a:lnTo>
                    <a:lnTo>
                      <a:pt x="4052" y="1"/>
                    </a:lnTo>
                    <a:lnTo>
                      <a:pt x="4056" y="2"/>
                    </a:lnTo>
                    <a:lnTo>
                      <a:pt x="4059" y="3"/>
                    </a:lnTo>
                    <a:lnTo>
                      <a:pt x="4062" y="5"/>
                    </a:lnTo>
                    <a:lnTo>
                      <a:pt x="4068" y="9"/>
                    </a:lnTo>
                    <a:lnTo>
                      <a:pt x="4071" y="11"/>
                    </a:lnTo>
                    <a:lnTo>
                      <a:pt x="4073" y="14"/>
                    </a:lnTo>
                    <a:lnTo>
                      <a:pt x="4075" y="17"/>
                    </a:lnTo>
                    <a:lnTo>
                      <a:pt x="4076" y="20"/>
                    </a:lnTo>
                    <a:lnTo>
                      <a:pt x="4079" y="23"/>
                    </a:lnTo>
                    <a:lnTo>
                      <a:pt x="4079" y="26"/>
                    </a:lnTo>
                    <a:lnTo>
                      <a:pt x="4080" y="30"/>
                    </a:lnTo>
                    <a:lnTo>
                      <a:pt x="4080" y="33"/>
                    </a:lnTo>
                    <a:lnTo>
                      <a:pt x="4080" y="33"/>
                    </a:lnTo>
                    <a:lnTo>
                      <a:pt x="5614" y="33"/>
                    </a:lnTo>
                    <a:lnTo>
                      <a:pt x="5614" y="30"/>
                    </a:lnTo>
                    <a:lnTo>
                      <a:pt x="5615" y="26"/>
                    </a:lnTo>
                    <a:lnTo>
                      <a:pt x="5616" y="23"/>
                    </a:lnTo>
                    <a:lnTo>
                      <a:pt x="5617" y="20"/>
                    </a:lnTo>
                    <a:lnTo>
                      <a:pt x="5619" y="17"/>
                    </a:lnTo>
                    <a:lnTo>
                      <a:pt x="5621" y="14"/>
                    </a:lnTo>
                    <a:lnTo>
                      <a:pt x="5623" y="11"/>
                    </a:lnTo>
                    <a:lnTo>
                      <a:pt x="5626" y="9"/>
                    </a:lnTo>
                    <a:lnTo>
                      <a:pt x="5632" y="5"/>
                    </a:lnTo>
                    <a:lnTo>
                      <a:pt x="5635" y="3"/>
                    </a:lnTo>
                    <a:lnTo>
                      <a:pt x="5637" y="2"/>
                    </a:lnTo>
                    <a:lnTo>
                      <a:pt x="5642" y="1"/>
                    </a:lnTo>
                    <a:lnTo>
                      <a:pt x="5646" y="0"/>
                    </a:lnTo>
                    <a:lnTo>
                      <a:pt x="5649" y="0"/>
                    </a:lnTo>
                    <a:lnTo>
                      <a:pt x="5654" y="0"/>
                    </a:lnTo>
                    <a:lnTo>
                      <a:pt x="5657" y="0"/>
                    </a:lnTo>
                    <a:lnTo>
                      <a:pt x="5661" y="0"/>
                    </a:lnTo>
                    <a:lnTo>
                      <a:pt x="5666" y="1"/>
                    </a:lnTo>
                    <a:lnTo>
                      <a:pt x="5669" y="2"/>
                    </a:lnTo>
                    <a:lnTo>
                      <a:pt x="5673" y="3"/>
                    </a:lnTo>
                    <a:lnTo>
                      <a:pt x="5675" y="5"/>
                    </a:lnTo>
                    <a:lnTo>
                      <a:pt x="5681" y="9"/>
                    </a:lnTo>
                    <a:lnTo>
                      <a:pt x="5684" y="11"/>
                    </a:lnTo>
                    <a:lnTo>
                      <a:pt x="5687" y="14"/>
                    </a:lnTo>
                    <a:lnTo>
                      <a:pt x="5688" y="17"/>
                    </a:lnTo>
                    <a:lnTo>
                      <a:pt x="5690" y="20"/>
                    </a:lnTo>
                    <a:lnTo>
                      <a:pt x="5691" y="23"/>
                    </a:lnTo>
                    <a:lnTo>
                      <a:pt x="5692" y="26"/>
                    </a:lnTo>
                    <a:lnTo>
                      <a:pt x="5692" y="30"/>
                    </a:lnTo>
                    <a:lnTo>
                      <a:pt x="5694" y="33"/>
                    </a:lnTo>
                    <a:lnTo>
                      <a:pt x="5694" y="33"/>
                    </a:lnTo>
                    <a:lnTo>
                      <a:pt x="9852" y="33"/>
                    </a:lnTo>
                    <a:lnTo>
                      <a:pt x="9852" y="30"/>
                    </a:lnTo>
                    <a:lnTo>
                      <a:pt x="9852" y="26"/>
                    </a:lnTo>
                    <a:lnTo>
                      <a:pt x="9853" y="23"/>
                    </a:lnTo>
                    <a:lnTo>
                      <a:pt x="9854" y="20"/>
                    </a:lnTo>
                    <a:lnTo>
                      <a:pt x="9857" y="17"/>
                    </a:lnTo>
                    <a:lnTo>
                      <a:pt x="9858" y="14"/>
                    </a:lnTo>
                    <a:lnTo>
                      <a:pt x="9860" y="11"/>
                    </a:lnTo>
                    <a:lnTo>
                      <a:pt x="9863" y="9"/>
                    </a:lnTo>
                    <a:lnTo>
                      <a:pt x="9868" y="5"/>
                    </a:lnTo>
                    <a:lnTo>
                      <a:pt x="9872" y="3"/>
                    </a:lnTo>
                    <a:lnTo>
                      <a:pt x="9875" y="2"/>
                    </a:lnTo>
                    <a:lnTo>
                      <a:pt x="9879" y="1"/>
                    </a:lnTo>
                    <a:lnTo>
                      <a:pt x="9883" y="0"/>
                    </a:lnTo>
                    <a:lnTo>
                      <a:pt x="9887" y="0"/>
                    </a:lnTo>
                    <a:lnTo>
                      <a:pt x="9891" y="0"/>
                    </a:lnTo>
                    <a:lnTo>
                      <a:pt x="9894" y="0"/>
                    </a:lnTo>
                    <a:lnTo>
                      <a:pt x="9899" y="0"/>
                    </a:lnTo>
                    <a:lnTo>
                      <a:pt x="9902" y="1"/>
                    </a:lnTo>
                    <a:lnTo>
                      <a:pt x="9906" y="2"/>
                    </a:lnTo>
                    <a:lnTo>
                      <a:pt x="9909" y="3"/>
                    </a:lnTo>
                    <a:lnTo>
                      <a:pt x="9913" y="5"/>
                    </a:lnTo>
                    <a:lnTo>
                      <a:pt x="9919" y="9"/>
                    </a:lnTo>
                    <a:lnTo>
                      <a:pt x="9921" y="11"/>
                    </a:lnTo>
                    <a:lnTo>
                      <a:pt x="9923" y="14"/>
                    </a:lnTo>
                    <a:lnTo>
                      <a:pt x="9925" y="17"/>
                    </a:lnTo>
                    <a:lnTo>
                      <a:pt x="9927" y="20"/>
                    </a:lnTo>
                    <a:lnTo>
                      <a:pt x="9928" y="23"/>
                    </a:lnTo>
                    <a:lnTo>
                      <a:pt x="9929" y="26"/>
                    </a:lnTo>
                    <a:lnTo>
                      <a:pt x="9929" y="30"/>
                    </a:lnTo>
                    <a:lnTo>
                      <a:pt x="9931" y="33"/>
                    </a:lnTo>
                    <a:lnTo>
                      <a:pt x="9931" y="33"/>
                    </a:lnTo>
                    <a:lnTo>
                      <a:pt x="10353" y="33"/>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53" name="Freeform 273"/>
              <p:cNvSpPr>
                <a:spLocks/>
              </p:cNvSpPr>
              <p:nvPr/>
            </p:nvSpPr>
            <p:spPr bwMode="auto">
              <a:xfrm>
                <a:off x="4035" y="1670"/>
                <a:ext cx="23" cy="20"/>
              </a:xfrm>
              <a:custGeom>
                <a:avLst/>
                <a:gdLst/>
                <a:ahLst/>
                <a:cxnLst>
                  <a:cxn ang="0">
                    <a:pos x="0" y="0"/>
                  </a:cxn>
                  <a:cxn ang="0">
                    <a:pos x="92" y="40"/>
                  </a:cxn>
                  <a:cxn ang="0">
                    <a:pos x="0" y="80"/>
                  </a:cxn>
                  <a:cxn ang="0">
                    <a:pos x="0" y="0"/>
                  </a:cxn>
                </a:cxnLst>
                <a:rect l="0" t="0" r="r" b="b"/>
                <a:pathLst>
                  <a:path w="92" h="80">
                    <a:moveTo>
                      <a:pt x="0" y="0"/>
                    </a:moveTo>
                    <a:lnTo>
                      <a:pt x="92" y="40"/>
                    </a:lnTo>
                    <a:lnTo>
                      <a:pt x="0" y="8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54" name="Freeform 274"/>
              <p:cNvSpPr>
                <a:spLocks/>
              </p:cNvSpPr>
              <p:nvPr/>
            </p:nvSpPr>
            <p:spPr bwMode="auto">
              <a:xfrm>
                <a:off x="4206" y="1773"/>
                <a:ext cx="439" cy="419"/>
              </a:xfrm>
              <a:custGeom>
                <a:avLst/>
                <a:gdLst/>
                <a:ahLst/>
                <a:cxnLst>
                  <a:cxn ang="0">
                    <a:pos x="1759" y="1677"/>
                  </a:cxn>
                  <a:cxn ang="0">
                    <a:pos x="1759" y="243"/>
                  </a:cxn>
                  <a:cxn ang="0">
                    <a:pos x="0" y="243"/>
                  </a:cxn>
                  <a:cxn ang="0">
                    <a:pos x="0" y="0"/>
                  </a:cxn>
                </a:cxnLst>
                <a:rect l="0" t="0" r="r" b="b"/>
                <a:pathLst>
                  <a:path w="1759" h="1677">
                    <a:moveTo>
                      <a:pt x="1759" y="1677"/>
                    </a:moveTo>
                    <a:lnTo>
                      <a:pt x="1759" y="243"/>
                    </a:lnTo>
                    <a:lnTo>
                      <a:pt x="0" y="243"/>
                    </a:lnTo>
                    <a:lnTo>
                      <a:pt x="0" y="0"/>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55" name="Freeform 275"/>
              <p:cNvSpPr>
                <a:spLocks/>
              </p:cNvSpPr>
              <p:nvPr/>
            </p:nvSpPr>
            <p:spPr bwMode="auto">
              <a:xfrm>
                <a:off x="4194" y="1756"/>
                <a:ext cx="23" cy="20"/>
              </a:xfrm>
              <a:custGeom>
                <a:avLst/>
                <a:gdLst/>
                <a:ahLst/>
                <a:cxnLst>
                  <a:cxn ang="0">
                    <a:pos x="0" y="80"/>
                  </a:cxn>
                  <a:cxn ang="0">
                    <a:pos x="45" y="0"/>
                  </a:cxn>
                  <a:cxn ang="0">
                    <a:pos x="91" y="80"/>
                  </a:cxn>
                  <a:cxn ang="0">
                    <a:pos x="0" y="80"/>
                  </a:cxn>
                </a:cxnLst>
                <a:rect l="0" t="0" r="r" b="b"/>
                <a:pathLst>
                  <a:path w="91" h="80">
                    <a:moveTo>
                      <a:pt x="0" y="80"/>
                    </a:moveTo>
                    <a:lnTo>
                      <a:pt x="45" y="0"/>
                    </a:lnTo>
                    <a:lnTo>
                      <a:pt x="91" y="80"/>
                    </a:lnTo>
                    <a:lnTo>
                      <a:pt x="0"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56" name="Freeform 276"/>
              <p:cNvSpPr>
                <a:spLocks/>
              </p:cNvSpPr>
              <p:nvPr/>
            </p:nvSpPr>
            <p:spPr bwMode="auto">
              <a:xfrm>
                <a:off x="1019" y="1455"/>
                <a:ext cx="92" cy="223"/>
              </a:xfrm>
              <a:custGeom>
                <a:avLst/>
                <a:gdLst/>
                <a:ahLst/>
                <a:cxnLst>
                  <a:cxn ang="0">
                    <a:pos x="0" y="0"/>
                  </a:cxn>
                  <a:cxn ang="0">
                    <a:pos x="0" y="893"/>
                  </a:cxn>
                  <a:cxn ang="0">
                    <a:pos x="369" y="893"/>
                  </a:cxn>
                </a:cxnLst>
                <a:rect l="0" t="0" r="r" b="b"/>
                <a:pathLst>
                  <a:path w="369" h="893">
                    <a:moveTo>
                      <a:pt x="0" y="0"/>
                    </a:moveTo>
                    <a:lnTo>
                      <a:pt x="0" y="893"/>
                    </a:lnTo>
                    <a:lnTo>
                      <a:pt x="369" y="893"/>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57" name="Freeform 277"/>
              <p:cNvSpPr>
                <a:spLocks/>
              </p:cNvSpPr>
              <p:nvPr/>
            </p:nvSpPr>
            <p:spPr bwMode="auto">
              <a:xfrm>
                <a:off x="1108" y="1668"/>
                <a:ext cx="23" cy="20"/>
              </a:xfrm>
              <a:custGeom>
                <a:avLst/>
                <a:gdLst/>
                <a:ahLst/>
                <a:cxnLst>
                  <a:cxn ang="0">
                    <a:pos x="0" y="0"/>
                  </a:cxn>
                  <a:cxn ang="0">
                    <a:pos x="92" y="39"/>
                  </a:cxn>
                  <a:cxn ang="0">
                    <a:pos x="0" y="78"/>
                  </a:cxn>
                  <a:cxn ang="0">
                    <a:pos x="0" y="0"/>
                  </a:cxn>
                </a:cxnLst>
                <a:rect l="0" t="0" r="r" b="b"/>
                <a:pathLst>
                  <a:path w="92" h="78">
                    <a:moveTo>
                      <a:pt x="0" y="0"/>
                    </a:moveTo>
                    <a:lnTo>
                      <a:pt x="92" y="39"/>
                    </a:lnTo>
                    <a:lnTo>
                      <a:pt x="0" y="78"/>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58" name="Line 278"/>
              <p:cNvSpPr>
                <a:spLocks noChangeShapeType="1"/>
              </p:cNvSpPr>
              <p:nvPr/>
            </p:nvSpPr>
            <p:spPr bwMode="auto">
              <a:xfrm>
                <a:off x="1178" y="3888"/>
                <a:ext cx="1109"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59" name="Freeform 279"/>
              <p:cNvSpPr>
                <a:spLocks/>
              </p:cNvSpPr>
              <p:nvPr/>
            </p:nvSpPr>
            <p:spPr bwMode="auto">
              <a:xfrm>
                <a:off x="2284" y="3878"/>
                <a:ext cx="23" cy="20"/>
              </a:xfrm>
              <a:custGeom>
                <a:avLst/>
                <a:gdLst/>
                <a:ahLst/>
                <a:cxnLst>
                  <a:cxn ang="0">
                    <a:pos x="0" y="0"/>
                  </a:cxn>
                  <a:cxn ang="0">
                    <a:pos x="92" y="40"/>
                  </a:cxn>
                  <a:cxn ang="0">
                    <a:pos x="0" y="80"/>
                  </a:cxn>
                  <a:cxn ang="0">
                    <a:pos x="0" y="0"/>
                  </a:cxn>
                </a:cxnLst>
                <a:rect l="0" t="0" r="r" b="b"/>
                <a:pathLst>
                  <a:path w="92" h="80">
                    <a:moveTo>
                      <a:pt x="0" y="0"/>
                    </a:moveTo>
                    <a:lnTo>
                      <a:pt x="92" y="40"/>
                    </a:lnTo>
                    <a:lnTo>
                      <a:pt x="0" y="8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60" name="Line 280"/>
              <p:cNvSpPr>
                <a:spLocks noChangeShapeType="1"/>
              </p:cNvSpPr>
              <p:nvPr/>
            </p:nvSpPr>
            <p:spPr bwMode="auto">
              <a:xfrm>
                <a:off x="2602" y="3888"/>
                <a:ext cx="256"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61" name="Freeform 281"/>
              <p:cNvSpPr>
                <a:spLocks/>
              </p:cNvSpPr>
              <p:nvPr/>
            </p:nvSpPr>
            <p:spPr bwMode="auto">
              <a:xfrm>
                <a:off x="2855" y="3878"/>
                <a:ext cx="23" cy="20"/>
              </a:xfrm>
              <a:custGeom>
                <a:avLst/>
                <a:gdLst/>
                <a:ahLst/>
                <a:cxnLst>
                  <a:cxn ang="0">
                    <a:pos x="0" y="0"/>
                  </a:cxn>
                  <a:cxn ang="0">
                    <a:pos x="91" y="40"/>
                  </a:cxn>
                  <a:cxn ang="0">
                    <a:pos x="0" y="80"/>
                  </a:cxn>
                  <a:cxn ang="0">
                    <a:pos x="0" y="0"/>
                  </a:cxn>
                </a:cxnLst>
                <a:rect l="0" t="0" r="r" b="b"/>
                <a:pathLst>
                  <a:path w="91" h="80">
                    <a:moveTo>
                      <a:pt x="0" y="0"/>
                    </a:moveTo>
                    <a:lnTo>
                      <a:pt x="91" y="40"/>
                    </a:lnTo>
                    <a:lnTo>
                      <a:pt x="0" y="8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62" name="Line 282"/>
              <p:cNvSpPr>
                <a:spLocks noChangeShapeType="1"/>
              </p:cNvSpPr>
              <p:nvPr/>
            </p:nvSpPr>
            <p:spPr bwMode="auto">
              <a:xfrm>
                <a:off x="3173" y="3888"/>
                <a:ext cx="514"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63" name="Freeform 283"/>
              <p:cNvSpPr>
                <a:spLocks/>
              </p:cNvSpPr>
              <p:nvPr/>
            </p:nvSpPr>
            <p:spPr bwMode="auto">
              <a:xfrm>
                <a:off x="3684" y="3878"/>
                <a:ext cx="23" cy="20"/>
              </a:xfrm>
              <a:custGeom>
                <a:avLst/>
                <a:gdLst/>
                <a:ahLst/>
                <a:cxnLst>
                  <a:cxn ang="0">
                    <a:pos x="0" y="0"/>
                  </a:cxn>
                  <a:cxn ang="0">
                    <a:pos x="92" y="40"/>
                  </a:cxn>
                  <a:cxn ang="0">
                    <a:pos x="0" y="80"/>
                  </a:cxn>
                  <a:cxn ang="0">
                    <a:pos x="0" y="0"/>
                  </a:cxn>
                </a:cxnLst>
                <a:rect l="0" t="0" r="r" b="b"/>
                <a:pathLst>
                  <a:path w="92" h="80">
                    <a:moveTo>
                      <a:pt x="0" y="0"/>
                    </a:moveTo>
                    <a:lnTo>
                      <a:pt x="92" y="40"/>
                    </a:lnTo>
                    <a:lnTo>
                      <a:pt x="0" y="8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64" name="Freeform 284"/>
              <p:cNvSpPr>
                <a:spLocks/>
              </p:cNvSpPr>
              <p:nvPr/>
            </p:nvSpPr>
            <p:spPr bwMode="auto">
              <a:xfrm>
                <a:off x="3452" y="1472"/>
                <a:ext cx="470" cy="456"/>
              </a:xfrm>
              <a:custGeom>
                <a:avLst/>
                <a:gdLst/>
                <a:ahLst/>
                <a:cxnLst>
                  <a:cxn ang="0">
                    <a:pos x="0" y="1821"/>
                  </a:cxn>
                  <a:cxn ang="0">
                    <a:pos x="1881" y="1821"/>
                  </a:cxn>
                  <a:cxn ang="0">
                    <a:pos x="1881" y="0"/>
                  </a:cxn>
                </a:cxnLst>
                <a:rect l="0" t="0" r="r" b="b"/>
                <a:pathLst>
                  <a:path w="1881" h="1821">
                    <a:moveTo>
                      <a:pt x="0" y="1821"/>
                    </a:moveTo>
                    <a:lnTo>
                      <a:pt x="1881" y="1821"/>
                    </a:lnTo>
                    <a:lnTo>
                      <a:pt x="1881" y="0"/>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65" name="Freeform 285"/>
              <p:cNvSpPr>
                <a:spLocks/>
              </p:cNvSpPr>
              <p:nvPr/>
            </p:nvSpPr>
            <p:spPr bwMode="auto">
              <a:xfrm>
                <a:off x="3911" y="1455"/>
                <a:ext cx="23" cy="20"/>
              </a:xfrm>
              <a:custGeom>
                <a:avLst/>
                <a:gdLst/>
                <a:ahLst/>
                <a:cxnLst>
                  <a:cxn ang="0">
                    <a:pos x="0" y="78"/>
                  </a:cxn>
                  <a:cxn ang="0">
                    <a:pos x="46" y="0"/>
                  </a:cxn>
                  <a:cxn ang="0">
                    <a:pos x="91" y="78"/>
                  </a:cxn>
                  <a:cxn ang="0">
                    <a:pos x="0" y="78"/>
                  </a:cxn>
                </a:cxnLst>
                <a:rect l="0" t="0" r="r" b="b"/>
                <a:pathLst>
                  <a:path w="91" h="78">
                    <a:moveTo>
                      <a:pt x="0" y="78"/>
                    </a:moveTo>
                    <a:lnTo>
                      <a:pt x="46" y="0"/>
                    </a:lnTo>
                    <a:lnTo>
                      <a:pt x="91" y="78"/>
                    </a:lnTo>
                    <a:lnTo>
                      <a:pt x="0"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66" name="Rectangle 286"/>
              <p:cNvSpPr>
                <a:spLocks noChangeArrowheads="1"/>
              </p:cNvSpPr>
              <p:nvPr/>
            </p:nvSpPr>
            <p:spPr bwMode="auto">
              <a:xfrm>
                <a:off x="4896" y="1773"/>
                <a:ext cx="319" cy="1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67" name="Rectangle 287"/>
              <p:cNvSpPr>
                <a:spLocks noChangeArrowheads="1"/>
              </p:cNvSpPr>
              <p:nvPr/>
            </p:nvSpPr>
            <p:spPr bwMode="auto">
              <a:xfrm>
                <a:off x="4896" y="1773"/>
                <a:ext cx="319" cy="183"/>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68" name="Rectangle 288"/>
              <p:cNvSpPr>
                <a:spLocks noChangeArrowheads="1"/>
              </p:cNvSpPr>
              <p:nvPr/>
            </p:nvSpPr>
            <p:spPr bwMode="auto">
              <a:xfrm>
                <a:off x="4920" y="1795"/>
                <a:ext cx="297"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15.0 - Initiate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69" name="Rectangle 289"/>
              <p:cNvSpPr>
                <a:spLocks noChangeArrowheads="1"/>
              </p:cNvSpPr>
              <p:nvPr/>
            </p:nvSpPr>
            <p:spPr bwMode="auto">
              <a:xfrm>
                <a:off x="4917" y="1830"/>
                <a:ext cx="304"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Supplier corrective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70" name="Rectangle 290"/>
              <p:cNvSpPr>
                <a:spLocks noChangeArrowheads="1"/>
              </p:cNvSpPr>
              <p:nvPr/>
            </p:nvSpPr>
            <p:spPr bwMode="auto">
              <a:xfrm>
                <a:off x="4949" y="1864"/>
                <a:ext cx="23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action for non-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71" name="Rectangle 291"/>
              <p:cNvSpPr>
                <a:spLocks noChangeArrowheads="1"/>
              </p:cNvSpPr>
              <p:nvPr/>
            </p:nvSpPr>
            <p:spPr bwMode="auto">
              <a:xfrm>
                <a:off x="4962" y="1898"/>
                <a:ext cx="211"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performance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72" name="Freeform 292"/>
              <p:cNvSpPr>
                <a:spLocks/>
              </p:cNvSpPr>
              <p:nvPr/>
            </p:nvSpPr>
            <p:spPr bwMode="auto">
              <a:xfrm>
                <a:off x="2958" y="2252"/>
                <a:ext cx="149" cy="1"/>
              </a:xfrm>
              <a:custGeom>
                <a:avLst/>
                <a:gdLst/>
                <a:ahLst/>
                <a:cxnLst>
                  <a:cxn ang="0">
                    <a:pos x="0" y="0"/>
                  </a:cxn>
                  <a:cxn ang="0">
                    <a:pos x="176" y="0"/>
                  </a:cxn>
                  <a:cxn ang="0">
                    <a:pos x="176" y="3"/>
                  </a:cxn>
                  <a:cxn ang="0">
                    <a:pos x="596" y="3"/>
                  </a:cxn>
                </a:cxnLst>
                <a:rect l="0" t="0" r="r" b="b"/>
                <a:pathLst>
                  <a:path w="596" h="3">
                    <a:moveTo>
                      <a:pt x="0" y="0"/>
                    </a:moveTo>
                    <a:lnTo>
                      <a:pt x="176" y="0"/>
                    </a:lnTo>
                    <a:lnTo>
                      <a:pt x="176" y="3"/>
                    </a:lnTo>
                    <a:lnTo>
                      <a:pt x="596" y="3"/>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73" name="Freeform 293"/>
              <p:cNvSpPr>
                <a:spLocks/>
              </p:cNvSpPr>
              <p:nvPr/>
            </p:nvSpPr>
            <p:spPr bwMode="auto">
              <a:xfrm>
                <a:off x="3104" y="2243"/>
                <a:ext cx="24" cy="19"/>
              </a:xfrm>
              <a:custGeom>
                <a:avLst/>
                <a:gdLst/>
                <a:ahLst/>
                <a:cxnLst>
                  <a:cxn ang="0">
                    <a:pos x="0" y="0"/>
                  </a:cxn>
                  <a:cxn ang="0">
                    <a:pos x="92" y="40"/>
                  </a:cxn>
                  <a:cxn ang="0">
                    <a:pos x="0" y="79"/>
                  </a:cxn>
                  <a:cxn ang="0">
                    <a:pos x="0" y="0"/>
                  </a:cxn>
                </a:cxnLst>
                <a:rect l="0" t="0" r="r" b="b"/>
                <a:pathLst>
                  <a:path w="92" h="79">
                    <a:moveTo>
                      <a:pt x="0" y="0"/>
                    </a:moveTo>
                    <a:lnTo>
                      <a:pt x="92" y="40"/>
                    </a:lnTo>
                    <a:lnTo>
                      <a:pt x="0" y="79"/>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74" name="Line 294"/>
              <p:cNvSpPr>
                <a:spLocks noChangeShapeType="1"/>
              </p:cNvSpPr>
              <p:nvPr/>
            </p:nvSpPr>
            <p:spPr bwMode="auto">
              <a:xfrm>
                <a:off x="3304" y="2306"/>
                <a:ext cx="1" cy="668"/>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75" name="Freeform 295"/>
              <p:cNvSpPr>
                <a:spLocks/>
              </p:cNvSpPr>
              <p:nvPr/>
            </p:nvSpPr>
            <p:spPr bwMode="auto">
              <a:xfrm>
                <a:off x="3293" y="2971"/>
                <a:ext cx="23" cy="20"/>
              </a:xfrm>
              <a:custGeom>
                <a:avLst/>
                <a:gdLst/>
                <a:ahLst/>
                <a:cxnLst>
                  <a:cxn ang="0">
                    <a:pos x="93" y="0"/>
                  </a:cxn>
                  <a:cxn ang="0">
                    <a:pos x="46" y="78"/>
                  </a:cxn>
                  <a:cxn ang="0">
                    <a:pos x="0" y="0"/>
                  </a:cxn>
                  <a:cxn ang="0">
                    <a:pos x="93" y="0"/>
                  </a:cxn>
                </a:cxnLst>
                <a:rect l="0" t="0" r="r" b="b"/>
                <a:pathLst>
                  <a:path w="93" h="78">
                    <a:moveTo>
                      <a:pt x="93" y="0"/>
                    </a:moveTo>
                    <a:lnTo>
                      <a:pt x="46" y="78"/>
                    </a:lnTo>
                    <a:lnTo>
                      <a:pt x="0" y="0"/>
                    </a:lnTo>
                    <a:lnTo>
                      <a:pt x="9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76" name="Freeform 296"/>
              <p:cNvSpPr>
                <a:spLocks/>
              </p:cNvSpPr>
              <p:nvPr/>
            </p:nvSpPr>
            <p:spPr bwMode="auto">
              <a:xfrm>
                <a:off x="1748" y="2252"/>
                <a:ext cx="1778" cy="736"/>
              </a:xfrm>
              <a:custGeom>
                <a:avLst/>
                <a:gdLst/>
                <a:ahLst/>
                <a:cxnLst>
                  <a:cxn ang="0">
                    <a:pos x="7113" y="0"/>
                  </a:cxn>
                  <a:cxn ang="0">
                    <a:pos x="6268" y="2729"/>
                  </a:cxn>
                  <a:cxn ang="0">
                    <a:pos x="6266" y="2721"/>
                  </a:cxn>
                  <a:cxn ang="0">
                    <a:pos x="6264" y="2715"/>
                  </a:cxn>
                  <a:cxn ang="0">
                    <a:pos x="6261" y="2709"/>
                  </a:cxn>
                  <a:cxn ang="0">
                    <a:pos x="6256" y="2704"/>
                  </a:cxn>
                  <a:cxn ang="0">
                    <a:pos x="6246" y="2699"/>
                  </a:cxn>
                  <a:cxn ang="0">
                    <a:pos x="6239" y="2695"/>
                  </a:cxn>
                  <a:cxn ang="0">
                    <a:pos x="6231" y="2694"/>
                  </a:cxn>
                  <a:cxn ang="0">
                    <a:pos x="6224" y="2694"/>
                  </a:cxn>
                  <a:cxn ang="0">
                    <a:pos x="6216" y="2695"/>
                  </a:cxn>
                  <a:cxn ang="0">
                    <a:pos x="6209" y="2699"/>
                  </a:cxn>
                  <a:cxn ang="0">
                    <a:pos x="6200" y="2704"/>
                  </a:cxn>
                  <a:cxn ang="0">
                    <a:pos x="6195" y="2709"/>
                  </a:cxn>
                  <a:cxn ang="0">
                    <a:pos x="6191" y="2715"/>
                  </a:cxn>
                  <a:cxn ang="0">
                    <a:pos x="6189" y="2721"/>
                  </a:cxn>
                  <a:cxn ang="0">
                    <a:pos x="6189" y="2729"/>
                  </a:cxn>
                  <a:cxn ang="0">
                    <a:pos x="4222" y="2729"/>
                  </a:cxn>
                  <a:cxn ang="0">
                    <a:pos x="4221" y="2721"/>
                  </a:cxn>
                  <a:cxn ang="0">
                    <a:pos x="4218" y="2715"/>
                  </a:cxn>
                  <a:cxn ang="0">
                    <a:pos x="4215" y="2709"/>
                  </a:cxn>
                  <a:cxn ang="0">
                    <a:pos x="4210" y="2704"/>
                  </a:cxn>
                  <a:cxn ang="0">
                    <a:pos x="4201" y="2699"/>
                  </a:cxn>
                  <a:cxn ang="0">
                    <a:pos x="4194" y="2695"/>
                  </a:cxn>
                  <a:cxn ang="0">
                    <a:pos x="4185" y="2694"/>
                  </a:cxn>
                  <a:cxn ang="0">
                    <a:pos x="4178" y="2694"/>
                  </a:cxn>
                  <a:cxn ang="0">
                    <a:pos x="4170" y="2695"/>
                  </a:cxn>
                  <a:cxn ang="0">
                    <a:pos x="4163" y="2699"/>
                  </a:cxn>
                  <a:cxn ang="0">
                    <a:pos x="4154" y="2704"/>
                  </a:cxn>
                  <a:cxn ang="0">
                    <a:pos x="4149" y="2709"/>
                  </a:cxn>
                  <a:cxn ang="0">
                    <a:pos x="4146" y="2715"/>
                  </a:cxn>
                  <a:cxn ang="0">
                    <a:pos x="4143" y="2721"/>
                  </a:cxn>
                  <a:cxn ang="0">
                    <a:pos x="4143" y="2729"/>
                  </a:cxn>
                  <a:cxn ang="0">
                    <a:pos x="0" y="2729"/>
                  </a:cxn>
                </a:cxnLst>
                <a:rect l="0" t="0" r="r" b="b"/>
                <a:pathLst>
                  <a:path w="7113" h="2943">
                    <a:moveTo>
                      <a:pt x="6936" y="0"/>
                    </a:moveTo>
                    <a:lnTo>
                      <a:pt x="7113" y="0"/>
                    </a:lnTo>
                    <a:lnTo>
                      <a:pt x="7113" y="2729"/>
                    </a:lnTo>
                    <a:lnTo>
                      <a:pt x="6268" y="2729"/>
                    </a:lnTo>
                    <a:lnTo>
                      <a:pt x="6266" y="2724"/>
                    </a:lnTo>
                    <a:lnTo>
                      <a:pt x="6266" y="2721"/>
                    </a:lnTo>
                    <a:lnTo>
                      <a:pt x="6265" y="2718"/>
                    </a:lnTo>
                    <a:lnTo>
                      <a:pt x="6264" y="2715"/>
                    </a:lnTo>
                    <a:lnTo>
                      <a:pt x="6262" y="2711"/>
                    </a:lnTo>
                    <a:lnTo>
                      <a:pt x="6261" y="2709"/>
                    </a:lnTo>
                    <a:lnTo>
                      <a:pt x="6258" y="2706"/>
                    </a:lnTo>
                    <a:lnTo>
                      <a:pt x="6256" y="2704"/>
                    </a:lnTo>
                    <a:lnTo>
                      <a:pt x="6250" y="2700"/>
                    </a:lnTo>
                    <a:lnTo>
                      <a:pt x="6246" y="2699"/>
                    </a:lnTo>
                    <a:lnTo>
                      <a:pt x="6243" y="2696"/>
                    </a:lnTo>
                    <a:lnTo>
                      <a:pt x="6239" y="2695"/>
                    </a:lnTo>
                    <a:lnTo>
                      <a:pt x="6236" y="2695"/>
                    </a:lnTo>
                    <a:lnTo>
                      <a:pt x="6231" y="2694"/>
                    </a:lnTo>
                    <a:lnTo>
                      <a:pt x="6228" y="2694"/>
                    </a:lnTo>
                    <a:lnTo>
                      <a:pt x="6224" y="2694"/>
                    </a:lnTo>
                    <a:lnTo>
                      <a:pt x="6220" y="2695"/>
                    </a:lnTo>
                    <a:lnTo>
                      <a:pt x="6216" y="2695"/>
                    </a:lnTo>
                    <a:lnTo>
                      <a:pt x="6213" y="2696"/>
                    </a:lnTo>
                    <a:lnTo>
                      <a:pt x="6209" y="2699"/>
                    </a:lnTo>
                    <a:lnTo>
                      <a:pt x="6206" y="2700"/>
                    </a:lnTo>
                    <a:lnTo>
                      <a:pt x="6200" y="2704"/>
                    </a:lnTo>
                    <a:lnTo>
                      <a:pt x="6197" y="2706"/>
                    </a:lnTo>
                    <a:lnTo>
                      <a:pt x="6195" y="2709"/>
                    </a:lnTo>
                    <a:lnTo>
                      <a:pt x="6194" y="2711"/>
                    </a:lnTo>
                    <a:lnTo>
                      <a:pt x="6191" y="2715"/>
                    </a:lnTo>
                    <a:lnTo>
                      <a:pt x="6190" y="2718"/>
                    </a:lnTo>
                    <a:lnTo>
                      <a:pt x="6189" y="2721"/>
                    </a:lnTo>
                    <a:lnTo>
                      <a:pt x="6189" y="2724"/>
                    </a:lnTo>
                    <a:lnTo>
                      <a:pt x="6189" y="2729"/>
                    </a:lnTo>
                    <a:lnTo>
                      <a:pt x="6189" y="2729"/>
                    </a:lnTo>
                    <a:lnTo>
                      <a:pt x="4222" y="2729"/>
                    </a:lnTo>
                    <a:lnTo>
                      <a:pt x="4222" y="2724"/>
                    </a:lnTo>
                    <a:lnTo>
                      <a:pt x="4221" y="2721"/>
                    </a:lnTo>
                    <a:lnTo>
                      <a:pt x="4219" y="2718"/>
                    </a:lnTo>
                    <a:lnTo>
                      <a:pt x="4218" y="2715"/>
                    </a:lnTo>
                    <a:lnTo>
                      <a:pt x="4217" y="2711"/>
                    </a:lnTo>
                    <a:lnTo>
                      <a:pt x="4215" y="2709"/>
                    </a:lnTo>
                    <a:lnTo>
                      <a:pt x="4212" y="2706"/>
                    </a:lnTo>
                    <a:lnTo>
                      <a:pt x="4210" y="2704"/>
                    </a:lnTo>
                    <a:lnTo>
                      <a:pt x="4204" y="2700"/>
                    </a:lnTo>
                    <a:lnTo>
                      <a:pt x="4201" y="2699"/>
                    </a:lnTo>
                    <a:lnTo>
                      <a:pt x="4197" y="2696"/>
                    </a:lnTo>
                    <a:lnTo>
                      <a:pt x="4194" y="2695"/>
                    </a:lnTo>
                    <a:lnTo>
                      <a:pt x="4190" y="2695"/>
                    </a:lnTo>
                    <a:lnTo>
                      <a:pt x="4185" y="2694"/>
                    </a:lnTo>
                    <a:lnTo>
                      <a:pt x="4182" y="2694"/>
                    </a:lnTo>
                    <a:lnTo>
                      <a:pt x="4178" y="2694"/>
                    </a:lnTo>
                    <a:lnTo>
                      <a:pt x="4174" y="2695"/>
                    </a:lnTo>
                    <a:lnTo>
                      <a:pt x="4170" y="2695"/>
                    </a:lnTo>
                    <a:lnTo>
                      <a:pt x="4167" y="2696"/>
                    </a:lnTo>
                    <a:lnTo>
                      <a:pt x="4163" y="2699"/>
                    </a:lnTo>
                    <a:lnTo>
                      <a:pt x="4160" y="2700"/>
                    </a:lnTo>
                    <a:lnTo>
                      <a:pt x="4154" y="2704"/>
                    </a:lnTo>
                    <a:lnTo>
                      <a:pt x="4151" y="2706"/>
                    </a:lnTo>
                    <a:lnTo>
                      <a:pt x="4149" y="2709"/>
                    </a:lnTo>
                    <a:lnTo>
                      <a:pt x="4148" y="2711"/>
                    </a:lnTo>
                    <a:lnTo>
                      <a:pt x="4146" y="2715"/>
                    </a:lnTo>
                    <a:lnTo>
                      <a:pt x="4144" y="2718"/>
                    </a:lnTo>
                    <a:lnTo>
                      <a:pt x="4143" y="2721"/>
                    </a:lnTo>
                    <a:lnTo>
                      <a:pt x="4143" y="2724"/>
                    </a:lnTo>
                    <a:lnTo>
                      <a:pt x="4143" y="2729"/>
                    </a:lnTo>
                    <a:lnTo>
                      <a:pt x="4143" y="2729"/>
                    </a:lnTo>
                    <a:lnTo>
                      <a:pt x="0" y="2729"/>
                    </a:lnTo>
                    <a:lnTo>
                      <a:pt x="0" y="2943"/>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77" name="Freeform 297"/>
              <p:cNvSpPr>
                <a:spLocks/>
              </p:cNvSpPr>
              <p:nvPr/>
            </p:nvSpPr>
            <p:spPr bwMode="auto">
              <a:xfrm>
                <a:off x="1736" y="2986"/>
                <a:ext cx="23" cy="19"/>
              </a:xfrm>
              <a:custGeom>
                <a:avLst/>
                <a:gdLst/>
                <a:ahLst/>
                <a:cxnLst>
                  <a:cxn ang="0">
                    <a:pos x="92" y="0"/>
                  </a:cxn>
                  <a:cxn ang="0">
                    <a:pos x="46" y="78"/>
                  </a:cxn>
                  <a:cxn ang="0">
                    <a:pos x="0" y="0"/>
                  </a:cxn>
                  <a:cxn ang="0">
                    <a:pos x="92" y="0"/>
                  </a:cxn>
                </a:cxnLst>
                <a:rect l="0" t="0" r="r" b="b"/>
                <a:pathLst>
                  <a:path w="92" h="78">
                    <a:moveTo>
                      <a:pt x="92" y="0"/>
                    </a:moveTo>
                    <a:lnTo>
                      <a:pt x="46" y="78"/>
                    </a:lnTo>
                    <a:lnTo>
                      <a:pt x="0" y="0"/>
                    </a:lnTo>
                    <a:lnTo>
                      <a:pt x="9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78" name="Line 298"/>
              <p:cNvSpPr>
                <a:spLocks noChangeShapeType="1"/>
              </p:cNvSpPr>
              <p:nvPr/>
            </p:nvSpPr>
            <p:spPr bwMode="auto">
              <a:xfrm>
                <a:off x="4046" y="3888"/>
                <a:ext cx="634"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79" name="Freeform 299"/>
              <p:cNvSpPr>
                <a:spLocks/>
              </p:cNvSpPr>
              <p:nvPr/>
            </p:nvSpPr>
            <p:spPr bwMode="auto">
              <a:xfrm>
                <a:off x="4677" y="3878"/>
                <a:ext cx="23" cy="20"/>
              </a:xfrm>
              <a:custGeom>
                <a:avLst/>
                <a:gdLst/>
                <a:ahLst/>
                <a:cxnLst>
                  <a:cxn ang="0">
                    <a:pos x="0" y="0"/>
                  </a:cxn>
                  <a:cxn ang="0">
                    <a:pos x="92" y="40"/>
                  </a:cxn>
                  <a:cxn ang="0">
                    <a:pos x="0" y="80"/>
                  </a:cxn>
                  <a:cxn ang="0">
                    <a:pos x="0" y="0"/>
                  </a:cxn>
                </a:cxnLst>
                <a:rect l="0" t="0" r="r" b="b"/>
                <a:pathLst>
                  <a:path w="92" h="80">
                    <a:moveTo>
                      <a:pt x="0" y="0"/>
                    </a:moveTo>
                    <a:lnTo>
                      <a:pt x="92" y="40"/>
                    </a:lnTo>
                    <a:lnTo>
                      <a:pt x="0" y="8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80" name="Line 300"/>
              <p:cNvSpPr>
                <a:spLocks noChangeShapeType="1"/>
              </p:cNvSpPr>
              <p:nvPr/>
            </p:nvSpPr>
            <p:spPr bwMode="auto">
              <a:xfrm>
                <a:off x="4070" y="1379"/>
                <a:ext cx="228"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81" name="Freeform 301"/>
              <p:cNvSpPr>
                <a:spLocks/>
              </p:cNvSpPr>
              <p:nvPr/>
            </p:nvSpPr>
            <p:spPr bwMode="auto">
              <a:xfrm>
                <a:off x="4295" y="1369"/>
                <a:ext cx="23" cy="20"/>
              </a:xfrm>
              <a:custGeom>
                <a:avLst/>
                <a:gdLst/>
                <a:ahLst/>
                <a:cxnLst>
                  <a:cxn ang="0">
                    <a:pos x="0" y="0"/>
                  </a:cxn>
                  <a:cxn ang="0">
                    <a:pos x="93" y="39"/>
                  </a:cxn>
                  <a:cxn ang="0">
                    <a:pos x="0" y="79"/>
                  </a:cxn>
                  <a:cxn ang="0">
                    <a:pos x="0" y="0"/>
                  </a:cxn>
                </a:cxnLst>
                <a:rect l="0" t="0" r="r" b="b"/>
                <a:pathLst>
                  <a:path w="93" h="79">
                    <a:moveTo>
                      <a:pt x="0" y="0"/>
                    </a:moveTo>
                    <a:lnTo>
                      <a:pt x="93" y="39"/>
                    </a:lnTo>
                    <a:lnTo>
                      <a:pt x="0" y="79"/>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82" name="Line 302"/>
              <p:cNvSpPr>
                <a:spLocks noChangeShapeType="1"/>
              </p:cNvSpPr>
              <p:nvPr/>
            </p:nvSpPr>
            <p:spPr bwMode="auto">
              <a:xfrm flipV="1">
                <a:off x="3304" y="2021"/>
                <a:ext cx="1" cy="178"/>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83" name="Freeform 303"/>
              <p:cNvSpPr>
                <a:spLocks/>
              </p:cNvSpPr>
              <p:nvPr/>
            </p:nvSpPr>
            <p:spPr bwMode="auto">
              <a:xfrm>
                <a:off x="3293" y="2004"/>
                <a:ext cx="23" cy="19"/>
              </a:xfrm>
              <a:custGeom>
                <a:avLst/>
                <a:gdLst/>
                <a:ahLst/>
                <a:cxnLst>
                  <a:cxn ang="0">
                    <a:pos x="0" y="78"/>
                  </a:cxn>
                  <a:cxn ang="0">
                    <a:pos x="46" y="0"/>
                  </a:cxn>
                  <a:cxn ang="0">
                    <a:pos x="93" y="78"/>
                  </a:cxn>
                  <a:cxn ang="0">
                    <a:pos x="0" y="78"/>
                  </a:cxn>
                </a:cxnLst>
                <a:rect l="0" t="0" r="r" b="b"/>
                <a:pathLst>
                  <a:path w="93" h="78">
                    <a:moveTo>
                      <a:pt x="0" y="78"/>
                    </a:moveTo>
                    <a:lnTo>
                      <a:pt x="46" y="0"/>
                    </a:lnTo>
                    <a:lnTo>
                      <a:pt x="93" y="78"/>
                    </a:lnTo>
                    <a:lnTo>
                      <a:pt x="0"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84" name="Line 304"/>
              <p:cNvSpPr>
                <a:spLocks noChangeShapeType="1"/>
              </p:cNvSpPr>
              <p:nvPr/>
            </p:nvSpPr>
            <p:spPr bwMode="auto">
              <a:xfrm>
                <a:off x="1654" y="3413"/>
                <a:ext cx="141"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85" name="Freeform 305"/>
              <p:cNvSpPr>
                <a:spLocks/>
              </p:cNvSpPr>
              <p:nvPr/>
            </p:nvSpPr>
            <p:spPr bwMode="auto">
              <a:xfrm>
                <a:off x="1792" y="3403"/>
                <a:ext cx="23" cy="20"/>
              </a:xfrm>
              <a:custGeom>
                <a:avLst/>
                <a:gdLst/>
                <a:ahLst/>
                <a:cxnLst>
                  <a:cxn ang="0">
                    <a:pos x="0" y="0"/>
                  </a:cxn>
                  <a:cxn ang="0">
                    <a:pos x="93" y="39"/>
                  </a:cxn>
                  <a:cxn ang="0">
                    <a:pos x="0" y="79"/>
                  </a:cxn>
                  <a:cxn ang="0">
                    <a:pos x="0" y="0"/>
                  </a:cxn>
                </a:cxnLst>
                <a:rect l="0" t="0" r="r" b="b"/>
                <a:pathLst>
                  <a:path w="93" h="79">
                    <a:moveTo>
                      <a:pt x="0" y="0"/>
                    </a:moveTo>
                    <a:lnTo>
                      <a:pt x="93" y="39"/>
                    </a:lnTo>
                    <a:lnTo>
                      <a:pt x="0" y="79"/>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86" name="Freeform 306"/>
              <p:cNvSpPr>
                <a:spLocks/>
              </p:cNvSpPr>
              <p:nvPr/>
            </p:nvSpPr>
            <p:spPr bwMode="auto">
              <a:xfrm>
                <a:off x="1290" y="1780"/>
                <a:ext cx="673" cy="1540"/>
              </a:xfrm>
              <a:custGeom>
                <a:avLst/>
                <a:gdLst/>
                <a:ahLst/>
                <a:cxnLst>
                  <a:cxn ang="0">
                    <a:pos x="0" y="0"/>
                  </a:cxn>
                  <a:cxn ang="0">
                    <a:pos x="0" y="6026"/>
                  </a:cxn>
                  <a:cxn ang="0">
                    <a:pos x="2691" y="6026"/>
                  </a:cxn>
                  <a:cxn ang="0">
                    <a:pos x="2691" y="6160"/>
                  </a:cxn>
                </a:cxnLst>
                <a:rect l="0" t="0" r="r" b="b"/>
                <a:pathLst>
                  <a:path w="2691" h="6160">
                    <a:moveTo>
                      <a:pt x="0" y="0"/>
                    </a:moveTo>
                    <a:lnTo>
                      <a:pt x="0" y="6026"/>
                    </a:lnTo>
                    <a:lnTo>
                      <a:pt x="2691" y="6026"/>
                    </a:lnTo>
                    <a:lnTo>
                      <a:pt x="2691" y="6160"/>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87" name="Freeform 307"/>
              <p:cNvSpPr>
                <a:spLocks/>
              </p:cNvSpPr>
              <p:nvPr/>
            </p:nvSpPr>
            <p:spPr bwMode="auto">
              <a:xfrm>
                <a:off x="1952" y="3317"/>
                <a:ext cx="22" cy="20"/>
              </a:xfrm>
              <a:custGeom>
                <a:avLst/>
                <a:gdLst/>
                <a:ahLst/>
                <a:cxnLst>
                  <a:cxn ang="0">
                    <a:pos x="92" y="0"/>
                  </a:cxn>
                  <a:cxn ang="0">
                    <a:pos x="46" y="80"/>
                  </a:cxn>
                  <a:cxn ang="0">
                    <a:pos x="0" y="0"/>
                  </a:cxn>
                  <a:cxn ang="0">
                    <a:pos x="92" y="0"/>
                  </a:cxn>
                </a:cxnLst>
                <a:rect l="0" t="0" r="r" b="b"/>
                <a:pathLst>
                  <a:path w="92" h="80">
                    <a:moveTo>
                      <a:pt x="92" y="0"/>
                    </a:moveTo>
                    <a:lnTo>
                      <a:pt x="46" y="80"/>
                    </a:lnTo>
                    <a:lnTo>
                      <a:pt x="0" y="0"/>
                    </a:lnTo>
                    <a:lnTo>
                      <a:pt x="9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88" name="Freeform 308"/>
              <p:cNvSpPr>
                <a:spLocks/>
              </p:cNvSpPr>
              <p:nvPr/>
            </p:nvSpPr>
            <p:spPr bwMode="auto">
              <a:xfrm>
                <a:off x="5261" y="3812"/>
                <a:ext cx="177" cy="152"/>
              </a:xfrm>
              <a:custGeom>
                <a:avLst/>
                <a:gdLst/>
                <a:ahLst/>
                <a:cxnLst>
                  <a:cxn ang="0">
                    <a:pos x="2" y="274"/>
                  </a:cxn>
                  <a:cxn ang="0">
                    <a:pos x="12" y="229"/>
                  </a:cxn>
                  <a:cxn ang="0">
                    <a:pos x="28" y="186"/>
                  </a:cxn>
                  <a:cxn ang="0">
                    <a:pos x="51" y="147"/>
                  </a:cxn>
                  <a:cxn ang="0">
                    <a:pos x="81" y="111"/>
                  </a:cxn>
                  <a:cxn ang="0">
                    <a:pos x="116" y="80"/>
                  </a:cxn>
                  <a:cxn ang="0">
                    <a:pos x="156" y="52"/>
                  </a:cxn>
                  <a:cxn ang="0">
                    <a:pos x="200" y="30"/>
                  </a:cxn>
                  <a:cxn ang="0">
                    <a:pos x="248" y="14"/>
                  </a:cxn>
                  <a:cxn ang="0">
                    <a:pos x="300" y="4"/>
                  </a:cxn>
                  <a:cxn ang="0">
                    <a:pos x="353" y="0"/>
                  </a:cxn>
                  <a:cxn ang="0">
                    <a:pos x="407" y="4"/>
                  </a:cxn>
                  <a:cxn ang="0">
                    <a:pos x="459" y="14"/>
                  </a:cxn>
                  <a:cxn ang="0">
                    <a:pos x="507" y="30"/>
                  </a:cxn>
                  <a:cxn ang="0">
                    <a:pos x="551" y="52"/>
                  </a:cxn>
                  <a:cxn ang="0">
                    <a:pos x="591" y="80"/>
                  </a:cxn>
                  <a:cxn ang="0">
                    <a:pos x="626" y="111"/>
                  </a:cxn>
                  <a:cxn ang="0">
                    <a:pos x="656" y="147"/>
                  </a:cxn>
                  <a:cxn ang="0">
                    <a:pos x="679" y="186"/>
                  </a:cxn>
                  <a:cxn ang="0">
                    <a:pos x="697" y="229"/>
                  </a:cxn>
                  <a:cxn ang="0">
                    <a:pos x="705" y="274"/>
                  </a:cxn>
                  <a:cxn ang="0">
                    <a:pos x="707" y="305"/>
                  </a:cxn>
                  <a:cxn ang="0">
                    <a:pos x="705" y="336"/>
                  </a:cxn>
                  <a:cxn ang="0">
                    <a:pos x="697" y="381"/>
                  </a:cxn>
                  <a:cxn ang="0">
                    <a:pos x="679" y="424"/>
                  </a:cxn>
                  <a:cxn ang="0">
                    <a:pos x="656" y="463"/>
                  </a:cxn>
                  <a:cxn ang="0">
                    <a:pos x="626" y="499"/>
                  </a:cxn>
                  <a:cxn ang="0">
                    <a:pos x="591" y="530"/>
                  </a:cxn>
                  <a:cxn ang="0">
                    <a:pos x="551" y="558"/>
                  </a:cxn>
                  <a:cxn ang="0">
                    <a:pos x="507" y="580"/>
                  </a:cxn>
                  <a:cxn ang="0">
                    <a:pos x="459" y="596"/>
                  </a:cxn>
                  <a:cxn ang="0">
                    <a:pos x="407" y="606"/>
                  </a:cxn>
                  <a:cxn ang="0">
                    <a:pos x="353" y="610"/>
                  </a:cxn>
                  <a:cxn ang="0">
                    <a:pos x="300" y="606"/>
                  </a:cxn>
                  <a:cxn ang="0">
                    <a:pos x="248" y="596"/>
                  </a:cxn>
                  <a:cxn ang="0">
                    <a:pos x="200" y="580"/>
                  </a:cxn>
                  <a:cxn ang="0">
                    <a:pos x="156" y="558"/>
                  </a:cxn>
                  <a:cxn ang="0">
                    <a:pos x="116" y="530"/>
                  </a:cxn>
                  <a:cxn ang="0">
                    <a:pos x="81" y="499"/>
                  </a:cxn>
                  <a:cxn ang="0">
                    <a:pos x="51" y="463"/>
                  </a:cxn>
                  <a:cxn ang="0">
                    <a:pos x="28" y="424"/>
                  </a:cxn>
                  <a:cxn ang="0">
                    <a:pos x="12" y="381"/>
                  </a:cxn>
                  <a:cxn ang="0">
                    <a:pos x="2" y="336"/>
                  </a:cxn>
                  <a:cxn ang="0">
                    <a:pos x="0" y="305"/>
                  </a:cxn>
                </a:cxnLst>
                <a:rect l="0" t="0" r="r" b="b"/>
                <a:pathLst>
                  <a:path w="707" h="610">
                    <a:moveTo>
                      <a:pt x="0" y="305"/>
                    </a:moveTo>
                    <a:lnTo>
                      <a:pt x="0" y="289"/>
                    </a:lnTo>
                    <a:lnTo>
                      <a:pt x="2" y="274"/>
                    </a:lnTo>
                    <a:lnTo>
                      <a:pt x="3" y="259"/>
                    </a:lnTo>
                    <a:lnTo>
                      <a:pt x="7" y="244"/>
                    </a:lnTo>
                    <a:lnTo>
                      <a:pt x="12" y="229"/>
                    </a:lnTo>
                    <a:lnTo>
                      <a:pt x="16" y="215"/>
                    </a:lnTo>
                    <a:lnTo>
                      <a:pt x="21" y="200"/>
                    </a:lnTo>
                    <a:lnTo>
                      <a:pt x="28" y="186"/>
                    </a:lnTo>
                    <a:lnTo>
                      <a:pt x="35" y="173"/>
                    </a:lnTo>
                    <a:lnTo>
                      <a:pt x="42" y="160"/>
                    </a:lnTo>
                    <a:lnTo>
                      <a:pt x="51" y="147"/>
                    </a:lnTo>
                    <a:lnTo>
                      <a:pt x="61" y="134"/>
                    </a:lnTo>
                    <a:lnTo>
                      <a:pt x="70" y="123"/>
                    </a:lnTo>
                    <a:lnTo>
                      <a:pt x="81" y="111"/>
                    </a:lnTo>
                    <a:lnTo>
                      <a:pt x="91" y="100"/>
                    </a:lnTo>
                    <a:lnTo>
                      <a:pt x="103" y="89"/>
                    </a:lnTo>
                    <a:lnTo>
                      <a:pt x="116" y="80"/>
                    </a:lnTo>
                    <a:lnTo>
                      <a:pt x="129" y="70"/>
                    </a:lnTo>
                    <a:lnTo>
                      <a:pt x="142" y="60"/>
                    </a:lnTo>
                    <a:lnTo>
                      <a:pt x="156" y="52"/>
                    </a:lnTo>
                    <a:lnTo>
                      <a:pt x="170" y="44"/>
                    </a:lnTo>
                    <a:lnTo>
                      <a:pt x="185" y="37"/>
                    </a:lnTo>
                    <a:lnTo>
                      <a:pt x="200" y="30"/>
                    </a:lnTo>
                    <a:lnTo>
                      <a:pt x="215" y="24"/>
                    </a:lnTo>
                    <a:lnTo>
                      <a:pt x="232" y="19"/>
                    </a:lnTo>
                    <a:lnTo>
                      <a:pt x="248" y="14"/>
                    </a:lnTo>
                    <a:lnTo>
                      <a:pt x="264" y="10"/>
                    </a:lnTo>
                    <a:lnTo>
                      <a:pt x="282" y="7"/>
                    </a:lnTo>
                    <a:lnTo>
                      <a:pt x="300" y="4"/>
                    </a:lnTo>
                    <a:lnTo>
                      <a:pt x="317" y="1"/>
                    </a:lnTo>
                    <a:lnTo>
                      <a:pt x="335" y="0"/>
                    </a:lnTo>
                    <a:lnTo>
                      <a:pt x="353" y="0"/>
                    </a:lnTo>
                    <a:lnTo>
                      <a:pt x="372" y="0"/>
                    </a:lnTo>
                    <a:lnTo>
                      <a:pt x="390" y="1"/>
                    </a:lnTo>
                    <a:lnTo>
                      <a:pt x="407" y="4"/>
                    </a:lnTo>
                    <a:lnTo>
                      <a:pt x="425" y="7"/>
                    </a:lnTo>
                    <a:lnTo>
                      <a:pt x="442" y="10"/>
                    </a:lnTo>
                    <a:lnTo>
                      <a:pt x="459" y="14"/>
                    </a:lnTo>
                    <a:lnTo>
                      <a:pt x="475" y="19"/>
                    </a:lnTo>
                    <a:lnTo>
                      <a:pt x="492" y="24"/>
                    </a:lnTo>
                    <a:lnTo>
                      <a:pt x="507" y="30"/>
                    </a:lnTo>
                    <a:lnTo>
                      <a:pt x="522" y="37"/>
                    </a:lnTo>
                    <a:lnTo>
                      <a:pt x="537" y="44"/>
                    </a:lnTo>
                    <a:lnTo>
                      <a:pt x="551" y="52"/>
                    </a:lnTo>
                    <a:lnTo>
                      <a:pt x="565" y="60"/>
                    </a:lnTo>
                    <a:lnTo>
                      <a:pt x="578" y="70"/>
                    </a:lnTo>
                    <a:lnTo>
                      <a:pt x="591" y="80"/>
                    </a:lnTo>
                    <a:lnTo>
                      <a:pt x="604" y="89"/>
                    </a:lnTo>
                    <a:lnTo>
                      <a:pt x="616" y="100"/>
                    </a:lnTo>
                    <a:lnTo>
                      <a:pt x="626" y="111"/>
                    </a:lnTo>
                    <a:lnTo>
                      <a:pt x="637" y="123"/>
                    </a:lnTo>
                    <a:lnTo>
                      <a:pt x="646" y="134"/>
                    </a:lnTo>
                    <a:lnTo>
                      <a:pt x="656" y="147"/>
                    </a:lnTo>
                    <a:lnTo>
                      <a:pt x="665" y="160"/>
                    </a:lnTo>
                    <a:lnTo>
                      <a:pt x="672" y="173"/>
                    </a:lnTo>
                    <a:lnTo>
                      <a:pt x="679" y="186"/>
                    </a:lnTo>
                    <a:lnTo>
                      <a:pt x="686" y="200"/>
                    </a:lnTo>
                    <a:lnTo>
                      <a:pt x="691" y="215"/>
                    </a:lnTo>
                    <a:lnTo>
                      <a:pt x="697" y="229"/>
                    </a:lnTo>
                    <a:lnTo>
                      <a:pt x="700" y="244"/>
                    </a:lnTo>
                    <a:lnTo>
                      <a:pt x="704" y="259"/>
                    </a:lnTo>
                    <a:lnTo>
                      <a:pt x="705" y="274"/>
                    </a:lnTo>
                    <a:lnTo>
                      <a:pt x="707" y="289"/>
                    </a:lnTo>
                    <a:lnTo>
                      <a:pt x="707" y="305"/>
                    </a:lnTo>
                    <a:lnTo>
                      <a:pt x="707" y="305"/>
                    </a:lnTo>
                    <a:lnTo>
                      <a:pt x="707" y="305"/>
                    </a:lnTo>
                    <a:lnTo>
                      <a:pt x="707" y="321"/>
                    </a:lnTo>
                    <a:lnTo>
                      <a:pt x="705" y="336"/>
                    </a:lnTo>
                    <a:lnTo>
                      <a:pt x="704" y="351"/>
                    </a:lnTo>
                    <a:lnTo>
                      <a:pt x="700" y="366"/>
                    </a:lnTo>
                    <a:lnTo>
                      <a:pt x="697" y="381"/>
                    </a:lnTo>
                    <a:lnTo>
                      <a:pt x="691" y="396"/>
                    </a:lnTo>
                    <a:lnTo>
                      <a:pt x="686" y="410"/>
                    </a:lnTo>
                    <a:lnTo>
                      <a:pt x="679" y="424"/>
                    </a:lnTo>
                    <a:lnTo>
                      <a:pt x="672" y="437"/>
                    </a:lnTo>
                    <a:lnTo>
                      <a:pt x="665" y="450"/>
                    </a:lnTo>
                    <a:lnTo>
                      <a:pt x="656" y="463"/>
                    </a:lnTo>
                    <a:lnTo>
                      <a:pt x="646" y="475"/>
                    </a:lnTo>
                    <a:lnTo>
                      <a:pt x="637" y="487"/>
                    </a:lnTo>
                    <a:lnTo>
                      <a:pt x="626" y="499"/>
                    </a:lnTo>
                    <a:lnTo>
                      <a:pt x="616" y="510"/>
                    </a:lnTo>
                    <a:lnTo>
                      <a:pt x="604" y="521"/>
                    </a:lnTo>
                    <a:lnTo>
                      <a:pt x="591" y="530"/>
                    </a:lnTo>
                    <a:lnTo>
                      <a:pt x="578" y="540"/>
                    </a:lnTo>
                    <a:lnTo>
                      <a:pt x="565" y="549"/>
                    </a:lnTo>
                    <a:lnTo>
                      <a:pt x="551" y="558"/>
                    </a:lnTo>
                    <a:lnTo>
                      <a:pt x="537" y="566"/>
                    </a:lnTo>
                    <a:lnTo>
                      <a:pt x="522" y="573"/>
                    </a:lnTo>
                    <a:lnTo>
                      <a:pt x="507" y="580"/>
                    </a:lnTo>
                    <a:lnTo>
                      <a:pt x="492" y="586"/>
                    </a:lnTo>
                    <a:lnTo>
                      <a:pt x="475" y="591"/>
                    </a:lnTo>
                    <a:lnTo>
                      <a:pt x="459" y="596"/>
                    </a:lnTo>
                    <a:lnTo>
                      <a:pt x="442" y="600"/>
                    </a:lnTo>
                    <a:lnTo>
                      <a:pt x="425" y="603"/>
                    </a:lnTo>
                    <a:lnTo>
                      <a:pt x="407" y="606"/>
                    </a:lnTo>
                    <a:lnTo>
                      <a:pt x="390" y="608"/>
                    </a:lnTo>
                    <a:lnTo>
                      <a:pt x="372" y="610"/>
                    </a:lnTo>
                    <a:lnTo>
                      <a:pt x="353" y="610"/>
                    </a:lnTo>
                    <a:lnTo>
                      <a:pt x="335" y="610"/>
                    </a:lnTo>
                    <a:lnTo>
                      <a:pt x="317" y="608"/>
                    </a:lnTo>
                    <a:lnTo>
                      <a:pt x="300" y="606"/>
                    </a:lnTo>
                    <a:lnTo>
                      <a:pt x="282" y="603"/>
                    </a:lnTo>
                    <a:lnTo>
                      <a:pt x="264" y="600"/>
                    </a:lnTo>
                    <a:lnTo>
                      <a:pt x="248" y="596"/>
                    </a:lnTo>
                    <a:lnTo>
                      <a:pt x="232" y="591"/>
                    </a:lnTo>
                    <a:lnTo>
                      <a:pt x="215" y="586"/>
                    </a:lnTo>
                    <a:lnTo>
                      <a:pt x="200" y="580"/>
                    </a:lnTo>
                    <a:lnTo>
                      <a:pt x="185" y="573"/>
                    </a:lnTo>
                    <a:lnTo>
                      <a:pt x="170" y="566"/>
                    </a:lnTo>
                    <a:lnTo>
                      <a:pt x="156" y="558"/>
                    </a:lnTo>
                    <a:lnTo>
                      <a:pt x="142" y="549"/>
                    </a:lnTo>
                    <a:lnTo>
                      <a:pt x="129" y="540"/>
                    </a:lnTo>
                    <a:lnTo>
                      <a:pt x="116" y="530"/>
                    </a:lnTo>
                    <a:lnTo>
                      <a:pt x="103" y="521"/>
                    </a:lnTo>
                    <a:lnTo>
                      <a:pt x="91" y="510"/>
                    </a:lnTo>
                    <a:lnTo>
                      <a:pt x="81" y="499"/>
                    </a:lnTo>
                    <a:lnTo>
                      <a:pt x="70" y="487"/>
                    </a:lnTo>
                    <a:lnTo>
                      <a:pt x="61" y="475"/>
                    </a:lnTo>
                    <a:lnTo>
                      <a:pt x="51" y="463"/>
                    </a:lnTo>
                    <a:lnTo>
                      <a:pt x="42" y="450"/>
                    </a:lnTo>
                    <a:lnTo>
                      <a:pt x="35" y="437"/>
                    </a:lnTo>
                    <a:lnTo>
                      <a:pt x="28" y="424"/>
                    </a:lnTo>
                    <a:lnTo>
                      <a:pt x="21" y="410"/>
                    </a:lnTo>
                    <a:lnTo>
                      <a:pt x="16" y="396"/>
                    </a:lnTo>
                    <a:lnTo>
                      <a:pt x="12" y="381"/>
                    </a:lnTo>
                    <a:lnTo>
                      <a:pt x="7" y="366"/>
                    </a:lnTo>
                    <a:lnTo>
                      <a:pt x="3" y="351"/>
                    </a:lnTo>
                    <a:lnTo>
                      <a:pt x="2" y="336"/>
                    </a:lnTo>
                    <a:lnTo>
                      <a:pt x="0" y="321"/>
                    </a:lnTo>
                    <a:lnTo>
                      <a:pt x="0" y="305"/>
                    </a:lnTo>
                    <a:lnTo>
                      <a:pt x="0" y="30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89" name="Freeform 309"/>
              <p:cNvSpPr>
                <a:spLocks/>
              </p:cNvSpPr>
              <p:nvPr/>
            </p:nvSpPr>
            <p:spPr bwMode="auto">
              <a:xfrm>
                <a:off x="5261" y="3812"/>
                <a:ext cx="177" cy="152"/>
              </a:xfrm>
              <a:custGeom>
                <a:avLst/>
                <a:gdLst/>
                <a:ahLst/>
                <a:cxnLst>
                  <a:cxn ang="0">
                    <a:pos x="2" y="274"/>
                  </a:cxn>
                  <a:cxn ang="0">
                    <a:pos x="12" y="229"/>
                  </a:cxn>
                  <a:cxn ang="0">
                    <a:pos x="28" y="186"/>
                  </a:cxn>
                  <a:cxn ang="0">
                    <a:pos x="51" y="147"/>
                  </a:cxn>
                  <a:cxn ang="0">
                    <a:pos x="81" y="111"/>
                  </a:cxn>
                  <a:cxn ang="0">
                    <a:pos x="116" y="80"/>
                  </a:cxn>
                  <a:cxn ang="0">
                    <a:pos x="156" y="52"/>
                  </a:cxn>
                  <a:cxn ang="0">
                    <a:pos x="200" y="30"/>
                  </a:cxn>
                  <a:cxn ang="0">
                    <a:pos x="248" y="14"/>
                  </a:cxn>
                  <a:cxn ang="0">
                    <a:pos x="300" y="4"/>
                  </a:cxn>
                  <a:cxn ang="0">
                    <a:pos x="353" y="0"/>
                  </a:cxn>
                  <a:cxn ang="0">
                    <a:pos x="407" y="4"/>
                  </a:cxn>
                  <a:cxn ang="0">
                    <a:pos x="459" y="14"/>
                  </a:cxn>
                  <a:cxn ang="0">
                    <a:pos x="507" y="30"/>
                  </a:cxn>
                  <a:cxn ang="0">
                    <a:pos x="551" y="52"/>
                  </a:cxn>
                  <a:cxn ang="0">
                    <a:pos x="591" y="80"/>
                  </a:cxn>
                  <a:cxn ang="0">
                    <a:pos x="626" y="111"/>
                  </a:cxn>
                  <a:cxn ang="0">
                    <a:pos x="656" y="147"/>
                  </a:cxn>
                  <a:cxn ang="0">
                    <a:pos x="679" y="186"/>
                  </a:cxn>
                  <a:cxn ang="0">
                    <a:pos x="697" y="229"/>
                  </a:cxn>
                  <a:cxn ang="0">
                    <a:pos x="705" y="274"/>
                  </a:cxn>
                  <a:cxn ang="0">
                    <a:pos x="707" y="305"/>
                  </a:cxn>
                  <a:cxn ang="0">
                    <a:pos x="705" y="336"/>
                  </a:cxn>
                  <a:cxn ang="0">
                    <a:pos x="697" y="381"/>
                  </a:cxn>
                  <a:cxn ang="0">
                    <a:pos x="679" y="424"/>
                  </a:cxn>
                  <a:cxn ang="0">
                    <a:pos x="656" y="463"/>
                  </a:cxn>
                  <a:cxn ang="0">
                    <a:pos x="626" y="499"/>
                  </a:cxn>
                  <a:cxn ang="0">
                    <a:pos x="591" y="530"/>
                  </a:cxn>
                  <a:cxn ang="0">
                    <a:pos x="551" y="558"/>
                  </a:cxn>
                  <a:cxn ang="0">
                    <a:pos x="507" y="580"/>
                  </a:cxn>
                  <a:cxn ang="0">
                    <a:pos x="459" y="596"/>
                  </a:cxn>
                  <a:cxn ang="0">
                    <a:pos x="407" y="606"/>
                  </a:cxn>
                  <a:cxn ang="0">
                    <a:pos x="353" y="610"/>
                  </a:cxn>
                  <a:cxn ang="0">
                    <a:pos x="300" y="606"/>
                  </a:cxn>
                  <a:cxn ang="0">
                    <a:pos x="248" y="596"/>
                  </a:cxn>
                  <a:cxn ang="0">
                    <a:pos x="200" y="580"/>
                  </a:cxn>
                  <a:cxn ang="0">
                    <a:pos x="156" y="558"/>
                  </a:cxn>
                  <a:cxn ang="0">
                    <a:pos x="116" y="530"/>
                  </a:cxn>
                  <a:cxn ang="0">
                    <a:pos x="81" y="499"/>
                  </a:cxn>
                  <a:cxn ang="0">
                    <a:pos x="51" y="463"/>
                  </a:cxn>
                  <a:cxn ang="0">
                    <a:pos x="28" y="424"/>
                  </a:cxn>
                  <a:cxn ang="0">
                    <a:pos x="12" y="381"/>
                  </a:cxn>
                  <a:cxn ang="0">
                    <a:pos x="2" y="336"/>
                  </a:cxn>
                  <a:cxn ang="0">
                    <a:pos x="0" y="305"/>
                  </a:cxn>
                </a:cxnLst>
                <a:rect l="0" t="0" r="r" b="b"/>
                <a:pathLst>
                  <a:path w="707" h="610">
                    <a:moveTo>
                      <a:pt x="0" y="305"/>
                    </a:moveTo>
                    <a:lnTo>
                      <a:pt x="0" y="289"/>
                    </a:lnTo>
                    <a:lnTo>
                      <a:pt x="2" y="274"/>
                    </a:lnTo>
                    <a:lnTo>
                      <a:pt x="3" y="259"/>
                    </a:lnTo>
                    <a:lnTo>
                      <a:pt x="7" y="244"/>
                    </a:lnTo>
                    <a:lnTo>
                      <a:pt x="12" y="229"/>
                    </a:lnTo>
                    <a:lnTo>
                      <a:pt x="16" y="215"/>
                    </a:lnTo>
                    <a:lnTo>
                      <a:pt x="21" y="200"/>
                    </a:lnTo>
                    <a:lnTo>
                      <a:pt x="28" y="186"/>
                    </a:lnTo>
                    <a:lnTo>
                      <a:pt x="35" y="173"/>
                    </a:lnTo>
                    <a:lnTo>
                      <a:pt x="42" y="160"/>
                    </a:lnTo>
                    <a:lnTo>
                      <a:pt x="51" y="147"/>
                    </a:lnTo>
                    <a:lnTo>
                      <a:pt x="61" y="134"/>
                    </a:lnTo>
                    <a:lnTo>
                      <a:pt x="70" y="123"/>
                    </a:lnTo>
                    <a:lnTo>
                      <a:pt x="81" y="111"/>
                    </a:lnTo>
                    <a:lnTo>
                      <a:pt x="91" y="100"/>
                    </a:lnTo>
                    <a:lnTo>
                      <a:pt x="103" y="89"/>
                    </a:lnTo>
                    <a:lnTo>
                      <a:pt x="116" y="80"/>
                    </a:lnTo>
                    <a:lnTo>
                      <a:pt x="129" y="70"/>
                    </a:lnTo>
                    <a:lnTo>
                      <a:pt x="142" y="60"/>
                    </a:lnTo>
                    <a:lnTo>
                      <a:pt x="156" y="52"/>
                    </a:lnTo>
                    <a:lnTo>
                      <a:pt x="170" y="44"/>
                    </a:lnTo>
                    <a:lnTo>
                      <a:pt x="185" y="37"/>
                    </a:lnTo>
                    <a:lnTo>
                      <a:pt x="200" y="30"/>
                    </a:lnTo>
                    <a:lnTo>
                      <a:pt x="215" y="24"/>
                    </a:lnTo>
                    <a:lnTo>
                      <a:pt x="232" y="19"/>
                    </a:lnTo>
                    <a:lnTo>
                      <a:pt x="248" y="14"/>
                    </a:lnTo>
                    <a:lnTo>
                      <a:pt x="264" y="10"/>
                    </a:lnTo>
                    <a:lnTo>
                      <a:pt x="282" y="7"/>
                    </a:lnTo>
                    <a:lnTo>
                      <a:pt x="300" y="4"/>
                    </a:lnTo>
                    <a:lnTo>
                      <a:pt x="317" y="1"/>
                    </a:lnTo>
                    <a:lnTo>
                      <a:pt x="335" y="0"/>
                    </a:lnTo>
                    <a:lnTo>
                      <a:pt x="353" y="0"/>
                    </a:lnTo>
                    <a:lnTo>
                      <a:pt x="372" y="0"/>
                    </a:lnTo>
                    <a:lnTo>
                      <a:pt x="390" y="1"/>
                    </a:lnTo>
                    <a:lnTo>
                      <a:pt x="407" y="4"/>
                    </a:lnTo>
                    <a:lnTo>
                      <a:pt x="425" y="7"/>
                    </a:lnTo>
                    <a:lnTo>
                      <a:pt x="442" y="10"/>
                    </a:lnTo>
                    <a:lnTo>
                      <a:pt x="459" y="14"/>
                    </a:lnTo>
                    <a:lnTo>
                      <a:pt x="475" y="19"/>
                    </a:lnTo>
                    <a:lnTo>
                      <a:pt x="492" y="24"/>
                    </a:lnTo>
                    <a:lnTo>
                      <a:pt x="507" y="30"/>
                    </a:lnTo>
                    <a:lnTo>
                      <a:pt x="522" y="37"/>
                    </a:lnTo>
                    <a:lnTo>
                      <a:pt x="537" y="44"/>
                    </a:lnTo>
                    <a:lnTo>
                      <a:pt x="551" y="52"/>
                    </a:lnTo>
                    <a:lnTo>
                      <a:pt x="565" y="60"/>
                    </a:lnTo>
                    <a:lnTo>
                      <a:pt x="578" y="70"/>
                    </a:lnTo>
                    <a:lnTo>
                      <a:pt x="591" y="80"/>
                    </a:lnTo>
                    <a:lnTo>
                      <a:pt x="604" y="89"/>
                    </a:lnTo>
                    <a:lnTo>
                      <a:pt x="616" y="100"/>
                    </a:lnTo>
                    <a:lnTo>
                      <a:pt x="626" y="111"/>
                    </a:lnTo>
                    <a:lnTo>
                      <a:pt x="637" y="123"/>
                    </a:lnTo>
                    <a:lnTo>
                      <a:pt x="646" y="134"/>
                    </a:lnTo>
                    <a:lnTo>
                      <a:pt x="656" y="147"/>
                    </a:lnTo>
                    <a:lnTo>
                      <a:pt x="665" y="160"/>
                    </a:lnTo>
                    <a:lnTo>
                      <a:pt x="672" y="173"/>
                    </a:lnTo>
                    <a:lnTo>
                      <a:pt x="679" y="186"/>
                    </a:lnTo>
                    <a:lnTo>
                      <a:pt x="686" y="200"/>
                    </a:lnTo>
                    <a:lnTo>
                      <a:pt x="691" y="215"/>
                    </a:lnTo>
                    <a:lnTo>
                      <a:pt x="697" y="229"/>
                    </a:lnTo>
                    <a:lnTo>
                      <a:pt x="700" y="244"/>
                    </a:lnTo>
                    <a:lnTo>
                      <a:pt x="704" y="259"/>
                    </a:lnTo>
                    <a:lnTo>
                      <a:pt x="705" y="274"/>
                    </a:lnTo>
                    <a:lnTo>
                      <a:pt x="707" y="289"/>
                    </a:lnTo>
                    <a:lnTo>
                      <a:pt x="707" y="305"/>
                    </a:lnTo>
                    <a:lnTo>
                      <a:pt x="707" y="305"/>
                    </a:lnTo>
                    <a:lnTo>
                      <a:pt x="707" y="305"/>
                    </a:lnTo>
                    <a:lnTo>
                      <a:pt x="707" y="321"/>
                    </a:lnTo>
                    <a:lnTo>
                      <a:pt x="705" y="336"/>
                    </a:lnTo>
                    <a:lnTo>
                      <a:pt x="704" y="351"/>
                    </a:lnTo>
                    <a:lnTo>
                      <a:pt x="700" y="366"/>
                    </a:lnTo>
                    <a:lnTo>
                      <a:pt x="697" y="381"/>
                    </a:lnTo>
                    <a:lnTo>
                      <a:pt x="691" y="396"/>
                    </a:lnTo>
                    <a:lnTo>
                      <a:pt x="686" y="410"/>
                    </a:lnTo>
                    <a:lnTo>
                      <a:pt x="679" y="424"/>
                    </a:lnTo>
                    <a:lnTo>
                      <a:pt x="672" y="437"/>
                    </a:lnTo>
                    <a:lnTo>
                      <a:pt x="665" y="450"/>
                    </a:lnTo>
                    <a:lnTo>
                      <a:pt x="656" y="463"/>
                    </a:lnTo>
                    <a:lnTo>
                      <a:pt x="646" y="475"/>
                    </a:lnTo>
                    <a:lnTo>
                      <a:pt x="637" y="487"/>
                    </a:lnTo>
                    <a:lnTo>
                      <a:pt x="626" y="499"/>
                    </a:lnTo>
                    <a:lnTo>
                      <a:pt x="616" y="510"/>
                    </a:lnTo>
                    <a:lnTo>
                      <a:pt x="604" y="521"/>
                    </a:lnTo>
                    <a:lnTo>
                      <a:pt x="591" y="530"/>
                    </a:lnTo>
                    <a:lnTo>
                      <a:pt x="578" y="540"/>
                    </a:lnTo>
                    <a:lnTo>
                      <a:pt x="565" y="549"/>
                    </a:lnTo>
                    <a:lnTo>
                      <a:pt x="551" y="558"/>
                    </a:lnTo>
                    <a:lnTo>
                      <a:pt x="537" y="566"/>
                    </a:lnTo>
                    <a:lnTo>
                      <a:pt x="522" y="573"/>
                    </a:lnTo>
                    <a:lnTo>
                      <a:pt x="507" y="580"/>
                    </a:lnTo>
                    <a:lnTo>
                      <a:pt x="492" y="586"/>
                    </a:lnTo>
                    <a:lnTo>
                      <a:pt x="475" y="591"/>
                    </a:lnTo>
                    <a:lnTo>
                      <a:pt x="459" y="596"/>
                    </a:lnTo>
                    <a:lnTo>
                      <a:pt x="442" y="600"/>
                    </a:lnTo>
                    <a:lnTo>
                      <a:pt x="425" y="603"/>
                    </a:lnTo>
                    <a:lnTo>
                      <a:pt x="407" y="606"/>
                    </a:lnTo>
                    <a:lnTo>
                      <a:pt x="390" y="608"/>
                    </a:lnTo>
                    <a:lnTo>
                      <a:pt x="372" y="610"/>
                    </a:lnTo>
                    <a:lnTo>
                      <a:pt x="353" y="610"/>
                    </a:lnTo>
                    <a:lnTo>
                      <a:pt x="335" y="610"/>
                    </a:lnTo>
                    <a:lnTo>
                      <a:pt x="317" y="608"/>
                    </a:lnTo>
                    <a:lnTo>
                      <a:pt x="300" y="606"/>
                    </a:lnTo>
                    <a:lnTo>
                      <a:pt x="282" y="603"/>
                    </a:lnTo>
                    <a:lnTo>
                      <a:pt x="264" y="600"/>
                    </a:lnTo>
                    <a:lnTo>
                      <a:pt x="248" y="596"/>
                    </a:lnTo>
                    <a:lnTo>
                      <a:pt x="232" y="591"/>
                    </a:lnTo>
                    <a:lnTo>
                      <a:pt x="215" y="586"/>
                    </a:lnTo>
                    <a:lnTo>
                      <a:pt x="200" y="580"/>
                    </a:lnTo>
                    <a:lnTo>
                      <a:pt x="185" y="573"/>
                    </a:lnTo>
                    <a:lnTo>
                      <a:pt x="170" y="566"/>
                    </a:lnTo>
                    <a:lnTo>
                      <a:pt x="156" y="558"/>
                    </a:lnTo>
                    <a:lnTo>
                      <a:pt x="142" y="549"/>
                    </a:lnTo>
                    <a:lnTo>
                      <a:pt x="129" y="540"/>
                    </a:lnTo>
                    <a:lnTo>
                      <a:pt x="116" y="530"/>
                    </a:lnTo>
                    <a:lnTo>
                      <a:pt x="103" y="521"/>
                    </a:lnTo>
                    <a:lnTo>
                      <a:pt x="91" y="510"/>
                    </a:lnTo>
                    <a:lnTo>
                      <a:pt x="81" y="499"/>
                    </a:lnTo>
                    <a:lnTo>
                      <a:pt x="70" y="487"/>
                    </a:lnTo>
                    <a:lnTo>
                      <a:pt x="61" y="475"/>
                    </a:lnTo>
                    <a:lnTo>
                      <a:pt x="51" y="463"/>
                    </a:lnTo>
                    <a:lnTo>
                      <a:pt x="42" y="450"/>
                    </a:lnTo>
                    <a:lnTo>
                      <a:pt x="35" y="437"/>
                    </a:lnTo>
                    <a:lnTo>
                      <a:pt x="28" y="424"/>
                    </a:lnTo>
                    <a:lnTo>
                      <a:pt x="21" y="410"/>
                    </a:lnTo>
                    <a:lnTo>
                      <a:pt x="16" y="396"/>
                    </a:lnTo>
                    <a:lnTo>
                      <a:pt x="12" y="381"/>
                    </a:lnTo>
                    <a:lnTo>
                      <a:pt x="7" y="366"/>
                    </a:lnTo>
                    <a:lnTo>
                      <a:pt x="3" y="351"/>
                    </a:lnTo>
                    <a:lnTo>
                      <a:pt x="2" y="336"/>
                    </a:lnTo>
                    <a:lnTo>
                      <a:pt x="0" y="321"/>
                    </a:lnTo>
                    <a:lnTo>
                      <a:pt x="0" y="305"/>
                    </a:lnTo>
                    <a:lnTo>
                      <a:pt x="0" y="305"/>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90" name="Rectangle 310"/>
              <p:cNvSpPr>
                <a:spLocks noChangeArrowheads="1"/>
              </p:cNvSpPr>
              <p:nvPr/>
            </p:nvSpPr>
            <p:spPr bwMode="auto">
              <a:xfrm>
                <a:off x="5277" y="3871"/>
                <a:ext cx="16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12.0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91" name="Line 311"/>
              <p:cNvSpPr>
                <a:spLocks noChangeShapeType="1"/>
              </p:cNvSpPr>
              <p:nvPr/>
            </p:nvSpPr>
            <p:spPr bwMode="auto">
              <a:xfrm>
                <a:off x="4995" y="3888"/>
                <a:ext cx="246"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92" name="Freeform 312"/>
              <p:cNvSpPr>
                <a:spLocks/>
              </p:cNvSpPr>
              <p:nvPr/>
            </p:nvSpPr>
            <p:spPr bwMode="auto">
              <a:xfrm>
                <a:off x="5238" y="3878"/>
                <a:ext cx="23" cy="20"/>
              </a:xfrm>
              <a:custGeom>
                <a:avLst/>
                <a:gdLst/>
                <a:ahLst/>
                <a:cxnLst>
                  <a:cxn ang="0">
                    <a:pos x="0" y="0"/>
                  </a:cxn>
                  <a:cxn ang="0">
                    <a:pos x="93" y="40"/>
                  </a:cxn>
                  <a:cxn ang="0">
                    <a:pos x="0" y="80"/>
                  </a:cxn>
                  <a:cxn ang="0">
                    <a:pos x="0" y="0"/>
                  </a:cxn>
                </a:cxnLst>
                <a:rect l="0" t="0" r="r" b="b"/>
                <a:pathLst>
                  <a:path w="93" h="80">
                    <a:moveTo>
                      <a:pt x="0" y="0"/>
                    </a:moveTo>
                    <a:lnTo>
                      <a:pt x="93" y="40"/>
                    </a:lnTo>
                    <a:lnTo>
                      <a:pt x="0" y="8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93" name="Freeform 313"/>
              <p:cNvSpPr>
                <a:spLocks/>
              </p:cNvSpPr>
              <p:nvPr/>
            </p:nvSpPr>
            <p:spPr bwMode="auto">
              <a:xfrm>
                <a:off x="2111" y="3413"/>
                <a:ext cx="1766" cy="420"/>
              </a:xfrm>
              <a:custGeom>
                <a:avLst/>
                <a:gdLst/>
                <a:ahLst/>
                <a:cxnLst>
                  <a:cxn ang="0">
                    <a:pos x="0" y="0"/>
                  </a:cxn>
                  <a:cxn ang="0">
                    <a:pos x="7064" y="0"/>
                  </a:cxn>
                  <a:cxn ang="0">
                    <a:pos x="7064" y="1680"/>
                  </a:cxn>
                </a:cxnLst>
                <a:rect l="0" t="0" r="r" b="b"/>
                <a:pathLst>
                  <a:path w="7064" h="1680">
                    <a:moveTo>
                      <a:pt x="0" y="0"/>
                    </a:moveTo>
                    <a:lnTo>
                      <a:pt x="7064" y="0"/>
                    </a:lnTo>
                    <a:lnTo>
                      <a:pt x="7064" y="1680"/>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94" name="Freeform 314"/>
              <p:cNvSpPr>
                <a:spLocks/>
              </p:cNvSpPr>
              <p:nvPr/>
            </p:nvSpPr>
            <p:spPr bwMode="auto">
              <a:xfrm>
                <a:off x="3865" y="3831"/>
                <a:ext cx="23" cy="19"/>
              </a:xfrm>
              <a:custGeom>
                <a:avLst/>
                <a:gdLst/>
                <a:ahLst/>
                <a:cxnLst>
                  <a:cxn ang="0">
                    <a:pos x="92" y="0"/>
                  </a:cxn>
                  <a:cxn ang="0">
                    <a:pos x="46" y="79"/>
                  </a:cxn>
                  <a:cxn ang="0">
                    <a:pos x="0" y="0"/>
                  </a:cxn>
                  <a:cxn ang="0">
                    <a:pos x="92" y="0"/>
                  </a:cxn>
                </a:cxnLst>
                <a:rect l="0" t="0" r="r" b="b"/>
                <a:pathLst>
                  <a:path w="92" h="79">
                    <a:moveTo>
                      <a:pt x="92" y="0"/>
                    </a:moveTo>
                    <a:lnTo>
                      <a:pt x="46" y="79"/>
                    </a:lnTo>
                    <a:lnTo>
                      <a:pt x="0" y="0"/>
                    </a:lnTo>
                    <a:lnTo>
                      <a:pt x="9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95" name="Rectangle 315"/>
              <p:cNvSpPr>
                <a:spLocks noChangeArrowheads="1"/>
              </p:cNvSpPr>
              <p:nvPr/>
            </p:nvSpPr>
            <p:spPr bwMode="auto">
              <a:xfrm>
                <a:off x="1528" y="2620"/>
                <a:ext cx="295" cy="2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96" name="Rectangle 316"/>
              <p:cNvSpPr>
                <a:spLocks noChangeArrowheads="1"/>
              </p:cNvSpPr>
              <p:nvPr/>
            </p:nvSpPr>
            <p:spPr bwMode="auto">
              <a:xfrm>
                <a:off x="1528" y="2620"/>
                <a:ext cx="295" cy="210"/>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97" name="Rectangle 317"/>
              <p:cNvSpPr>
                <a:spLocks noChangeArrowheads="1"/>
              </p:cNvSpPr>
              <p:nvPr/>
            </p:nvSpPr>
            <p:spPr bwMode="auto">
              <a:xfrm>
                <a:off x="1544" y="2621"/>
                <a:ext cx="29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12.0 - Assist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98" name="Rectangle 318"/>
              <p:cNvSpPr>
                <a:spLocks noChangeArrowheads="1"/>
              </p:cNvSpPr>
              <p:nvPr/>
            </p:nvSpPr>
            <p:spPr bwMode="auto">
              <a:xfrm>
                <a:off x="1577" y="2656"/>
                <a:ext cx="222"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end user with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399" name="Rectangle 319"/>
              <p:cNvSpPr>
                <a:spLocks noChangeArrowheads="1"/>
              </p:cNvSpPr>
              <p:nvPr/>
            </p:nvSpPr>
            <p:spPr bwMode="auto">
              <a:xfrm>
                <a:off x="1577" y="2690"/>
                <a:ext cx="222"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completion of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00" name="Rectangle 320"/>
              <p:cNvSpPr>
                <a:spLocks noChangeArrowheads="1"/>
              </p:cNvSpPr>
              <p:nvPr/>
            </p:nvSpPr>
            <p:spPr bwMode="auto">
              <a:xfrm>
                <a:off x="1617" y="2725"/>
                <a:ext cx="137"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supplier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01" name="Rectangle 321"/>
              <p:cNvSpPr>
                <a:spLocks noChangeArrowheads="1"/>
              </p:cNvSpPr>
              <p:nvPr/>
            </p:nvSpPr>
            <p:spPr bwMode="auto">
              <a:xfrm>
                <a:off x="1582" y="2759"/>
                <a:ext cx="211"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performance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02" name="Rectangle 322"/>
              <p:cNvSpPr>
                <a:spLocks noChangeArrowheads="1"/>
              </p:cNvSpPr>
              <p:nvPr/>
            </p:nvSpPr>
            <p:spPr bwMode="auto">
              <a:xfrm>
                <a:off x="1600" y="2793"/>
                <a:ext cx="174"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evaluation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03" name="Rectangle 323"/>
              <p:cNvSpPr>
                <a:spLocks noChangeArrowheads="1"/>
              </p:cNvSpPr>
              <p:nvPr/>
            </p:nvSpPr>
            <p:spPr bwMode="auto">
              <a:xfrm>
                <a:off x="1458" y="1837"/>
                <a:ext cx="434" cy="20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04" name="Rectangle 324"/>
              <p:cNvSpPr>
                <a:spLocks noChangeArrowheads="1"/>
              </p:cNvSpPr>
              <p:nvPr/>
            </p:nvSpPr>
            <p:spPr bwMode="auto">
              <a:xfrm>
                <a:off x="1458" y="1837"/>
                <a:ext cx="434" cy="203"/>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05" name="Rectangle 325"/>
              <p:cNvSpPr>
                <a:spLocks noChangeArrowheads="1"/>
              </p:cNvSpPr>
              <p:nvPr/>
            </p:nvSpPr>
            <p:spPr bwMode="auto">
              <a:xfrm>
                <a:off x="1495" y="1852"/>
                <a:ext cx="391"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4.0 - Communicate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06" name="Rectangle 326"/>
              <p:cNvSpPr>
                <a:spLocks noChangeArrowheads="1"/>
              </p:cNvSpPr>
              <p:nvPr/>
            </p:nvSpPr>
            <p:spPr bwMode="auto">
              <a:xfrm>
                <a:off x="1488" y="1887"/>
                <a:ext cx="40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and train stakeholders 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07" name="Rectangle 327"/>
              <p:cNvSpPr>
                <a:spLocks noChangeArrowheads="1"/>
              </p:cNvSpPr>
              <p:nvPr/>
            </p:nvSpPr>
            <p:spPr bwMode="auto">
              <a:xfrm>
                <a:off x="1536" y="1921"/>
                <a:ext cx="305"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supplier evaluation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08" name="Rectangle 328"/>
              <p:cNvSpPr>
                <a:spLocks noChangeArrowheads="1"/>
              </p:cNvSpPr>
              <p:nvPr/>
            </p:nvSpPr>
            <p:spPr bwMode="auto">
              <a:xfrm>
                <a:off x="1533" y="1956"/>
                <a:ext cx="314"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scorecard and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09" name="Rectangle 329"/>
              <p:cNvSpPr>
                <a:spLocks noChangeArrowheads="1"/>
              </p:cNvSpPr>
              <p:nvPr/>
            </p:nvSpPr>
            <p:spPr bwMode="auto">
              <a:xfrm>
                <a:off x="1543" y="1990"/>
                <a:ext cx="292"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collection process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10" name="Rectangle 330"/>
              <p:cNvSpPr>
                <a:spLocks noChangeArrowheads="1"/>
              </p:cNvSpPr>
              <p:nvPr/>
            </p:nvSpPr>
            <p:spPr bwMode="auto">
              <a:xfrm>
                <a:off x="2310" y="2649"/>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11" name="Rectangle 331"/>
              <p:cNvSpPr>
                <a:spLocks noChangeArrowheads="1"/>
              </p:cNvSpPr>
              <p:nvPr/>
            </p:nvSpPr>
            <p:spPr bwMode="auto">
              <a:xfrm>
                <a:off x="2310" y="2649"/>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12" name="Rectangle 332"/>
              <p:cNvSpPr>
                <a:spLocks noChangeArrowheads="1"/>
              </p:cNvSpPr>
              <p:nvPr/>
            </p:nvSpPr>
            <p:spPr bwMode="auto">
              <a:xfrm>
                <a:off x="2332" y="2673"/>
                <a:ext cx="27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14.0 - Send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13" name="Rectangle 333"/>
              <p:cNvSpPr>
                <a:spLocks noChangeArrowheads="1"/>
              </p:cNvSpPr>
              <p:nvPr/>
            </p:nvSpPr>
            <p:spPr bwMode="auto">
              <a:xfrm>
                <a:off x="2357" y="2708"/>
                <a:ext cx="22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data to SP&amp;D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14" name="Rectangle 334"/>
              <p:cNvSpPr>
                <a:spLocks noChangeArrowheads="1"/>
              </p:cNvSpPr>
              <p:nvPr/>
            </p:nvSpPr>
            <p:spPr bwMode="auto">
              <a:xfrm>
                <a:off x="2421" y="2742"/>
                <a:ext cx="93"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team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15" name="Freeform 335"/>
              <p:cNvSpPr>
                <a:spLocks/>
              </p:cNvSpPr>
              <p:nvPr/>
            </p:nvSpPr>
            <p:spPr bwMode="auto">
              <a:xfrm>
                <a:off x="1675" y="1455"/>
                <a:ext cx="3" cy="365"/>
              </a:xfrm>
              <a:custGeom>
                <a:avLst/>
                <a:gdLst/>
                <a:ahLst/>
                <a:cxnLst>
                  <a:cxn ang="0">
                    <a:pos x="9" y="0"/>
                  </a:cxn>
                  <a:cxn ang="0">
                    <a:pos x="9" y="152"/>
                  </a:cxn>
                  <a:cxn ang="0">
                    <a:pos x="0" y="152"/>
                  </a:cxn>
                  <a:cxn ang="0">
                    <a:pos x="0" y="1460"/>
                  </a:cxn>
                </a:cxnLst>
                <a:rect l="0" t="0" r="r" b="b"/>
                <a:pathLst>
                  <a:path w="9" h="1460">
                    <a:moveTo>
                      <a:pt x="9" y="0"/>
                    </a:moveTo>
                    <a:lnTo>
                      <a:pt x="9" y="152"/>
                    </a:lnTo>
                    <a:lnTo>
                      <a:pt x="0" y="152"/>
                    </a:lnTo>
                    <a:lnTo>
                      <a:pt x="0" y="1460"/>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16" name="Freeform 336"/>
              <p:cNvSpPr>
                <a:spLocks/>
              </p:cNvSpPr>
              <p:nvPr/>
            </p:nvSpPr>
            <p:spPr bwMode="auto">
              <a:xfrm>
                <a:off x="1664" y="1818"/>
                <a:ext cx="23" cy="19"/>
              </a:xfrm>
              <a:custGeom>
                <a:avLst/>
                <a:gdLst/>
                <a:ahLst/>
                <a:cxnLst>
                  <a:cxn ang="0">
                    <a:pos x="91" y="0"/>
                  </a:cxn>
                  <a:cxn ang="0">
                    <a:pos x="46" y="78"/>
                  </a:cxn>
                  <a:cxn ang="0">
                    <a:pos x="0" y="0"/>
                  </a:cxn>
                  <a:cxn ang="0">
                    <a:pos x="91" y="0"/>
                  </a:cxn>
                </a:cxnLst>
                <a:rect l="0" t="0" r="r" b="b"/>
                <a:pathLst>
                  <a:path w="91" h="78">
                    <a:moveTo>
                      <a:pt x="91" y="0"/>
                    </a:moveTo>
                    <a:lnTo>
                      <a:pt x="46" y="78"/>
                    </a:lnTo>
                    <a:lnTo>
                      <a:pt x="0" y="0"/>
                    </a:lnTo>
                    <a:lnTo>
                      <a:pt x="9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17" name="Freeform 337"/>
              <p:cNvSpPr>
                <a:spLocks/>
              </p:cNvSpPr>
              <p:nvPr/>
            </p:nvSpPr>
            <p:spPr bwMode="auto">
              <a:xfrm>
                <a:off x="1675" y="2040"/>
                <a:ext cx="1" cy="563"/>
              </a:xfrm>
              <a:custGeom>
                <a:avLst/>
                <a:gdLst/>
                <a:ahLst/>
                <a:cxnLst>
                  <a:cxn ang="0">
                    <a:pos x="0" y="0"/>
                  </a:cxn>
                  <a:cxn ang="0">
                    <a:pos x="0" y="153"/>
                  </a:cxn>
                  <a:cxn ang="0">
                    <a:pos x="2" y="153"/>
                  </a:cxn>
                  <a:cxn ang="0">
                    <a:pos x="2" y="2251"/>
                  </a:cxn>
                </a:cxnLst>
                <a:rect l="0" t="0" r="r" b="b"/>
                <a:pathLst>
                  <a:path w="2" h="2251">
                    <a:moveTo>
                      <a:pt x="0" y="0"/>
                    </a:moveTo>
                    <a:lnTo>
                      <a:pt x="0" y="153"/>
                    </a:lnTo>
                    <a:lnTo>
                      <a:pt x="2" y="153"/>
                    </a:lnTo>
                    <a:lnTo>
                      <a:pt x="2" y="2251"/>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18" name="Freeform 338"/>
              <p:cNvSpPr>
                <a:spLocks/>
              </p:cNvSpPr>
              <p:nvPr/>
            </p:nvSpPr>
            <p:spPr bwMode="auto">
              <a:xfrm>
                <a:off x="1664" y="2600"/>
                <a:ext cx="23" cy="20"/>
              </a:xfrm>
              <a:custGeom>
                <a:avLst/>
                <a:gdLst/>
                <a:ahLst/>
                <a:cxnLst>
                  <a:cxn ang="0">
                    <a:pos x="93" y="0"/>
                  </a:cxn>
                  <a:cxn ang="0">
                    <a:pos x="47" y="79"/>
                  </a:cxn>
                  <a:cxn ang="0">
                    <a:pos x="0" y="0"/>
                  </a:cxn>
                  <a:cxn ang="0">
                    <a:pos x="93" y="0"/>
                  </a:cxn>
                </a:cxnLst>
                <a:rect l="0" t="0" r="r" b="b"/>
                <a:pathLst>
                  <a:path w="93" h="79">
                    <a:moveTo>
                      <a:pt x="93" y="0"/>
                    </a:moveTo>
                    <a:lnTo>
                      <a:pt x="47" y="79"/>
                    </a:lnTo>
                    <a:lnTo>
                      <a:pt x="0" y="0"/>
                    </a:lnTo>
                    <a:lnTo>
                      <a:pt x="9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19" name="Rectangle 339"/>
              <p:cNvSpPr>
                <a:spLocks noChangeArrowheads="1"/>
              </p:cNvSpPr>
              <p:nvPr/>
            </p:nvSpPr>
            <p:spPr bwMode="auto">
              <a:xfrm>
                <a:off x="883" y="3153"/>
                <a:ext cx="295" cy="1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20" name="Rectangle 340"/>
              <p:cNvSpPr>
                <a:spLocks noChangeArrowheads="1"/>
              </p:cNvSpPr>
              <p:nvPr/>
            </p:nvSpPr>
            <p:spPr bwMode="auto">
              <a:xfrm>
                <a:off x="883" y="3153"/>
                <a:ext cx="295" cy="123"/>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21" name="Rectangle 341"/>
              <p:cNvSpPr>
                <a:spLocks noChangeArrowheads="1"/>
              </p:cNvSpPr>
              <p:nvPr/>
            </p:nvSpPr>
            <p:spPr bwMode="auto">
              <a:xfrm>
                <a:off x="903" y="3163"/>
                <a:ext cx="281"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SCH1.0 - Assess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22" name="Rectangle 342"/>
              <p:cNvSpPr>
                <a:spLocks noChangeArrowheads="1"/>
              </p:cNvSpPr>
              <p:nvPr/>
            </p:nvSpPr>
            <p:spPr bwMode="auto">
              <a:xfrm>
                <a:off x="925" y="3197"/>
                <a:ext cx="23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business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23" name="Rectangle 343"/>
              <p:cNvSpPr>
                <a:spLocks noChangeArrowheads="1"/>
              </p:cNvSpPr>
              <p:nvPr/>
            </p:nvSpPr>
            <p:spPr bwMode="auto">
              <a:xfrm>
                <a:off x="985" y="3231"/>
                <a:ext cx="11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needs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24" name="Freeform 344"/>
              <p:cNvSpPr>
                <a:spLocks/>
              </p:cNvSpPr>
              <p:nvPr/>
            </p:nvSpPr>
            <p:spPr bwMode="auto">
              <a:xfrm>
                <a:off x="1367" y="1939"/>
                <a:ext cx="130" cy="1132"/>
              </a:xfrm>
              <a:custGeom>
                <a:avLst/>
                <a:gdLst/>
                <a:ahLst/>
                <a:cxnLst>
                  <a:cxn ang="0">
                    <a:pos x="518" y="4531"/>
                  </a:cxn>
                  <a:cxn ang="0">
                    <a:pos x="0" y="4531"/>
                  </a:cxn>
                  <a:cxn ang="0">
                    <a:pos x="0" y="0"/>
                  </a:cxn>
                  <a:cxn ang="0">
                    <a:pos x="285" y="0"/>
                  </a:cxn>
                </a:cxnLst>
                <a:rect l="0" t="0" r="r" b="b"/>
                <a:pathLst>
                  <a:path w="518" h="4531">
                    <a:moveTo>
                      <a:pt x="518" y="4531"/>
                    </a:moveTo>
                    <a:lnTo>
                      <a:pt x="0" y="4531"/>
                    </a:lnTo>
                    <a:lnTo>
                      <a:pt x="0" y="0"/>
                    </a:lnTo>
                    <a:lnTo>
                      <a:pt x="285" y="0"/>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25" name="Freeform 345"/>
              <p:cNvSpPr>
                <a:spLocks/>
              </p:cNvSpPr>
              <p:nvPr/>
            </p:nvSpPr>
            <p:spPr bwMode="auto">
              <a:xfrm>
                <a:off x="1435" y="1929"/>
                <a:ext cx="23" cy="19"/>
              </a:xfrm>
              <a:custGeom>
                <a:avLst/>
                <a:gdLst/>
                <a:ahLst/>
                <a:cxnLst>
                  <a:cxn ang="0">
                    <a:pos x="0" y="0"/>
                  </a:cxn>
                  <a:cxn ang="0">
                    <a:pos x="91" y="40"/>
                  </a:cxn>
                  <a:cxn ang="0">
                    <a:pos x="0" y="79"/>
                  </a:cxn>
                  <a:cxn ang="0">
                    <a:pos x="0" y="0"/>
                  </a:cxn>
                </a:cxnLst>
                <a:rect l="0" t="0" r="r" b="b"/>
                <a:pathLst>
                  <a:path w="91" h="79">
                    <a:moveTo>
                      <a:pt x="0" y="0"/>
                    </a:moveTo>
                    <a:lnTo>
                      <a:pt x="91" y="40"/>
                    </a:lnTo>
                    <a:lnTo>
                      <a:pt x="0" y="79"/>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26" name="Rectangle 346"/>
              <p:cNvSpPr>
                <a:spLocks noChangeArrowheads="1"/>
              </p:cNvSpPr>
              <p:nvPr/>
            </p:nvSpPr>
            <p:spPr bwMode="auto">
              <a:xfrm>
                <a:off x="4884" y="2999"/>
                <a:ext cx="342" cy="18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27" name="Rectangle 347"/>
              <p:cNvSpPr>
                <a:spLocks noChangeArrowheads="1"/>
              </p:cNvSpPr>
              <p:nvPr/>
            </p:nvSpPr>
            <p:spPr bwMode="auto">
              <a:xfrm>
                <a:off x="4884" y="2999"/>
                <a:ext cx="342" cy="185"/>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28" name="Rectangle 348"/>
              <p:cNvSpPr>
                <a:spLocks noChangeArrowheads="1"/>
              </p:cNvSpPr>
              <p:nvPr/>
            </p:nvSpPr>
            <p:spPr bwMode="auto">
              <a:xfrm>
                <a:off x="4900" y="3023"/>
                <a:ext cx="34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9.0 - Implement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29" name="Rectangle 349"/>
              <p:cNvSpPr>
                <a:spLocks noChangeArrowheads="1"/>
              </p:cNvSpPr>
              <p:nvPr/>
            </p:nvSpPr>
            <p:spPr bwMode="auto">
              <a:xfrm>
                <a:off x="4899" y="3057"/>
                <a:ext cx="342"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and execute Supplier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30" name="Rectangle 350"/>
              <p:cNvSpPr>
                <a:spLocks noChangeArrowheads="1"/>
              </p:cNvSpPr>
              <p:nvPr/>
            </p:nvSpPr>
            <p:spPr bwMode="auto">
              <a:xfrm>
                <a:off x="4954" y="3091"/>
                <a:ext cx="22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recognition 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31" name="Rectangle 351"/>
              <p:cNvSpPr>
                <a:spLocks noChangeArrowheads="1"/>
              </p:cNvSpPr>
              <p:nvPr/>
            </p:nvSpPr>
            <p:spPr bwMode="auto">
              <a:xfrm>
                <a:off x="4934" y="3126"/>
                <a:ext cx="269"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corrective 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32" name="Freeform 352"/>
              <p:cNvSpPr>
                <a:spLocks/>
              </p:cNvSpPr>
              <p:nvPr/>
            </p:nvSpPr>
            <p:spPr bwMode="auto">
              <a:xfrm>
                <a:off x="5203" y="1379"/>
                <a:ext cx="254" cy="2044"/>
              </a:xfrm>
              <a:custGeom>
                <a:avLst/>
                <a:gdLst/>
                <a:ahLst/>
                <a:cxnLst>
                  <a:cxn ang="0">
                    <a:pos x="0" y="0"/>
                  </a:cxn>
                  <a:cxn ang="0">
                    <a:pos x="1015" y="0"/>
                  </a:cxn>
                  <a:cxn ang="0">
                    <a:pos x="1015" y="8177"/>
                  </a:cxn>
                  <a:cxn ang="0">
                    <a:pos x="81" y="8177"/>
                  </a:cxn>
                </a:cxnLst>
                <a:rect l="0" t="0" r="r" b="b"/>
                <a:pathLst>
                  <a:path w="1015" h="8177">
                    <a:moveTo>
                      <a:pt x="0" y="0"/>
                    </a:moveTo>
                    <a:lnTo>
                      <a:pt x="1015" y="0"/>
                    </a:lnTo>
                    <a:lnTo>
                      <a:pt x="1015" y="8177"/>
                    </a:lnTo>
                    <a:lnTo>
                      <a:pt x="81" y="8177"/>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33" name="Freeform 353"/>
              <p:cNvSpPr>
                <a:spLocks/>
              </p:cNvSpPr>
              <p:nvPr/>
            </p:nvSpPr>
            <p:spPr bwMode="auto">
              <a:xfrm>
                <a:off x="5203" y="3413"/>
                <a:ext cx="23" cy="20"/>
              </a:xfrm>
              <a:custGeom>
                <a:avLst/>
                <a:gdLst/>
                <a:ahLst/>
                <a:cxnLst>
                  <a:cxn ang="0">
                    <a:pos x="92" y="80"/>
                  </a:cxn>
                  <a:cxn ang="0">
                    <a:pos x="0" y="40"/>
                  </a:cxn>
                  <a:cxn ang="0">
                    <a:pos x="92" y="0"/>
                  </a:cxn>
                  <a:cxn ang="0">
                    <a:pos x="92" y="80"/>
                  </a:cxn>
                </a:cxnLst>
                <a:rect l="0" t="0" r="r" b="b"/>
                <a:pathLst>
                  <a:path w="92" h="80">
                    <a:moveTo>
                      <a:pt x="92" y="80"/>
                    </a:moveTo>
                    <a:lnTo>
                      <a:pt x="0" y="40"/>
                    </a:lnTo>
                    <a:lnTo>
                      <a:pt x="92" y="0"/>
                    </a:lnTo>
                    <a:lnTo>
                      <a:pt x="92"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34" name="Freeform 354"/>
              <p:cNvSpPr>
                <a:spLocks/>
              </p:cNvSpPr>
              <p:nvPr/>
            </p:nvSpPr>
            <p:spPr bwMode="auto">
              <a:xfrm>
                <a:off x="5055" y="1602"/>
                <a:ext cx="208" cy="1380"/>
              </a:xfrm>
              <a:custGeom>
                <a:avLst/>
                <a:gdLst/>
                <a:ahLst/>
                <a:cxnLst>
                  <a:cxn ang="0">
                    <a:pos x="656" y="0"/>
                  </a:cxn>
                  <a:cxn ang="0">
                    <a:pos x="832" y="0"/>
                  </a:cxn>
                  <a:cxn ang="0">
                    <a:pos x="832" y="5436"/>
                  </a:cxn>
                  <a:cxn ang="0">
                    <a:pos x="0" y="5436"/>
                  </a:cxn>
                  <a:cxn ang="0">
                    <a:pos x="0" y="5519"/>
                  </a:cxn>
                </a:cxnLst>
                <a:rect l="0" t="0" r="r" b="b"/>
                <a:pathLst>
                  <a:path w="832" h="5519">
                    <a:moveTo>
                      <a:pt x="656" y="0"/>
                    </a:moveTo>
                    <a:lnTo>
                      <a:pt x="832" y="0"/>
                    </a:lnTo>
                    <a:lnTo>
                      <a:pt x="832" y="5436"/>
                    </a:lnTo>
                    <a:lnTo>
                      <a:pt x="0" y="5436"/>
                    </a:lnTo>
                    <a:lnTo>
                      <a:pt x="0" y="5519"/>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35" name="Freeform 355"/>
              <p:cNvSpPr>
                <a:spLocks/>
              </p:cNvSpPr>
              <p:nvPr/>
            </p:nvSpPr>
            <p:spPr bwMode="auto">
              <a:xfrm>
                <a:off x="5044" y="2979"/>
                <a:ext cx="23" cy="20"/>
              </a:xfrm>
              <a:custGeom>
                <a:avLst/>
                <a:gdLst/>
                <a:ahLst/>
                <a:cxnLst>
                  <a:cxn ang="0">
                    <a:pos x="93" y="0"/>
                  </a:cxn>
                  <a:cxn ang="0">
                    <a:pos x="46" y="78"/>
                  </a:cxn>
                  <a:cxn ang="0">
                    <a:pos x="0" y="0"/>
                  </a:cxn>
                  <a:cxn ang="0">
                    <a:pos x="93" y="0"/>
                  </a:cxn>
                </a:cxnLst>
                <a:rect l="0" t="0" r="r" b="b"/>
                <a:pathLst>
                  <a:path w="93" h="78">
                    <a:moveTo>
                      <a:pt x="93" y="0"/>
                    </a:moveTo>
                    <a:lnTo>
                      <a:pt x="46" y="78"/>
                    </a:lnTo>
                    <a:lnTo>
                      <a:pt x="0" y="0"/>
                    </a:lnTo>
                    <a:lnTo>
                      <a:pt x="9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36" name="Line 356"/>
              <p:cNvSpPr>
                <a:spLocks noChangeShapeType="1"/>
              </p:cNvSpPr>
              <p:nvPr/>
            </p:nvSpPr>
            <p:spPr bwMode="auto">
              <a:xfrm>
                <a:off x="5055" y="1956"/>
                <a:ext cx="1" cy="1026"/>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37" name="Freeform 357"/>
              <p:cNvSpPr>
                <a:spLocks/>
              </p:cNvSpPr>
              <p:nvPr/>
            </p:nvSpPr>
            <p:spPr bwMode="auto">
              <a:xfrm>
                <a:off x="5044" y="2979"/>
                <a:ext cx="23" cy="20"/>
              </a:xfrm>
              <a:custGeom>
                <a:avLst/>
                <a:gdLst/>
                <a:ahLst/>
                <a:cxnLst>
                  <a:cxn ang="0">
                    <a:pos x="93" y="0"/>
                  </a:cxn>
                  <a:cxn ang="0">
                    <a:pos x="46" y="78"/>
                  </a:cxn>
                  <a:cxn ang="0">
                    <a:pos x="0" y="0"/>
                  </a:cxn>
                  <a:cxn ang="0">
                    <a:pos x="93" y="0"/>
                  </a:cxn>
                </a:cxnLst>
                <a:rect l="0" t="0" r="r" b="b"/>
                <a:pathLst>
                  <a:path w="93" h="78">
                    <a:moveTo>
                      <a:pt x="93" y="0"/>
                    </a:moveTo>
                    <a:lnTo>
                      <a:pt x="46" y="78"/>
                    </a:lnTo>
                    <a:lnTo>
                      <a:pt x="0" y="0"/>
                    </a:lnTo>
                    <a:lnTo>
                      <a:pt x="9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38" name="Freeform 358"/>
              <p:cNvSpPr>
                <a:spLocks/>
              </p:cNvSpPr>
              <p:nvPr/>
            </p:nvSpPr>
            <p:spPr bwMode="auto">
              <a:xfrm>
                <a:off x="2111" y="1773"/>
                <a:ext cx="2095" cy="1640"/>
              </a:xfrm>
              <a:custGeom>
                <a:avLst/>
                <a:gdLst/>
                <a:ahLst/>
                <a:cxnLst>
                  <a:cxn ang="0">
                    <a:pos x="0" y="6559"/>
                  </a:cxn>
                  <a:cxn ang="0">
                    <a:pos x="7412" y="6559"/>
                  </a:cxn>
                  <a:cxn ang="0">
                    <a:pos x="7412" y="3530"/>
                  </a:cxn>
                  <a:cxn ang="0">
                    <a:pos x="8380" y="3530"/>
                  </a:cxn>
                  <a:cxn ang="0">
                    <a:pos x="8380" y="0"/>
                  </a:cxn>
                </a:cxnLst>
                <a:rect l="0" t="0" r="r" b="b"/>
                <a:pathLst>
                  <a:path w="8380" h="6559">
                    <a:moveTo>
                      <a:pt x="0" y="6559"/>
                    </a:moveTo>
                    <a:lnTo>
                      <a:pt x="7412" y="6559"/>
                    </a:lnTo>
                    <a:lnTo>
                      <a:pt x="7412" y="3530"/>
                    </a:lnTo>
                    <a:lnTo>
                      <a:pt x="8380" y="3530"/>
                    </a:lnTo>
                    <a:lnTo>
                      <a:pt x="8380" y="0"/>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39" name="Freeform 359"/>
              <p:cNvSpPr>
                <a:spLocks/>
              </p:cNvSpPr>
              <p:nvPr/>
            </p:nvSpPr>
            <p:spPr bwMode="auto">
              <a:xfrm>
                <a:off x="4194" y="1756"/>
                <a:ext cx="23" cy="20"/>
              </a:xfrm>
              <a:custGeom>
                <a:avLst/>
                <a:gdLst/>
                <a:ahLst/>
                <a:cxnLst>
                  <a:cxn ang="0">
                    <a:pos x="0" y="80"/>
                  </a:cxn>
                  <a:cxn ang="0">
                    <a:pos x="45" y="0"/>
                  </a:cxn>
                  <a:cxn ang="0">
                    <a:pos x="91" y="80"/>
                  </a:cxn>
                  <a:cxn ang="0">
                    <a:pos x="0" y="80"/>
                  </a:cxn>
                </a:cxnLst>
                <a:rect l="0" t="0" r="r" b="b"/>
                <a:pathLst>
                  <a:path w="91" h="80">
                    <a:moveTo>
                      <a:pt x="0" y="80"/>
                    </a:moveTo>
                    <a:lnTo>
                      <a:pt x="45" y="0"/>
                    </a:lnTo>
                    <a:lnTo>
                      <a:pt x="91" y="80"/>
                    </a:lnTo>
                    <a:lnTo>
                      <a:pt x="0"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40" name="Freeform 360"/>
              <p:cNvSpPr>
                <a:spLocks/>
              </p:cNvSpPr>
              <p:nvPr/>
            </p:nvSpPr>
            <p:spPr bwMode="auto">
              <a:xfrm>
                <a:off x="827" y="1379"/>
                <a:ext cx="56" cy="2034"/>
              </a:xfrm>
              <a:custGeom>
                <a:avLst/>
                <a:gdLst/>
                <a:ahLst/>
                <a:cxnLst>
                  <a:cxn ang="0">
                    <a:pos x="224" y="8136"/>
                  </a:cxn>
                  <a:cxn ang="0">
                    <a:pos x="0" y="8136"/>
                  </a:cxn>
                  <a:cxn ang="0">
                    <a:pos x="0" y="0"/>
                  </a:cxn>
                  <a:cxn ang="0">
                    <a:pos x="96" y="0"/>
                  </a:cxn>
                </a:cxnLst>
                <a:rect l="0" t="0" r="r" b="b"/>
                <a:pathLst>
                  <a:path w="224" h="8136">
                    <a:moveTo>
                      <a:pt x="224" y="8136"/>
                    </a:moveTo>
                    <a:lnTo>
                      <a:pt x="0" y="8136"/>
                    </a:lnTo>
                    <a:lnTo>
                      <a:pt x="0" y="0"/>
                    </a:lnTo>
                    <a:lnTo>
                      <a:pt x="96" y="0"/>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41" name="Freeform 361"/>
              <p:cNvSpPr>
                <a:spLocks/>
              </p:cNvSpPr>
              <p:nvPr/>
            </p:nvSpPr>
            <p:spPr bwMode="auto">
              <a:xfrm>
                <a:off x="848" y="1369"/>
                <a:ext cx="23" cy="20"/>
              </a:xfrm>
              <a:custGeom>
                <a:avLst/>
                <a:gdLst/>
                <a:ahLst/>
                <a:cxnLst>
                  <a:cxn ang="0">
                    <a:pos x="0" y="0"/>
                  </a:cxn>
                  <a:cxn ang="0">
                    <a:pos x="91" y="38"/>
                  </a:cxn>
                  <a:cxn ang="0">
                    <a:pos x="0" y="78"/>
                  </a:cxn>
                  <a:cxn ang="0">
                    <a:pos x="0" y="0"/>
                  </a:cxn>
                </a:cxnLst>
                <a:rect l="0" t="0" r="r" b="b"/>
                <a:pathLst>
                  <a:path w="91" h="78">
                    <a:moveTo>
                      <a:pt x="0" y="0"/>
                    </a:moveTo>
                    <a:lnTo>
                      <a:pt x="91" y="38"/>
                    </a:lnTo>
                    <a:lnTo>
                      <a:pt x="0" y="78"/>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42" name="Rectangle 362"/>
              <p:cNvSpPr>
                <a:spLocks noChangeArrowheads="1"/>
              </p:cNvSpPr>
              <p:nvPr/>
            </p:nvSpPr>
            <p:spPr bwMode="auto">
              <a:xfrm>
                <a:off x="2715" y="1303"/>
                <a:ext cx="296"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43" name="Rectangle 363"/>
              <p:cNvSpPr>
                <a:spLocks noChangeArrowheads="1"/>
              </p:cNvSpPr>
              <p:nvPr/>
            </p:nvSpPr>
            <p:spPr bwMode="auto">
              <a:xfrm>
                <a:off x="2715" y="1303"/>
                <a:ext cx="296"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44" name="Rectangle 364"/>
              <p:cNvSpPr>
                <a:spLocks noChangeArrowheads="1"/>
              </p:cNvSpPr>
              <p:nvPr/>
            </p:nvSpPr>
            <p:spPr bwMode="auto">
              <a:xfrm>
                <a:off x="2726" y="1327"/>
                <a:ext cx="301"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6.0 - Validate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45" name="Rectangle 365"/>
              <p:cNvSpPr>
                <a:spLocks noChangeArrowheads="1"/>
              </p:cNvSpPr>
              <p:nvPr/>
            </p:nvSpPr>
            <p:spPr bwMode="auto">
              <a:xfrm>
                <a:off x="2777" y="1361"/>
                <a:ext cx="195"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Aggregated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46" name="Rectangle 366"/>
              <p:cNvSpPr>
                <a:spLocks noChangeArrowheads="1"/>
              </p:cNvSpPr>
              <p:nvPr/>
            </p:nvSpPr>
            <p:spPr bwMode="auto">
              <a:xfrm>
                <a:off x="2728" y="1396"/>
                <a:ext cx="29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Performance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47" name="Rectangle 367"/>
              <p:cNvSpPr>
                <a:spLocks noChangeArrowheads="1"/>
              </p:cNvSpPr>
              <p:nvPr/>
            </p:nvSpPr>
            <p:spPr bwMode="auto">
              <a:xfrm>
                <a:off x="2312" y="1283"/>
                <a:ext cx="295" cy="1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48" name="Rectangle 368"/>
              <p:cNvSpPr>
                <a:spLocks noChangeArrowheads="1"/>
              </p:cNvSpPr>
              <p:nvPr/>
            </p:nvSpPr>
            <p:spPr bwMode="auto">
              <a:xfrm>
                <a:off x="2312" y="1283"/>
                <a:ext cx="295" cy="196"/>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49" name="Rectangle 369"/>
              <p:cNvSpPr>
                <a:spLocks noChangeArrowheads="1"/>
              </p:cNvSpPr>
              <p:nvPr/>
            </p:nvSpPr>
            <p:spPr bwMode="auto">
              <a:xfrm>
                <a:off x="2387" y="1295"/>
                <a:ext cx="16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5.0 -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50" name="Rectangle 370"/>
              <p:cNvSpPr>
                <a:spLocks noChangeArrowheads="1"/>
              </p:cNvSpPr>
              <p:nvPr/>
            </p:nvSpPr>
            <p:spPr bwMode="auto">
              <a:xfrm>
                <a:off x="2343" y="1329"/>
                <a:ext cx="259"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Aggregate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51" name="Rectangle 371"/>
              <p:cNvSpPr>
                <a:spLocks noChangeArrowheads="1"/>
              </p:cNvSpPr>
              <p:nvPr/>
            </p:nvSpPr>
            <p:spPr bwMode="auto">
              <a:xfrm>
                <a:off x="2370" y="1363"/>
                <a:ext cx="203"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for  Supplier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52" name="Rectangle 372"/>
              <p:cNvSpPr>
                <a:spLocks noChangeArrowheads="1"/>
              </p:cNvSpPr>
              <p:nvPr/>
            </p:nvSpPr>
            <p:spPr bwMode="auto">
              <a:xfrm>
                <a:off x="2323" y="1398"/>
                <a:ext cx="299"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providing Services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53" name="Rectangle 373"/>
              <p:cNvSpPr>
                <a:spLocks noChangeArrowheads="1"/>
              </p:cNvSpPr>
              <p:nvPr/>
            </p:nvSpPr>
            <p:spPr bwMode="auto">
              <a:xfrm>
                <a:off x="2361" y="1432"/>
                <a:ext cx="223"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Across SCHs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54" name="Rectangle 374"/>
              <p:cNvSpPr>
                <a:spLocks noChangeArrowheads="1"/>
              </p:cNvSpPr>
              <p:nvPr/>
            </p:nvSpPr>
            <p:spPr bwMode="auto">
              <a:xfrm>
                <a:off x="2715" y="1846"/>
                <a:ext cx="296" cy="1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55" name="Rectangle 375"/>
              <p:cNvSpPr>
                <a:spLocks noChangeArrowheads="1"/>
              </p:cNvSpPr>
              <p:nvPr/>
            </p:nvSpPr>
            <p:spPr bwMode="auto">
              <a:xfrm>
                <a:off x="2715" y="1846"/>
                <a:ext cx="296" cy="186"/>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56" name="Rectangle 376"/>
              <p:cNvSpPr>
                <a:spLocks noChangeArrowheads="1"/>
              </p:cNvSpPr>
              <p:nvPr/>
            </p:nvSpPr>
            <p:spPr bwMode="auto">
              <a:xfrm>
                <a:off x="2735" y="1852"/>
                <a:ext cx="282"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SPD 7.0 - Collect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57" name="Rectangle 377"/>
              <p:cNvSpPr>
                <a:spLocks noChangeArrowheads="1"/>
              </p:cNvSpPr>
              <p:nvPr/>
            </p:nvSpPr>
            <p:spPr bwMode="auto">
              <a:xfrm>
                <a:off x="2753" y="1887"/>
                <a:ext cx="244"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and Aggregate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58" name="Rectangle 378"/>
              <p:cNvSpPr>
                <a:spLocks noChangeArrowheads="1"/>
              </p:cNvSpPr>
              <p:nvPr/>
            </p:nvSpPr>
            <p:spPr bwMode="auto">
              <a:xfrm>
                <a:off x="2738" y="1921"/>
                <a:ext cx="27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Data for Supplier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59" name="Rectangle 379"/>
              <p:cNvSpPr>
                <a:spLocks noChangeArrowheads="1"/>
              </p:cNvSpPr>
              <p:nvPr/>
            </p:nvSpPr>
            <p:spPr bwMode="auto">
              <a:xfrm>
                <a:off x="2753" y="1956"/>
                <a:ext cx="244"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not Linked to 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60" name="Rectangle 380"/>
              <p:cNvSpPr>
                <a:spLocks noChangeArrowheads="1"/>
              </p:cNvSpPr>
              <p:nvPr/>
            </p:nvSpPr>
            <p:spPr bwMode="auto">
              <a:xfrm>
                <a:off x="2828" y="1990"/>
                <a:ext cx="89"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61" name="Freeform 381"/>
              <p:cNvSpPr>
                <a:spLocks/>
              </p:cNvSpPr>
              <p:nvPr/>
            </p:nvSpPr>
            <p:spPr bwMode="auto">
              <a:xfrm>
                <a:off x="1892" y="1930"/>
                <a:ext cx="803" cy="9"/>
              </a:xfrm>
              <a:custGeom>
                <a:avLst/>
                <a:gdLst/>
                <a:ahLst/>
                <a:cxnLst>
                  <a:cxn ang="0">
                    <a:pos x="0" y="34"/>
                  </a:cxn>
                  <a:cxn ang="0">
                    <a:pos x="2230" y="34"/>
                  </a:cxn>
                  <a:cxn ang="0">
                    <a:pos x="2230" y="31"/>
                  </a:cxn>
                  <a:cxn ang="0">
                    <a:pos x="2230" y="26"/>
                  </a:cxn>
                  <a:cxn ang="0">
                    <a:pos x="2232" y="23"/>
                  </a:cxn>
                  <a:cxn ang="0">
                    <a:pos x="2233" y="20"/>
                  </a:cxn>
                  <a:cxn ang="0">
                    <a:pos x="2235" y="18"/>
                  </a:cxn>
                  <a:cxn ang="0">
                    <a:pos x="2236" y="15"/>
                  </a:cxn>
                  <a:cxn ang="0">
                    <a:pos x="2239" y="12"/>
                  </a:cxn>
                  <a:cxn ang="0">
                    <a:pos x="2241" y="9"/>
                  </a:cxn>
                  <a:cxn ang="0">
                    <a:pos x="2247" y="5"/>
                  </a:cxn>
                  <a:cxn ang="0">
                    <a:pos x="2250" y="4"/>
                  </a:cxn>
                  <a:cxn ang="0">
                    <a:pos x="2254" y="3"/>
                  </a:cxn>
                  <a:cxn ang="0">
                    <a:pos x="2257" y="1"/>
                  </a:cxn>
                  <a:cxn ang="0">
                    <a:pos x="2261" y="1"/>
                  </a:cxn>
                  <a:cxn ang="0">
                    <a:pos x="2266" y="0"/>
                  </a:cxn>
                  <a:cxn ang="0">
                    <a:pos x="2269" y="0"/>
                  </a:cxn>
                  <a:cxn ang="0">
                    <a:pos x="2274" y="0"/>
                  </a:cxn>
                  <a:cxn ang="0">
                    <a:pos x="2277" y="1"/>
                  </a:cxn>
                  <a:cxn ang="0">
                    <a:pos x="2281" y="1"/>
                  </a:cxn>
                  <a:cxn ang="0">
                    <a:pos x="2284" y="3"/>
                  </a:cxn>
                  <a:cxn ang="0">
                    <a:pos x="2288" y="4"/>
                  </a:cxn>
                  <a:cxn ang="0">
                    <a:pos x="2291" y="5"/>
                  </a:cxn>
                  <a:cxn ang="0">
                    <a:pos x="2297" y="9"/>
                  </a:cxn>
                  <a:cxn ang="0">
                    <a:pos x="2300" y="12"/>
                  </a:cxn>
                  <a:cxn ang="0">
                    <a:pos x="2302" y="15"/>
                  </a:cxn>
                  <a:cxn ang="0">
                    <a:pos x="2304" y="18"/>
                  </a:cxn>
                  <a:cxn ang="0">
                    <a:pos x="2305" y="20"/>
                  </a:cxn>
                  <a:cxn ang="0">
                    <a:pos x="2307" y="23"/>
                  </a:cxn>
                  <a:cxn ang="0">
                    <a:pos x="2308" y="26"/>
                  </a:cxn>
                  <a:cxn ang="0">
                    <a:pos x="2309" y="31"/>
                  </a:cxn>
                  <a:cxn ang="0">
                    <a:pos x="2309" y="34"/>
                  </a:cxn>
                  <a:cxn ang="0">
                    <a:pos x="2309" y="34"/>
                  </a:cxn>
                  <a:cxn ang="0">
                    <a:pos x="3212" y="34"/>
                  </a:cxn>
                </a:cxnLst>
                <a:rect l="0" t="0" r="r" b="b"/>
                <a:pathLst>
                  <a:path w="3212" h="34">
                    <a:moveTo>
                      <a:pt x="0" y="34"/>
                    </a:moveTo>
                    <a:lnTo>
                      <a:pt x="2230" y="34"/>
                    </a:lnTo>
                    <a:lnTo>
                      <a:pt x="2230" y="31"/>
                    </a:lnTo>
                    <a:lnTo>
                      <a:pt x="2230" y="26"/>
                    </a:lnTo>
                    <a:lnTo>
                      <a:pt x="2232" y="23"/>
                    </a:lnTo>
                    <a:lnTo>
                      <a:pt x="2233" y="20"/>
                    </a:lnTo>
                    <a:lnTo>
                      <a:pt x="2235" y="18"/>
                    </a:lnTo>
                    <a:lnTo>
                      <a:pt x="2236" y="15"/>
                    </a:lnTo>
                    <a:lnTo>
                      <a:pt x="2239" y="12"/>
                    </a:lnTo>
                    <a:lnTo>
                      <a:pt x="2241" y="9"/>
                    </a:lnTo>
                    <a:lnTo>
                      <a:pt x="2247" y="5"/>
                    </a:lnTo>
                    <a:lnTo>
                      <a:pt x="2250" y="4"/>
                    </a:lnTo>
                    <a:lnTo>
                      <a:pt x="2254" y="3"/>
                    </a:lnTo>
                    <a:lnTo>
                      <a:pt x="2257" y="1"/>
                    </a:lnTo>
                    <a:lnTo>
                      <a:pt x="2261" y="1"/>
                    </a:lnTo>
                    <a:lnTo>
                      <a:pt x="2266" y="0"/>
                    </a:lnTo>
                    <a:lnTo>
                      <a:pt x="2269" y="0"/>
                    </a:lnTo>
                    <a:lnTo>
                      <a:pt x="2274" y="0"/>
                    </a:lnTo>
                    <a:lnTo>
                      <a:pt x="2277" y="1"/>
                    </a:lnTo>
                    <a:lnTo>
                      <a:pt x="2281" y="1"/>
                    </a:lnTo>
                    <a:lnTo>
                      <a:pt x="2284" y="3"/>
                    </a:lnTo>
                    <a:lnTo>
                      <a:pt x="2288" y="4"/>
                    </a:lnTo>
                    <a:lnTo>
                      <a:pt x="2291" y="5"/>
                    </a:lnTo>
                    <a:lnTo>
                      <a:pt x="2297" y="9"/>
                    </a:lnTo>
                    <a:lnTo>
                      <a:pt x="2300" y="12"/>
                    </a:lnTo>
                    <a:lnTo>
                      <a:pt x="2302" y="15"/>
                    </a:lnTo>
                    <a:lnTo>
                      <a:pt x="2304" y="18"/>
                    </a:lnTo>
                    <a:lnTo>
                      <a:pt x="2305" y="20"/>
                    </a:lnTo>
                    <a:lnTo>
                      <a:pt x="2307" y="23"/>
                    </a:lnTo>
                    <a:lnTo>
                      <a:pt x="2308" y="26"/>
                    </a:lnTo>
                    <a:lnTo>
                      <a:pt x="2309" y="31"/>
                    </a:lnTo>
                    <a:lnTo>
                      <a:pt x="2309" y="34"/>
                    </a:lnTo>
                    <a:lnTo>
                      <a:pt x="2309" y="34"/>
                    </a:lnTo>
                    <a:lnTo>
                      <a:pt x="3212" y="34"/>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62" name="Freeform 382"/>
              <p:cNvSpPr>
                <a:spLocks/>
              </p:cNvSpPr>
              <p:nvPr/>
            </p:nvSpPr>
            <p:spPr bwMode="auto">
              <a:xfrm>
                <a:off x="2692" y="1929"/>
                <a:ext cx="23" cy="20"/>
              </a:xfrm>
              <a:custGeom>
                <a:avLst/>
                <a:gdLst/>
                <a:ahLst/>
                <a:cxnLst>
                  <a:cxn ang="0">
                    <a:pos x="0" y="0"/>
                  </a:cxn>
                  <a:cxn ang="0">
                    <a:pos x="93" y="40"/>
                  </a:cxn>
                  <a:cxn ang="0">
                    <a:pos x="0" y="80"/>
                  </a:cxn>
                  <a:cxn ang="0">
                    <a:pos x="0" y="0"/>
                  </a:cxn>
                </a:cxnLst>
                <a:rect l="0" t="0" r="r" b="b"/>
                <a:pathLst>
                  <a:path w="93" h="80">
                    <a:moveTo>
                      <a:pt x="0" y="0"/>
                    </a:moveTo>
                    <a:lnTo>
                      <a:pt x="93" y="40"/>
                    </a:lnTo>
                    <a:lnTo>
                      <a:pt x="0" y="8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63" name="Line 383"/>
              <p:cNvSpPr>
                <a:spLocks noChangeShapeType="1"/>
              </p:cNvSpPr>
              <p:nvPr/>
            </p:nvSpPr>
            <p:spPr bwMode="auto">
              <a:xfrm flipV="1">
                <a:off x="2863" y="1472"/>
                <a:ext cx="1" cy="374"/>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64" name="Freeform 384"/>
              <p:cNvSpPr>
                <a:spLocks/>
              </p:cNvSpPr>
              <p:nvPr/>
            </p:nvSpPr>
            <p:spPr bwMode="auto">
              <a:xfrm>
                <a:off x="2851" y="1455"/>
                <a:ext cx="23" cy="20"/>
              </a:xfrm>
              <a:custGeom>
                <a:avLst/>
                <a:gdLst/>
                <a:ahLst/>
                <a:cxnLst>
                  <a:cxn ang="0">
                    <a:pos x="0" y="79"/>
                  </a:cxn>
                  <a:cxn ang="0">
                    <a:pos x="47" y="0"/>
                  </a:cxn>
                  <a:cxn ang="0">
                    <a:pos x="92" y="79"/>
                  </a:cxn>
                  <a:cxn ang="0">
                    <a:pos x="0" y="79"/>
                  </a:cxn>
                </a:cxnLst>
                <a:rect l="0" t="0" r="r" b="b"/>
                <a:pathLst>
                  <a:path w="92" h="79">
                    <a:moveTo>
                      <a:pt x="0" y="79"/>
                    </a:moveTo>
                    <a:lnTo>
                      <a:pt x="47" y="0"/>
                    </a:lnTo>
                    <a:lnTo>
                      <a:pt x="92" y="79"/>
                    </a:lnTo>
                    <a:lnTo>
                      <a:pt x="0"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65" name="Line 385"/>
              <p:cNvSpPr>
                <a:spLocks noChangeShapeType="1"/>
              </p:cNvSpPr>
              <p:nvPr/>
            </p:nvSpPr>
            <p:spPr bwMode="auto">
              <a:xfrm>
                <a:off x="1823" y="2721"/>
                <a:ext cx="74"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66" name="Freeform 386"/>
              <p:cNvSpPr>
                <a:spLocks/>
              </p:cNvSpPr>
              <p:nvPr/>
            </p:nvSpPr>
            <p:spPr bwMode="auto">
              <a:xfrm>
                <a:off x="1894" y="2712"/>
                <a:ext cx="23" cy="19"/>
              </a:xfrm>
              <a:custGeom>
                <a:avLst/>
                <a:gdLst/>
                <a:ahLst/>
                <a:cxnLst>
                  <a:cxn ang="0">
                    <a:pos x="0" y="0"/>
                  </a:cxn>
                  <a:cxn ang="0">
                    <a:pos x="93" y="40"/>
                  </a:cxn>
                  <a:cxn ang="0">
                    <a:pos x="0" y="80"/>
                  </a:cxn>
                  <a:cxn ang="0">
                    <a:pos x="0" y="0"/>
                  </a:cxn>
                </a:cxnLst>
                <a:rect l="0" t="0" r="r" b="b"/>
                <a:pathLst>
                  <a:path w="93" h="80">
                    <a:moveTo>
                      <a:pt x="0" y="0"/>
                    </a:moveTo>
                    <a:lnTo>
                      <a:pt x="93" y="40"/>
                    </a:lnTo>
                    <a:lnTo>
                      <a:pt x="0" y="8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67" name="Line 387"/>
              <p:cNvSpPr>
                <a:spLocks noChangeShapeType="1"/>
              </p:cNvSpPr>
              <p:nvPr/>
            </p:nvSpPr>
            <p:spPr bwMode="auto">
              <a:xfrm>
                <a:off x="2212" y="2725"/>
                <a:ext cx="78"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68" name="Freeform 388"/>
              <p:cNvSpPr>
                <a:spLocks/>
              </p:cNvSpPr>
              <p:nvPr/>
            </p:nvSpPr>
            <p:spPr bwMode="auto">
              <a:xfrm>
                <a:off x="2287" y="2715"/>
                <a:ext cx="23" cy="20"/>
              </a:xfrm>
              <a:custGeom>
                <a:avLst/>
                <a:gdLst/>
                <a:ahLst/>
                <a:cxnLst>
                  <a:cxn ang="0">
                    <a:pos x="0" y="0"/>
                  </a:cxn>
                  <a:cxn ang="0">
                    <a:pos x="93" y="40"/>
                  </a:cxn>
                  <a:cxn ang="0">
                    <a:pos x="0" y="80"/>
                  </a:cxn>
                  <a:cxn ang="0">
                    <a:pos x="0" y="0"/>
                  </a:cxn>
                </a:cxnLst>
                <a:rect l="0" t="0" r="r" b="b"/>
                <a:pathLst>
                  <a:path w="93" h="80">
                    <a:moveTo>
                      <a:pt x="0" y="0"/>
                    </a:moveTo>
                    <a:lnTo>
                      <a:pt x="93" y="40"/>
                    </a:lnTo>
                    <a:lnTo>
                      <a:pt x="0" y="8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69" name="Freeform 389"/>
              <p:cNvSpPr>
                <a:spLocks/>
              </p:cNvSpPr>
              <p:nvPr/>
            </p:nvSpPr>
            <p:spPr bwMode="auto">
              <a:xfrm>
                <a:off x="2458" y="1496"/>
                <a:ext cx="2" cy="1153"/>
              </a:xfrm>
              <a:custGeom>
                <a:avLst/>
                <a:gdLst/>
                <a:ahLst/>
                <a:cxnLst>
                  <a:cxn ang="0">
                    <a:pos x="0" y="4611"/>
                  </a:cxn>
                  <a:cxn ang="0">
                    <a:pos x="0" y="4459"/>
                  </a:cxn>
                  <a:cxn ang="0">
                    <a:pos x="7" y="4459"/>
                  </a:cxn>
                  <a:cxn ang="0">
                    <a:pos x="7" y="0"/>
                  </a:cxn>
                </a:cxnLst>
                <a:rect l="0" t="0" r="r" b="b"/>
                <a:pathLst>
                  <a:path w="7" h="4611">
                    <a:moveTo>
                      <a:pt x="0" y="4611"/>
                    </a:moveTo>
                    <a:lnTo>
                      <a:pt x="0" y="4459"/>
                    </a:lnTo>
                    <a:lnTo>
                      <a:pt x="7" y="4459"/>
                    </a:lnTo>
                    <a:lnTo>
                      <a:pt x="7" y="0"/>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70" name="Freeform 390"/>
              <p:cNvSpPr>
                <a:spLocks/>
              </p:cNvSpPr>
              <p:nvPr/>
            </p:nvSpPr>
            <p:spPr bwMode="auto">
              <a:xfrm>
                <a:off x="2448" y="1479"/>
                <a:ext cx="23" cy="19"/>
              </a:xfrm>
              <a:custGeom>
                <a:avLst/>
                <a:gdLst/>
                <a:ahLst/>
                <a:cxnLst>
                  <a:cxn ang="0">
                    <a:pos x="0" y="79"/>
                  </a:cxn>
                  <a:cxn ang="0">
                    <a:pos x="46" y="0"/>
                  </a:cxn>
                  <a:cxn ang="0">
                    <a:pos x="93" y="79"/>
                  </a:cxn>
                  <a:cxn ang="0">
                    <a:pos x="0" y="79"/>
                  </a:cxn>
                </a:cxnLst>
                <a:rect l="0" t="0" r="r" b="b"/>
                <a:pathLst>
                  <a:path w="93" h="79">
                    <a:moveTo>
                      <a:pt x="0" y="79"/>
                    </a:moveTo>
                    <a:lnTo>
                      <a:pt x="46" y="0"/>
                    </a:lnTo>
                    <a:lnTo>
                      <a:pt x="93" y="79"/>
                    </a:lnTo>
                    <a:lnTo>
                      <a:pt x="0"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71" name="Freeform 391"/>
              <p:cNvSpPr>
                <a:spLocks/>
              </p:cNvSpPr>
              <p:nvPr/>
            </p:nvSpPr>
            <p:spPr bwMode="auto">
              <a:xfrm>
                <a:off x="2607" y="1379"/>
                <a:ext cx="88" cy="2"/>
              </a:xfrm>
              <a:custGeom>
                <a:avLst/>
                <a:gdLst/>
                <a:ahLst/>
                <a:cxnLst>
                  <a:cxn ang="0">
                    <a:pos x="0" y="7"/>
                  </a:cxn>
                  <a:cxn ang="0">
                    <a:pos x="177" y="7"/>
                  </a:cxn>
                  <a:cxn ang="0">
                    <a:pos x="177" y="0"/>
                  </a:cxn>
                  <a:cxn ang="0">
                    <a:pos x="353" y="0"/>
                  </a:cxn>
                </a:cxnLst>
                <a:rect l="0" t="0" r="r" b="b"/>
                <a:pathLst>
                  <a:path w="353" h="7">
                    <a:moveTo>
                      <a:pt x="0" y="7"/>
                    </a:moveTo>
                    <a:lnTo>
                      <a:pt x="177" y="7"/>
                    </a:lnTo>
                    <a:lnTo>
                      <a:pt x="177" y="0"/>
                    </a:lnTo>
                    <a:lnTo>
                      <a:pt x="353" y="0"/>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72" name="Freeform 392"/>
              <p:cNvSpPr>
                <a:spLocks/>
              </p:cNvSpPr>
              <p:nvPr/>
            </p:nvSpPr>
            <p:spPr bwMode="auto">
              <a:xfrm>
                <a:off x="2692" y="1369"/>
                <a:ext cx="23" cy="20"/>
              </a:xfrm>
              <a:custGeom>
                <a:avLst/>
                <a:gdLst/>
                <a:ahLst/>
                <a:cxnLst>
                  <a:cxn ang="0">
                    <a:pos x="0" y="0"/>
                  </a:cxn>
                  <a:cxn ang="0">
                    <a:pos x="93" y="39"/>
                  </a:cxn>
                  <a:cxn ang="0">
                    <a:pos x="0" y="79"/>
                  </a:cxn>
                  <a:cxn ang="0">
                    <a:pos x="0" y="0"/>
                  </a:cxn>
                </a:cxnLst>
                <a:rect l="0" t="0" r="r" b="b"/>
                <a:pathLst>
                  <a:path w="93" h="79">
                    <a:moveTo>
                      <a:pt x="0" y="0"/>
                    </a:moveTo>
                    <a:lnTo>
                      <a:pt x="93" y="39"/>
                    </a:lnTo>
                    <a:lnTo>
                      <a:pt x="0" y="79"/>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73" name="Line 393"/>
              <p:cNvSpPr>
                <a:spLocks noChangeShapeType="1"/>
              </p:cNvSpPr>
              <p:nvPr/>
            </p:nvSpPr>
            <p:spPr bwMode="auto">
              <a:xfrm>
                <a:off x="3011" y="1379"/>
                <a:ext cx="220" cy="1"/>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74" name="Freeform 394"/>
              <p:cNvSpPr>
                <a:spLocks/>
              </p:cNvSpPr>
              <p:nvPr/>
            </p:nvSpPr>
            <p:spPr bwMode="auto">
              <a:xfrm>
                <a:off x="3228" y="1369"/>
                <a:ext cx="23" cy="20"/>
              </a:xfrm>
              <a:custGeom>
                <a:avLst/>
                <a:gdLst/>
                <a:ahLst/>
                <a:cxnLst>
                  <a:cxn ang="0">
                    <a:pos x="0" y="0"/>
                  </a:cxn>
                  <a:cxn ang="0">
                    <a:pos x="93" y="39"/>
                  </a:cxn>
                  <a:cxn ang="0">
                    <a:pos x="0" y="79"/>
                  </a:cxn>
                  <a:cxn ang="0">
                    <a:pos x="0" y="0"/>
                  </a:cxn>
                </a:cxnLst>
                <a:rect l="0" t="0" r="r" b="b"/>
                <a:pathLst>
                  <a:path w="93" h="79">
                    <a:moveTo>
                      <a:pt x="0" y="0"/>
                    </a:moveTo>
                    <a:lnTo>
                      <a:pt x="93" y="39"/>
                    </a:lnTo>
                    <a:lnTo>
                      <a:pt x="0" y="79"/>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75" name="Freeform 395"/>
              <p:cNvSpPr>
                <a:spLocks/>
              </p:cNvSpPr>
              <p:nvPr/>
            </p:nvSpPr>
            <p:spPr bwMode="auto">
              <a:xfrm>
                <a:off x="4070" y="1379"/>
                <a:ext cx="136" cy="208"/>
              </a:xfrm>
              <a:custGeom>
                <a:avLst/>
                <a:gdLst/>
                <a:ahLst/>
                <a:cxnLst>
                  <a:cxn ang="0">
                    <a:pos x="0" y="0"/>
                  </a:cxn>
                  <a:cxn ang="0">
                    <a:pos x="543" y="0"/>
                  </a:cxn>
                  <a:cxn ang="0">
                    <a:pos x="543" y="831"/>
                  </a:cxn>
                </a:cxnLst>
                <a:rect l="0" t="0" r="r" b="b"/>
                <a:pathLst>
                  <a:path w="543" h="831">
                    <a:moveTo>
                      <a:pt x="0" y="0"/>
                    </a:moveTo>
                    <a:lnTo>
                      <a:pt x="543" y="0"/>
                    </a:lnTo>
                    <a:lnTo>
                      <a:pt x="543" y="831"/>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76" name="Freeform 396"/>
              <p:cNvSpPr>
                <a:spLocks/>
              </p:cNvSpPr>
              <p:nvPr/>
            </p:nvSpPr>
            <p:spPr bwMode="auto">
              <a:xfrm>
                <a:off x="4194" y="1584"/>
                <a:ext cx="23" cy="20"/>
              </a:xfrm>
              <a:custGeom>
                <a:avLst/>
                <a:gdLst/>
                <a:ahLst/>
                <a:cxnLst>
                  <a:cxn ang="0">
                    <a:pos x="91" y="0"/>
                  </a:cxn>
                  <a:cxn ang="0">
                    <a:pos x="45" y="79"/>
                  </a:cxn>
                  <a:cxn ang="0">
                    <a:pos x="0" y="0"/>
                  </a:cxn>
                  <a:cxn ang="0">
                    <a:pos x="91" y="0"/>
                  </a:cxn>
                </a:cxnLst>
                <a:rect l="0" t="0" r="r" b="b"/>
                <a:pathLst>
                  <a:path w="91" h="79">
                    <a:moveTo>
                      <a:pt x="91" y="0"/>
                    </a:moveTo>
                    <a:lnTo>
                      <a:pt x="45" y="79"/>
                    </a:lnTo>
                    <a:lnTo>
                      <a:pt x="0" y="0"/>
                    </a:lnTo>
                    <a:lnTo>
                      <a:pt x="9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77" name="Rectangle 397"/>
              <p:cNvSpPr>
                <a:spLocks noChangeArrowheads="1"/>
              </p:cNvSpPr>
              <p:nvPr/>
            </p:nvSpPr>
            <p:spPr bwMode="auto">
              <a:xfrm>
                <a:off x="4058" y="2991"/>
                <a:ext cx="295" cy="1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78" name="Rectangle 398"/>
              <p:cNvSpPr>
                <a:spLocks noChangeArrowheads="1"/>
              </p:cNvSpPr>
              <p:nvPr/>
            </p:nvSpPr>
            <p:spPr bwMode="auto">
              <a:xfrm>
                <a:off x="4058" y="2991"/>
                <a:ext cx="295" cy="187"/>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79" name="Rectangle 399"/>
              <p:cNvSpPr>
                <a:spLocks noChangeArrowheads="1"/>
              </p:cNvSpPr>
              <p:nvPr/>
            </p:nvSpPr>
            <p:spPr bwMode="auto">
              <a:xfrm>
                <a:off x="4132" y="2998"/>
                <a:ext cx="16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8.0 -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80" name="Rectangle 400"/>
              <p:cNvSpPr>
                <a:spLocks noChangeArrowheads="1"/>
              </p:cNvSpPr>
              <p:nvPr/>
            </p:nvSpPr>
            <p:spPr bwMode="auto">
              <a:xfrm>
                <a:off x="4109" y="3033"/>
                <a:ext cx="216"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Participate in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81" name="Rectangle 401"/>
              <p:cNvSpPr>
                <a:spLocks noChangeArrowheads="1"/>
              </p:cNvSpPr>
              <p:nvPr/>
            </p:nvSpPr>
            <p:spPr bwMode="auto">
              <a:xfrm>
                <a:off x="4144" y="3067"/>
                <a:ext cx="143"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Supplier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82" name="Rectangle 402"/>
              <p:cNvSpPr>
                <a:spLocks noChangeArrowheads="1"/>
              </p:cNvSpPr>
              <p:nvPr/>
            </p:nvSpPr>
            <p:spPr bwMode="auto">
              <a:xfrm>
                <a:off x="4110" y="3101"/>
                <a:ext cx="215"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Performance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83" name="Rectangle 403"/>
              <p:cNvSpPr>
                <a:spLocks noChangeArrowheads="1"/>
              </p:cNvSpPr>
              <p:nvPr/>
            </p:nvSpPr>
            <p:spPr bwMode="auto">
              <a:xfrm>
                <a:off x="4128" y="3136"/>
                <a:ext cx="177"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Evaluation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84" name="Line 404"/>
              <p:cNvSpPr>
                <a:spLocks noChangeShapeType="1"/>
              </p:cNvSpPr>
              <p:nvPr/>
            </p:nvSpPr>
            <p:spPr bwMode="auto">
              <a:xfrm flipV="1">
                <a:off x="4206" y="1773"/>
                <a:ext cx="1" cy="1218"/>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85" name="Freeform 405"/>
              <p:cNvSpPr>
                <a:spLocks/>
              </p:cNvSpPr>
              <p:nvPr/>
            </p:nvSpPr>
            <p:spPr bwMode="auto">
              <a:xfrm>
                <a:off x="4194" y="1756"/>
                <a:ext cx="23" cy="20"/>
              </a:xfrm>
              <a:custGeom>
                <a:avLst/>
                <a:gdLst/>
                <a:ahLst/>
                <a:cxnLst>
                  <a:cxn ang="0">
                    <a:pos x="0" y="80"/>
                  </a:cxn>
                  <a:cxn ang="0">
                    <a:pos x="45" y="0"/>
                  </a:cxn>
                  <a:cxn ang="0">
                    <a:pos x="91" y="80"/>
                  </a:cxn>
                  <a:cxn ang="0">
                    <a:pos x="0" y="80"/>
                  </a:cxn>
                </a:cxnLst>
                <a:rect l="0" t="0" r="r" b="b"/>
                <a:pathLst>
                  <a:path w="91" h="80">
                    <a:moveTo>
                      <a:pt x="0" y="80"/>
                    </a:moveTo>
                    <a:lnTo>
                      <a:pt x="45" y="0"/>
                    </a:lnTo>
                    <a:lnTo>
                      <a:pt x="91" y="80"/>
                    </a:lnTo>
                    <a:lnTo>
                      <a:pt x="0"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487" name="Rectangle 407"/>
            <p:cNvSpPr>
              <a:spLocks noChangeArrowheads="1"/>
            </p:cNvSpPr>
            <p:nvPr/>
          </p:nvSpPr>
          <p:spPr bwMode="auto">
            <a:xfrm>
              <a:off x="4908" y="3347"/>
              <a:ext cx="295" cy="1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88" name="Rectangle 408"/>
            <p:cNvSpPr>
              <a:spLocks noChangeArrowheads="1"/>
            </p:cNvSpPr>
            <p:nvPr/>
          </p:nvSpPr>
          <p:spPr bwMode="auto">
            <a:xfrm>
              <a:off x="4908" y="3347"/>
              <a:ext cx="295" cy="152"/>
            </a:xfrm>
            <a:prstGeom prst="rect">
              <a:avLst/>
            </a:prstGeom>
            <a:noFill/>
            <a:ln w="1">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89" name="Rectangle 409"/>
            <p:cNvSpPr>
              <a:spLocks noChangeArrowheads="1"/>
            </p:cNvSpPr>
            <p:nvPr/>
          </p:nvSpPr>
          <p:spPr bwMode="auto">
            <a:xfrm>
              <a:off x="4973" y="3354"/>
              <a:ext cx="188"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SCH 10.0 -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90" name="Rectangle 410"/>
            <p:cNvSpPr>
              <a:spLocks noChangeArrowheads="1"/>
            </p:cNvSpPr>
            <p:nvPr/>
          </p:nvSpPr>
          <p:spPr bwMode="auto">
            <a:xfrm>
              <a:off x="4952" y="3389"/>
              <a:ext cx="23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Communicate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91" name="Rectangle 411"/>
            <p:cNvSpPr>
              <a:spLocks noChangeArrowheads="1"/>
            </p:cNvSpPr>
            <p:nvPr/>
          </p:nvSpPr>
          <p:spPr bwMode="auto">
            <a:xfrm>
              <a:off x="4941" y="3423"/>
              <a:ext cx="254"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Performance 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92" name="Rectangle 412"/>
            <p:cNvSpPr>
              <a:spLocks noChangeArrowheads="1"/>
            </p:cNvSpPr>
            <p:nvPr/>
          </p:nvSpPr>
          <p:spPr bwMode="auto">
            <a:xfrm>
              <a:off x="4986" y="3457"/>
              <a:ext cx="160"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Suppliers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493" name="Freeform 413"/>
            <p:cNvSpPr>
              <a:spLocks/>
            </p:cNvSpPr>
            <p:nvPr/>
          </p:nvSpPr>
          <p:spPr bwMode="auto">
            <a:xfrm>
              <a:off x="4353" y="1602"/>
              <a:ext cx="518" cy="78"/>
            </a:xfrm>
            <a:custGeom>
              <a:avLst/>
              <a:gdLst/>
              <a:ahLst/>
              <a:cxnLst>
                <a:cxn ang="0">
                  <a:pos x="0" y="312"/>
                </a:cxn>
                <a:cxn ang="0">
                  <a:pos x="1580" y="312"/>
                </a:cxn>
                <a:cxn ang="0">
                  <a:pos x="1580" y="0"/>
                </a:cxn>
                <a:cxn ang="0">
                  <a:pos x="2072" y="0"/>
                </a:cxn>
              </a:cxnLst>
              <a:rect l="0" t="0" r="r" b="b"/>
              <a:pathLst>
                <a:path w="2072" h="312">
                  <a:moveTo>
                    <a:pt x="0" y="312"/>
                  </a:moveTo>
                  <a:lnTo>
                    <a:pt x="1580" y="312"/>
                  </a:lnTo>
                  <a:lnTo>
                    <a:pt x="1580" y="0"/>
                  </a:lnTo>
                  <a:lnTo>
                    <a:pt x="2072" y="0"/>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94" name="Freeform 414"/>
            <p:cNvSpPr>
              <a:spLocks/>
            </p:cNvSpPr>
            <p:nvPr/>
          </p:nvSpPr>
          <p:spPr bwMode="auto">
            <a:xfrm>
              <a:off x="4869" y="1592"/>
              <a:ext cx="23" cy="20"/>
            </a:xfrm>
            <a:custGeom>
              <a:avLst/>
              <a:gdLst/>
              <a:ahLst/>
              <a:cxnLst>
                <a:cxn ang="0">
                  <a:pos x="0" y="0"/>
                </a:cxn>
                <a:cxn ang="0">
                  <a:pos x="91" y="40"/>
                </a:cxn>
                <a:cxn ang="0">
                  <a:pos x="0" y="78"/>
                </a:cxn>
                <a:cxn ang="0">
                  <a:pos x="0" y="0"/>
                </a:cxn>
              </a:cxnLst>
              <a:rect l="0" t="0" r="r" b="b"/>
              <a:pathLst>
                <a:path w="91" h="78">
                  <a:moveTo>
                    <a:pt x="0" y="0"/>
                  </a:moveTo>
                  <a:lnTo>
                    <a:pt x="91" y="40"/>
                  </a:lnTo>
                  <a:lnTo>
                    <a:pt x="0" y="78"/>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95" name="Freeform 415"/>
            <p:cNvSpPr>
              <a:spLocks/>
            </p:cNvSpPr>
            <p:nvPr/>
          </p:nvSpPr>
          <p:spPr bwMode="auto">
            <a:xfrm>
              <a:off x="4353" y="1680"/>
              <a:ext cx="523" cy="184"/>
            </a:xfrm>
            <a:custGeom>
              <a:avLst/>
              <a:gdLst/>
              <a:ahLst/>
              <a:cxnLst>
                <a:cxn ang="0">
                  <a:pos x="0" y="0"/>
                </a:cxn>
                <a:cxn ang="0">
                  <a:pos x="1580" y="0"/>
                </a:cxn>
                <a:cxn ang="0">
                  <a:pos x="1580" y="738"/>
                </a:cxn>
                <a:cxn ang="0">
                  <a:pos x="2091" y="738"/>
                </a:cxn>
              </a:cxnLst>
              <a:rect l="0" t="0" r="r" b="b"/>
              <a:pathLst>
                <a:path w="2091" h="738">
                  <a:moveTo>
                    <a:pt x="0" y="0"/>
                  </a:moveTo>
                  <a:lnTo>
                    <a:pt x="1580" y="0"/>
                  </a:lnTo>
                  <a:lnTo>
                    <a:pt x="1580" y="738"/>
                  </a:lnTo>
                  <a:lnTo>
                    <a:pt x="2091" y="738"/>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96" name="Freeform 416"/>
            <p:cNvSpPr>
              <a:spLocks/>
            </p:cNvSpPr>
            <p:nvPr/>
          </p:nvSpPr>
          <p:spPr bwMode="auto">
            <a:xfrm>
              <a:off x="4873" y="1855"/>
              <a:ext cx="23" cy="19"/>
            </a:xfrm>
            <a:custGeom>
              <a:avLst/>
              <a:gdLst/>
              <a:ahLst/>
              <a:cxnLst>
                <a:cxn ang="0">
                  <a:pos x="0" y="0"/>
                </a:cxn>
                <a:cxn ang="0">
                  <a:pos x="92" y="40"/>
                </a:cxn>
                <a:cxn ang="0">
                  <a:pos x="0" y="78"/>
                </a:cxn>
                <a:cxn ang="0">
                  <a:pos x="0" y="0"/>
                </a:cxn>
              </a:cxnLst>
              <a:rect l="0" t="0" r="r" b="b"/>
              <a:pathLst>
                <a:path w="92" h="78">
                  <a:moveTo>
                    <a:pt x="0" y="0"/>
                  </a:moveTo>
                  <a:lnTo>
                    <a:pt x="92" y="40"/>
                  </a:lnTo>
                  <a:lnTo>
                    <a:pt x="0" y="78"/>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97" name="Freeform 417"/>
            <p:cNvSpPr>
              <a:spLocks/>
            </p:cNvSpPr>
            <p:nvPr/>
          </p:nvSpPr>
          <p:spPr bwMode="auto">
            <a:xfrm>
              <a:off x="962" y="2980"/>
              <a:ext cx="137" cy="119"/>
            </a:xfrm>
            <a:custGeom>
              <a:avLst/>
              <a:gdLst/>
              <a:ahLst/>
              <a:cxnLst>
                <a:cxn ang="0">
                  <a:pos x="1" y="212"/>
                </a:cxn>
                <a:cxn ang="0">
                  <a:pos x="8" y="177"/>
                </a:cxn>
                <a:cxn ang="0">
                  <a:pos x="21" y="145"/>
                </a:cxn>
                <a:cxn ang="0">
                  <a:pos x="40" y="114"/>
                </a:cxn>
                <a:cxn ang="0">
                  <a:pos x="62" y="86"/>
                </a:cxn>
                <a:cxn ang="0">
                  <a:pos x="90" y="61"/>
                </a:cxn>
                <a:cxn ang="0">
                  <a:pos x="121" y="40"/>
                </a:cxn>
                <a:cxn ang="0">
                  <a:pos x="156" y="24"/>
                </a:cxn>
                <a:cxn ang="0">
                  <a:pos x="193" y="11"/>
                </a:cxn>
                <a:cxn ang="0">
                  <a:pos x="233" y="2"/>
                </a:cxn>
                <a:cxn ang="0">
                  <a:pos x="275" y="0"/>
                </a:cxn>
                <a:cxn ang="0">
                  <a:pos x="317" y="2"/>
                </a:cxn>
                <a:cxn ang="0">
                  <a:pos x="357" y="11"/>
                </a:cxn>
                <a:cxn ang="0">
                  <a:pos x="395" y="24"/>
                </a:cxn>
                <a:cxn ang="0">
                  <a:pos x="429" y="40"/>
                </a:cxn>
                <a:cxn ang="0">
                  <a:pos x="460" y="61"/>
                </a:cxn>
                <a:cxn ang="0">
                  <a:pos x="487" y="86"/>
                </a:cxn>
                <a:cxn ang="0">
                  <a:pos x="510" y="114"/>
                </a:cxn>
                <a:cxn ang="0">
                  <a:pos x="528" y="145"/>
                </a:cxn>
                <a:cxn ang="0">
                  <a:pos x="541" y="177"/>
                </a:cxn>
                <a:cxn ang="0">
                  <a:pos x="549" y="212"/>
                </a:cxn>
                <a:cxn ang="0">
                  <a:pos x="550" y="237"/>
                </a:cxn>
                <a:cxn ang="0">
                  <a:pos x="547" y="272"/>
                </a:cxn>
                <a:cxn ang="0">
                  <a:pos x="537" y="307"/>
                </a:cxn>
                <a:cxn ang="0">
                  <a:pos x="523" y="339"/>
                </a:cxn>
                <a:cxn ang="0">
                  <a:pos x="503" y="369"/>
                </a:cxn>
                <a:cxn ang="0">
                  <a:pos x="479" y="396"/>
                </a:cxn>
                <a:cxn ang="0">
                  <a:pos x="450" y="419"/>
                </a:cxn>
                <a:cxn ang="0">
                  <a:pos x="418" y="439"/>
                </a:cxn>
                <a:cxn ang="0">
                  <a:pos x="382" y="455"/>
                </a:cxn>
                <a:cxn ang="0">
                  <a:pos x="343" y="466"/>
                </a:cxn>
                <a:cxn ang="0">
                  <a:pos x="303" y="472"/>
                </a:cxn>
                <a:cxn ang="0">
                  <a:pos x="261" y="473"/>
                </a:cxn>
                <a:cxn ang="0">
                  <a:pos x="219" y="469"/>
                </a:cxn>
                <a:cxn ang="0">
                  <a:pos x="180" y="459"/>
                </a:cxn>
                <a:cxn ang="0">
                  <a:pos x="144" y="445"/>
                </a:cxn>
                <a:cxn ang="0">
                  <a:pos x="110" y="426"/>
                </a:cxn>
                <a:cxn ang="0">
                  <a:pos x="80" y="404"/>
                </a:cxn>
                <a:cxn ang="0">
                  <a:pos x="54" y="379"/>
                </a:cxn>
                <a:cxn ang="0">
                  <a:pos x="33" y="350"/>
                </a:cxn>
                <a:cxn ang="0">
                  <a:pos x="16" y="318"/>
                </a:cxn>
                <a:cxn ang="0">
                  <a:pos x="5" y="284"/>
                </a:cxn>
                <a:cxn ang="0">
                  <a:pos x="0" y="249"/>
                </a:cxn>
              </a:cxnLst>
              <a:rect l="0" t="0" r="r" b="b"/>
              <a:pathLst>
                <a:path w="550" h="473">
                  <a:moveTo>
                    <a:pt x="0" y="237"/>
                  </a:moveTo>
                  <a:lnTo>
                    <a:pt x="0" y="224"/>
                  </a:lnTo>
                  <a:lnTo>
                    <a:pt x="1" y="212"/>
                  </a:lnTo>
                  <a:lnTo>
                    <a:pt x="2" y="201"/>
                  </a:lnTo>
                  <a:lnTo>
                    <a:pt x="5" y="189"/>
                  </a:lnTo>
                  <a:lnTo>
                    <a:pt x="8" y="177"/>
                  </a:lnTo>
                  <a:lnTo>
                    <a:pt x="12" y="166"/>
                  </a:lnTo>
                  <a:lnTo>
                    <a:pt x="16" y="156"/>
                  </a:lnTo>
                  <a:lnTo>
                    <a:pt x="21" y="145"/>
                  </a:lnTo>
                  <a:lnTo>
                    <a:pt x="27" y="134"/>
                  </a:lnTo>
                  <a:lnTo>
                    <a:pt x="33" y="123"/>
                  </a:lnTo>
                  <a:lnTo>
                    <a:pt x="40" y="114"/>
                  </a:lnTo>
                  <a:lnTo>
                    <a:pt x="47" y="104"/>
                  </a:lnTo>
                  <a:lnTo>
                    <a:pt x="54" y="94"/>
                  </a:lnTo>
                  <a:lnTo>
                    <a:pt x="62" y="86"/>
                  </a:lnTo>
                  <a:lnTo>
                    <a:pt x="71" y="77"/>
                  </a:lnTo>
                  <a:lnTo>
                    <a:pt x="80" y="69"/>
                  </a:lnTo>
                  <a:lnTo>
                    <a:pt x="90" y="61"/>
                  </a:lnTo>
                  <a:lnTo>
                    <a:pt x="99" y="54"/>
                  </a:lnTo>
                  <a:lnTo>
                    <a:pt x="110" y="47"/>
                  </a:lnTo>
                  <a:lnTo>
                    <a:pt x="121" y="40"/>
                  </a:lnTo>
                  <a:lnTo>
                    <a:pt x="132" y="34"/>
                  </a:lnTo>
                  <a:lnTo>
                    <a:pt x="144" y="28"/>
                  </a:lnTo>
                  <a:lnTo>
                    <a:pt x="156" y="24"/>
                  </a:lnTo>
                  <a:lnTo>
                    <a:pt x="167" y="18"/>
                  </a:lnTo>
                  <a:lnTo>
                    <a:pt x="180" y="14"/>
                  </a:lnTo>
                  <a:lnTo>
                    <a:pt x="193" y="11"/>
                  </a:lnTo>
                  <a:lnTo>
                    <a:pt x="206" y="8"/>
                  </a:lnTo>
                  <a:lnTo>
                    <a:pt x="219" y="4"/>
                  </a:lnTo>
                  <a:lnTo>
                    <a:pt x="233" y="2"/>
                  </a:lnTo>
                  <a:lnTo>
                    <a:pt x="247" y="1"/>
                  </a:lnTo>
                  <a:lnTo>
                    <a:pt x="261" y="0"/>
                  </a:lnTo>
                  <a:lnTo>
                    <a:pt x="275" y="0"/>
                  </a:lnTo>
                  <a:lnTo>
                    <a:pt x="289" y="0"/>
                  </a:lnTo>
                  <a:lnTo>
                    <a:pt x="303" y="1"/>
                  </a:lnTo>
                  <a:lnTo>
                    <a:pt x="317" y="2"/>
                  </a:lnTo>
                  <a:lnTo>
                    <a:pt x="330" y="4"/>
                  </a:lnTo>
                  <a:lnTo>
                    <a:pt x="343" y="8"/>
                  </a:lnTo>
                  <a:lnTo>
                    <a:pt x="357" y="11"/>
                  </a:lnTo>
                  <a:lnTo>
                    <a:pt x="370" y="14"/>
                  </a:lnTo>
                  <a:lnTo>
                    <a:pt x="382" y="18"/>
                  </a:lnTo>
                  <a:lnTo>
                    <a:pt x="395" y="24"/>
                  </a:lnTo>
                  <a:lnTo>
                    <a:pt x="406" y="28"/>
                  </a:lnTo>
                  <a:lnTo>
                    <a:pt x="418" y="34"/>
                  </a:lnTo>
                  <a:lnTo>
                    <a:pt x="429" y="40"/>
                  </a:lnTo>
                  <a:lnTo>
                    <a:pt x="439" y="47"/>
                  </a:lnTo>
                  <a:lnTo>
                    <a:pt x="450" y="54"/>
                  </a:lnTo>
                  <a:lnTo>
                    <a:pt x="460" y="61"/>
                  </a:lnTo>
                  <a:lnTo>
                    <a:pt x="469" y="69"/>
                  </a:lnTo>
                  <a:lnTo>
                    <a:pt x="479" y="77"/>
                  </a:lnTo>
                  <a:lnTo>
                    <a:pt x="487" y="86"/>
                  </a:lnTo>
                  <a:lnTo>
                    <a:pt x="495" y="94"/>
                  </a:lnTo>
                  <a:lnTo>
                    <a:pt x="503" y="104"/>
                  </a:lnTo>
                  <a:lnTo>
                    <a:pt x="510" y="114"/>
                  </a:lnTo>
                  <a:lnTo>
                    <a:pt x="516" y="123"/>
                  </a:lnTo>
                  <a:lnTo>
                    <a:pt x="523" y="134"/>
                  </a:lnTo>
                  <a:lnTo>
                    <a:pt x="528" y="145"/>
                  </a:lnTo>
                  <a:lnTo>
                    <a:pt x="534" y="156"/>
                  </a:lnTo>
                  <a:lnTo>
                    <a:pt x="537" y="166"/>
                  </a:lnTo>
                  <a:lnTo>
                    <a:pt x="541" y="177"/>
                  </a:lnTo>
                  <a:lnTo>
                    <a:pt x="544" y="189"/>
                  </a:lnTo>
                  <a:lnTo>
                    <a:pt x="547" y="201"/>
                  </a:lnTo>
                  <a:lnTo>
                    <a:pt x="549" y="212"/>
                  </a:lnTo>
                  <a:lnTo>
                    <a:pt x="549" y="224"/>
                  </a:lnTo>
                  <a:lnTo>
                    <a:pt x="550" y="237"/>
                  </a:lnTo>
                  <a:lnTo>
                    <a:pt x="550" y="237"/>
                  </a:lnTo>
                  <a:lnTo>
                    <a:pt x="549" y="249"/>
                  </a:lnTo>
                  <a:lnTo>
                    <a:pt x="549" y="261"/>
                  </a:lnTo>
                  <a:lnTo>
                    <a:pt x="547" y="272"/>
                  </a:lnTo>
                  <a:lnTo>
                    <a:pt x="544" y="284"/>
                  </a:lnTo>
                  <a:lnTo>
                    <a:pt x="541" y="296"/>
                  </a:lnTo>
                  <a:lnTo>
                    <a:pt x="537" y="307"/>
                  </a:lnTo>
                  <a:lnTo>
                    <a:pt x="534" y="318"/>
                  </a:lnTo>
                  <a:lnTo>
                    <a:pt x="528" y="328"/>
                  </a:lnTo>
                  <a:lnTo>
                    <a:pt x="523" y="339"/>
                  </a:lnTo>
                  <a:lnTo>
                    <a:pt x="516" y="350"/>
                  </a:lnTo>
                  <a:lnTo>
                    <a:pt x="510" y="359"/>
                  </a:lnTo>
                  <a:lnTo>
                    <a:pt x="503" y="369"/>
                  </a:lnTo>
                  <a:lnTo>
                    <a:pt x="495" y="379"/>
                  </a:lnTo>
                  <a:lnTo>
                    <a:pt x="487" y="387"/>
                  </a:lnTo>
                  <a:lnTo>
                    <a:pt x="479" y="396"/>
                  </a:lnTo>
                  <a:lnTo>
                    <a:pt x="469" y="404"/>
                  </a:lnTo>
                  <a:lnTo>
                    <a:pt x="460" y="412"/>
                  </a:lnTo>
                  <a:lnTo>
                    <a:pt x="450" y="419"/>
                  </a:lnTo>
                  <a:lnTo>
                    <a:pt x="439" y="426"/>
                  </a:lnTo>
                  <a:lnTo>
                    <a:pt x="429" y="433"/>
                  </a:lnTo>
                  <a:lnTo>
                    <a:pt x="418" y="439"/>
                  </a:lnTo>
                  <a:lnTo>
                    <a:pt x="406" y="445"/>
                  </a:lnTo>
                  <a:lnTo>
                    <a:pt x="395" y="449"/>
                  </a:lnTo>
                  <a:lnTo>
                    <a:pt x="382" y="455"/>
                  </a:lnTo>
                  <a:lnTo>
                    <a:pt x="370" y="459"/>
                  </a:lnTo>
                  <a:lnTo>
                    <a:pt x="357" y="462"/>
                  </a:lnTo>
                  <a:lnTo>
                    <a:pt x="343" y="466"/>
                  </a:lnTo>
                  <a:lnTo>
                    <a:pt x="330" y="469"/>
                  </a:lnTo>
                  <a:lnTo>
                    <a:pt x="317" y="471"/>
                  </a:lnTo>
                  <a:lnTo>
                    <a:pt x="303" y="472"/>
                  </a:lnTo>
                  <a:lnTo>
                    <a:pt x="289" y="473"/>
                  </a:lnTo>
                  <a:lnTo>
                    <a:pt x="275" y="473"/>
                  </a:lnTo>
                  <a:lnTo>
                    <a:pt x="261" y="473"/>
                  </a:lnTo>
                  <a:lnTo>
                    <a:pt x="247" y="472"/>
                  </a:lnTo>
                  <a:lnTo>
                    <a:pt x="233" y="471"/>
                  </a:lnTo>
                  <a:lnTo>
                    <a:pt x="219" y="469"/>
                  </a:lnTo>
                  <a:lnTo>
                    <a:pt x="206" y="466"/>
                  </a:lnTo>
                  <a:lnTo>
                    <a:pt x="193" y="462"/>
                  </a:lnTo>
                  <a:lnTo>
                    <a:pt x="180" y="459"/>
                  </a:lnTo>
                  <a:lnTo>
                    <a:pt x="167" y="455"/>
                  </a:lnTo>
                  <a:lnTo>
                    <a:pt x="156" y="449"/>
                  </a:lnTo>
                  <a:lnTo>
                    <a:pt x="144" y="445"/>
                  </a:lnTo>
                  <a:lnTo>
                    <a:pt x="132" y="439"/>
                  </a:lnTo>
                  <a:lnTo>
                    <a:pt x="121" y="433"/>
                  </a:lnTo>
                  <a:lnTo>
                    <a:pt x="110" y="426"/>
                  </a:lnTo>
                  <a:lnTo>
                    <a:pt x="99" y="419"/>
                  </a:lnTo>
                  <a:lnTo>
                    <a:pt x="90" y="412"/>
                  </a:lnTo>
                  <a:lnTo>
                    <a:pt x="80" y="404"/>
                  </a:lnTo>
                  <a:lnTo>
                    <a:pt x="71" y="396"/>
                  </a:lnTo>
                  <a:lnTo>
                    <a:pt x="62" y="387"/>
                  </a:lnTo>
                  <a:lnTo>
                    <a:pt x="54" y="379"/>
                  </a:lnTo>
                  <a:lnTo>
                    <a:pt x="47" y="369"/>
                  </a:lnTo>
                  <a:lnTo>
                    <a:pt x="40" y="359"/>
                  </a:lnTo>
                  <a:lnTo>
                    <a:pt x="33" y="350"/>
                  </a:lnTo>
                  <a:lnTo>
                    <a:pt x="27" y="339"/>
                  </a:lnTo>
                  <a:lnTo>
                    <a:pt x="21" y="328"/>
                  </a:lnTo>
                  <a:lnTo>
                    <a:pt x="16" y="318"/>
                  </a:lnTo>
                  <a:lnTo>
                    <a:pt x="12" y="307"/>
                  </a:lnTo>
                  <a:lnTo>
                    <a:pt x="8" y="296"/>
                  </a:lnTo>
                  <a:lnTo>
                    <a:pt x="5" y="284"/>
                  </a:lnTo>
                  <a:lnTo>
                    <a:pt x="2" y="272"/>
                  </a:lnTo>
                  <a:lnTo>
                    <a:pt x="1" y="261"/>
                  </a:lnTo>
                  <a:lnTo>
                    <a:pt x="0" y="249"/>
                  </a:lnTo>
                  <a:lnTo>
                    <a:pt x="0" y="2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98" name="Freeform 418"/>
            <p:cNvSpPr>
              <a:spLocks/>
            </p:cNvSpPr>
            <p:nvPr/>
          </p:nvSpPr>
          <p:spPr bwMode="auto">
            <a:xfrm>
              <a:off x="962" y="2980"/>
              <a:ext cx="137" cy="119"/>
            </a:xfrm>
            <a:custGeom>
              <a:avLst/>
              <a:gdLst/>
              <a:ahLst/>
              <a:cxnLst>
                <a:cxn ang="0">
                  <a:pos x="1" y="212"/>
                </a:cxn>
                <a:cxn ang="0">
                  <a:pos x="8" y="177"/>
                </a:cxn>
                <a:cxn ang="0">
                  <a:pos x="21" y="145"/>
                </a:cxn>
                <a:cxn ang="0">
                  <a:pos x="40" y="114"/>
                </a:cxn>
                <a:cxn ang="0">
                  <a:pos x="62" y="86"/>
                </a:cxn>
                <a:cxn ang="0">
                  <a:pos x="90" y="61"/>
                </a:cxn>
                <a:cxn ang="0">
                  <a:pos x="121" y="40"/>
                </a:cxn>
                <a:cxn ang="0">
                  <a:pos x="156" y="24"/>
                </a:cxn>
                <a:cxn ang="0">
                  <a:pos x="193" y="11"/>
                </a:cxn>
                <a:cxn ang="0">
                  <a:pos x="233" y="2"/>
                </a:cxn>
                <a:cxn ang="0">
                  <a:pos x="275" y="0"/>
                </a:cxn>
                <a:cxn ang="0">
                  <a:pos x="317" y="2"/>
                </a:cxn>
                <a:cxn ang="0">
                  <a:pos x="357" y="11"/>
                </a:cxn>
                <a:cxn ang="0">
                  <a:pos x="395" y="24"/>
                </a:cxn>
                <a:cxn ang="0">
                  <a:pos x="429" y="40"/>
                </a:cxn>
                <a:cxn ang="0">
                  <a:pos x="460" y="61"/>
                </a:cxn>
                <a:cxn ang="0">
                  <a:pos x="487" y="86"/>
                </a:cxn>
                <a:cxn ang="0">
                  <a:pos x="510" y="114"/>
                </a:cxn>
                <a:cxn ang="0">
                  <a:pos x="528" y="145"/>
                </a:cxn>
                <a:cxn ang="0">
                  <a:pos x="541" y="177"/>
                </a:cxn>
                <a:cxn ang="0">
                  <a:pos x="549" y="212"/>
                </a:cxn>
                <a:cxn ang="0">
                  <a:pos x="550" y="237"/>
                </a:cxn>
                <a:cxn ang="0">
                  <a:pos x="547" y="272"/>
                </a:cxn>
                <a:cxn ang="0">
                  <a:pos x="537" y="307"/>
                </a:cxn>
                <a:cxn ang="0">
                  <a:pos x="523" y="339"/>
                </a:cxn>
                <a:cxn ang="0">
                  <a:pos x="503" y="369"/>
                </a:cxn>
                <a:cxn ang="0">
                  <a:pos x="479" y="396"/>
                </a:cxn>
                <a:cxn ang="0">
                  <a:pos x="450" y="419"/>
                </a:cxn>
                <a:cxn ang="0">
                  <a:pos x="418" y="439"/>
                </a:cxn>
                <a:cxn ang="0">
                  <a:pos x="382" y="455"/>
                </a:cxn>
                <a:cxn ang="0">
                  <a:pos x="343" y="466"/>
                </a:cxn>
                <a:cxn ang="0">
                  <a:pos x="303" y="472"/>
                </a:cxn>
                <a:cxn ang="0">
                  <a:pos x="261" y="473"/>
                </a:cxn>
                <a:cxn ang="0">
                  <a:pos x="219" y="469"/>
                </a:cxn>
                <a:cxn ang="0">
                  <a:pos x="180" y="459"/>
                </a:cxn>
                <a:cxn ang="0">
                  <a:pos x="144" y="445"/>
                </a:cxn>
                <a:cxn ang="0">
                  <a:pos x="110" y="426"/>
                </a:cxn>
                <a:cxn ang="0">
                  <a:pos x="80" y="404"/>
                </a:cxn>
                <a:cxn ang="0">
                  <a:pos x="54" y="379"/>
                </a:cxn>
                <a:cxn ang="0">
                  <a:pos x="33" y="350"/>
                </a:cxn>
                <a:cxn ang="0">
                  <a:pos x="16" y="318"/>
                </a:cxn>
                <a:cxn ang="0">
                  <a:pos x="5" y="284"/>
                </a:cxn>
                <a:cxn ang="0">
                  <a:pos x="0" y="249"/>
                </a:cxn>
              </a:cxnLst>
              <a:rect l="0" t="0" r="r" b="b"/>
              <a:pathLst>
                <a:path w="550" h="473">
                  <a:moveTo>
                    <a:pt x="0" y="237"/>
                  </a:moveTo>
                  <a:lnTo>
                    <a:pt x="0" y="224"/>
                  </a:lnTo>
                  <a:lnTo>
                    <a:pt x="1" y="212"/>
                  </a:lnTo>
                  <a:lnTo>
                    <a:pt x="2" y="201"/>
                  </a:lnTo>
                  <a:lnTo>
                    <a:pt x="5" y="189"/>
                  </a:lnTo>
                  <a:lnTo>
                    <a:pt x="8" y="177"/>
                  </a:lnTo>
                  <a:lnTo>
                    <a:pt x="12" y="166"/>
                  </a:lnTo>
                  <a:lnTo>
                    <a:pt x="16" y="156"/>
                  </a:lnTo>
                  <a:lnTo>
                    <a:pt x="21" y="145"/>
                  </a:lnTo>
                  <a:lnTo>
                    <a:pt x="27" y="134"/>
                  </a:lnTo>
                  <a:lnTo>
                    <a:pt x="33" y="123"/>
                  </a:lnTo>
                  <a:lnTo>
                    <a:pt x="40" y="114"/>
                  </a:lnTo>
                  <a:lnTo>
                    <a:pt x="47" y="104"/>
                  </a:lnTo>
                  <a:lnTo>
                    <a:pt x="54" y="94"/>
                  </a:lnTo>
                  <a:lnTo>
                    <a:pt x="62" y="86"/>
                  </a:lnTo>
                  <a:lnTo>
                    <a:pt x="71" y="77"/>
                  </a:lnTo>
                  <a:lnTo>
                    <a:pt x="80" y="69"/>
                  </a:lnTo>
                  <a:lnTo>
                    <a:pt x="90" y="61"/>
                  </a:lnTo>
                  <a:lnTo>
                    <a:pt x="99" y="54"/>
                  </a:lnTo>
                  <a:lnTo>
                    <a:pt x="110" y="47"/>
                  </a:lnTo>
                  <a:lnTo>
                    <a:pt x="121" y="40"/>
                  </a:lnTo>
                  <a:lnTo>
                    <a:pt x="132" y="34"/>
                  </a:lnTo>
                  <a:lnTo>
                    <a:pt x="144" y="28"/>
                  </a:lnTo>
                  <a:lnTo>
                    <a:pt x="156" y="24"/>
                  </a:lnTo>
                  <a:lnTo>
                    <a:pt x="167" y="18"/>
                  </a:lnTo>
                  <a:lnTo>
                    <a:pt x="180" y="14"/>
                  </a:lnTo>
                  <a:lnTo>
                    <a:pt x="193" y="11"/>
                  </a:lnTo>
                  <a:lnTo>
                    <a:pt x="206" y="8"/>
                  </a:lnTo>
                  <a:lnTo>
                    <a:pt x="219" y="4"/>
                  </a:lnTo>
                  <a:lnTo>
                    <a:pt x="233" y="2"/>
                  </a:lnTo>
                  <a:lnTo>
                    <a:pt x="247" y="1"/>
                  </a:lnTo>
                  <a:lnTo>
                    <a:pt x="261" y="0"/>
                  </a:lnTo>
                  <a:lnTo>
                    <a:pt x="275" y="0"/>
                  </a:lnTo>
                  <a:lnTo>
                    <a:pt x="289" y="0"/>
                  </a:lnTo>
                  <a:lnTo>
                    <a:pt x="303" y="1"/>
                  </a:lnTo>
                  <a:lnTo>
                    <a:pt x="317" y="2"/>
                  </a:lnTo>
                  <a:lnTo>
                    <a:pt x="330" y="4"/>
                  </a:lnTo>
                  <a:lnTo>
                    <a:pt x="343" y="8"/>
                  </a:lnTo>
                  <a:lnTo>
                    <a:pt x="357" y="11"/>
                  </a:lnTo>
                  <a:lnTo>
                    <a:pt x="370" y="14"/>
                  </a:lnTo>
                  <a:lnTo>
                    <a:pt x="382" y="18"/>
                  </a:lnTo>
                  <a:lnTo>
                    <a:pt x="395" y="24"/>
                  </a:lnTo>
                  <a:lnTo>
                    <a:pt x="406" y="28"/>
                  </a:lnTo>
                  <a:lnTo>
                    <a:pt x="418" y="34"/>
                  </a:lnTo>
                  <a:lnTo>
                    <a:pt x="429" y="40"/>
                  </a:lnTo>
                  <a:lnTo>
                    <a:pt x="439" y="47"/>
                  </a:lnTo>
                  <a:lnTo>
                    <a:pt x="450" y="54"/>
                  </a:lnTo>
                  <a:lnTo>
                    <a:pt x="460" y="61"/>
                  </a:lnTo>
                  <a:lnTo>
                    <a:pt x="469" y="69"/>
                  </a:lnTo>
                  <a:lnTo>
                    <a:pt x="479" y="77"/>
                  </a:lnTo>
                  <a:lnTo>
                    <a:pt x="487" y="86"/>
                  </a:lnTo>
                  <a:lnTo>
                    <a:pt x="495" y="94"/>
                  </a:lnTo>
                  <a:lnTo>
                    <a:pt x="503" y="104"/>
                  </a:lnTo>
                  <a:lnTo>
                    <a:pt x="510" y="114"/>
                  </a:lnTo>
                  <a:lnTo>
                    <a:pt x="516" y="123"/>
                  </a:lnTo>
                  <a:lnTo>
                    <a:pt x="523" y="134"/>
                  </a:lnTo>
                  <a:lnTo>
                    <a:pt x="528" y="145"/>
                  </a:lnTo>
                  <a:lnTo>
                    <a:pt x="534" y="156"/>
                  </a:lnTo>
                  <a:lnTo>
                    <a:pt x="537" y="166"/>
                  </a:lnTo>
                  <a:lnTo>
                    <a:pt x="541" y="177"/>
                  </a:lnTo>
                  <a:lnTo>
                    <a:pt x="544" y="189"/>
                  </a:lnTo>
                  <a:lnTo>
                    <a:pt x="547" y="201"/>
                  </a:lnTo>
                  <a:lnTo>
                    <a:pt x="549" y="212"/>
                  </a:lnTo>
                  <a:lnTo>
                    <a:pt x="549" y="224"/>
                  </a:lnTo>
                  <a:lnTo>
                    <a:pt x="550" y="237"/>
                  </a:lnTo>
                  <a:lnTo>
                    <a:pt x="550" y="237"/>
                  </a:lnTo>
                  <a:lnTo>
                    <a:pt x="549" y="249"/>
                  </a:lnTo>
                  <a:lnTo>
                    <a:pt x="549" y="261"/>
                  </a:lnTo>
                  <a:lnTo>
                    <a:pt x="547" y="272"/>
                  </a:lnTo>
                  <a:lnTo>
                    <a:pt x="544" y="284"/>
                  </a:lnTo>
                  <a:lnTo>
                    <a:pt x="541" y="296"/>
                  </a:lnTo>
                  <a:lnTo>
                    <a:pt x="537" y="307"/>
                  </a:lnTo>
                  <a:lnTo>
                    <a:pt x="534" y="318"/>
                  </a:lnTo>
                  <a:lnTo>
                    <a:pt x="528" y="328"/>
                  </a:lnTo>
                  <a:lnTo>
                    <a:pt x="523" y="339"/>
                  </a:lnTo>
                  <a:lnTo>
                    <a:pt x="516" y="350"/>
                  </a:lnTo>
                  <a:lnTo>
                    <a:pt x="510" y="359"/>
                  </a:lnTo>
                  <a:lnTo>
                    <a:pt x="503" y="369"/>
                  </a:lnTo>
                  <a:lnTo>
                    <a:pt x="495" y="379"/>
                  </a:lnTo>
                  <a:lnTo>
                    <a:pt x="487" y="387"/>
                  </a:lnTo>
                  <a:lnTo>
                    <a:pt x="479" y="396"/>
                  </a:lnTo>
                  <a:lnTo>
                    <a:pt x="469" y="404"/>
                  </a:lnTo>
                  <a:lnTo>
                    <a:pt x="460" y="412"/>
                  </a:lnTo>
                  <a:lnTo>
                    <a:pt x="450" y="419"/>
                  </a:lnTo>
                  <a:lnTo>
                    <a:pt x="439" y="426"/>
                  </a:lnTo>
                  <a:lnTo>
                    <a:pt x="429" y="433"/>
                  </a:lnTo>
                  <a:lnTo>
                    <a:pt x="418" y="439"/>
                  </a:lnTo>
                  <a:lnTo>
                    <a:pt x="406" y="445"/>
                  </a:lnTo>
                  <a:lnTo>
                    <a:pt x="395" y="449"/>
                  </a:lnTo>
                  <a:lnTo>
                    <a:pt x="382" y="455"/>
                  </a:lnTo>
                  <a:lnTo>
                    <a:pt x="370" y="459"/>
                  </a:lnTo>
                  <a:lnTo>
                    <a:pt x="357" y="462"/>
                  </a:lnTo>
                  <a:lnTo>
                    <a:pt x="343" y="466"/>
                  </a:lnTo>
                  <a:lnTo>
                    <a:pt x="330" y="469"/>
                  </a:lnTo>
                  <a:lnTo>
                    <a:pt x="317" y="471"/>
                  </a:lnTo>
                  <a:lnTo>
                    <a:pt x="303" y="472"/>
                  </a:lnTo>
                  <a:lnTo>
                    <a:pt x="289" y="473"/>
                  </a:lnTo>
                  <a:lnTo>
                    <a:pt x="275" y="473"/>
                  </a:lnTo>
                  <a:lnTo>
                    <a:pt x="261" y="473"/>
                  </a:lnTo>
                  <a:lnTo>
                    <a:pt x="247" y="472"/>
                  </a:lnTo>
                  <a:lnTo>
                    <a:pt x="233" y="471"/>
                  </a:lnTo>
                  <a:lnTo>
                    <a:pt x="219" y="469"/>
                  </a:lnTo>
                  <a:lnTo>
                    <a:pt x="206" y="466"/>
                  </a:lnTo>
                  <a:lnTo>
                    <a:pt x="193" y="462"/>
                  </a:lnTo>
                  <a:lnTo>
                    <a:pt x="180" y="459"/>
                  </a:lnTo>
                  <a:lnTo>
                    <a:pt x="167" y="455"/>
                  </a:lnTo>
                  <a:lnTo>
                    <a:pt x="156" y="449"/>
                  </a:lnTo>
                  <a:lnTo>
                    <a:pt x="144" y="445"/>
                  </a:lnTo>
                  <a:lnTo>
                    <a:pt x="132" y="439"/>
                  </a:lnTo>
                  <a:lnTo>
                    <a:pt x="121" y="433"/>
                  </a:lnTo>
                  <a:lnTo>
                    <a:pt x="110" y="426"/>
                  </a:lnTo>
                  <a:lnTo>
                    <a:pt x="99" y="419"/>
                  </a:lnTo>
                  <a:lnTo>
                    <a:pt x="90" y="412"/>
                  </a:lnTo>
                  <a:lnTo>
                    <a:pt x="80" y="404"/>
                  </a:lnTo>
                  <a:lnTo>
                    <a:pt x="71" y="396"/>
                  </a:lnTo>
                  <a:lnTo>
                    <a:pt x="62" y="387"/>
                  </a:lnTo>
                  <a:lnTo>
                    <a:pt x="54" y="379"/>
                  </a:lnTo>
                  <a:lnTo>
                    <a:pt x="47" y="369"/>
                  </a:lnTo>
                  <a:lnTo>
                    <a:pt x="40" y="359"/>
                  </a:lnTo>
                  <a:lnTo>
                    <a:pt x="33" y="350"/>
                  </a:lnTo>
                  <a:lnTo>
                    <a:pt x="27" y="339"/>
                  </a:lnTo>
                  <a:lnTo>
                    <a:pt x="21" y="328"/>
                  </a:lnTo>
                  <a:lnTo>
                    <a:pt x="16" y="318"/>
                  </a:lnTo>
                  <a:lnTo>
                    <a:pt x="12" y="307"/>
                  </a:lnTo>
                  <a:lnTo>
                    <a:pt x="8" y="296"/>
                  </a:lnTo>
                  <a:lnTo>
                    <a:pt x="5" y="284"/>
                  </a:lnTo>
                  <a:lnTo>
                    <a:pt x="2" y="272"/>
                  </a:lnTo>
                  <a:lnTo>
                    <a:pt x="1" y="261"/>
                  </a:lnTo>
                  <a:lnTo>
                    <a:pt x="0" y="249"/>
                  </a:lnTo>
                  <a:lnTo>
                    <a:pt x="0" y="237"/>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99" name="Rectangle 419"/>
            <p:cNvSpPr>
              <a:spLocks noChangeArrowheads="1"/>
            </p:cNvSpPr>
            <p:nvPr/>
          </p:nvSpPr>
          <p:spPr bwMode="auto">
            <a:xfrm>
              <a:off x="995" y="3022"/>
              <a:ext cx="89"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Start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500" name="Line 420"/>
            <p:cNvSpPr>
              <a:spLocks noChangeShapeType="1"/>
            </p:cNvSpPr>
            <p:nvPr/>
          </p:nvSpPr>
          <p:spPr bwMode="auto">
            <a:xfrm>
              <a:off x="1031" y="3099"/>
              <a:ext cx="1" cy="37"/>
            </a:xfrm>
            <a:prstGeom prst="line">
              <a:avLst/>
            </a:pr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01" name="Freeform 421"/>
            <p:cNvSpPr>
              <a:spLocks/>
            </p:cNvSpPr>
            <p:nvPr/>
          </p:nvSpPr>
          <p:spPr bwMode="auto">
            <a:xfrm>
              <a:off x="1019" y="3133"/>
              <a:ext cx="23" cy="20"/>
            </a:xfrm>
            <a:custGeom>
              <a:avLst/>
              <a:gdLst/>
              <a:ahLst/>
              <a:cxnLst>
                <a:cxn ang="0">
                  <a:pos x="92" y="0"/>
                </a:cxn>
                <a:cxn ang="0">
                  <a:pos x="46" y="80"/>
                </a:cxn>
                <a:cxn ang="0">
                  <a:pos x="0" y="0"/>
                </a:cxn>
                <a:cxn ang="0">
                  <a:pos x="92" y="0"/>
                </a:cxn>
              </a:cxnLst>
              <a:rect l="0" t="0" r="r" b="b"/>
              <a:pathLst>
                <a:path w="92" h="80">
                  <a:moveTo>
                    <a:pt x="92" y="0"/>
                  </a:moveTo>
                  <a:lnTo>
                    <a:pt x="46" y="80"/>
                  </a:lnTo>
                  <a:lnTo>
                    <a:pt x="0" y="0"/>
                  </a:lnTo>
                  <a:lnTo>
                    <a:pt x="9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02" name="Freeform 422"/>
            <p:cNvSpPr>
              <a:spLocks/>
            </p:cNvSpPr>
            <p:nvPr/>
          </p:nvSpPr>
          <p:spPr bwMode="auto">
            <a:xfrm>
              <a:off x="4557" y="3014"/>
              <a:ext cx="178" cy="152"/>
            </a:xfrm>
            <a:custGeom>
              <a:avLst/>
              <a:gdLst/>
              <a:ahLst/>
              <a:cxnLst>
                <a:cxn ang="0">
                  <a:pos x="2" y="274"/>
                </a:cxn>
                <a:cxn ang="0">
                  <a:pos x="12" y="229"/>
                </a:cxn>
                <a:cxn ang="0">
                  <a:pos x="28" y="186"/>
                </a:cxn>
                <a:cxn ang="0">
                  <a:pos x="51" y="147"/>
                </a:cxn>
                <a:cxn ang="0">
                  <a:pos x="81" y="111"/>
                </a:cxn>
                <a:cxn ang="0">
                  <a:pos x="116" y="80"/>
                </a:cxn>
                <a:cxn ang="0">
                  <a:pos x="156" y="52"/>
                </a:cxn>
                <a:cxn ang="0">
                  <a:pos x="200" y="30"/>
                </a:cxn>
                <a:cxn ang="0">
                  <a:pos x="249" y="14"/>
                </a:cxn>
                <a:cxn ang="0">
                  <a:pos x="300" y="3"/>
                </a:cxn>
                <a:cxn ang="0">
                  <a:pos x="355" y="0"/>
                </a:cxn>
                <a:cxn ang="0">
                  <a:pos x="409" y="3"/>
                </a:cxn>
                <a:cxn ang="0">
                  <a:pos x="459" y="14"/>
                </a:cxn>
                <a:cxn ang="0">
                  <a:pos x="508" y="30"/>
                </a:cxn>
                <a:cxn ang="0">
                  <a:pos x="553" y="52"/>
                </a:cxn>
                <a:cxn ang="0">
                  <a:pos x="592" y="80"/>
                </a:cxn>
                <a:cxn ang="0">
                  <a:pos x="628" y="111"/>
                </a:cxn>
                <a:cxn ang="0">
                  <a:pos x="657" y="147"/>
                </a:cxn>
                <a:cxn ang="0">
                  <a:pos x="680" y="186"/>
                </a:cxn>
                <a:cxn ang="0">
                  <a:pos x="697" y="229"/>
                </a:cxn>
                <a:cxn ang="0">
                  <a:pos x="706" y="274"/>
                </a:cxn>
                <a:cxn ang="0">
                  <a:pos x="708" y="305"/>
                </a:cxn>
                <a:cxn ang="0">
                  <a:pos x="705" y="351"/>
                </a:cxn>
                <a:cxn ang="0">
                  <a:pos x="692" y="395"/>
                </a:cxn>
                <a:cxn ang="0">
                  <a:pos x="673" y="437"/>
                </a:cxn>
                <a:cxn ang="0">
                  <a:pos x="648" y="474"/>
                </a:cxn>
                <a:cxn ang="0">
                  <a:pos x="616" y="510"/>
                </a:cxn>
                <a:cxn ang="0">
                  <a:pos x="580" y="540"/>
                </a:cxn>
                <a:cxn ang="0">
                  <a:pos x="537" y="564"/>
                </a:cxn>
                <a:cxn ang="0">
                  <a:pos x="492" y="585"/>
                </a:cxn>
                <a:cxn ang="0">
                  <a:pos x="443" y="600"/>
                </a:cxn>
                <a:cxn ang="0">
                  <a:pos x="390" y="607"/>
                </a:cxn>
                <a:cxn ang="0">
                  <a:pos x="336" y="608"/>
                </a:cxn>
                <a:cxn ang="0">
                  <a:pos x="283" y="603"/>
                </a:cxn>
                <a:cxn ang="0">
                  <a:pos x="233" y="590"/>
                </a:cxn>
                <a:cxn ang="0">
                  <a:pos x="185" y="572"/>
                </a:cxn>
                <a:cxn ang="0">
                  <a:pos x="143" y="548"/>
                </a:cxn>
                <a:cxn ang="0">
                  <a:pos x="104" y="519"/>
                </a:cxn>
                <a:cxn ang="0">
                  <a:pos x="70" y="487"/>
                </a:cxn>
                <a:cxn ang="0">
                  <a:pos x="43" y="450"/>
                </a:cxn>
                <a:cxn ang="0">
                  <a:pos x="21" y="409"/>
                </a:cxn>
                <a:cxn ang="0">
                  <a:pos x="7" y="366"/>
                </a:cxn>
                <a:cxn ang="0">
                  <a:pos x="0" y="320"/>
                </a:cxn>
              </a:cxnLst>
              <a:rect l="0" t="0" r="r" b="b"/>
              <a:pathLst>
                <a:path w="708" h="609">
                  <a:moveTo>
                    <a:pt x="0" y="305"/>
                  </a:moveTo>
                  <a:lnTo>
                    <a:pt x="0" y="289"/>
                  </a:lnTo>
                  <a:lnTo>
                    <a:pt x="2" y="274"/>
                  </a:lnTo>
                  <a:lnTo>
                    <a:pt x="5" y="258"/>
                  </a:lnTo>
                  <a:lnTo>
                    <a:pt x="7" y="243"/>
                  </a:lnTo>
                  <a:lnTo>
                    <a:pt x="12" y="229"/>
                  </a:lnTo>
                  <a:lnTo>
                    <a:pt x="16" y="214"/>
                  </a:lnTo>
                  <a:lnTo>
                    <a:pt x="21" y="200"/>
                  </a:lnTo>
                  <a:lnTo>
                    <a:pt x="28" y="186"/>
                  </a:lnTo>
                  <a:lnTo>
                    <a:pt x="35" y="173"/>
                  </a:lnTo>
                  <a:lnTo>
                    <a:pt x="43" y="159"/>
                  </a:lnTo>
                  <a:lnTo>
                    <a:pt x="51" y="147"/>
                  </a:lnTo>
                  <a:lnTo>
                    <a:pt x="61" y="134"/>
                  </a:lnTo>
                  <a:lnTo>
                    <a:pt x="70" y="122"/>
                  </a:lnTo>
                  <a:lnTo>
                    <a:pt x="81" y="111"/>
                  </a:lnTo>
                  <a:lnTo>
                    <a:pt x="92" y="100"/>
                  </a:lnTo>
                  <a:lnTo>
                    <a:pt x="104" y="89"/>
                  </a:lnTo>
                  <a:lnTo>
                    <a:pt x="116" y="80"/>
                  </a:lnTo>
                  <a:lnTo>
                    <a:pt x="129" y="70"/>
                  </a:lnTo>
                  <a:lnTo>
                    <a:pt x="143" y="60"/>
                  </a:lnTo>
                  <a:lnTo>
                    <a:pt x="156" y="52"/>
                  </a:lnTo>
                  <a:lnTo>
                    <a:pt x="171" y="44"/>
                  </a:lnTo>
                  <a:lnTo>
                    <a:pt x="185" y="37"/>
                  </a:lnTo>
                  <a:lnTo>
                    <a:pt x="200" y="30"/>
                  </a:lnTo>
                  <a:lnTo>
                    <a:pt x="217" y="24"/>
                  </a:lnTo>
                  <a:lnTo>
                    <a:pt x="233" y="18"/>
                  </a:lnTo>
                  <a:lnTo>
                    <a:pt x="249" y="14"/>
                  </a:lnTo>
                  <a:lnTo>
                    <a:pt x="266" y="10"/>
                  </a:lnTo>
                  <a:lnTo>
                    <a:pt x="283" y="7"/>
                  </a:lnTo>
                  <a:lnTo>
                    <a:pt x="300" y="3"/>
                  </a:lnTo>
                  <a:lnTo>
                    <a:pt x="318" y="1"/>
                  </a:lnTo>
                  <a:lnTo>
                    <a:pt x="336" y="0"/>
                  </a:lnTo>
                  <a:lnTo>
                    <a:pt x="355" y="0"/>
                  </a:lnTo>
                  <a:lnTo>
                    <a:pt x="372" y="0"/>
                  </a:lnTo>
                  <a:lnTo>
                    <a:pt x="390" y="1"/>
                  </a:lnTo>
                  <a:lnTo>
                    <a:pt x="409" y="3"/>
                  </a:lnTo>
                  <a:lnTo>
                    <a:pt x="425" y="7"/>
                  </a:lnTo>
                  <a:lnTo>
                    <a:pt x="443" y="10"/>
                  </a:lnTo>
                  <a:lnTo>
                    <a:pt x="459" y="14"/>
                  </a:lnTo>
                  <a:lnTo>
                    <a:pt x="477" y="18"/>
                  </a:lnTo>
                  <a:lnTo>
                    <a:pt x="492" y="24"/>
                  </a:lnTo>
                  <a:lnTo>
                    <a:pt x="508" y="30"/>
                  </a:lnTo>
                  <a:lnTo>
                    <a:pt x="523" y="37"/>
                  </a:lnTo>
                  <a:lnTo>
                    <a:pt x="537" y="44"/>
                  </a:lnTo>
                  <a:lnTo>
                    <a:pt x="553" y="52"/>
                  </a:lnTo>
                  <a:lnTo>
                    <a:pt x="566" y="60"/>
                  </a:lnTo>
                  <a:lnTo>
                    <a:pt x="580" y="70"/>
                  </a:lnTo>
                  <a:lnTo>
                    <a:pt x="592" y="80"/>
                  </a:lnTo>
                  <a:lnTo>
                    <a:pt x="604" y="89"/>
                  </a:lnTo>
                  <a:lnTo>
                    <a:pt x="616" y="100"/>
                  </a:lnTo>
                  <a:lnTo>
                    <a:pt x="628" y="111"/>
                  </a:lnTo>
                  <a:lnTo>
                    <a:pt x="638" y="122"/>
                  </a:lnTo>
                  <a:lnTo>
                    <a:pt x="648" y="134"/>
                  </a:lnTo>
                  <a:lnTo>
                    <a:pt x="657" y="147"/>
                  </a:lnTo>
                  <a:lnTo>
                    <a:pt x="665" y="159"/>
                  </a:lnTo>
                  <a:lnTo>
                    <a:pt x="673" y="173"/>
                  </a:lnTo>
                  <a:lnTo>
                    <a:pt x="680" y="186"/>
                  </a:lnTo>
                  <a:lnTo>
                    <a:pt x="687" y="200"/>
                  </a:lnTo>
                  <a:lnTo>
                    <a:pt x="692" y="214"/>
                  </a:lnTo>
                  <a:lnTo>
                    <a:pt x="697" y="229"/>
                  </a:lnTo>
                  <a:lnTo>
                    <a:pt x="701" y="243"/>
                  </a:lnTo>
                  <a:lnTo>
                    <a:pt x="705" y="258"/>
                  </a:lnTo>
                  <a:lnTo>
                    <a:pt x="706" y="274"/>
                  </a:lnTo>
                  <a:lnTo>
                    <a:pt x="708" y="289"/>
                  </a:lnTo>
                  <a:lnTo>
                    <a:pt x="708" y="305"/>
                  </a:lnTo>
                  <a:lnTo>
                    <a:pt x="708" y="305"/>
                  </a:lnTo>
                  <a:lnTo>
                    <a:pt x="708" y="320"/>
                  </a:lnTo>
                  <a:lnTo>
                    <a:pt x="706" y="336"/>
                  </a:lnTo>
                  <a:lnTo>
                    <a:pt x="705" y="351"/>
                  </a:lnTo>
                  <a:lnTo>
                    <a:pt x="701" y="366"/>
                  </a:lnTo>
                  <a:lnTo>
                    <a:pt x="697" y="381"/>
                  </a:lnTo>
                  <a:lnTo>
                    <a:pt x="692" y="395"/>
                  </a:lnTo>
                  <a:lnTo>
                    <a:pt x="687" y="409"/>
                  </a:lnTo>
                  <a:lnTo>
                    <a:pt x="680" y="423"/>
                  </a:lnTo>
                  <a:lnTo>
                    <a:pt x="673" y="437"/>
                  </a:lnTo>
                  <a:lnTo>
                    <a:pt x="665" y="450"/>
                  </a:lnTo>
                  <a:lnTo>
                    <a:pt x="657" y="462"/>
                  </a:lnTo>
                  <a:lnTo>
                    <a:pt x="648" y="474"/>
                  </a:lnTo>
                  <a:lnTo>
                    <a:pt x="638" y="487"/>
                  </a:lnTo>
                  <a:lnTo>
                    <a:pt x="628" y="498"/>
                  </a:lnTo>
                  <a:lnTo>
                    <a:pt x="616" y="510"/>
                  </a:lnTo>
                  <a:lnTo>
                    <a:pt x="604" y="519"/>
                  </a:lnTo>
                  <a:lnTo>
                    <a:pt x="592" y="530"/>
                  </a:lnTo>
                  <a:lnTo>
                    <a:pt x="580" y="540"/>
                  </a:lnTo>
                  <a:lnTo>
                    <a:pt x="566" y="548"/>
                  </a:lnTo>
                  <a:lnTo>
                    <a:pt x="553" y="557"/>
                  </a:lnTo>
                  <a:lnTo>
                    <a:pt x="537" y="564"/>
                  </a:lnTo>
                  <a:lnTo>
                    <a:pt x="523" y="572"/>
                  </a:lnTo>
                  <a:lnTo>
                    <a:pt x="508" y="579"/>
                  </a:lnTo>
                  <a:lnTo>
                    <a:pt x="492" y="585"/>
                  </a:lnTo>
                  <a:lnTo>
                    <a:pt x="477" y="590"/>
                  </a:lnTo>
                  <a:lnTo>
                    <a:pt x="459" y="595"/>
                  </a:lnTo>
                  <a:lnTo>
                    <a:pt x="443" y="600"/>
                  </a:lnTo>
                  <a:lnTo>
                    <a:pt x="425" y="603"/>
                  </a:lnTo>
                  <a:lnTo>
                    <a:pt x="409" y="605"/>
                  </a:lnTo>
                  <a:lnTo>
                    <a:pt x="390" y="607"/>
                  </a:lnTo>
                  <a:lnTo>
                    <a:pt x="372" y="608"/>
                  </a:lnTo>
                  <a:lnTo>
                    <a:pt x="355" y="609"/>
                  </a:lnTo>
                  <a:lnTo>
                    <a:pt x="336" y="608"/>
                  </a:lnTo>
                  <a:lnTo>
                    <a:pt x="318" y="607"/>
                  </a:lnTo>
                  <a:lnTo>
                    <a:pt x="300" y="605"/>
                  </a:lnTo>
                  <a:lnTo>
                    <a:pt x="283" y="603"/>
                  </a:lnTo>
                  <a:lnTo>
                    <a:pt x="266" y="600"/>
                  </a:lnTo>
                  <a:lnTo>
                    <a:pt x="249" y="595"/>
                  </a:lnTo>
                  <a:lnTo>
                    <a:pt x="233" y="590"/>
                  </a:lnTo>
                  <a:lnTo>
                    <a:pt x="217" y="585"/>
                  </a:lnTo>
                  <a:lnTo>
                    <a:pt x="200" y="579"/>
                  </a:lnTo>
                  <a:lnTo>
                    <a:pt x="185" y="572"/>
                  </a:lnTo>
                  <a:lnTo>
                    <a:pt x="171" y="564"/>
                  </a:lnTo>
                  <a:lnTo>
                    <a:pt x="156" y="557"/>
                  </a:lnTo>
                  <a:lnTo>
                    <a:pt x="143" y="548"/>
                  </a:lnTo>
                  <a:lnTo>
                    <a:pt x="129" y="540"/>
                  </a:lnTo>
                  <a:lnTo>
                    <a:pt x="116" y="530"/>
                  </a:lnTo>
                  <a:lnTo>
                    <a:pt x="104" y="519"/>
                  </a:lnTo>
                  <a:lnTo>
                    <a:pt x="92" y="510"/>
                  </a:lnTo>
                  <a:lnTo>
                    <a:pt x="81" y="498"/>
                  </a:lnTo>
                  <a:lnTo>
                    <a:pt x="70" y="487"/>
                  </a:lnTo>
                  <a:lnTo>
                    <a:pt x="61" y="474"/>
                  </a:lnTo>
                  <a:lnTo>
                    <a:pt x="51" y="462"/>
                  </a:lnTo>
                  <a:lnTo>
                    <a:pt x="43" y="450"/>
                  </a:lnTo>
                  <a:lnTo>
                    <a:pt x="35" y="437"/>
                  </a:lnTo>
                  <a:lnTo>
                    <a:pt x="28" y="423"/>
                  </a:lnTo>
                  <a:lnTo>
                    <a:pt x="21" y="409"/>
                  </a:lnTo>
                  <a:lnTo>
                    <a:pt x="16" y="395"/>
                  </a:lnTo>
                  <a:lnTo>
                    <a:pt x="12" y="381"/>
                  </a:lnTo>
                  <a:lnTo>
                    <a:pt x="7" y="366"/>
                  </a:lnTo>
                  <a:lnTo>
                    <a:pt x="5" y="351"/>
                  </a:lnTo>
                  <a:lnTo>
                    <a:pt x="2" y="336"/>
                  </a:lnTo>
                  <a:lnTo>
                    <a:pt x="0" y="320"/>
                  </a:lnTo>
                  <a:lnTo>
                    <a:pt x="0" y="30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03" name="Freeform 423"/>
            <p:cNvSpPr>
              <a:spLocks/>
            </p:cNvSpPr>
            <p:nvPr/>
          </p:nvSpPr>
          <p:spPr bwMode="auto">
            <a:xfrm>
              <a:off x="4557" y="3014"/>
              <a:ext cx="178" cy="152"/>
            </a:xfrm>
            <a:custGeom>
              <a:avLst/>
              <a:gdLst/>
              <a:ahLst/>
              <a:cxnLst>
                <a:cxn ang="0">
                  <a:pos x="2" y="274"/>
                </a:cxn>
                <a:cxn ang="0">
                  <a:pos x="12" y="229"/>
                </a:cxn>
                <a:cxn ang="0">
                  <a:pos x="28" y="186"/>
                </a:cxn>
                <a:cxn ang="0">
                  <a:pos x="51" y="147"/>
                </a:cxn>
                <a:cxn ang="0">
                  <a:pos x="81" y="111"/>
                </a:cxn>
                <a:cxn ang="0">
                  <a:pos x="116" y="80"/>
                </a:cxn>
                <a:cxn ang="0">
                  <a:pos x="156" y="52"/>
                </a:cxn>
                <a:cxn ang="0">
                  <a:pos x="200" y="30"/>
                </a:cxn>
                <a:cxn ang="0">
                  <a:pos x="249" y="14"/>
                </a:cxn>
                <a:cxn ang="0">
                  <a:pos x="300" y="3"/>
                </a:cxn>
                <a:cxn ang="0">
                  <a:pos x="355" y="0"/>
                </a:cxn>
                <a:cxn ang="0">
                  <a:pos x="409" y="3"/>
                </a:cxn>
                <a:cxn ang="0">
                  <a:pos x="459" y="14"/>
                </a:cxn>
                <a:cxn ang="0">
                  <a:pos x="508" y="30"/>
                </a:cxn>
                <a:cxn ang="0">
                  <a:pos x="553" y="52"/>
                </a:cxn>
                <a:cxn ang="0">
                  <a:pos x="592" y="80"/>
                </a:cxn>
                <a:cxn ang="0">
                  <a:pos x="628" y="111"/>
                </a:cxn>
                <a:cxn ang="0">
                  <a:pos x="657" y="147"/>
                </a:cxn>
                <a:cxn ang="0">
                  <a:pos x="680" y="186"/>
                </a:cxn>
                <a:cxn ang="0">
                  <a:pos x="697" y="229"/>
                </a:cxn>
                <a:cxn ang="0">
                  <a:pos x="706" y="274"/>
                </a:cxn>
                <a:cxn ang="0">
                  <a:pos x="708" y="305"/>
                </a:cxn>
                <a:cxn ang="0">
                  <a:pos x="705" y="351"/>
                </a:cxn>
                <a:cxn ang="0">
                  <a:pos x="692" y="395"/>
                </a:cxn>
                <a:cxn ang="0">
                  <a:pos x="673" y="437"/>
                </a:cxn>
                <a:cxn ang="0">
                  <a:pos x="648" y="474"/>
                </a:cxn>
                <a:cxn ang="0">
                  <a:pos x="616" y="510"/>
                </a:cxn>
                <a:cxn ang="0">
                  <a:pos x="580" y="540"/>
                </a:cxn>
                <a:cxn ang="0">
                  <a:pos x="537" y="564"/>
                </a:cxn>
                <a:cxn ang="0">
                  <a:pos x="492" y="585"/>
                </a:cxn>
                <a:cxn ang="0">
                  <a:pos x="443" y="600"/>
                </a:cxn>
                <a:cxn ang="0">
                  <a:pos x="390" y="607"/>
                </a:cxn>
                <a:cxn ang="0">
                  <a:pos x="336" y="608"/>
                </a:cxn>
                <a:cxn ang="0">
                  <a:pos x="283" y="603"/>
                </a:cxn>
                <a:cxn ang="0">
                  <a:pos x="233" y="590"/>
                </a:cxn>
                <a:cxn ang="0">
                  <a:pos x="185" y="572"/>
                </a:cxn>
                <a:cxn ang="0">
                  <a:pos x="143" y="548"/>
                </a:cxn>
                <a:cxn ang="0">
                  <a:pos x="104" y="519"/>
                </a:cxn>
                <a:cxn ang="0">
                  <a:pos x="70" y="487"/>
                </a:cxn>
                <a:cxn ang="0">
                  <a:pos x="43" y="450"/>
                </a:cxn>
                <a:cxn ang="0">
                  <a:pos x="21" y="409"/>
                </a:cxn>
                <a:cxn ang="0">
                  <a:pos x="7" y="366"/>
                </a:cxn>
                <a:cxn ang="0">
                  <a:pos x="0" y="320"/>
                </a:cxn>
              </a:cxnLst>
              <a:rect l="0" t="0" r="r" b="b"/>
              <a:pathLst>
                <a:path w="708" h="609">
                  <a:moveTo>
                    <a:pt x="0" y="305"/>
                  </a:moveTo>
                  <a:lnTo>
                    <a:pt x="0" y="289"/>
                  </a:lnTo>
                  <a:lnTo>
                    <a:pt x="2" y="274"/>
                  </a:lnTo>
                  <a:lnTo>
                    <a:pt x="5" y="258"/>
                  </a:lnTo>
                  <a:lnTo>
                    <a:pt x="7" y="243"/>
                  </a:lnTo>
                  <a:lnTo>
                    <a:pt x="12" y="229"/>
                  </a:lnTo>
                  <a:lnTo>
                    <a:pt x="16" y="214"/>
                  </a:lnTo>
                  <a:lnTo>
                    <a:pt x="21" y="200"/>
                  </a:lnTo>
                  <a:lnTo>
                    <a:pt x="28" y="186"/>
                  </a:lnTo>
                  <a:lnTo>
                    <a:pt x="35" y="173"/>
                  </a:lnTo>
                  <a:lnTo>
                    <a:pt x="43" y="159"/>
                  </a:lnTo>
                  <a:lnTo>
                    <a:pt x="51" y="147"/>
                  </a:lnTo>
                  <a:lnTo>
                    <a:pt x="61" y="134"/>
                  </a:lnTo>
                  <a:lnTo>
                    <a:pt x="70" y="122"/>
                  </a:lnTo>
                  <a:lnTo>
                    <a:pt x="81" y="111"/>
                  </a:lnTo>
                  <a:lnTo>
                    <a:pt x="92" y="100"/>
                  </a:lnTo>
                  <a:lnTo>
                    <a:pt x="104" y="89"/>
                  </a:lnTo>
                  <a:lnTo>
                    <a:pt x="116" y="80"/>
                  </a:lnTo>
                  <a:lnTo>
                    <a:pt x="129" y="70"/>
                  </a:lnTo>
                  <a:lnTo>
                    <a:pt x="143" y="60"/>
                  </a:lnTo>
                  <a:lnTo>
                    <a:pt x="156" y="52"/>
                  </a:lnTo>
                  <a:lnTo>
                    <a:pt x="171" y="44"/>
                  </a:lnTo>
                  <a:lnTo>
                    <a:pt x="185" y="37"/>
                  </a:lnTo>
                  <a:lnTo>
                    <a:pt x="200" y="30"/>
                  </a:lnTo>
                  <a:lnTo>
                    <a:pt x="217" y="24"/>
                  </a:lnTo>
                  <a:lnTo>
                    <a:pt x="233" y="18"/>
                  </a:lnTo>
                  <a:lnTo>
                    <a:pt x="249" y="14"/>
                  </a:lnTo>
                  <a:lnTo>
                    <a:pt x="266" y="10"/>
                  </a:lnTo>
                  <a:lnTo>
                    <a:pt x="283" y="7"/>
                  </a:lnTo>
                  <a:lnTo>
                    <a:pt x="300" y="3"/>
                  </a:lnTo>
                  <a:lnTo>
                    <a:pt x="318" y="1"/>
                  </a:lnTo>
                  <a:lnTo>
                    <a:pt x="336" y="0"/>
                  </a:lnTo>
                  <a:lnTo>
                    <a:pt x="355" y="0"/>
                  </a:lnTo>
                  <a:lnTo>
                    <a:pt x="372" y="0"/>
                  </a:lnTo>
                  <a:lnTo>
                    <a:pt x="390" y="1"/>
                  </a:lnTo>
                  <a:lnTo>
                    <a:pt x="409" y="3"/>
                  </a:lnTo>
                  <a:lnTo>
                    <a:pt x="425" y="7"/>
                  </a:lnTo>
                  <a:lnTo>
                    <a:pt x="443" y="10"/>
                  </a:lnTo>
                  <a:lnTo>
                    <a:pt x="459" y="14"/>
                  </a:lnTo>
                  <a:lnTo>
                    <a:pt x="477" y="18"/>
                  </a:lnTo>
                  <a:lnTo>
                    <a:pt x="492" y="24"/>
                  </a:lnTo>
                  <a:lnTo>
                    <a:pt x="508" y="30"/>
                  </a:lnTo>
                  <a:lnTo>
                    <a:pt x="523" y="37"/>
                  </a:lnTo>
                  <a:lnTo>
                    <a:pt x="537" y="44"/>
                  </a:lnTo>
                  <a:lnTo>
                    <a:pt x="553" y="52"/>
                  </a:lnTo>
                  <a:lnTo>
                    <a:pt x="566" y="60"/>
                  </a:lnTo>
                  <a:lnTo>
                    <a:pt x="580" y="70"/>
                  </a:lnTo>
                  <a:lnTo>
                    <a:pt x="592" y="80"/>
                  </a:lnTo>
                  <a:lnTo>
                    <a:pt x="604" y="89"/>
                  </a:lnTo>
                  <a:lnTo>
                    <a:pt x="616" y="100"/>
                  </a:lnTo>
                  <a:lnTo>
                    <a:pt x="628" y="111"/>
                  </a:lnTo>
                  <a:lnTo>
                    <a:pt x="638" y="122"/>
                  </a:lnTo>
                  <a:lnTo>
                    <a:pt x="648" y="134"/>
                  </a:lnTo>
                  <a:lnTo>
                    <a:pt x="657" y="147"/>
                  </a:lnTo>
                  <a:lnTo>
                    <a:pt x="665" y="159"/>
                  </a:lnTo>
                  <a:lnTo>
                    <a:pt x="673" y="173"/>
                  </a:lnTo>
                  <a:lnTo>
                    <a:pt x="680" y="186"/>
                  </a:lnTo>
                  <a:lnTo>
                    <a:pt x="687" y="200"/>
                  </a:lnTo>
                  <a:lnTo>
                    <a:pt x="692" y="214"/>
                  </a:lnTo>
                  <a:lnTo>
                    <a:pt x="697" y="229"/>
                  </a:lnTo>
                  <a:lnTo>
                    <a:pt x="701" y="243"/>
                  </a:lnTo>
                  <a:lnTo>
                    <a:pt x="705" y="258"/>
                  </a:lnTo>
                  <a:lnTo>
                    <a:pt x="706" y="274"/>
                  </a:lnTo>
                  <a:lnTo>
                    <a:pt x="708" y="289"/>
                  </a:lnTo>
                  <a:lnTo>
                    <a:pt x="708" y="305"/>
                  </a:lnTo>
                  <a:lnTo>
                    <a:pt x="708" y="305"/>
                  </a:lnTo>
                  <a:lnTo>
                    <a:pt x="708" y="320"/>
                  </a:lnTo>
                  <a:lnTo>
                    <a:pt x="706" y="336"/>
                  </a:lnTo>
                  <a:lnTo>
                    <a:pt x="705" y="351"/>
                  </a:lnTo>
                  <a:lnTo>
                    <a:pt x="701" y="366"/>
                  </a:lnTo>
                  <a:lnTo>
                    <a:pt x="697" y="381"/>
                  </a:lnTo>
                  <a:lnTo>
                    <a:pt x="692" y="395"/>
                  </a:lnTo>
                  <a:lnTo>
                    <a:pt x="687" y="409"/>
                  </a:lnTo>
                  <a:lnTo>
                    <a:pt x="680" y="423"/>
                  </a:lnTo>
                  <a:lnTo>
                    <a:pt x="673" y="437"/>
                  </a:lnTo>
                  <a:lnTo>
                    <a:pt x="665" y="450"/>
                  </a:lnTo>
                  <a:lnTo>
                    <a:pt x="657" y="462"/>
                  </a:lnTo>
                  <a:lnTo>
                    <a:pt x="648" y="474"/>
                  </a:lnTo>
                  <a:lnTo>
                    <a:pt x="638" y="487"/>
                  </a:lnTo>
                  <a:lnTo>
                    <a:pt x="628" y="498"/>
                  </a:lnTo>
                  <a:lnTo>
                    <a:pt x="616" y="510"/>
                  </a:lnTo>
                  <a:lnTo>
                    <a:pt x="604" y="519"/>
                  </a:lnTo>
                  <a:lnTo>
                    <a:pt x="592" y="530"/>
                  </a:lnTo>
                  <a:lnTo>
                    <a:pt x="580" y="540"/>
                  </a:lnTo>
                  <a:lnTo>
                    <a:pt x="566" y="548"/>
                  </a:lnTo>
                  <a:lnTo>
                    <a:pt x="553" y="557"/>
                  </a:lnTo>
                  <a:lnTo>
                    <a:pt x="537" y="564"/>
                  </a:lnTo>
                  <a:lnTo>
                    <a:pt x="523" y="572"/>
                  </a:lnTo>
                  <a:lnTo>
                    <a:pt x="508" y="579"/>
                  </a:lnTo>
                  <a:lnTo>
                    <a:pt x="492" y="585"/>
                  </a:lnTo>
                  <a:lnTo>
                    <a:pt x="477" y="590"/>
                  </a:lnTo>
                  <a:lnTo>
                    <a:pt x="459" y="595"/>
                  </a:lnTo>
                  <a:lnTo>
                    <a:pt x="443" y="600"/>
                  </a:lnTo>
                  <a:lnTo>
                    <a:pt x="425" y="603"/>
                  </a:lnTo>
                  <a:lnTo>
                    <a:pt x="409" y="605"/>
                  </a:lnTo>
                  <a:lnTo>
                    <a:pt x="390" y="607"/>
                  </a:lnTo>
                  <a:lnTo>
                    <a:pt x="372" y="608"/>
                  </a:lnTo>
                  <a:lnTo>
                    <a:pt x="355" y="609"/>
                  </a:lnTo>
                  <a:lnTo>
                    <a:pt x="336" y="608"/>
                  </a:lnTo>
                  <a:lnTo>
                    <a:pt x="318" y="607"/>
                  </a:lnTo>
                  <a:lnTo>
                    <a:pt x="300" y="605"/>
                  </a:lnTo>
                  <a:lnTo>
                    <a:pt x="283" y="603"/>
                  </a:lnTo>
                  <a:lnTo>
                    <a:pt x="266" y="600"/>
                  </a:lnTo>
                  <a:lnTo>
                    <a:pt x="249" y="595"/>
                  </a:lnTo>
                  <a:lnTo>
                    <a:pt x="233" y="590"/>
                  </a:lnTo>
                  <a:lnTo>
                    <a:pt x="217" y="585"/>
                  </a:lnTo>
                  <a:lnTo>
                    <a:pt x="200" y="579"/>
                  </a:lnTo>
                  <a:lnTo>
                    <a:pt x="185" y="572"/>
                  </a:lnTo>
                  <a:lnTo>
                    <a:pt x="171" y="564"/>
                  </a:lnTo>
                  <a:lnTo>
                    <a:pt x="156" y="557"/>
                  </a:lnTo>
                  <a:lnTo>
                    <a:pt x="143" y="548"/>
                  </a:lnTo>
                  <a:lnTo>
                    <a:pt x="129" y="540"/>
                  </a:lnTo>
                  <a:lnTo>
                    <a:pt x="116" y="530"/>
                  </a:lnTo>
                  <a:lnTo>
                    <a:pt x="104" y="519"/>
                  </a:lnTo>
                  <a:lnTo>
                    <a:pt x="92" y="510"/>
                  </a:lnTo>
                  <a:lnTo>
                    <a:pt x="81" y="498"/>
                  </a:lnTo>
                  <a:lnTo>
                    <a:pt x="70" y="487"/>
                  </a:lnTo>
                  <a:lnTo>
                    <a:pt x="61" y="474"/>
                  </a:lnTo>
                  <a:lnTo>
                    <a:pt x="51" y="462"/>
                  </a:lnTo>
                  <a:lnTo>
                    <a:pt x="43" y="450"/>
                  </a:lnTo>
                  <a:lnTo>
                    <a:pt x="35" y="437"/>
                  </a:lnTo>
                  <a:lnTo>
                    <a:pt x="28" y="423"/>
                  </a:lnTo>
                  <a:lnTo>
                    <a:pt x="21" y="409"/>
                  </a:lnTo>
                  <a:lnTo>
                    <a:pt x="16" y="395"/>
                  </a:lnTo>
                  <a:lnTo>
                    <a:pt x="12" y="381"/>
                  </a:lnTo>
                  <a:lnTo>
                    <a:pt x="7" y="366"/>
                  </a:lnTo>
                  <a:lnTo>
                    <a:pt x="5" y="351"/>
                  </a:lnTo>
                  <a:lnTo>
                    <a:pt x="2" y="336"/>
                  </a:lnTo>
                  <a:lnTo>
                    <a:pt x="0" y="320"/>
                  </a:lnTo>
                  <a:lnTo>
                    <a:pt x="0" y="305"/>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04" name="Rectangle 424"/>
            <p:cNvSpPr>
              <a:spLocks noChangeArrowheads="1"/>
            </p:cNvSpPr>
            <p:nvPr/>
          </p:nvSpPr>
          <p:spPr bwMode="auto">
            <a:xfrm>
              <a:off x="4616" y="3073"/>
              <a:ext cx="77" cy="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rgbClr val="000000"/>
                  </a:solidFill>
                  <a:effectLst/>
                  <a:latin typeface="Arial" pitchFamily="34" charset="0"/>
                  <a:cs typeface="Arial" pitchFamily="34" charset="0"/>
                </a:rPr>
                <a:t>End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505" name="Freeform 425"/>
            <p:cNvSpPr>
              <a:spLocks/>
            </p:cNvSpPr>
            <p:nvPr/>
          </p:nvSpPr>
          <p:spPr bwMode="auto">
            <a:xfrm>
              <a:off x="4755" y="3090"/>
              <a:ext cx="129" cy="2"/>
            </a:xfrm>
            <a:custGeom>
              <a:avLst/>
              <a:gdLst/>
              <a:ahLst/>
              <a:cxnLst>
                <a:cxn ang="0">
                  <a:pos x="518" y="6"/>
                </a:cxn>
                <a:cxn ang="0">
                  <a:pos x="341" y="6"/>
                </a:cxn>
                <a:cxn ang="0">
                  <a:pos x="341" y="0"/>
                </a:cxn>
                <a:cxn ang="0">
                  <a:pos x="0" y="0"/>
                </a:cxn>
              </a:cxnLst>
              <a:rect l="0" t="0" r="r" b="b"/>
              <a:pathLst>
                <a:path w="518" h="6">
                  <a:moveTo>
                    <a:pt x="518" y="6"/>
                  </a:moveTo>
                  <a:lnTo>
                    <a:pt x="341" y="6"/>
                  </a:lnTo>
                  <a:lnTo>
                    <a:pt x="341" y="0"/>
                  </a:lnTo>
                  <a:lnTo>
                    <a:pt x="0" y="0"/>
                  </a:lnTo>
                </a:path>
              </a:pathLst>
            </a:custGeom>
            <a:no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06" name="Freeform 426"/>
            <p:cNvSpPr>
              <a:spLocks/>
            </p:cNvSpPr>
            <p:nvPr/>
          </p:nvSpPr>
          <p:spPr bwMode="auto">
            <a:xfrm>
              <a:off x="4735" y="3080"/>
              <a:ext cx="23" cy="20"/>
            </a:xfrm>
            <a:custGeom>
              <a:avLst/>
              <a:gdLst/>
              <a:ahLst/>
              <a:cxnLst>
                <a:cxn ang="0">
                  <a:pos x="93" y="79"/>
                </a:cxn>
                <a:cxn ang="0">
                  <a:pos x="0" y="40"/>
                </a:cxn>
                <a:cxn ang="0">
                  <a:pos x="93" y="0"/>
                </a:cxn>
                <a:cxn ang="0">
                  <a:pos x="93" y="79"/>
                </a:cxn>
              </a:cxnLst>
              <a:rect l="0" t="0" r="r" b="b"/>
              <a:pathLst>
                <a:path w="93" h="79">
                  <a:moveTo>
                    <a:pt x="93" y="79"/>
                  </a:moveTo>
                  <a:lnTo>
                    <a:pt x="0" y="40"/>
                  </a:lnTo>
                  <a:lnTo>
                    <a:pt x="93" y="0"/>
                  </a:lnTo>
                  <a:lnTo>
                    <a:pt x="93"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9" name="TextBox 428"/>
          <p:cNvSpPr txBox="1"/>
          <p:nvPr/>
        </p:nvSpPr>
        <p:spPr>
          <a:xfrm>
            <a:off x="6365096" y="1112066"/>
            <a:ext cx="3360774" cy="369332"/>
          </a:xfrm>
          <a:prstGeom prst="rect">
            <a:avLst/>
          </a:prstGeom>
          <a:noFill/>
        </p:spPr>
        <p:txBody>
          <a:bodyPr wrap="square" rtlCol="0">
            <a:spAutoFit/>
          </a:bodyPr>
          <a:lstStyle/>
          <a:p>
            <a:pPr algn="ctr"/>
            <a:r>
              <a:rPr lang="en-US" sz="1800" b="1" dirty="0" smtClean="0">
                <a:solidFill>
                  <a:srgbClr val="C00000"/>
                </a:solidFill>
              </a:rPr>
              <a:t>Example (Oil and Gas)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96875"/>
            <a:ext cx="7066783" cy="714375"/>
          </a:xfrm>
        </p:spPr>
        <p:txBody>
          <a:bodyPr/>
          <a:lstStyle/>
          <a:p>
            <a:r>
              <a:rPr lang="en-US" dirty="0" smtClean="0"/>
              <a:t>Design sourcing &amp; procurement technology architecture</a:t>
            </a:r>
            <a:endParaRPr lang="en-US" dirty="0"/>
          </a:p>
        </p:txBody>
      </p:sp>
      <p:sp>
        <p:nvSpPr>
          <p:cNvPr id="3" name="Slide Number Placeholder 2"/>
          <p:cNvSpPr>
            <a:spLocks noGrp="1"/>
          </p:cNvSpPr>
          <p:nvPr>
            <p:ph type="sldNum" sz="quarter" idx="12"/>
          </p:nvPr>
        </p:nvSpPr>
        <p:spPr/>
        <p:txBody>
          <a:bodyPr/>
          <a:lstStyle/>
          <a:p>
            <a:fld id="{02012106-F1AE-4C04-8E5F-85389AF4AC05}" type="slidenum">
              <a:rPr lang="en-US" smtClean="0"/>
              <a:pPr/>
              <a:t>98</a:t>
            </a:fld>
            <a:endParaRPr lang="en-US" dirty="0"/>
          </a:p>
        </p:txBody>
      </p:sp>
      <p:pic>
        <p:nvPicPr>
          <p:cNvPr id="48130" name="Picture 2"/>
          <p:cNvPicPr>
            <a:picLocks noChangeAspect="1" noChangeArrowheads="1"/>
          </p:cNvPicPr>
          <p:nvPr/>
        </p:nvPicPr>
        <p:blipFill>
          <a:blip r:embed="rId3"/>
          <a:srcRect/>
          <a:stretch>
            <a:fillRect/>
          </a:stretch>
        </p:blipFill>
        <p:spPr bwMode="auto">
          <a:xfrm>
            <a:off x="3664386" y="2643968"/>
            <a:ext cx="6153560" cy="3729078"/>
          </a:xfrm>
          <a:prstGeom prst="rect">
            <a:avLst/>
          </a:prstGeom>
          <a:noFill/>
          <a:ln w="9525">
            <a:noFill/>
            <a:miter lim="800000"/>
            <a:headEnd/>
            <a:tailEnd/>
          </a:ln>
          <a:effectLst/>
        </p:spPr>
      </p:pic>
      <p:sp>
        <p:nvSpPr>
          <p:cNvPr id="5" name="TextBox 4"/>
          <p:cNvSpPr txBox="1"/>
          <p:nvPr/>
        </p:nvSpPr>
        <p:spPr>
          <a:xfrm>
            <a:off x="472232" y="1549948"/>
            <a:ext cx="6445320" cy="2593018"/>
          </a:xfrm>
          <a:prstGeom prst="rect">
            <a:avLst/>
          </a:prstGeom>
          <a:noFill/>
        </p:spPr>
        <p:txBody>
          <a:bodyPr wrap="square" rtlCol="0">
            <a:spAutoFit/>
          </a:bodyPr>
          <a:lstStyle/>
          <a:p>
            <a:pPr marL="109538" indent="-109538">
              <a:spcAft>
                <a:spcPts val="300"/>
              </a:spcAft>
            </a:pPr>
            <a:r>
              <a:rPr lang="en-US" sz="1400" b="1" u="sng" dirty="0" smtClean="0">
                <a:solidFill>
                  <a:srgbClr val="002776"/>
                </a:solidFill>
              </a:rPr>
              <a:t>SOURCING &amp; PROCUREMENT IT ARCHITECTURE COMPONENTS </a:t>
            </a:r>
          </a:p>
          <a:p>
            <a:pPr marL="109538" indent="-109538">
              <a:spcAft>
                <a:spcPts val="300"/>
              </a:spcAft>
              <a:buFont typeface="Arial" pitchFamily="34" charset="0"/>
              <a:buChar char="•"/>
            </a:pPr>
            <a:r>
              <a:rPr lang="en-US" sz="1400" b="1" dirty="0" smtClean="0">
                <a:solidFill>
                  <a:srgbClr val="002776"/>
                </a:solidFill>
              </a:rPr>
              <a:t>Spend data and spend management</a:t>
            </a:r>
          </a:p>
          <a:p>
            <a:pPr marL="109538" indent="-109538">
              <a:spcAft>
                <a:spcPts val="300"/>
              </a:spcAft>
              <a:buFont typeface="Arial" pitchFamily="34" charset="0"/>
              <a:buChar char="•"/>
            </a:pPr>
            <a:r>
              <a:rPr lang="en-US" sz="1400" b="1" dirty="0" smtClean="0">
                <a:solidFill>
                  <a:srgbClr val="002776"/>
                </a:solidFill>
              </a:rPr>
              <a:t>Category management</a:t>
            </a:r>
          </a:p>
          <a:p>
            <a:pPr marL="109538" indent="-109538">
              <a:spcAft>
                <a:spcPts val="300"/>
              </a:spcAft>
              <a:buFont typeface="Arial" pitchFamily="34" charset="0"/>
              <a:buChar char="•"/>
            </a:pPr>
            <a:r>
              <a:rPr lang="en-US" sz="1400" b="1" dirty="0" smtClean="0">
                <a:solidFill>
                  <a:srgbClr val="002776"/>
                </a:solidFill>
              </a:rPr>
              <a:t>Supplier performance reporting</a:t>
            </a:r>
          </a:p>
          <a:p>
            <a:pPr marL="109538" indent="-109538">
              <a:spcAft>
                <a:spcPts val="300"/>
              </a:spcAft>
              <a:buFont typeface="Arial" pitchFamily="34" charset="0"/>
              <a:buChar char="•"/>
            </a:pPr>
            <a:r>
              <a:rPr lang="en-US" sz="1400" b="1" dirty="0" smtClean="0">
                <a:solidFill>
                  <a:srgbClr val="002776"/>
                </a:solidFill>
              </a:rPr>
              <a:t>Transaction support</a:t>
            </a:r>
          </a:p>
          <a:p>
            <a:pPr marL="109538" indent="-109538">
              <a:spcAft>
                <a:spcPts val="300"/>
              </a:spcAft>
              <a:buFont typeface="Arial" pitchFamily="34" charset="0"/>
              <a:buChar char="•"/>
            </a:pPr>
            <a:r>
              <a:rPr lang="en-US" sz="1400" b="1" dirty="0" smtClean="0">
                <a:solidFill>
                  <a:srgbClr val="002776"/>
                </a:solidFill>
              </a:rPr>
              <a:t>Communications</a:t>
            </a:r>
          </a:p>
          <a:p>
            <a:pPr marL="109538" indent="-109538">
              <a:spcAft>
                <a:spcPts val="300"/>
              </a:spcAft>
              <a:buFont typeface="Arial" pitchFamily="34" charset="0"/>
              <a:buChar char="•"/>
            </a:pPr>
            <a:r>
              <a:rPr lang="en-US" sz="1400" b="1" dirty="0" smtClean="0">
                <a:solidFill>
                  <a:srgbClr val="002776"/>
                </a:solidFill>
              </a:rPr>
              <a:t>Document management</a:t>
            </a:r>
          </a:p>
          <a:p>
            <a:pPr marL="109538" indent="-109538">
              <a:spcAft>
                <a:spcPts val="300"/>
              </a:spcAft>
              <a:buFont typeface="Arial" pitchFamily="34" charset="0"/>
              <a:buChar char="•"/>
            </a:pPr>
            <a:r>
              <a:rPr lang="en-US" sz="1400" b="1" dirty="0" smtClean="0">
                <a:solidFill>
                  <a:srgbClr val="002776"/>
                </a:solidFill>
              </a:rPr>
              <a:t>Integration with corporate systems</a:t>
            </a:r>
          </a:p>
          <a:p>
            <a:pPr marL="109538" indent="-109538">
              <a:spcAft>
                <a:spcPts val="300"/>
              </a:spcAft>
              <a:buFont typeface="Arial" pitchFamily="34" charset="0"/>
              <a:buChar char="•"/>
            </a:pPr>
            <a:r>
              <a:rPr lang="en-US" sz="1400" b="1" dirty="0" smtClean="0">
                <a:solidFill>
                  <a:srgbClr val="002776"/>
                </a:solidFill>
              </a:rPr>
              <a:t>Analytics</a:t>
            </a:r>
          </a:p>
          <a:p>
            <a:pPr marL="109538" indent="-109538">
              <a:spcAft>
                <a:spcPts val="300"/>
              </a:spcAft>
              <a:buFont typeface="Arial" pitchFamily="34" charset="0"/>
              <a:buChar char="•"/>
            </a:pPr>
            <a:r>
              <a:rPr lang="en-US" sz="1400" b="1" dirty="0" smtClean="0">
                <a:solidFill>
                  <a:srgbClr val="002776"/>
                </a:solidFill>
              </a:rPr>
              <a:t>Etc.</a:t>
            </a:r>
          </a:p>
        </p:txBody>
      </p:sp>
      <p:sp>
        <p:nvSpPr>
          <p:cNvPr id="6" name="TextBox 5"/>
          <p:cNvSpPr txBox="1"/>
          <p:nvPr/>
        </p:nvSpPr>
        <p:spPr>
          <a:xfrm>
            <a:off x="6595286" y="2045474"/>
            <a:ext cx="3130584" cy="369332"/>
          </a:xfrm>
          <a:prstGeom prst="rect">
            <a:avLst/>
          </a:prstGeom>
          <a:noFill/>
        </p:spPr>
        <p:txBody>
          <a:bodyPr wrap="square" rtlCol="0">
            <a:spAutoFit/>
          </a:bodyPr>
          <a:lstStyle/>
          <a:p>
            <a:pPr algn="ctr"/>
            <a:r>
              <a:rPr lang="en-US" sz="1800" b="1" dirty="0" smtClean="0">
                <a:solidFill>
                  <a:srgbClr val="C00000"/>
                </a:solidFill>
              </a:rPr>
              <a:t>Example</a:t>
            </a:r>
          </a:p>
        </p:txBody>
      </p:sp>
      <p:sp>
        <p:nvSpPr>
          <p:cNvPr id="7" name="TextBox 6"/>
          <p:cNvSpPr txBox="1"/>
          <p:nvPr/>
        </p:nvSpPr>
        <p:spPr>
          <a:xfrm>
            <a:off x="402917" y="6636913"/>
            <a:ext cx="9199077" cy="379894"/>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wrap="square" lIns="101901" tIns="50950" rIns="101901" bIns="50950" rtlCol="0">
            <a:spAutoFit/>
          </a:bodyPr>
          <a:lstStyle/>
          <a:p>
            <a:r>
              <a:rPr lang="en-US" sz="1800" b="1" dirty="0" smtClean="0">
                <a:solidFill>
                  <a:schemeClr val="accent1">
                    <a:lumMod val="75000"/>
                  </a:schemeClr>
                </a:solidFill>
                <a:latin typeface="Calibri" pitchFamily="34" charset="0"/>
              </a:rPr>
              <a:t>Technology design should follow organization and process design.</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p:txBody>
          <a:bodyPr/>
          <a:lstStyle/>
          <a:p>
            <a:r>
              <a:rPr lang="en-US" dirty="0" smtClean="0">
                <a:solidFill>
                  <a:srgbClr val="000066"/>
                </a:solidFill>
              </a:rPr>
              <a:t>Develop a transformation roadmap</a:t>
            </a:r>
            <a:endParaRPr lang="en-US" dirty="0">
              <a:solidFill>
                <a:srgbClr val="000066"/>
              </a:solidFill>
            </a:endParaRPr>
          </a:p>
        </p:txBody>
      </p:sp>
      <p:sp>
        <p:nvSpPr>
          <p:cNvPr id="786435" name="Rectangle 3"/>
          <p:cNvSpPr>
            <a:spLocks noChangeArrowheads="1"/>
          </p:cNvSpPr>
          <p:nvPr/>
        </p:nvSpPr>
        <p:spPr bwMode="gray">
          <a:xfrm>
            <a:off x="242042" y="1354904"/>
            <a:ext cx="9570961" cy="417492"/>
          </a:xfrm>
          <a:prstGeom prst="rect">
            <a:avLst/>
          </a:prstGeom>
          <a:noFill/>
          <a:ln w="9525" algn="ctr">
            <a:noFill/>
            <a:miter lim="800000"/>
            <a:headEnd/>
            <a:tailEnd/>
          </a:ln>
          <a:effectLst/>
        </p:spPr>
        <p:txBody>
          <a:bodyPr lIns="0" tIns="0" rIns="0" bIns="0"/>
          <a:lstStyle/>
          <a:p>
            <a:pPr algn="l" eaLnBrk="1" hangingPunct="1">
              <a:spcBef>
                <a:spcPct val="80000"/>
              </a:spcBef>
              <a:buClr>
                <a:schemeClr val="tx1"/>
              </a:buClr>
              <a:buSzPct val="80000"/>
              <a:buFont typeface="Wingdings" pitchFamily="2" charset="2"/>
              <a:buNone/>
            </a:pPr>
            <a:r>
              <a:rPr lang="en-US" sz="1600" b="1" dirty="0"/>
              <a:t>A procurement transformation roadmap defines the spend management, process, organization and technology initiatives to capture and sustain value from  procurement.</a:t>
            </a:r>
          </a:p>
        </p:txBody>
      </p:sp>
      <p:pic>
        <p:nvPicPr>
          <p:cNvPr id="786436" name="Picture 4"/>
          <p:cNvPicPr>
            <a:picLocks noChangeAspect="1" noChangeArrowheads="1"/>
          </p:cNvPicPr>
          <p:nvPr/>
        </p:nvPicPr>
        <p:blipFill>
          <a:blip r:embed="rId3"/>
          <a:srcRect/>
          <a:stretch>
            <a:fillRect/>
          </a:stretch>
        </p:blipFill>
        <p:spPr bwMode="gray">
          <a:xfrm>
            <a:off x="129243" y="1962837"/>
            <a:ext cx="9846912" cy="4824551"/>
          </a:xfrm>
          <a:prstGeom prst="rect">
            <a:avLst/>
          </a:prstGeom>
          <a:noFill/>
          <a:ln w="12700" algn="ctr">
            <a:noFill/>
            <a:miter lim="800000"/>
            <a:headEnd/>
            <a:tailEnd/>
          </a:ln>
          <a:effectLst/>
        </p:spPr>
      </p:pic>
      <p:sp>
        <p:nvSpPr>
          <p:cNvPr id="786437" name="Text Box 5"/>
          <p:cNvSpPr txBox="1">
            <a:spLocks noChangeArrowheads="1"/>
          </p:cNvSpPr>
          <p:nvPr/>
        </p:nvSpPr>
        <p:spPr bwMode="gray">
          <a:xfrm>
            <a:off x="7930974" y="1656916"/>
            <a:ext cx="2253018" cy="417492"/>
          </a:xfrm>
          <a:prstGeom prst="rect">
            <a:avLst/>
          </a:prstGeom>
          <a:noFill/>
          <a:ln w="12700" algn="ctr">
            <a:noFill/>
            <a:miter lim="800000"/>
            <a:headEnd/>
            <a:tailEnd/>
          </a:ln>
          <a:effectLst/>
        </p:spPr>
        <p:txBody>
          <a:bodyPr lIns="80237" tIns="80237" rIns="80237" bIns="80237" anchorCtr="1">
            <a:spAutoFit/>
          </a:bodyPr>
          <a:lstStyle/>
          <a:p>
            <a:pPr>
              <a:spcBef>
                <a:spcPct val="50000"/>
              </a:spcBef>
            </a:pPr>
            <a:r>
              <a:rPr lang="en-US" sz="1600" i="1" dirty="0"/>
              <a:t>---Illustrative---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9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b="1" dirty="0" smtClean="0">
            <a:solidFill>
              <a:srgbClr val="002776"/>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Aerospace&amp;Defense_template</Template>
  <TotalTime>0</TotalTime>
  <Words>23646</Words>
  <Application>Microsoft Office PowerPoint</Application>
  <PresentationFormat>Custom</PresentationFormat>
  <Paragraphs>4848</Paragraphs>
  <Slides>123</Slides>
  <Notes>123</Notes>
  <HiddenSlides>4</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123</vt:i4>
      </vt:variant>
    </vt:vector>
  </HeadingPairs>
  <TitlesOfParts>
    <vt:vector size="127" baseType="lpstr">
      <vt:lpstr>19_Blank</vt:lpstr>
      <vt:lpstr>Clip</vt:lpstr>
      <vt:lpstr>Worksheet</vt:lpstr>
      <vt:lpstr>Visio</vt:lpstr>
      <vt:lpstr>Global Automotive Market Growth Opportunity &amp; Strategy   Discussion With China OEMs</vt:lpstr>
      <vt:lpstr>Table of contents</vt:lpstr>
      <vt:lpstr>About Deloitte</vt:lpstr>
      <vt:lpstr>Today’s Discussion</vt:lpstr>
      <vt:lpstr>Table of contents</vt:lpstr>
      <vt:lpstr>Current assessment of the global auto industry</vt:lpstr>
      <vt:lpstr>Current assessment of the global auto industry (cont.)</vt:lpstr>
      <vt:lpstr>Our view of the future industry</vt:lpstr>
      <vt:lpstr>Our view of the future industry (cont.)</vt:lpstr>
      <vt:lpstr>Our view of the future industry (cont.)</vt:lpstr>
      <vt:lpstr>Our view of the future industry (cont.)</vt:lpstr>
      <vt:lpstr>Our view of the future industry (cont.)</vt:lpstr>
      <vt:lpstr>Our view of the future industry (cont.)</vt:lpstr>
      <vt:lpstr>The supplier market is also under stress – valuations are low</vt:lpstr>
      <vt:lpstr>Opportunities to create value</vt:lpstr>
      <vt:lpstr>Opportunities to create value (cont.)</vt:lpstr>
      <vt:lpstr>Distressed supplier market</vt:lpstr>
      <vt:lpstr>Future sources of supplier growth and value</vt:lpstr>
      <vt:lpstr>Opportunities for growth in the supplier market</vt:lpstr>
      <vt:lpstr>N. American supplier market</vt:lpstr>
      <vt:lpstr>Slide 21</vt:lpstr>
      <vt:lpstr>Slide 22</vt:lpstr>
      <vt:lpstr>Slide 23</vt:lpstr>
      <vt:lpstr>Some product families will see greater consolidation</vt:lpstr>
      <vt:lpstr>The OEMs will drive much of the consolidation</vt:lpstr>
      <vt:lpstr>Product Family Example: exhaust manifold</vt:lpstr>
      <vt:lpstr>Product Family Example: exhaust manifold</vt:lpstr>
      <vt:lpstr>Top European suppliers ranked by revenue</vt:lpstr>
      <vt:lpstr>Key issues facing European supplier market</vt:lpstr>
      <vt:lpstr>The Europe supplier market is also restructuring</vt:lpstr>
      <vt:lpstr>Table of contents</vt:lpstr>
      <vt:lpstr>Strategic Questions</vt:lpstr>
      <vt:lpstr>Strategic Question #1: Strategic Intent?</vt:lpstr>
      <vt:lpstr>Strategic Question #2: Where to Compete?</vt:lpstr>
      <vt:lpstr>Strategic Question #2: Where to Compete? (cont.)</vt:lpstr>
      <vt:lpstr>Strategic Question #2: Where to Compete?  (cont.)</vt:lpstr>
      <vt:lpstr>Strategic Question #3: How to Compete? </vt:lpstr>
      <vt:lpstr>Strategic Question #4: When to Invest?  And How?</vt:lpstr>
      <vt:lpstr>Question #5: How to Align Existing Relationships?</vt:lpstr>
      <vt:lpstr>Growth strategy development </vt:lpstr>
      <vt:lpstr>Analytic Framework for Strategy Development</vt:lpstr>
      <vt:lpstr>Analytic Framework for Strategy Development</vt:lpstr>
      <vt:lpstr>Analytic Framework for Strategy Development</vt:lpstr>
      <vt:lpstr>Analytic Framework for Strategy Development</vt:lpstr>
      <vt:lpstr>Scenario Analysis</vt:lpstr>
      <vt:lpstr>Scenario Analysis: basic steps </vt:lpstr>
      <vt:lpstr>Example scenario analysis framework</vt:lpstr>
      <vt:lpstr>Example (from Deloitte work with another OEM)</vt:lpstr>
      <vt:lpstr>Assessing emerging technologies</vt:lpstr>
      <vt:lpstr>Example: powertrain alternatives (cont.)</vt:lpstr>
      <vt:lpstr>Example: powertrain alternatives (cont.)</vt:lpstr>
      <vt:lpstr>Example: powertrain alternatives (cont.)</vt:lpstr>
      <vt:lpstr>Example: powertrain alternatives (cont.)</vt:lpstr>
      <vt:lpstr>Example: powertrain alternatives (cont.)</vt:lpstr>
      <vt:lpstr>In scenario planning we consider cross-impacts</vt:lpstr>
      <vt:lpstr>Fundamental physics will affect technology evolution</vt:lpstr>
      <vt:lpstr>Technology Example: maturity analysis</vt:lpstr>
      <vt:lpstr>Table of contents</vt:lpstr>
      <vt:lpstr>Opportunities to create value via M&amp;A – OEM level</vt:lpstr>
      <vt:lpstr>Opportunities to create value - OEMs</vt:lpstr>
      <vt:lpstr>Opportunities to create value - OEMs</vt:lpstr>
      <vt:lpstr>Opportunities to create value - OEMs</vt:lpstr>
      <vt:lpstr>Opportunities to create value - OEMs</vt:lpstr>
      <vt:lpstr>Developing a parts investment / acquisition strategy</vt:lpstr>
      <vt:lpstr>Assessing the market (cont.)</vt:lpstr>
      <vt:lpstr>Assessing the market (cont.)</vt:lpstr>
      <vt:lpstr>Assessing the market (cont.)</vt:lpstr>
      <vt:lpstr>Assessing the market (cont.)</vt:lpstr>
      <vt:lpstr>Assessing the market (cont.)</vt:lpstr>
      <vt:lpstr>Assessing the market (cont.)</vt:lpstr>
      <vt:lpstr>There is an enormous range of uncertainty and choices in today’s parts market</vt:lpstr>
      <vt:lpstr>Table of contents</vt:lpstr>
      <vt:lpstr>Our insights come from assisting clients in over 600 post-merger integration and separation situations</vt:lpstr>
      <vt:lpstr>Our perspectives on acquisition integration</vt:lpstr>
      <vt:lpstr>Key to success – follow a structured process</vt:lpstr>
      <vt:lpstr>Carve-out transactions offer a unique set of opportunities and risks</vt:lpstr>
      <vt:lpstr>Deloitte has identified six leading practices for post-acquisition planning</vt:lpstr>
      <vt:lpstr>Our perspectives on acquisition integration</vt:lpstr>
      <vt:lpstr>Slide 79</vt:lpstr>
      <vt:lpstr>Slide 80</vt:lpstr>
      <vt:lpstr>Slide 81</vt:lpstr>
      <vt:lpstr>Slide 82</vt:lpstr>
      <vt:lpstr>Slide 83</vt:lpstr>
      <vt:lpstr>Our perspectives on acquisition integration</vt:lpstr>
      <vt:lpstr>Separation will raise operational transition questions in nearly every functional area</vt:lpstr>
      <vt:lpstr>Deloitte has significant large-scale carve-out experience and is prepared to assist with the Opel acquisition</vt:lpstr>
      <vt:lpstr>Our perspectives on acquisition integration</vt:lpstr>
      <vt:lpstr>Slide 88</vt:lpstr>
      <vt:lpstr>Challenges in developing the supplier network</vt:lpstr>
      <vt:lpstr>Keys to success</vt:lpstr>
      <vt:lpstr>Developing and managing an automotive supplier network requires a structured approach</vt:lpstr>
      <vt:lpstr>Define supplier categories</vt:lpstr>
      <vt:lpstr>Define supplier engagement model</vt:lpstr>
      <vt:lpstr>Define performance measures for each supplier category</vt:lpstr>
      <vt:lpstr>Design and build procurement organization</vt:lpstr>
      <vt:lpstr>Design and build the procurement organization (cont.)</vt:lpstr>
      <vt:lpstr>Design supplier management processes</vt:lpstr>
      <vt:lpstr>Design sourcing &amp; procurement technology architecture</vt:lpstr>
      <vt:lpstr>Develop a transformation roadmap</vt:lpstr>
      <vt:lpstr>Categorize suppliers</vt:lpstr>
      <vt:lpstr>Measure supplier performance</vt:lpstr>
      <vt:lpstr>Engage suppliers and manage performance</vt:lpstr>
      <vt:lpstr>Review and Manage Supplier Portfolio</vt:lpstr>
      <vt:lpstr>Slide 104</vt:lpstr>
      <vt:lpstr>Key takeaways</vt:lpstr>
      <vt:lpstr>Next Steps</vt:lpstr>
      <vt:lpstr>Next Steps (cont.)</vt:lpstr>
      <vt:lpstr>Slide 108</vt:lpstr>
      <vt:lpstr>Appendix –  Deloitte Automotive Experience</vt:lpstr>
      <vt:lpstr>Deloitte has extensive global automotive experience</vt:lpstr>
      <vt:lpstr>Our experience encompasses OEM’s, suppliers, finance companies, dealerships, and other segments</vt:lpstr>
      <vt:lpstr>We have a large, global network of professionals serving the industry</vt:lpstr>
      <vt:lpstr>Asia Pacific regional automotive profile  </vt:lpstr>
      <vt:lpstr>Deloitte helps automotive clients define and execute their growth and M&amp;A strategies</vt:lpstr>
      <vt:lpstr>Deloitte has global experience in automotive M&amp;A</vt:lpstr>
      <vt:lpstr>Industry thought leadership</vt:lpstr>
      <vt:lpstr>Industry thought leadership (cont.)</vt:lpstr>
      <vt:lpstr>Appendix –  Resumes</vt:lpstr>
      <vt:lpstr>Your Deloitte Team – Head of Global Automotive</vt:lpstr>
      <vt:lpstr>Your Deloitte Team – Automotive Consulting Leader</vt:lpstr>
      <vt:lpstr>Your Deloitte Team – Asia / Pacific Manufacturing Leader</vt:lpstr>
      <vt:lpstr>Your Deloitte Team – Automotive M&amp;A Transaction Services</vt:lpstr>
      <vt:lpstr>Slide 123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2009-07-27T08:11:58Z</dcterms:created>
  <dcterms:modified xsi:type="dcterms:W3CDTF">2009-07-28T07:59:50Z</dcterms:modified>
</cp:coreProperties>
</file>